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vsd" ContentType="application/vnd.visi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6"/>
  </p:notesMasterIdLst>
  <p:handoutMasterIdLst>
    <p:handoutMasterId r:id="rId177"/>
  </p:handoutMasterIdLst>
  <p:sldIdLst>
    <p:sldId id="256" r:id="rId2"/>
    <p:sldId id="260" r:id="rId3"/>
    <p:sldId id="258" r:id="rId4"/>
    <p:sldId id="263"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424" r:id="rId24"/>
    <p:sldId id="425" r:id="rId25"/>
    <p:sldId id="426" r:id="rId26"/>
    <p:sldId id="427" r:id="rId27"/>
    <p:sldId id="428" r:id="rId28"/>
    <p:sldId id="468" r:id="rId29"/>
    <p:sldId id="429" r:id="rId30"/>
    <p:sldId id="430" r:id="rId31"/>
    <p:sldId id="431" r:id="rId32"/>
    <p:sldId id="432" r:id="rId33"/>
    <p:sldId id="423" r:id="rId34"/>
    <p:sldId id="434" r:id="rId35"/>
    <p:sldId id="435" r:id="rId36"/>
    <p:sldId id="436" r:id="rId37"/>
    <p:sldId id="437" r:id="rId38"/>
    <p:sldId id="433" r:id="rId39"/>
    <p:sldId id="300" r:id="rId40"/>
    <p:sldId id="301" r:id="rId41"/>
    <p:sldId id="302" r:id="rId42"/>
    <p:sldId id="299" r:id="rId43"/>
    <p:sldId id="303" r:id="rId44"/>
    <p:sldId id="304" r:id="rId45"/>
    <p:sldId id="469" r:id="rId46"/>
    <p:sldId id="308" r:id="rId47"/>
    <p:sldId id="309" r:id="rId48"/>
    <p:sldId id="305" r:id="rId49"/>
    <p:sldId id="306" r:id="rId50"/>
    <p:sldId id="307" r:id="rId51"/>
    <p:sldId id="310" r:id="rId52"/>
    <p:sldId id="311" r:id="rId53"/>
    <p:sldId id="312" r:id="rId54"/>
    <p:sldId id="313" r:id="rId55"/>
    <p:sldId id="314" r:id="rId56"/>
    <p:sldId id="315" r:id="rId57"/>
    <p:sldId id="316" r:id="rId58"/>
    <p:sldId id="317" r:id="rId59"/>
    <p:sldId id="318" r:id="rId60"/>
    <p:sldId id="319" r:id="rId61"/>
    <p:sldId id="320" r:id="rId62"/>
    <p:sldId id="336"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7" r:id="rId79"/>
    <p:sldId id="348" r:id="rId80"/>
    <p:sldId id="350" r:id="rId81"/>
    <p:sldId id="349" r:id="rId82"/>
    <p:sldId id="338" r:id="rId83"/>
    <p:sldId id="339" r:id="rId84"/>
    <p:sldId id="340" r:id="rId85"/>
    <p:sldId id="341" r:id="rId86"/>
    <p:sldId id="342" r:id="rId87"/>
    <p:sldId id="343" r:id="rId88"/>
    <p:sldId id="344" r:id="rId89"/>
    <p:sldId id="345" r:id="rId90"/>
    <p:sldId id="346" r:id="rId91"/>
    <p:sldId id="347"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438" r:id="rId118"/>
    <p:sldId id="376" r:id="rId119"/>
    <p:sldId id="378" r:id="rId120"/>
    <p:sldId id="439" r:id="rId121"/>
    <p:sldId id="440" r:id="rId122"/>
    <p:sldId id="379" r:id="rId123"/>
    <p:sldId id="380" r:id="rId124"/>
    <p:sldId id="441" r:id="rId125"/>
    <p:sldId id="381" r:id="rId126"/>
    <p:sldId id="442" r:id="rId127"/>
    <p:sldId id="443" r:id="rId128"/>
    <p:sldId id="467" r:id="rId129"/>
    <p:sldId id="444"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445" r:id="rId143"/>
    <p:sldId id="446" r:id="rId144"/>
    <p:sldId id="447" r:id="rId145"/>
    <p:sldId id="448" r:id="rId146"/>
    <p:sldId id="449" r:id="rId147"/>
    <p:sldId id="450" r:id="rId148"/>
    <p:sldId id="452" r:id="rId149"/>
    <p:sldId id="453" r:id="rId150"/>
    <p:sldId id="454" r:id="rId151"/>
    <p:sldId id="457" r:id="rId152"/>
    <p:sldId id="458" r:id="rId153"/>
    <p:sldId id="464" r:id="rId154"/>
    <p:sldId id="465" r:id="rId155"/>
    <p:sldId id="466" r:id="rId156"/>
    <p:sldId id="397" r:id="rId157"/>
    <p:sldId id="398" r:id="rId158"/>
    <p:sldId id="399" r:id="rId159"/>
    <p:sldId id="412" r:id="rId160"/>
    <p:sldId id="413" r:id="rId161"/>
    <p:sldId id="414" r:id="rId162"/>
    <p:sldId id="402" r:id="rId163"/>
    <p:sldId id="403" r:id="rId164"/>
    <p:sldId id="404" r:id="rId165"/>
    <p:sldId id="415" r:id="rId166"/>
    <p:sldId id="416" r:id="rId167"/>
    <p:sldId id="405" r:id="rId168"/>
    <p:sldId id="411" r:id="rId169"/>
    <p:sldId id="406" r:id="rId170"/>
    <p:sldId id="407" r:id="rId171"/>
    <p:sldId id="409" r:id="rId172"/>
    <p:sldId id="410" r:id="rId173"/>
    <p:sldId id="422" r:id="rId174"/>
    <p:sldId id="279" r:id="rId1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0000"/>
    <a:srgbClr val="692AA2"/>
    <a:srgbClr val="CFDBF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46" autoAdjust="0"/>
    <p:restoredTop sz="82935" autoAdjust="0"/>
  </p:normalViewPr>
  <p:slideViewPr>
    <p:cSldViewPr>
      <p:cViewPr varScale="1">
        <p:scale>
          <a:sx n="80" d="100"/>
          <a:sy n="80" d="100"/>
        </p:scale>
        <p:origin x="-167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06"/>
    </p:cViewPr>
  </p:sorterViewPr>
  <p:notesViewPr>
    <p:cSldViewPr>
      <p:cViewPr varScale="1">
        <p:scale>
          <a:sx n="83" d="100"/>
          <a:sy n="83" d="100"/>
        </p:scale>
        <p:origin x="-19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viewProps" Target="viewProps.xml"/><Relationship Id="rId181" Type="http://schemas.openxmlformats.org/officeDocument/2006/relationships/theme" Target="theme/theme1.xml"/><Relationship Id="rId182"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notesMaster" Target="notesMasters/notesMaster1.xml"/><Relationship Id="rId177" Type="http://schemas.openxmlformats.org/officeDocument/2006/relationships/handoutMaster" Target="handoutMasters/handoutMaster1.xml"/><Relationship Id="rId178" Type="http://schemas.openxmlformats.org/officeDocument/2006/relationships/printerSettings" Target="printerSettings/printerSettings1.bin"/><Relationship Id="rId179" Type="http://schemas.openxmlformats.org/officeDocument/2006/relationships/presProps" Target="presProp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en-US"/>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9E46BB5F-C9A1-4A88-B54D-C7497413E90B}" type="slidenum">
              <a:rPr lang="zh-CN" altLang="en-US"/>
              <a:pPr>
                <a:defRPr/>
              </a:pPr>
              <a:t>‹#›</a:t>
            </a:fld>
            <a:endParaRPr lang="en-US" altLang="zh-CN"/>
          </a:p>
        </p:txBody>
      </p:sp>
    </p:spTree>
    <p:extLst>
      <p:ext uri="{BB962C8B-B14F-4D97-AF65-F5344CB8AC3E}">
        <p14:creationId xmlns:p14="http://schemas.microsoft.com/office/powerpoint/2010/main" val="1815918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D9F11C3-8EF3-4768-BD28-3102801CB0F6}" type="datetimeFigureOut">
              <a:rPr lang="zh-CN" altLang="en-US"/>
              <a:pPr>
                <a:defRPr/>
              </a:pPr>
              <a:t>15-10-17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9963C6E-5C9A-484A-BD9D-245092A6641F}" type="slidenum">
              <a:rPr lang="zh-CN" altLang="en-US"/>
              <a:pPr>
                <a:defRPr/>
              </a:pPr>
              <a:t>‹#›</a:t>
            </a:fld>
            <a:endParaRPr lang="zh-CN" altLang="en-US"/>
          </a:p>
        </p:txBody>
      </p:sp>
    </p:spTree>
    <p:extLst>
      <p:ext uri="{BB962C8B-B14F-4D97-AF65-F5344CB8AC3E}">
        <p14:creationId xmlns:p14="http://schemas.microsoft.com/office/powerpoint/2010/main" val="22699791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请同学们尝试回答，是否对存储有基本的了解</a:t>
            </a:r>
          </a:p>
        </p:txBody>
      </p:sp>
      <p:sp>
        <p:nvSpPr>
          <p:cNvPr id="180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DB5FBD-C707-4440-8265-D6E416E6D795}" type="slidenum">
              <a:rPr lang="zh-CN" altLang="en-US" smtClean="0"/>
              <a:pPr eaLnBrk="1" hangingPunct="1"/>
              <a:t>4</a:t>
            </a:fld>
            <a:endParaRPr lang="zh-CN" altLang="en-US" smtClean="0"/>
          </a:p>
        </p:txBody>
      </p:sp>
    </p:spTree>
    <p:extLst>
      <p:ext uri="{BB962C8B-B14F-4D97-AF65-F5344CB8AC3E}">
        <p14:creationId xmlns:p14="http://schemas.microsoft.com/office/powerpoint/2010/main" val="431423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页号：</a:t>
            </a:r>
            <a:r>
              <a:rPr lang="en-US" altLang="zh-CN" dirty="0" smtClean="0"/>
              <a:t>2,3,2,1,4,5,2,4,5,1,3,2,5,2 </a:t>
            </a:r>
          </a:p>
          <a:p>
            <a:pPr eaLnBrk="1" hangingPunct="1"/>
            <a:r>
              <a:rPr lang="en-US" altLang="zh-CN" dirty="0" smtClean="0"/>
              <a:t>O: 3 1 4 1 </a:t>
            </a:r>
            <a:r>
              <a:rPr lang="zh-CN" altLang="en-US" dirty="0" smtClean="0"/>
              <a:t>共有</a:t>
            </a:r>
            <a:r>
              <a:rPr lang="en-US" altLang="zh-CN" dirty="0" smtClean="0"/>
              <a:t>4</a:t>
            </a:r>
            <a:r>
              <a:rPr lang="zh-CN" altLang="en-US" dirty="0" smtClean="0"/>
              <a:t>次中断 </a:t>
            </a:r>
            <a:endParaRPr lang="en-US" altLang="zh-CN" dirty="0" smtClean="0"/>
          </a:p>
          <a:p>
            <a:pPr eaLnBrk="1" hangingPunct="1"/>
            <a:r>
              <a:rPr lang="en-US" altLang="zh-CN" dirty="0" smtClean="0"/>
              <a:t>F: 2 3 1 4 5 2 1 </a:t>
            </a:r>
            <a:r>
              <a:rPr lang="zh-CN" altLang="en-US" dirty="0" smtClean="0"/>
              <a:t>共有</a:t>
            </a:r>
            <a:r>
              <a:rPr lang="en-US" altLang="zh-CN" dirty="0" smtClean="0"/>
              <a:t>7</a:t>
            </a:r>
            <a:r>
              <a:rPr lang="zh-CN" altLang="en-US" dirty="0" smtClean="0"/>
              <a:t>次中断 </a:t>
            </a:r>
            <a:endParaRPr lang="en-US" altLang="zh-CN" dirty="0" smtClean="0"/>
          </a:p>
          <a:p>
            <a:pPr eaLnBrk="1" hangingPunct="1"/>
            <a:r>
              <a:rPr lang="en-US" altLang="zh-CN" dirty="0" smtClean="0"/>
              <a:t>L: 3 2 1 2 4 5 1 </a:t>
            </a:r>
            <a:r>
              <a:rPr lang="zh-CN" altLang="en-US" dirty="0" smtClean="0"/>
              <a:t>共有</a:t>
            </a:r>
            <a:r>
              <a:rPr lang="en-US" altLang="zh-CN" dirty="0" smtClean="0"/>
              <a:t>7</a:t>
            </a:r>
            <a:r>
              <a:rPr lang="zh-CN" altLang="en-US" dirty="0" smtClean="0"/>
              <a:t>次中断 </a:t>
            </a:r>
            <a:endParaRPr lang="en-US" altLang="zh-CN" dirty="0" smtClean="0"/>
          </a:p>
          <a:p>
            <a:pPr eaLnBrk="1" hangingPunct="1"/>
            <a:r>
              <a:rPr lang="en-US" altLang="zh-CN" dirty="0" smtClean="0"/>
              <a:t>C: 3 1 2 4 5 1 </a:t>
            </a:r>
            <a:r>
              <a:rPr lang="zh-CN" altLang="en-US" dirty="0" smtClean="0"/>
              <a:t>共有</a:t>
            </a:r>
            <a:r>
              <a:rPr lang="en-US" altLang="zh-CN" dirty="0" smtClean="0"/>
              <a:t>6</a:t>
            </a:r>
            <a:r>
              <a:rPr lang="zh-CN" altLang="en-US" dirty="0" smtClean="0"/>
              <a:t>次中断</a:t>
            </a:r>
          </a:p>
        </p:txBody>
      </p:sp>
      <p:sp>
        <p:nvSpPr>
          <p:cNvPr id="187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0147D8-535A-4179-93D9-129D0F480C63}" type="slidenum">
              <a:rPr lang="zh-CN" altLang="en-US" smtClean="0"/>
              <a:pPr eaLnBrk="1" hangingPunct="1"/>
              <a:t>128</a:t>
            </a:fld>
            <a:endParaRPr lang="zh-CN" altLang="en-US" smtClean="0"/>
          </a:p>
        </p:txBody>
      </p:sp>
    </p:spTree>
    <p:extLst>
      <p:ext uri="{BB962C8B-B14F-4D97-AF65-F5344CB8AC3E}">
        <p14:creationId xmlns:p14="http://schemas.microsoft.com/office/powerpoint/2010/main" val="16036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一：</a:t>
            </a:r>
            <a:r>
              <a:rPr lang="en-US" altLang="zh-CN" smtClean="0"/>
              <a:t>3</a:t>
            </a:r>
            <a:r>
              <a:rPr lang="zh-CN" altLang="en-US" smtClean="0"/>
              <a:t>个物理页面，共</a:t>
            </a:r>
            <a:r>
              <a:rPr lang="en-US" altLang="zh-CN" smtClean="0"/>
              <a:t>5</a:t>
            </a:r>
            <a:r>
              <a:rPr lang="zh-CN" altLang="en-US" smtClean="0"/>
              <a:t>个逻辑页面，访问次序为：</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a:t>
            </a:r>
            <a:r>
              <a:rPr lang="en-US" altLang="zh-CN" smtClean="0"/>
              <a:t>5</a:t>
            </a:r>
            <a:r>
              <a:rPr lang="zh-CN" altLang="en-US" smtClean="0"/>
              <a:t>、</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4</a:t>
            </a:r>
            <a:r>
              <a:rPr lang="zh-CN" altLang="en-US" smtClean="0"/>
              <a:t>、</a:t>
            </a:r>
            <a:r>
              <a:rPr lang="en-US" altLang="zh-CN" smtClean="0"/>
              <a:t>…</a:t>
            </a:r>
          </a:p>
          <a:p>
            <a:pPr eaLnBrk="1" hangingPunct="1"/>
            <a:r>
              <a:rPr lang="zh-CN" altLang="en-US" smtClean="0"/>
              <a:t>二：</a:t>
            </a:r>
            <a:r>
              <a:rPr lang="en-US" altLang="zh-CN" smtClean="0"/>
              <a:t>3</a:t>
            </a:r>
            <a:r>
              <a:rPr lang="zh-CN" altLang="en-US" smtClean="0"/>
              <a:t>个物理页面，共</a:t>
            </a:r>
            <a:r>
              <a:rPr lang="en-US" altLang="zh-CN" smtClean="0"/>
              <a:t>5</a:t>
            </a:r>
            <a:r>
              <a:rPr lang="zh-CN" altLang="en-US" smtClean="0"/>
              <a:t>个逻辑页面，访问次序为：</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2</a:t>
            </a:r>
            <a:r>
              <a:rPr lang="zh-CN" altLang="en-US" smtClean="0"/>
              <a:t>、</a:t>
            </a:r>
            <a:r>
              <a:rPr lang="en-US" altLang="zh-CN" smtClean="0"/>
              <a:t>4</a:t>
            </a:r>
            <a:r>
              <a:rPr lang="zh-CN" altLang="en-US" smtClean="0"/>
              <a:t>、</a:t>
            </a:r>
            <a:r>
              <a:rPr lang="en-US" altLang="zh-CN" smtClean="0"/>
              <a:t>2</a:t>
            </a:r>
            <a:r>
              <a:rPr lang="zh-CN" altLang="en-US" smtClean="0"/>
              <a:t>、</a:t>
            </a:r>
            <a:r>
              <a:rPr lang="en-US" altLang="zh-CN" smtClean="0"/>
              <a:t>5</a:t>
            </a:r>
            <a:r>
              <a:rPr lang="zh-CN" altLang="en-US" smtClean="0"/>
              <a:t>、</a:t>
            </a:r>
            <a:r>
              <a:rPr lang="en-US" altLang="zh-CN" smtClean="0"/>
              <a:t>2</a:t>
            </a:r>
            <a:r>
              <a:rPr lang="zh-CN" altLang="en-US" smtClean="0"/>
              <a:t>、</a:t>
            </a:r>
            <a:r>
              <a:rPr lang="en-US" altLang="zh-CN" smtClean="0"/>
              <a:t>…</a:t>
            </a:r>
          </a:p>
          <a:p>
            <a:pPr eaLnBrk="1" hangingPunct="1"/>
            <a:r>
              <a:rPr lang="zh-CN" altLang="en-US" smtClean="0"/>
              <a:t>三：</a:t>
            </a:r>
            <a:r>
              <a:rPr lang="en-US" altLang="zh-CN" smtClean="0"/>
              <a:t>3</a:t>
            </a:r>
            <a:r>
              <a:rPr lang="zh-CN" altLang="en-US" smtClean="0"/>
              <a:t>个物理页面，共</a:t>
            </a:r>
            <a:r>
              <a:rPr lang="en-US" altLang="zh-CN" smtClean="0"/>
              <a:t>4</a:t>
            </a:r>
            <a:r>
              <a:rPr lang="zh-CN" altLang="en-US" smtClean="0"/>
              <a:t>个逻辑页面，访问次序为：</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4</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4</a:t>
            </a:r>
            <a:r>
              <a:rPr lang="zh-CN" altLang="en-US" smtClean="0"/>
              <a:t>、</a:t>
            </a:r>
            <a:r>
              <a:rPr lang="en-US" altLang="zh-CN" smtClean="0"/>
              <a:t>…</a:t>
            </a:r>
          </a:p>
          <a:p>
            <a:pPr eaLnBrk="1" hangingPunct="1"/>
            <a:r>
              <a:rPr lang="zh-CN" altLang="en-US" smtClean="0"/>
              <a:t>四：</a:t>
            </a:r>
            <a:r>
              <a:rPr lang="en-US" altLang="zh-CN" smtClean="0"/>
              <a:t>3</a:t>
            </a:r>
            <a:r>
              <a:rPr lang="zh-CN" altLang="en-US" smtClean="0"/>
              <a:t>个物理页面，共</a:t>
            </a:r>
            <a:r>
              <a:rPr lang="en-US" altLang="zh-CN" smtClean="0"/>
              <a:t>4</a:t>
            </a:r>
            <a:r>
              <a:rPr lang="zh-CN" altLang="en-US" smtClean="0"/>
              <a:t>个逻辑页面，访问次序为：</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2</a:t>
            </a:r>
            <a:r>
              <a:rPr lang="zh-CN" altLang="en-US" smtClean="0"/>
              <a:t>、</a:t>
            </a:r>
            <a:r>
              <a:rPr lang="en-US" altLang="zh-CN" smtClean="0"/>
              <a:t>1</a:t>
            </a:r>
            <a:r>
              <a:rPr lang="zh-CN" altLang="en-US" smtClean="0"/>
              <a:t>、</a:t>
            </a:r>
            <a:r>
              <a:rPr lang="en-US" altLang="zh-CN" smtClean="0"/>
              <a:t>3</a:t>
            </a:r>
            <a:r>
              <a:rPr lang="zh-CN" altLang="en-US" smtClean="0"/>
              <a:t>、</a:t>
            </a:r>
            <a:r>
              <a:rPr lang="en-US" altLang="zh-CN" smtClean="0"/>
              <a:t>4</a:t>
            </a:r>
            <a:r>
              <a:rPr lang="zh-CN" altLang="en-US" smtClean="0"/>
              <a:t>、</a:t>
            </a:r>
            <a:r>
              <a:rPr lang="en-US" altLang="zh-CN" smtClean="0"/>
              <a:t>1</a:t>
            </a:r>
            <a:r>
              <a:rPr lang="zh-CN" altLang="en-US" smtClean="0"/>
              <a:t>、</a:t>
            </a:r>
            <a:r>
              <a:rPr lang="en-US" altLang="zh-CN" smtClean="0"/>
              <a:t>4</a:t>
            </a:r>
            <a:r>
              <a:rPr lang="zh-CN" altLang="en-US" smtClean="0"/>
              <a:t>、</a:t>
            </a:r>
            <a:r>
              <a:rPr lang="en-US" altLang="zh-CN" smtClean="0"/>
              <a:t>…</a:t>
            </a:r>
          </a:p>
          <a:p>
            <a:pPr eaLnBrk="1" hangingPunct="1"/>
            <a:endParaRPr lang="zh-CN" altLang="en-US" smtClean="0"/>
          </a:p>
        </p:txBody>
      </p:sp>
      <p:sp>
        <p:nvSpPr>
          <p:cNvPr id="188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0BB621-8645-4AFC-A7FD-16D589F2FC5D}" type="slidenum">
              <a:rPr lang="zh-CN" altLang="en-US" smtClean="0"/>
              <a:pPr eaLnBrk="1" hangingPunct="1"/>
              <a:t>129</a:t>
            </a:fld>
            <a:endParaRPr lang="zh-CN" altLang="en-US" smtClean="0"/>
          </a:p>
        </p:txBody>
      </p:sp>
    </p:spTree>
    <p:extLst>
      <p:ext uri="{BB962C8B-B14F-4D97-AF65-F5344CB8AC3E}">
        <p14:creationId xmlns:p14="http://schemas.microsoft.com/office/powerpoint/2010/main" val="3712847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9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581ADD-7B23-426B-899C-5CD4077C260D}" type="slidenum">
              <a:rPr lang="zh-CN" altLang="en-US" smtClean="0"/>
              <a:pPr eaLnBrk="1" hangingPunct="1"/>
              <a:t>152</a:t>
            </a:fld>
            <a:endParaRPr lang="zh-CN" altLang="en-US" smtClean="0"/>
          </a:p>
        </p:txBody>
      </p:sp>
    </p:spTree>
    <p:extLst>
      <p:ext uri="{BB962C8B-B14F-4D97-AF65-F5344CB8AC3E}">
        <p14:creationId xmlns:p14="http://schemas.microsoft.com/office/powerpoint/2010/main" val="144159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一级缓存：</a:t>
            </a:r>
            <a:r>
              <a:rPr lang="en-US" altLang="zh-CN" sz="1200" kern="1200" dirty="0" smtClean="0">
                <a:solidFill>
                  <a:schemeClr val="tx1"/>
                </a:solidFill>
                <a:latin typeface="+mn-lt"/>
                <a:ea typeface="+mn-ea"/>
                <a:cs typeface="+mn-cs"/>
              </a:rPr>
              <a:t>32—256KB</a:t>
            </a:r>
          </a:p>
          <a:p>
            <a:r>
              <a:rPr kumimoji="1" lang="zh-CN" altLang="en-US" sz="1200" kern="1200" dirty="0" smtClean="0">
                <a:solidFill>
                  <a:schemeClr val="tx1"/>
                </a:solidFill>
                <a:latin typeface="+mn-lt"/>
                <a:ea typeface="+mn-ea"/>
                <a:cs typeface="+mn-cs"/>
              </a:rPr>
              <a:t>二级缓存：</a:t>
            </a:r>
            <a:r>
              <a:rPr kumimoji="1" lang="zh-CN" altLang="zh-CN" sz="1200" kern="1200" dirty="0" smtClean="0">
                <a:solidFill>
                  <a:schemeClr val="tx1"/>
                </a:solidFill>
                <a:latin typeface="+mn-lt"/>
                <a:ea typeface="+mn-ea"/>
                <a:cs typeface="+mn-cs"/>
              </a:rPr>
              <a:t>5</a:t>
            </a:r>
            <a:r>
              <a:rPr kumimoji="1" lang="en-US" altLang="zh-CN" sz="1200" kern="1200" dirty="0" smtClean="0">
                <a:solidFill>
                  <a:schemeClr val="tx1"/>
                </a:solidFill>
                <a:latin typeface="+mn-lt"/>
                <a:ea typeface="+mn-ea"/>
                <a:cs typeface="+mn-cs"/>
              </a:rPr>
              <a:t>12k-12M</a:t>
            </a:r>
          </a:p>
          <a:p>
            <a:r>
              <a:rPr kumimoji="1" lang="zh-CN" altLang="en-US" sz="1200" kern="1200" dirty="0" smtClean="0">
                <a:solidFill>
                  <a:schemeClr val="tx1"/>
                </a:solidFill>
                <a:latin typeface="+mn-lt"/>
                <a:ea typeface="+mn-ea"/>
                <a:cs typeface="+mn-cs"/>
              </a:rPr>
              <a:t>三级缓存：</a:t>
            </a:r>
            <a:r>
              <a:rPr kumimoji="1" lang="zh-CN" altLang="zh-CN" sz="1200" kern="1200" dirty="0" smtClean="0">
                <a:solidFill>
                  <a:schemeClr val="tx1"/>
                </a:solidFill>
                <a:latin typeface="+mn-lt"/>
                <a:ea typeface="+mn-ea"/>
                <a:cs typeface="+mn-cs"/>
              </a:rPr>
              <a:t>3</a:t>
            </a:r>
            <a:r>
              <a:rPr kumimoji="1" lang="en-US" altLang="zh-CN" sz="1200" kern="1200" dirty="0" smtClean="0">
                <a:solidFill>
                  <a:schemeClr val="tx1"/>
                </a:solidFill>
                <a:latin typeface="+mn-lt"/>
                <a:ea typeface="+mn-ea"/>
                <a:cs typeface="+mn-cs"/>
              </a:rPr>
              <a:t>M-35M</a:t>
            </a:r>
            <a:endParaRPr kumimoji="1" lang="zh-CN" altLang="en-US" dirty="0"/>
          </a:p>
        </p:txBody>
      </p:sp>
      <p:sp>
        <p:nvSpPr>
          <p:cNvPr id="4" name="幻灯片编号占位符 3"/>
          <p:cNvSpPr>
            <a:spLocks noGrp="1"/>
          </p:cNvSpPr>
          <p:nvPr>
            <p:ph type="sldNum" sz="quarter" idx="10"/>
          </p:nvPr>
        </p:nvSpPr>
        <p:spPr/>
        <p:txBody>
          <a:bodyPr/>
          <a:lstStyle/>
          <a:p>
            <a:pPr>
              <a:defRPr/>
            </a:pPr>
            <a:fld id="{B9963C6E-5C9A-484A-BD9D-245092A6641F}" type="slidenum">
              <a:rPr lang="zh-CN" altLang="en-US" smtClean="0"/>
              <a:pPr>
                <a:defRPr/>
              </a:pPr>
              <a:t>5</a:t>
            </a:fld>
            <a:endParaRPr lang="zh-CN" altLang="en-US"/>
          </a:p>
        </p:txBody>
      </p:sp>
    </p:spTree>
    <p:extLst>
      <p:ext uri="{BB962C8B-B14F-4D97-AF65-F5344CB8AC3E}">
        <p14:creationId xmlns:p14="http://schemas.microsoft.com/office/powerpoint/2010/main" val="1435215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请同学们思考并回答</a:t>
            </a:r>
          </a:p>
        </p:txBody>
      </p:sp>
      <p:sp>
        <p:nvSpPr>
          <p:cNvPr id="181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9C542F9-4C0C-41F8-B1CE-33153B4C9409}" type="slidenum">
              <a:rPr lang="zh-CN" altLang="en-US" smtClean="0"/>
              <a:pPr eaLnBrk="1" hangingPunct="1"/>
              <a:t>6</a:t>
            </a:fld>
            <a:endParaRPr lang="zh-CN" altLang="en-US" smtClean="0"/>
          </a:p>
        </p:txBody>
      </p:sp>
    </p:spTree>
    <p:extLst>
      <p:ext uri="{BB962C8B-B14F-4D97-AF65-F5344CB8AC3E}">
        <p14:creationId xmlns:p14="http://schemas.microsoft.com/office/powerpoint/2010/main" val="388173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请同学们思考，并尝试回答</a:t>
            </a:r>
          </a:p>
        </p:txBody>
      </p:sp>
      <p:sp>
        <p:nvSpPr>
          <p:cNvPr id="182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491086-91BD-473D-A759-974DFABE646D}" type="slidenum">
              <a:rPr lang="zh-CN" altLang="en-US" smtClean="0"/>
              <a:pPr eaLnBrk="1" hangingPunct="1"/>
              <a:t>8</a:t>
            </a:fld>
            <a:endParaRPr lang="zh-CN" altLang="en-US" smtClean="0"/>
          </a:p>
        </p:txBody>
      </p:sp>
    </p:spTree>
    <p:extLst>
      <p:ext uri="{BB962C8B-B14F-4D97-AF65-F5344CB8AC3E}">
        <p14:creationId xmlns:p14="http://schemas.microsoft.com/office/powerpoint/2010/main" val="4126093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B9963C6E-5C9A-484A-BD9D-245092A6641F}" type="slidenum">
              <a:rPr lang="zh-CN" altLang="en-US" smtClean="0"/>
              <a:pPr>
                <a:defRPr/>
              </a:pPr>
              <a:t>12</a:t>
            </a:fld>
            <a:endParaRPr lang="zh-CN" altLang="en-US"/>
          </a:p>
        </p:txBody>
      </p:sp>
    </p:spTree>
    <p:extLst>
      <p:ext uri="{BB962C8B-B14F-4D97-AF65-F5344CB8AC3E}">
        <p14:creationId xmlns:p14="http://schemas.microsoft.com/office/powerpoint/2010/main" val="26759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大家可以畅所欲言，说说可能的实现办法</a:t>
            </a:r>
          </a:p>
        </p:txBody>
      </p:sp>
      <p:sp>
        <p:nvSpPr>
          <p:cNvPr id="183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91037E-C068-4068-8CC3-E3AFEC11ED87}" type="slidenum">
              <a:rPr lang="zh-CN" altLang="en-US" smtClean="0"/>
              <a:pPr eaLnBrk="1" hangingPunct="1"/>
              <a:t>22</a:t>
            </a:fld>
            <a:endParaRPr lang="zh-CN" altLang="en-US" smtClean="0"/>
          </a:p>
        </p:txBody>
      </p:sp>
    </p:spTree>
    <p:extLst>
      <p:ext uri="{BB962C8B-B14F-4D97-AF65-F5344CB8AC3E}">
        <p14:creationId xmlns:p14="http://schemas.microsoft.com/office/powerpoint/2010/main" val="263297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与分区个数成线性关系</a:t>
            </a:r>
          </a:p>
        </p:txBody>
      </p:sp>
      <p:sp>
        <p:nvSpPr>
          <p:cNvPr id="184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4A50E7-9931-4A45-9257-8775E5093B01}" type="slidenum">
              <a:rPr lang="zh-CN" altLang="en-US" smtClean="0"/>
              <a:pPr eaLnBrk="1" hangingPunct="1"/>
              <a:t>25</a:t>
            </a:fld>
            <a:endParaRPr lang="zh-CN" altLang="en-US" smtClean="0"/>
          </a:p>
        </p:txBody>
      </p:sp>
    </p:spTree>
    <p:extLst>
      <p:ext uri="{BB962C8B-B14F-4D97-AF65-F5344CB8AC3E}">
        <p14:creationId xmlns:p14="http://schemas.microsoft.com/office/powerpoint/2010/main" val="315268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smtClean="0"/>
              <a:t>A </a:t>
            </a:r>
            <a:r>
              <a:rPr lang="en-US" altLang="zh-CN" i="1" smtClean="0"/>
              <a:t>translation lookaside buffer</a:t>
            </a:r>
            <a:r>
              <a:rPr lang="en-US" altLang="zh-CN" smtClean="0"/>
              <a:t> (</a:t>
            </a:r>
            <a:r>
              <a:rPr lang="en-US" altLang="zh-CN" i="1" smtClean="0"/>
              <a:t>TLB</a:t>
            </a:r>
            <a:r>
              <a:rPr lang="en-US" altLang="zh-CN" smtClean="0"/>
              <a:t>) is a CPU cache that memory management hardware uses to improve virtual address translation speed</a:t>
            </a:r>
            <a:endParaRPr lang="zh-CN" altLang="en-US" smtClean="0"/>
          </a:p>
        </p:txBody>
      </p:sp>
      <p:sp>
        <p:nvSpPr>
          <p:cNvPr id="185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1476C6-C2E5-425D-932F-286DDFC72071}" type="slidenum">
              <a:rPr lang="zh-CN" altLang="en-US" smtClean="0"/>
              <a:pPr eaLnBrk="1" hangingPunct="1"/>
              <a:t>75</a:t>
            </a:fld>
            <a:endParaRPr lang="zh-CN" altLang="en-US" smtClean="0"/>
          </a:p>
        </p:txBody>
      </p:sp>
    </p:spTree>
    <p:extLst>
      <p:ext uri="{BB962C8B-B14F-4D97-AF65-F5344CB8AC3E}">
        <p14:creationId xmlns:p14="http://schemas.microsoft.com/office/powerpoint/2010/main" val="313090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186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FF4200-C6A2-47FF-A2C9-3C5626F5A739}" type="slidenum">
              <a:rPr lang="zh-CN" altLang="en-US" smtClean="0"/>
              <a:pPr eaLnBrk="1" hangingPunct="1"/>
              <a:t>78</a:t>
            </a:fld>
            <a:endParaRPr lang="zh-CN" altLang="en-US" smtClean="0"/>
          </a:p>
        </p:txBody>
      </p:sp>
    </p:spTree>
    <p:extLst>
      <p:ext uri="{BB962C8B-B14F-4D97-AF65-F5344CB8AC3E}">
        <p14:creationId xmlns:p14="http://schemas.microsoft.com/office/powerpoint/2010/main" val="110487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685800" y="2286000"/>
            <a:ext cx="7924800" cy="609600"/>
          </a:xfrm>
        </p:spPr>
        <p:txBody>
          <a:bodyPr/>
          <a:lstStyle>
            <a:lvl1pPr algn="ctr">
              <a:defRPr sz="4000" u="sng">
                <a:solidFill>
                  <a:schemeClr val="accent2"/>
                </a:solidFill>
              </a:defRPr>
            </a:lvl1pPr>
          </a:lstStyle>
          <a:p>
            <a:r>
              <a:rPr lang="zh-CN" altLang="en-US"/>
              <a:t>单击此处编辑母版标题样式</a:t>
            </a:r>
          </a:p>
        </p:txBody>
      </p:sp>
      <p:sp>
        <p:nvSpPr>
          <p:cNvPr id="3075" name="Rectangle 3"/>
          <p:cNvSpPr>
            <a:spLocks noGrp="1" noChangeArrowheads="1"/>
          </p:cNvSpPr>
          <p:nvPr>
            <p:ph type="subTitle" idx="1"/>
          </p:nvPr>
        </p:nvSpPr>
        <p:spPr bwMode="black">
          <a:xfrm>
            <a:off x="1676400" y="5257800"/>
            <a:ext cx="6629400" cy="533400"/>
          </a:xfrm>
        </p:spPr>
        <p:txBody>
          <a:bodyPr/>
          <a:lstStyle>
            <a:lvl1pPr marL="0" indent="0" algn="ctr">
              <a:buFont typeface="Wingdings" pitchFamily="2" charset="2"/>
              <a:buNone/>
              <a:defRPr sz="1800" b="0">
                <a:solidFill>
                  <a:schemeClr val="bg1"/>
                </a:solidFill>
              </a:defRPr>
            </a:lvl1pPr>
          </a:lstStyle>
          <a:p>
            <a:r>
              <a:rPr lang="zh-CN" altLang="en-US"/>
              <a:t>单击此处编辑母版副标题样式</a:t>
            </a:r>
          </a:p>
        </p:txBody>
      </p:sp>
      <p:sp>
        <p:nvSpPr>
          <p:cNvPr id="4" name="Rectangle 4"/>
          <p:cNvSpPr>
            <a:spLocks noGrp="1" noChangeArrowheads="1"/>
          </p:cNvSpPr>
          <p:nvPr>
            <p:ph type="dt" sz="half" idx="10"/>
          </p:nvPr>
        </p:nvSpPr>
        <p:spPr bwMode="black">
          <a:xfrm>
            <a:off x="457200" y="6553200"/>
            <a:ext cx="2133600" cy="168275"/>
          </a:xfrm>
        </p:spPr>
        <p:txBody>
          <a:bodyPr/>
          <a:lstStyle>
            <a:lvl1pPr>
              <a:defRPr>
                <a:solidFill>
                  <a:schemeClr val="bg1"/>
                </a:solidFill>
              </a:defRPr>
            </a:lvl1pPr>
          </a:lstStyle>
          <a:p>
            <a:pPr>
              <a:defRPr/>
            </a:pPr>
            <a:endParaRPr lang="en-US" altLang="zh-CN"/>
          </a:p>
        </p:txBody>
      </p:sp>
      <p:sp>
        <p:nvSpPr>
          <p:cNvPr id="5" name="Rectangle 5"/>
          <p:cNvSpPr>
            <a:spLocks noGrp="1" noChangeArrowheads="1"/>
          </p:cNvSpPr>
          <p:nvPr>
            <p:ph type="ftr" sz="quarter" idx="11"/>
          </p:nvPr>
        </p:nvSpPr>
        <p:spPr bwMode="black">
          <a:xfrm>
            <a:off x="3124200" y="6553200"/>
            <a:ext cx="2895600" cy="168275"/>
          </a:xfrm>
        </p:spPr>
        <p:txBody>
          <a:bodyPr/>
          <a:lstStyle>
            <a:lvl1pPr algn="ctr">
              <a:defRPr b="0">
                <a:solidFill>
                  <a:schemeClr val="bg1"/>
                </a:solidFill>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bwMode="black">
          <a:xfrm>
            <a:off x="6553200" y="6553200"/>
            <a:ext cx="2133600" cy="168275"/>
          </a:xfrm>
        </p:spPr>
        <p:txBody>
          <a:bodyPr/>
          <a:lstStyle>
            <a:lvl1pPr algn="r">
              <a:defRPr>
                <a:solidFill>
                  <a:schemeClr val="bg1"/>
                </a:solidFill>
              </a:defRPr>
            </a:lvl1pPr>
          </a:lstStyle>
          <a:p>
            <a:pPr>
              <a:defRPr/>
            </a:pPr>
            <a:fld id="{371E9D82-49A7-4441-9085-2A04792965BA}" type="slidenum">
              <a:rPr lang="zh-CN" altLang="en-US"/>
              <a:pPr>
                <a:defRPr/>
              </a:pPr>
              <a:t>‹#›</a:t>
            </a:fld>
            <a:endParaRPr lang="en-US" altLang="zh-CN"/>
          </a:p>
        </p:txBody>
      </p:sp>
    </p:spTree>
    <p:extLst>
      <p:ext uri="{BB962C8B-B14F-4D97-AF65-F5344CB8AC3E}">
        <p14:creationId xmlns:p14="http://schemas.microsoft.com/office/powerpoint/2010/main" val="405266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5" name="Rectangle 5"/>
          <p:cNvSpPr>
            <a:spLocks noGrp="1" noChangeArrowheads="1"/>
          </p:cNvSpPr>
          <p:nvPr>
            <p:ph type="ftr" sz="quarter" idx="11"/>
          </p:nvPr>
        </p:nvSpPr>
        <p:spPr>
          <a:ln/>
        </p:spPr>
        <p:txBody>
          <a:bodyPr/>
          <a:lstStyle>
            <a:lvl1pPr>
              <a:defRPr/>
            </a:lvl1pPr>
          </a:lstStyle>
          <a:p>
            <a:pPr>
              <a:defRPr/>
            </a:pPr>
            <a:fld id="{14339951-C418-45A0-AE98-6C37D45ED3CD}" type="slidenum">
              <a:rPr lang="en-US" altLang="zh-CN"/>
              <a:pPr>
                <a:defRPr/>
              </a:pPr>
              <a:t>‹#›</a:t>
            </a:fld>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13082A0-A643-4414-B54D-D926852D9811}" type="slidenum">
              <a:rPr lang="zh-CN" altLang="en-US"/>
              <a:pPr>
                <a:defRPr/>
              </a:pPr>
              <a:t>‹#›</a:t>
            </a:fld>
            <a:endParaRPr lang="en-US" altLang="zh-CN"/>
          </a:p>
        </p:txBody>
      </p:sp>
    </p:spTree>
    <p:extLst>
      <p:ext uri="{BB962C8B-B14F-4D97-AF65-F5344CB8AC3E}">
        <p14:creationId xmlns:p14="http://schemas.microsoft.com/office/powerpoint/2010/main" val="287330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124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124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5" name="Rectangle 5"/>
          <p:cNvSpPr>
            <a:spLocks noGrp="1" noChangeArrowheads="1"/>
          </p:cNvSpPr>
          <p:nvPr>
            <p:ph type="ftr" sz="quarter" idx="11"/>
          </p:nvPr>
        </p:nvSpPr>
        <p:spPr>
          <a:ln/>
        </p:spPr>
        <p:txBody>
          <a:bodyPr/>
          <a:lstStyle>
            <a:lvl1pPr>
              <a:defRPr/>
            </a:lvl1pPr>
          </a:lstStyle>
          <a:p>
            <a:pPr>
              <a:defRPr/>
            </a:pPr>
            <a:fld id="{EDD07E67-E41F-4677-89E3-B540AE04F680}" type="slidenum">
              <a:rPr lang="en-US" altLang="zh-CN"/>
              <a:pPr>
                <a:defRPr/>
              </a:pPr>
              <a:t>‹#›</a:t>
            </a:fld>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A6107F6-839B-4B69-80CD-0458671E381C}" type="slidenum">
              <a:rPr lang="zh-CN" altLang="en-US"/>
              <a:pPr>
                <a:defRPr/>
              </a:pPr>
              <a:t>‹#›</a:t>
            </a:fld>
            <a:endParaRPr lang="en-US" altLang="zh-CN"/>
          </a:p>
        </p:txBody>
      </p:sp>
    </p:spTree>
    <p:extLst>
      <p:ext uri="{BB962C8B-B14F-4D97-AF65-F5344CB8AC3E}">
        <p14:creationId xmlns:p14="http://schemas.microsoft.com/office/powerpoint/2010/main" val="241993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5" name="Rectangle 5"/>
          <p:cNvSpPr>
            <a:spLocks noGrp="1" noChangeArrowheads="1"/>
          </p:cNvSpPr>
          <p:nvPr>
            <p:ph type="ftr" sz="quarter" idx="11"/>
          </p:nvPr>
        </p:nvSpPr>
        <p:spPr>
          <a:ln/>
        </p:spPr>
        <p:txBody>
          <a:bodyPr/>
          <a:lstStyle>
            <a:lvl1pPr>
              <a:defRPr/>
            </a:lvl1pPr>
          </a:lstStyle>
          <a:p>
            <a:pPr>
              <a:defRPr/>
            </a:pPr>
            <a:fld id="{3AA36C6F-EF0B-4A30-84A1-EA29D6E02BA7}" type="slidenum">
              <a:rPr lang="en-US" altLang="zh-CN"/>
              <a:pPr>
                <a:defRPr/>
              </a:pPr>
              <a:t>‹#›</a:t>
            </a:fld>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80588A-8C94-4EE8-B681-2262FDB5EAF9}" type="slidenum">
              <a:rPr lang="zh-CN" altLang="en-US"/>
              <a:pPr>
                <a:defRPr/>
              </a:pPr>
              <a:t>‹#›</a:t>
            </a:fld>
            <a:endParaRPr lang="en-US" altLang="zh-CN"/>
          </a:p>
        </p:txBody>
      </p:sp>
    </p:spTree>
    <p:extLst>
      <p:ext uri="{BB962C8B-B14F-4D97-AF65-F5344CB8AC3E}">
        <p14:creationId xmlns:p14="http://schemas.microsoft.com/office/powerpoint/2010/main" val="400802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5" name="Rectangle 5"/>
          <p:cNvSpPr>
            <a:spLocks noGrp="1" noChangeArrowheads="1"/>
          </p:cNvSpPr>
          <p:nvPr>
            <p:ph type="ftr" sz="quarter" idx="11"/>
          </p:nvPr>
        </p:nvSpPr>
        <p:spPr>
          <a:ln/>
        </p:spPr>
        <p:txBody>
          <a:bodyPr/>
          <a:lstStyle>
            <a:lvl1pPr>
              <a:defRPr/>
            </a:lvl1pPr>
          </a:lstStyle>
          <a:p>
            <a:pPr>
              <a:defRPr/>
            </a:pPr>
            <a:fld id="{02AF29F8-DA09-4076-A131-45D6C89392E4}" type="slidenum">
              <a:rPr lang="en-US" altLang="zh-CN"/>
              <a:pPr>
                <a:defRPr/>
              </a:pPr>
              <a:t>‹#›</a:t>
            </a:fld>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696074-2056-488E-9BFD-15EB9D81A9C9}" type="slidenum">
              <a:rPr lang="zh-CN" altLang="en-US"/>
              <a:pPr>
                <a:defRPr/>
              </a:pPr>
              <a:t>‹#›</a:t>
            </a:fld>
            <a:endParaRPr lang="en-US" altLang="zh-CN"/>
          </a:p>
        </p:txBody>
      </p:sp>
    </p:spTree>
    <p:extLst>
      <p:ext uri="{BB962C8B-B14F-4D97-AF65-F5344CB8AC3E}">
        <p14:creationId xmlns:p14="http://schemas.microsoft.com/office/powerpoint/2010/main" val="187315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513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513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6" name="Rectangle 5"/>
          <p:cNvSpPr>
            <a:spLocks noGrp="1" noChangeArrowheads="1"/>
          </p:cNvSpPr>
          <p:nvPr>
            <p:ph type="ftr" sz="quarter" idx="11"/>
          </p:nvPr>
        </p:nvSpPr>
        <p:spPr>
          <a:ln/>
        </p:spPr>
        <p:txBody>
          <a:bodyPr/>
          <a:lstStyle>
            <a:lvl1pPr>
              <a:defRPr/>
            </a:lvl1pPr>
          </a:lstStyle>
          <a:p>
            <a:pPr>
              <a:defRPr/>
            </a:pPr>
            <a:fld id="{D281C791-3D98-4EC6-9C83-CB1EFF37BE2D}" type="slidenum">
              <a:rPr lang="en-US" altLang="zh-CN"/>
              <a:pPr>
                <a:defRPr/>
              </a:pPr>
              <a:t>‹#›</a:t>
            </a:fld>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4A684F2-D97B-442F-825D-F18335C249CF}" type="slidenum">
              <a:rPr lang="zh-CN" altLang="en-US"/>
              <a:pPr>
                <a:defRPr/>
              </a:pPr>
              <a:t>‹#›</a:t>
            </a:fld>
            <a:endParaRPr lang="en-US" altLang="zh-CN"/>
          </a:p>
        </p:txBody>
      </p:sp>
    </p:spTree>
    <p:extLst>
      <p:ext uri="{BB962C8B-B14F-4D97-AF65-F5344CB8AC3E}">
        <p14:creationId xmlns:p14="http://schemas.microsoft.com/office/powerpoint/2010/main" val="24201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8" name="Rectangle 5"/>
          <p:cNvSpPr>
            <a:spLocks noGrp="1" noChangeArrowheads="1"/>
          </p:cNvSpPr>
          <p:nvPr>
            <p:ph type="ftr" sz="quarter" idx="11"/>
          </p:nvPr>
        </p:nvSpPr>
        <p:spPr>
          <a:ln/>
        </p:spPr>
        <p:txBody>
          <a:bodyPr/>
          <a:lstStyle>
            <a:lvl1pPr>
              <a:defRPr/>
            </a:lvl1pPr>
          </a:lstStyle>
          <a:p>
            <a:pPr>
              <a:defRPr/>
            </a:pPr>
            <a:fld id="{1BB38658-3DEE-4929-86B8-84682CCECDB3}" type="slidenum">
              <a:rPr lang="en-US" altLang="zh-CN"/>
              <a:pPr>
                <a:defRPr/>
              </a:pPr>
              <a:t>‹#›</a:t>
            </a:fld>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08E2CE5-E426-4DBD-8B09-86BAE7ED2028}" type="slidenum">
              <a:rPr lang="zh-CN" altLang="en-US"/>
              <a:pPr>
                <a:defRPr/>
              </a:pPr>
              <a:t>‹#›</a:t>
            </a:fld>
            <a:endParaRPr lang="en-US" altLang="zh-CN"/>
          </a:p>
        </p:txBody>
      </p:sp>
    </p:spTree>
    <p:extLst>
      <p:ext uri="{BB962C8B-B14F-4D97-AF65-F5344CB8AC3E}">
        <p14:creationId xmlns:p14="http://schemas.microsoft.com/office/powerpoint/2010/main" val="14928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4" name="Rectangle 5"/>
          <p:cNvSpPr>
            <a:spLocks noGrp="1" noChangeArrowheads="1"/>
          </p:cNvSpPr>
          <p:nvPr>
            <p:ph type="ftr" sz="quarter" idx="11"/>
          </p:nvPr>
        </p:nvSpPr>
        <p:spPr>
          <a:ln/>
        </p:spPr>
        <p:txBody>
          <a:bodyPr/>
          <a:lstStyle>
            <a:lvl1pPr>
              <a:defRPr/>
            </a:lvl1pPr>
          </a:lstStyle>
          <a:p>
            <a:pPr>
              <a:defRPr/>
            </a:pPr>
            <a:fld id="{03413BDC-0DF2-413F-8B61-D33A0F65FE6F}" type="slidenum">
              <a:rPr lang="en-US" altLang="zh-CN"/>
              <a:pPr>
                <a:defRPr/>
              </a:pPr>
              <a:t>‹#›</a:t>
            </a:fld>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DC20E0B-D3A4-4C9E-A6D3-99CBD150EA4D}" type="slidenum">
              <a:rPr lang="zh-CN" altLang="en-US"/>
              <a:pPr>
                <a:defRPr/>
              </a:pPr>
              <a:t>‹#›</a:t>
            </a:fld>
            <a:endParaRPr lang="en-US" altLang="zh-CN"/>
          </a:p>
        </p:txBody>
      </p:sp>
    </p:spTree>
    <p:extLst>
      <p:ext uri="{BB962C8B-B14F-4D97-AF65-F5344CB8AC3E}">
        <p14:creationId xmlns:p14="http://schemas.microsoft.com/office/powerpoint/2010/main" val="142591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3" name="Rectangle 5"/>
          <p:cNvSpPr>
            <a:spLocks noGrp="1" noChangeArrowheads="1"/>
          </p:cNvSpPr>
          <p:nvPr>
            <p:ph type="ftr" sz="quarter" idx="11"/>
          </p:nvPr>
        </p:nvSpPr>
        <p:spPr>
          <a:ln/>
        </p:spPr>
        <p:txBody>
          <a:bodyPr/>
          <a:lstStyle>
            <a:lvl1pPr>
              <a:defRPr/>
            </a:lvl1pPr>
          </a:lstStyle>
          <a:p>
            <a:pPr>
              <a:defRPr/>
            </a:pPr>
            <a:fld id="{0EC3D1CE-1294-4F84-AE31-1B84BCD139E6}" type="slidenum">
              <a:rPr lang="en-US" altLang="zh-CN"/>
              <a:pPr>
                <a:defRPr/>
              </a:pPr>
              <a:t>‹#›</a:t>
            </a:fld>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4E64FA7-B4EA-4403-98F0-74C9F9E2D05D}" type="slidenum">
              <a:rPr lang="zh-CN" altLang="en-US"/>
              <a:pPr>
                <a:defRPr/>
              </a:pPr>
              <a:t>‹#›</a:t>
            </a:fld>
            <a:endParaRPr lang="en-US" altLang="zh-CN"/>
          </a:p>
        </p:txBody>
      </p:sp>
    </p:spTree>
    <p:extLst>
      <p:ext uri="{BB962C8B-B14F-4D97-AF65-F5344CB8AC3E}">
        <p14:creationId xmlns:p14="http://schemas.microsoft.com/office/powerpoint/2010/main" val="293559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6" name="Rectangle 5"/>
          <p:cNvSpPr>
            <a:spLocks noGrp="1" noChangeArrowheads="1"/>
          </p:cNvSpPr>
          <p:nvPr>
            <p:ph type="ftr" sz="quarter" idx="11"/>
          </p:nvPr>
        </p:nvSpPr>
        <p:spPr>
          <a:ln/>
        </p:spPr>
        <p:txBody>
          <a:bodyPr/>
          <a:lstStyle>
            <a:lvl1pPr>
              <a:defRPr/>
            </a:lvl1pPr>
          </a:lstStyle>
          <a:p>
            <a:pPr>
              <a:defRPr/>
            </a:pPr>
            <a:fld id="{73D0703A-1D1C-40FA-900C-0966B84364C1}" type="slidenum">
              <a:rPr lang="en-US" altLang="zh-CN"/>
              <a:pPr>
                <a:defRPr/>
              </a:pPr>
              <a:t>‹#›</a:t>
            </a:fld>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85D68AD-6601-40AD-8C19-C5E63401E98D}" type="slidenum">
              <a:rPr lang="zh-CN" altLang="en-US"/>
              <a:pPr>
                <a:defRPr/>
              </a:pPr>
              <a:t>‹#›</a:t>
            </a:fld>
            <a:endParaRPr lang="en-US" altLang="zh-CN"/>
          </a:p>
        </p:txBody>
      </p:sp>
    </p:spTree>
    <p:extLst>
      <p:ext uri="{BB962C8B-B14F-4D97-AF65-F5344CB8AC3E}">
        <p14:creationId xmlns:p14="http://schemas.microsoft.com/office/powerpoint/2010/main" val="177083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zh-CN" altLang="en-US"/>
              <a:t>存储管理</a:t>
            </a:r>
          </a:p>
        </p:txBody>
      </p:sp>
      <p:sp>
        <p:nvSpPr>
          <p:cNvPr id="6" name="Rectangle 5"/>
          <p:cNvSpPr>
            <a:spLocks noGrp="1" noChangeArrowheads="1"/>
          </p:cNvSpPr>
          <p:nvPr>
            <p:ph type="ftr" sz="quarter" idx="11"/>
          </p:nvPr>
        </p:nvSpPr>
        <p:spPr>
          <a:ln/>
        </p:spPr>
        <p:txBody>
          <a:bodyPr/>
          <a:lstStyle>
            <a:lvl1pPr>
              <a:defRPr/>
            </a:lvl1pPr>
          </a:lstStyle>
          <a:p>
            <a:pPr>
              <a:defRPr/>
            </a:pPr>
            <a:fld id="{E87487F6-51EE-4C3C-BD00-A34BA2EDD51F}" type="slidenum">
              <a:rPr lang="en-US" altLang="zh-CN"/>
              <a:pPr>
                <a:defRPr/>
              </a:pPr>
              <a:t>‹#›</a:t>
            </a:fld>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1611BB-392D-4F6E-94CE-823BFD5C6B4A}" type="slidenum">
              <a:rPr lang="zh-CN" altLang="en-US"/>
              <a:pPr>
                <a:defRPr/>
              </a:pPr>
              <a:t>‹#›</a:t>
            </a:fld>
            <a:endParaRPr lang="en-US" altLang="zh-CN"/>
          </a:p>
        </p:txBody>
      </p:sp>
    </p:spTree>
    <p:extLst>
      <p:ext uri="{BB962C8B-B14F-4D97-AF65-F5344CB8AC3E}">
        <p14:creationId xmlns:p14="http://schemas.microsoft.com/office/powerpoint/2010/main" val="1495351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9"/>
          <p:cNvGraphicFramePr>
            <a:graphicFrameLocks noChangeAspect="1"/>
          </p:cNvGraphicFramePr>
          <p:nvPr/>
        </p:nvGraphicFramePr>
        <p:xfrm>
          <a:off x="0" y="0"/>
          <a:ext cx="9144000" cy="957263"/>
        </p:xfrm>
        <a:graphic>
          <a:graphicData uri="http://schemas.openxmlformats.org/presentationml/2006/ole">
            <mc:AlternateContent xmlns:mc="http://schemas.openxmlformats.org/markup-compatibility/2006">
              <mc:Choice xmlns:v="urn:schemas-microsoft-com:vml" Requires="v">
                <p:oleObj spid="_x0000_s1300" name="Image" r:id="rId14" imgW="19047619" imgH="1993651" progId="Photoshop.Image.6">
                  <p:embed/>
                </p:oleObj>
              </mc:Choice>
              <mc:Fallback>
                <p:oleObj name="Image" r:id="rId14" imgW="19047619" imgH="1993651" progId="Photoshop.Image.6">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 name="Line 30"/>
          <p:cNvSpPr>
            <a:spLocks noChangeShapeType="1"/>
          </p:cNvSpPr>
          <p:nvPr/>
        </p:nvSpPr>
        <p:spPr bwMode="auto">
          <a:xfrm>
            <a:off x="425450" y="6400800"/>
            <a:ext cx="8250238" cy="0"/>
          </a:xfrm>
          <a:prstGeom prst="line">
            <a:avLst/>
          </a:prstGeom>
          <a:noFill/>
          <a:ln w="9525">
            <a:solidFill>
              <a:schemeClr val="tx1"/>
            </a:solidFill>
            <a:round/>
            <a:headEnd/>
            <a:tailEnd/>
          </a:ln>
          <a:effectLst/>
        </p:spPr>
        <p:txBody>
          <a:bodyPr/>
          <a:lstStyle/>
          <a:p>
            <a:pPr>
              <a:defRPr/>
            </a:pPr>
            <a:endParaRPr lang="zh-CN" altLang="en-US">
              <a:latin typeface="Arial" pitchFamily="34" charset="0"/>
            </a:endParaRPr>
          </a:p>
        </p:txBody>
      </p:sp>
      <p:sp>
        <p:nvSpPr>
          <p:cNvPr id="1029" name="Rectangle 3"/>
          <p:cNvSpPr>
            <a:spLocks noGrp="1" noChangeArrowheads="1"/>
          </p:cNvSpPr>
          <p:nvPr>
            <p:ph type="body" idx="1"/>
          </p:nvPr>
        </p:nvSpPr>
        <p:spPr bwMode="auto">
          <a:xfrm>
            <a:off x="457200" y="1219200"/>
            <a:ext cx="82296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85763" y="6450013"/>
            <a:ext cx="2133600" cy="219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r>
              <a:rPr lang="zh-CN" altLang="en-US"/>
              <a:t>存储管理</a:t>
            </a:r>
          </a:p>
        </p:txBody>
      </p:sp>
      <p:sp>
        <p:nvSpPr>
          <p:cNvPr id="2" name="Rectangle 5"/>
          <p:cNvSpPr>
            <a:spLocks noGrp="1" noChangeArrowheads="1"/>
          </p:cNvSpPr>
          <p:nvPr>
            <p:ph type="ftr" sz="quarter" idx="3"/>
          </p:nvPr>
        </p:nvSpPr>
        <p:spPr bwMode="auto">
          <a:xfrm>
            <a:off x="5867400" y="6450013"/>
            <a:ext cx="2895600" cy="219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Times New Roman" pitchFamily="18" charset="0"/>
                <a:ea typeface="宋体" pitchFamily="2" charset="-122"/>
              </a:defRPr>
            </a:lvl1pPr>
          </a:lstStyle>
          <a:p>
            <a:pPr>
              <a:defRPr/>
            </a:pPr>
            <a:fld id="{F743CB81-589F-4B29-8B35-4A7E8D9EE61B}" type="slidenum">
              <a:rPr lang="en-US" altLang="zh-CN"/>
              <a:pPr>
                <a:defRPr/>
              </a:pPr>
              <a:t>‹#›</a:t>
            </a:fld>
            <a:endParaRPr lang="en-US" altLang="zh-CN"/>
          </a:p>
        </p:txBody>
      </p:sp>
      <p:sp>
        <p:nvSpPr>
          <p:cNvPr id="1030" name="Rectangle 6"/>
          <p:cNvSpPr>
            <a:spLocks noGrp="1" noChangeArrowheads="1"/>
          </p:cNvSpPr>
          <p:nvPr>
            <p:ph type="sldNum" sz="quarter" idx="4"/>
          </p:nvPr>
        </p:nvSpPr>
        <p:spPr bwMode="auto">
          <a:xfrm>
            <a:off x="3505200" y="6507163"/>
            <a:ext cx="2133600" cy="219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Arial" pitchFamily="34" charset="0"/>
                <a:ea typeface="宋体" pitchFamily="2" charset="-122"/>
              </a:defRPr>
            </a:lvl1pPr>
          </a:lstStyle>
          <a:p>
            <a:pPr>
              <a:defRPr/>
            </a:pPr>
            <a:fld id="{463FCF31-4B62-40B8-A3C2-61CB89F432FA}" type="slidenum">
              <a:rPr lang="zh-CN" altLang="en-US"/>
              <a:pPr>
                <a:defRPr/>
              </a:pPr>
              <a:t>‹#›</a:t>
            </a:fld>
            <a:endParaRPr lang="en-US" altLang="zh-CN"/>
          </a:p>
        </p:txBody>
      </p:sp>
      <p:sp>
        <p:nvSpPr>
          <p:cNvPr id="1033" name="Rectangle 2"/>
          <p:cNvSpPr>
            <a:spLocks noGrp="1" noChangeArrowheads="1"/>
          </p:cNvSpPr>
          <p:nvPr>
            <p:ph type="title"/>
          </p:nvPr>
        </p:nvSpPr>
        <p:spPr bwMode="white">
          <a:xfrm>
            <a:off x="609600" y="228600"/>
            <a:ext cx="7315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rgbClr val="458F8F"/>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24.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5.png"/><Relationship Id="rId5" Type="http://schemas.openxmlformats.org/officeDocument/2006/relationships/oleObject" Target="../embeddings/oleObject8.bin"/><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Microsoft_Visio_2003-2010___11.vsd"/><Relationship Id="rId4" Type="http://schemas.openxmlformats.org/officeDocument/2006/relationships/image" Target="../media/image2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 Id="rId3" Type="http://schemas.openxmlformats.org/officeDocument/2006/relationships/image" Target="../media/image34.jpe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eg"/><Relationship Id="rId3" Type="http://schemas.openxmlformats.org/officeDocument/2006/relationships/image" Target="../media/image36.jpe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e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jpe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9.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8"/>
          <p:cNvSpPr>
            <a:spLocks noGrp="1" noChangeArrowheads="1"/>
          </p:cNvSpPr>
          <p:nvPr>
            <p:ph type="subTitle" idx="1"/>
          </p:nvPr>
        </p:nvSpPr>
        <p:spPr bwMode="white">
          <a:xfrm>
            <a:off x="1016000" y="3500438"/>
            <a:ext cx="7086600" cy="1236662"/>
          </a:xfrm>
          <a:noFill/>
        </p:spPr>
        <p:txBody>
          <a:bodyPr/>
          <a:lstStyle/>
          <a:p>
            <a:pPr eaLnBrk="1" hangingPunct="1"/>
            <a:r>
              <a:rPr lang="zh-CN" altLang="en-US" sz="3600" b="1" dirty="0" smtClean="0">
                <a:latin typeface="楷体_GB2312" pitchFamily="49" charset="-122"/>
                <a:ea typeface="楷体_GB2312" pitchFamily="49" charset="-122"/>
              </a:rPr>
              <a:t>闻立杰 </a:t>
            </a:r>
          </a:p>
          <a:p>
            <a:pPr eaLnBrk="1" hangingPunct="1"/>
            <a:r>
              <a:rPr lang="zh-CN" altLang="en-US" sz="3600" b="1" dirty="0" smtClean="0">
                <a:latin typeface="楷体_GB2312" pitchFamily="49" charset="-122"/>
                <a:ea typeface="楷体_GB2312" pitchFamily="49" charset="-122"/>
              </a:rPr>
              <a:t>清华大学软件学院 </a:t>
            </a:r>
          </a:p>
        </p:txBody>
      </p:sp>
      <p:sp>
        <p:nvSpPr>
          <p:cNvPr id="7" name="Rectangle 218"/>
          <p:cNvSpPr txBox="1">
            <a:spLocks noChangeArrowheads="1"/>
          </p:cNvSpPr>
          <p:nvPr/>
        </p:nvSpPr>
        <p:spPr bwMode="gray">
          <a:xfrm>
            <a:off x="495300" y="1340768"/>
            <a:ext cx="8115300" cy="162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fontAlgn="base">
              <a:spcBef>
                <a:spcPct val="0"/>
              </a:spcBef>
              <a:spcAft>
                <a:spcPct val="0"/>
              </a:spcAft>
              <a:defRPr sz="3200" b="1">
                <a:solidFill>
                  <a:schemeClr val="tx1"/>
                </a:solidFill>
                <a:latin typeface="Verdana" pitchFamily="34" charset="0"/>
              </a:defRPr>
            </a:lvl6pPr>
            <a:lvl7pPr marL="914400" algn="l" rtl="0" fontAlgn="base">
              <a:spcBef>
                <a:spcPct val="0"/>
              </a:spcBef>
              <a:spcAft>
                <a:spcPct val="0"/>
              </a:spcAft>
              <a:defRPr sz="3200" b="1">
                <a:solidFill>
                  <a:schemeClr val="tx1"/>
                </a:solidFill>
                <a:latin typeface="Verdana" pitchFamily="34" charset="0"/>
              </a:defRPr>
            </a:lvl7pPr>
            <a:lvl8pPr marL="1371600" algn="l" rtl="0" fontAlgn="base">
              <a:spcBef>
                <a:spcPct val="0"/>
              </a:spcBef>
              <a:spcAft>
                <a:spcPct val="0"/>
              </a:spcAft>
              <a:defRPr sz="3200" b="1">
                <a:solidFill>
                  <a:schemeClr val="tx1"/>
                </a:solidFill>
                <a:latin typeface="Verdana" pitchFamily="34" charset="0"/>
              </a:defRPr>
            </a:lvl8pPr>
            <a:lvl9pPr marL="1828800" algn="l" rtl="0" fontAlgn="base">
              <a:spcBef>
                <a:spcPct val="0"/>
              </a:spcBef>
              <a:spcAft>
                <a:spcPct val="0"/>
              </a:spcAft>
              <a:defRPr sz="3200" b="1">
                <a:solidFill>
                  <a:schemeClr val="tx1"/>
                </a:solidFill>
                <a:latin typeface="Verdana" pitchFamily="34" charset="0"/>
              </a:defRPr>
            </a:lvl9p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zh-CN" altLang="en-US" sz="6000" b="1" i="0" u="none" strike="noStrike" kern="0" cap="none" spc="0" normalizeH="0" baseline="0" noProof="0" dirty="0" smtClean="0">
                <a:ln>
                  <a:noFill/>
                </a:ln>
                <a:solidFill>
                  <a:srgbClr val="FFFFFF"/>
                </a:solidFill>
                <a:effectLst/>
                <a:uLnTx/>
                <a:uFillTx/>
                <a:latin typeface="隶书" pitchFamily="49" charset="-122"/>
                <a:ea typeface="隶书" pitchFamily="49" charset="-122"/>
              </a:rPr>
              <a:t>计算机系统软件（</a:t>
            </a:r>
            <a:r>
              <a:rPr kumimoji="0" lang="en-US" altLang="zh-CN" sz="6000" b="1" i="0" u="none" strike="noStrike" kern="0" cap="none" spc="0" normalizeH="0" baseline="0" noProof="0" dirty="0" smtClean="0">
                <a:ln>
                  <a:noFill/>
                </a:ln>
                <a:solidFill>
                  <a:srgbClr val="FFFFFF"/>
                </a:solidFill>
                <a:effectLst/>
                <a:uLnTx/>
                <a:uFillTx/>
                <a:latin typeface="隶书" pitchFamily="49" charset="-122"/>
                <a:ea typeface="隶书" pitchFamily="49" charset="-122"/>
              </a:rPr>
              <a:t>1</a:t>
            </a:r>
            <a:r>
              <a:rPr kumimoji="0" lang="zh-CN" altLang="en-US" sz="6000" b="1" i="0" u="none" strike="noStrike" kern="0" cap="none" spc="0" normalizeH="0" baseline="0" noProof="0" dirty="0" smtClean="0">
                <a:ln>
                  <a:noFill/>
                </a:ln>
                <a:solidFill>
                  <a:srgbClr val="FFFFFF"/>
                </a:solidFill>
                <a:effectLst/>
                <a:uLnTx/>
                <a:uFillTx/>
                <a:latin typeface="隶书" pitchFamily="49" charset="-122"/>
                <a:ea typeface="隶书" pitchFamily="49" charset="-122"/>
              </a:rPr>
              <a:t>）操作系统</a:t>
            </a:r>
            <a:endParaRPr kumimoji="0" lang="en-US" altLang="ko-KR" sz="6000" b="1" i="0" u="none" strike="noStrike" kern="0" cap="none" spc="0" normalizeH="0" baseline="0" noProof="0" dirty="0" smtClean="0">
              <a:ln>
                <a:noFill/>
              </a:ln>
              <a:solidFill>
                <a:srgbClr val="FFFFFF"/>
              </a:solidFill>
              <a:effectLst/>
              <a:uLnTx/>
              <a:uFillTx/>
              <a:latin typeface="隶书" pitchFamily="49" charset="-122"/>
              <a:ea typeface="隶书" pitchFamily="49"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94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866800-DB7D-42F4-8FC5-5CF9E5D1576D}" type="slidenum">
              <a:rPr lang="en-US" altLang="zh-CN" smtClean="0">
                <a:latin typeface="Times New Roman" pitchFamily="18" charset="0"/>
              </a:rPr>
              <a:pPr eaLnBrk="1" hangingPunct="1"/>
              <a:t>10</a:t>
            </a:fld>
            <a:endParaRPr lang="en-US" altLang="zh-CN" smtClean="0">
              <a:latin typeface="Times New Roman" pitchFamily="18" charset="0"/>
            </a:endParaRPr>
          </a:p>
        </p:txBody>
      </p:sp>
      <p:sp>
        <p:nvSpPr>
          <p:cNvPr id="92162" name="Rectangle 2"/>
          <p:cNvSpPr>
            <a:spLocks noChangeArrowheads="1"/>
          </p:cNvSpPr>
          <p:nvPr/>
        </p:nvSpPr>
        <p:spPr bwMode="auto">
          <a:xfrm>
            <a:off x="457200" y="1700213"/>
            <a:ext cx="8178800"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marL="342900" indent="-342900">
              <a:spcBef>
                <a:spcPct val="40000"/>
              </a:spcBef>
              <a:buClr>
                <a:schemeClr val="tx1"/>
              </a:buClr>
              <a:buSzPct val="80000"/>
              <a:buFont typeface="Wingdings" pitchFamily="2" charset="2"/>
              <a:buChar char="l"/>
            </a:pPr>
            <a:r>
              <a:rPr lang="zh-CN" altLang="en-US" sz="3200" b="1">
                <a:latin typeface="宋体" pitchFamily="2" charset="-122"/>
                <a:ea typeface="宋体" pitchFamily="2" charset="-122"/>
              </a:rPr>
              <a:t>地址重定位</a:t>
            </a:r>
          </a:p>
          <a:p>
            <a:pPr marL="742950" lvl="1" indent="-285750">
              <a:spcBef>
                <a:spcPct val="40000"/>
              </a:spcBef>
              <a:buClr>
                <a:schemeClr val="accent1"/>
              </a:buClr>
              <a:buFont typeface="Wingdings" pitchFamily="2" charset="2"/>
              <a:buChar char="§"/>
            </a:pPr>
            <a:r>
              <a:rPr lang="zh-CN" altLang="en-US" sz="2800" b="1">
                <a:latin typeface="楷体_GB2312" pitchFamily="49" charset="-122"/>
                <a:ea typeface="楷体_GB2312" pitchFamily="49" charset="-122"/>
              </a:rPr>
              <a:t>程序员不知道当他的程序被执行时，将会被放在内存的什么位置；</a:t>
            </a:r>
          </a:p>
          <a:p>
            <a:pPr marL="742950" lvl="1" indent="-285750">
              <a:spcBef>
                <a:spcPct val="40000"/>
              </a:spcBef>
              <a:buClr>
                <a:schemeClr val="accent1"/>
              </a:buClr>
              <a:buFont typeface="Wingdings" pitchFamily="2" charset="2"/>
              <a:buChar char="§"/>
            </a:pPr>
            <a:r>
              <a:rPr lang="zh-CN" altLang="en-US" sz="2800" b="1">
                <a:latin typeface="楷体_GB2312" pitchFamily="49" charset="-122"/>
                <a:ea typeface="楷体_GB2312" pitchFamily="49" charset="-122"/>
              </a:rPr>
              <a:t>当一个程序在执行时，可能被交换到磁盘上，后来再返回内存时，可能存放在不同的位置；</a:t>
            </a:r>
          </a:p>
          <a:p>
            <a:pPr marL="342900" indent="-342900">
              <a:spcBef>
                <a:spcPct val="40000"/>
              </a:spcBef>
              <a:buClr>
                <a:schemeClr val="tx1"/>
              </a:buClr>
              <a:buSzPct val="80000"/>
              <a:buFont typeface="Wingdings" pitchFamily="2" charset="2"/>
              <a:buChar char="l"/>
            </a:pPr>
            <a:r>
              <a:rPr lang="zh-CN" altLang="en-US" sz="3200" b="1">
                <a:latin typeface="宋体" pitchFamily="2" charset="-122"/>
                <a:ea typeface="宋体" pitchFamily="2" charset="-122"/>
              </a:rPr>
              <a:t>内存保护</a:t>
            </a:r>
            <a:endParaRPr lang="zh-CN" altLang="en-US" sz="3200">
              <a:solidFill>
                <a:srgbClr val="458F8F"/>
              </a:solidFill>
              <a:latin typeface="楷体_GB2312" pitchFamily="49" charset="-122"/>
              <a:ea typeface="楷体_GB2312" pitchFamily="49" charset="-122"/>
            </a:endParaRPr>
          </a:p>
          <a:p>
            <a:pPr marL="342900" indent="-342900">
              <a:spcBef>
                <a:spcPct val="40000"/>
              </a:spcBef>
              <a:buClr>
                <a:schemeClr val="tx1"/>
              </a:buClr>
              <a:buSzPct val="80000"/>
              <a:buFont typeface="Wingdings" pitchFamily="2" charset="2"/>
              <a:buChar char="l"/>
            </a:pPr>
            <a:r>
              <a:rPr lang="zh-CN" altLang="en-US" sz="3200" b="1">
                <a:latin typeface="宋体" pitchFamily="2" charset="-122"/>
                <a:ea typeface="宋体" pitchFamily="2" charset="-122"/>
              </a:rPr>
              <a:t>内存共享</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 calcmode="lin" valueType="num">
                                      <p:cBhvr additive="base">
                                        <p:cTn id="7" dur="500" fill="hold"/>
                                        <p:tgtEl>
                                          <p:spTgt spid="921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162">
                                            <p:txEl>
                                              <p:pRg st="1" end="1"/>
                                            </p:txEl>
                                          </p:spTgt>
                                        </p:tgtEl>
                                        <p:attrNameLst>
                                          <p:attrName>style.visibility</p:attrName>
                                        </p:attrNameLst>
                                      </p:cBhvr>
                                      <p:to>
                                        <p:strVal val="visible"/>
                                      </p:to>
                                    </p:set>
                                    <p:anim calcmode="lin" valueType="num">
                                      <p:cBhvr additive="base">
                                        <p:cTn id="11" dur="500" fill="hold"/>
                                        <p:tgtEl>
                                          <p:spTgt spid="921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162">
                                            <p:txEl>
                                              <p:pRg st="2" end="2"/>
                                            </p:txEl>
                                          </p:spTgt>
                                        </p:tgtEl>
                                        <p:attrNameLst>
                                          <p:attrName>style.visibility</p:attrName>
                                        </p:attrNameLst>
                                      </p:cBhvr>
                                      <p:to>
                                        <p:strVal val="visible"/>
                                      </p:to>
                                    </p:set>
                                    <p:anim calcmode="lin" valueType="num">
                                      <p:cBhvr additive="base">
                                        <p:cTn id="17" dur="500" fill="hold"/>
                                        <p:tgtEl>
                                          <p:spTgt spid="9216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2162">
                                            <p:txEl>
                                              <p:pRg st="3" end="3"/>
                                            </p:txEl>
                                          </p:spTgt>
                                        </p:tgtEl>
                                        <p:attrNameLst>
                                          <p:attrName>style.visibility</p:attrName>
                                        </p:attrNameLst>
                                      </p:cBhvr>
                                      <p:to>
                                        <p:strVal val="visible"/>
                                      </p:to>
                                    </p:set>
                                    <p:anim calcmode="lin" valueType="num">
                                      <p:cBhvr additive="base">
                                        <p:cTn id="23" dur="500" fill="hold"/>
                                        <p:tgtEl>
                                          <p:spTgt spid="9216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162">
                                            <p:txEl>
                                              <p:pRg st="4" end="4"/>
                                            </p:txEl>
                                          </p:spTgt>
                                        </p:tgtEl>
                                        <p:attrNameLst>
                                          <p:attrName>style.visibility</p:attrName>
                                        </p:attrNameLst>
                                      </p:cBhvr>
                                      <p:to>
                                        <p:strVal val="visible"/>
                                      </p:to>
                                    </p:set>
                                    <p:anim calcmode="lin" valueType="num">
                                      <p:cBhvr additive="base">
                                        <p:cTn id="29" dur="500" fill="hold"/>
                                        <p:tgtEl>
                                          <p:spTgt spid="9216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44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971621-AC03-4DAF-9F54-4C41BE1FE70C}" type="slidenum">
              <a:rPr lang="en-US" altLang="zh-CN" smtClean="0">
                <a:latin typeface="Times New Roman" pitchFamily="18" charset="0"/>
              </a:rPr>
              <a:pPr eaLnBrk="1" hangingPunct="1"/>
              <a:t>100</a:t>
            </a:fld>
            <a:endParaRPr lang="en-US" altLang="zh-CN" smtClean="0">
              <a:latin typeface="Times New Roman" pitchFamily="18" charset="0"/>
            </a:endParaRPr>
          </a:p>
        </p:txBody>
      </p:sp>
      <p:pic>
        <p:nvPicPr>
          <p:cNvPr id="104452"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403225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8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276475"/>
            <a:ext cx="4040188"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0" name="Text Box 6"/>
          <p:cNvSpPr txBox="1">
            <a:spLocks noChangeArrowheads="1"/>
          </p:cNvSpPr>
          <p:nvPr/>
        </p:nvSpPr>
        <p:spPr bwMode="auto">
          <a:xfrm>
            <a:off x="5003800" y="5345113"/>
            <a:ext cx="1254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a:solidFill>
                  <a:srgbClr val="0000FF"/>
                </a:solidFill>
                <a:latin typeface="Times New Roman" pitchFamily="18" charset="0"/>
                <a:ea typeface="宋体" pitchFamily="2" charset="-122"/>
              </a:rPr>
              <a:t>前提</a:t>
            </a:r>
            <a:r>
              <a:rPr lang="en-US" altLang="zh-CN" sz="2800" b="1">
                <a:solidFill>
                  <a:srgbClr val="0000FF"/>
                </a:solidFill>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9989"/>
                                        </p:tgtEl>
                                        <p:attrNameLst>
                                          <p:attrName>style.visibility</p:attrName>
                                        </p:attrNameLst>
                                      </p:cBhvr>
                                      <p:to>
                                        <p:strVal val="visible"/>
                                      </p:to>
                                    </p:set>
                                    <p:animEffect transition="in" filter="dissolve">
                                      <p:cBhvr>
                                        <p:cTn id="7" dur="500"/>
                                        <p:tgtEl>
                                          <p:spTgt spid="169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9990"/>
                                        </p:tgtEl>
                                        <p:attrNameLst>
                                          <p:attrName>style.visibility</p:attrName>
                                        </p:attrNameLst>
                                      </p:cBhvr>
                                      <p:to>
                                        <p:strVal val="visible"/>
                                      </p:to>
                                    </p:set>
                                    <p:anim calcmode="lin" valueType="num">
                                      <p:cBhvr additive="base">
                                        <p:cTn id="12" dur="500" fill="hold"/>
                                        <p:tgtEl>
                                          <p:spTgt spid="169990"/>
                                        </p:tgtEl>
                                        <p:attrNameLst>
                                          <p:attrName>ppt_x</p:attrName>
                                        </p:attrNameLst>
                                      </p:cBhvr>
                                      <p:tavLst>
                                        <p:tav tm="0">
                                          <p:val>
                                            <p:strVal val="#ppt_x"/>
                                          </p:val>
                                        </p:tav>
                                        <p:tav tm="100000">
                                          <p:val>
                                            <p:strVal val="#ppt_x"/>
                                          </p:val>
                                        </p:tav>
                                      </p:tavLst>
                                    </p:anim>
                                    <p:anim calcmode="lin" valueType="num">
                                      <p:cBhvr additive="base">
                                        <p:cTn id="13" dur="500" fill="hold"/>
                                        <p:tgtEl>
                                          <p:spTgt spid="169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54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CDAF82-4320-4B08-BD11-F337BB17D881}" type="slidenum">
              <a:rPr lang="en-US" altLang="zh-CN" smtClean="0">
                <a:latin typeface="Times New Roman" pitchFamily="18" charset="0"/>
              </a:rPr>
              <a:pPr eaLnBrk="1" hangingPunct="1"/>
              <a:t>101</a:t>
            </a:fld>
            <a:endParaRPr lang="en-US" altLang="zh-CN" smtClean="0">
              <a:latin typeface="Times New Roman" pitchFamily="18" charset="0"/>
            </a:endParaRPr>
          </a:p>
        </p:txBody>
      </p:sp>
      <p:sp>
        <p:nvSpPr>
          <p:cNvPr id="105476"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4.1</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程序的局部性原理</a:t>
            </a:r>
          </a:p>
        </p:txBody>
      </p:sp>
      <p:sp>
        <p:nvSpPr>
          <p:cNvPr id="105477" name="Rectangle 4"/>
          <p:cNvSpPr>
            <a:spLocks noChangeArrowheads="1"/>
          </p:cNvSpPr>
          <p:nvPr/>
        </p:nvSpPr>
        <p:spPr bwMode="auto">
          <a:xfrm>
            <a:off x="539750" y="1772816"/>
            <a:ext cx="7993063" cy="314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FFFF66"/>
              </a:buClr>
              <a:buFont typeface="Symbol" pitchFamily="18" charset="2"/>
              <a:buNone/>
            </a:pPr>
            <a:r>
              <a:rPr kumimoji="1" lang="zh-CN" altLang="en-US" sz="3200" b="1" dirty="0">
                <a:solidFill>
                  <a:srgbClr val="800000"/>
                </a:solidFill>
                <a:latin typeface="Times New Roman" pitchFamily="18" charset="0"/>
                <a:ea typeface="黑体" pitchFamily="49" charset="-122"/>
              </a:rPr>
              <a:t>局部性</a:t>
            </a:r>
            <a:r>
              <a:rPr kumimoji="1" lang="zh-CN" altLang="en-US" sz="3200" b="1" dirty="0" smtClean="0">
                <a:solidFill>
                  <a:srgbClr val="800000"/>
                </a:solidFill>
                <a:latin typeface="Times New Roman" pitchFamily="18" charset="0"/>
                <a:ea typeface="黑体" pitchFamily="49" charset="-122"/>
              </a:rPr>
              <a:t>原理 </a:t>
            </a:r>
            <a:r>
              <a:rPr kumimoji="1" lang="en-US" altLang="zh-CN" sz="3200" b="1" dirty="0" smtClean="0">
                <a:latin typeface="Times New Roman" pitchFamily="18" charset="0"/>
                <a:ea typeface="宋体" pitchFamily="2" charset="-122"/>
              </a:rPr>
              <a:t>(</a:t>
            </a:r>
            <a:r>
              <a:rPr kumimoji="1" lang="en-US" altLang="zh-CN" sz="3200" b="1" dirty="0">
                <a:latin typeface="Times New Roman" pitchFamily="18" charset="0"/>
                <a:ea typeface="宋体" pitchFamily="2" charset="-122"/>
              </a:rPr>
              <a:t>principle of locality)</a:t>
            </a:r>
            <a:endParaRPr kumimoji="1" lang="zh-CN" altLang="en-US" sz="3200" b="1" dirty="0">
              <a:latin typeface="Times New Roman" pitchFamily="18" charset="0"/>
              <a:ea typeface="宋体" pitchFamily="2" charset="-122"/>
            </a:endParaRPr>
          </a:p>
          <a:p>
            <a:pPr>
              <a:lnSpc>
                <a:spcPct val="150000"/>
              </a:lnSpc>
              <a:spcBef>
                <a:spcPct val="70000"/>
              </a:spcBef>
              <a:buClr>
                <a:srgbClr val="FFFF66"/>
              </a:buClr>
              <a:buFont typeface="Symbol" pitchFamily="18" charset="2"/>
              <a:buNone/>
            </a:pPr>
            <a:r>
              <a:rPr kumimoji="1" lang="zh-CN" altLang="en-US" sz="3200" b="1" dirty="0">
                <a:latin typeface="Times New Roman" pitchFamily="18" charset="0"/>
                <a:ea typeface="宋体" pitchFamily="2" charset="-122"/>
              </a:rPr>
              <a:t>        程序在执行过程中的一个较短时期，所执行的</a:t>
            </a:r>
            <a:r>
              <a:rPr kumimoji="1" lang="zh-CN" altLang="en-US" sz="3200" b="1" dirty="0">
                <a:solidFill>
                  <a:srgbClr val="0000FF"/>
                </a:solidFill>
                <a:latin typeface="Times New Roman" pitchFamily="18" charset="0"/>
                <a:ea typeface="宋体" pitchFamily="2" charset="-122"/>
              </a:rPr>
              <a:t>指令地址</a:t>
            </a:r>
            <a:r>
              <a:rPr kumimoji="1" lang="zh-CN" altLang="en-US" sz="3200" b="1" dirty="0">
                <a:latin typeface="Times New Roman" pitchFamily="18" charset="0"/>
                <a:ea typeface="宋体" pitchFamily="2" charset="-122"/>
              </a:rPr>
              <a:t>和指令的</a:t>
            </a:r>
            <a:r>
              <a:rPr kumimoji="1" lang="zh-CN" altLang="en-US" sz="3200" b="1" dirty="0">
                <a:solidFill>
                  <a:srgbClr val="0000FF"/>
                </a:solidFill>
                <a:latin typeface="Times New Roman" pitchFamily="18" charset="0"/>
                <a:ea typeface="宋体" pitchFamily="2" charset="-122"/>
              </a:rPr>
              <a:t>操作数地址</a:t>
            </a:r>
            <a:r>
              <a:rPr kumimoji="1" lang="zh-CN" altLang="en-US" sz="3200" b="1" dirty="0">
                <a:latin typeface="Times New Roman" pitchFamily="18" charset="0"/>
                <a:ea typeface="宋体" pitchFamily="2" charset="-122"/>
              </a:rPr>
              <a:t>，分别局限于一定区域。</a:t>
            </a:r>
          </a:p>
        </p:txBody>
      </p:sp>
      <p:sp>
        <p:nvSpPr>
          <p:cNvPr id="171013" name="Text Box 5"/>
          <p:cNvSpPr txBox="1">
            <a:spLocks noChangeArrowheads="1"/>
          </p:cNvSpPr>
          <p:nvPr/>
        </p:nvSpPr>
        <p:spPr bwMode="auto">
          <a:xfrm>
            <a:off x="3635896" y="5301208"/>
            <a:ext cx="228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i="1" dirty="0">
                <a:solidFill>
                  <a:srgbClr val="0000FF"/>
                </a:solidFill>
                <a:latin typeface="Times New Roman" pitchFamily="18" charset="0"/>
                <a:ea typeface="宋体" pitchFamily="2" charset="-122"/>
              </a:rPr>
              <a:t>for example</a:t>
            </a:r>
            <a:r>
              <a:rPr kumimoji="1" lang="en-US" altLang="zh-CN" sz="2800" b="1" dirty="0">
                <a:solidFill>
                  <a:srgbClr val="0000FF"/>
                </a:solidFill>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 calcmode="lin" valueType="num">
                                      <p:cBhvr additive="base">
                                        <p:cTn id="7" dur="500" fill="hold"/>
                                        <p:tgtEl>
                                          <p:spTgt spid="171013"/>
                                        </p:tgtEl>
                                        <p:attrNameLst>
                                          <p:attrName>ppt_x</p:attrName>
                                        </p:attrNameLst>
                                      </p:cBhvr>
                                      <p:tavLst>
                                        <p:tav tm="0">
                                          <p:val>
                                            <p:strVal val="#ppt_x"/>
                                          </p:val>
                                        </p:tav>
                                        <p:tav tm="100000">
                                          <p:val>
                                            <p:strVal val="#ppt_x"/>
                                          </p:val>
                                        </p:tav>
                                      </p:tavLst>
                                    </p:anim>
                                    <p:anim calcmode="lin" valueType="num">
                                      <p:cBhvr additive="base">
                                        <p:cTn id="8" dur="500" fill="hold"/>
                                        <p:tgtEl>
                                          <p:spTgt spid="171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64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FE3DAD-30BA-45A9-8D26-0489A3885EBC}" type="slidenum">
              <a:rPr lang="en-US" altLang="zh-CN" smtClean="0">
                <a:latin typeface="Times New Roman" pitchFamily="18" charset="0"/>
              </a:rPr>
              <a:pPr eaLnBrk="1" hangingPunct="1"/>
              <a:t>102</a:t>
            </a:fld>
            <a:endParaRPr lang="en-US" altLang="zh-CN" smtClean="0">
              <a:latin typeface="Times New Roman" pitchFamily="18" charset="0"/>
            </a:endParaRPr>
          </a:p>
        </p:txBody>
      </p:sp>
      <p:sp>
        <p:nvSpPr>
          <p:cNvPr id="172038" name="Rectangle 6"/>
          <p:cNvSpPr>
            <a:spLocks noChangeArrowheads="1"/>
          </p:cNvSpPr>
          <p:nvPr/>
        </p:nvSpPr>
        <p:spPr bwMode="auto">
          <a:xfrm>
            <a:off x="323850" y="1340768"/>
            <a:ext cx="8486775" cy="475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spcBef>
                <a:spcPct val="20000"/>
              </a:spcBef>
              <a:buClr>
                <a:schemeClr val="tx1"/>
              </a:buClr>
              <a:buFont typeface="Symbol" pitchFamily="18" charset="2"/>
              <a:buChar char="·"/>
            </a:pPr>
            <a:r>
              <a:rPr kumimoji="1" lang="zh-CN" altLang="en-US" sz="3200" b="1" dirty="0">
                <a:latin typeface="Times New Roman" pitchFamily="18" charset="0"/>
                <a:ea typeface="宋体" pitchFamily="2" charset="-122"/>
              </a:rPr>
              <a:t>局部性原理的具体表现：</a:t>
            </a:r>
          </a:p>
          <a:p>
            <a:pPr marL="765175" lvl="1" indent="-285750">
              <a:lnSpc>
                <a:spcPct val="125000"/>
              </a:lnSpc>
              <a:spcBef>
                <a:spcPct val="50000"/>
              </a:spcBef>
              <a:buFontTx/>
              <a:buChar char="–"/>
            </a:pPr>
            <a:r>
              <a:rPr kumimoji="1" lang="zh-CN" altLang="en-US" sz="3200" b="1" dirty="0">
                <a:latin typeface="Times New Roman" pitchFamily="18" charset="0"/>
                <a:ea typeface="宋体" pitchFamily="2" charset="-122"/>
              </a:rPr>
              <a:t>程序在执行时，大部分是</a:t>
            </a:r>
            <a:r>
              <a:rPr kumimoji="1" lang="zh-CN" altLang="en-US" sz="3200" b="1" dirty="0">
                <a:solidFill>
                  <a:srgbClr val="0000FF"/>
                </a:solidFill>
                <a:latin typeface="Times New Roman" pitchFamily="18" charset="0"/>
                <a:ea typeface="宋体" pitchFamily="2" charset="-122"/>
              </a:rPr>
              <a:t>顺序执行</a:t>
            </a:r>
            <a:r>
              <a:rPr kumimoji="1" lang="zh-CN" altLang="en-US" sz="3200" b="1" dirty="0">
                <a:latin typeface="Times New Roman" pitchFamily="18" charset="0"/>
                <a:ea typeface="宋体" pitchFamily="2" charset="-122"/>
              </a:rPr>
              <a:t>的指令，少部分是转移和过程调用指令；</a:t>
            </a:r>
          </a:p>
          <a:p>
            <a:pPr marL="765175" lvl="1" indent="-285750">
              <a:lnSpc>
                <a:spcPct val="125000"/>
              </a:lnSpc>
              <a:spcBef>
                <a:spcPct val="30000"/>
              </a:spcBef>
              <a:buFontTx/>
              <a:buChar char="–"/>
            </a:pPr>
            <a:r>
              <a:rPr kumimoji="1" lang="zh-CN" altLang="en-US" sz="3200" b="1" dirty="0">
                <a:latin typeface="Times New Roman" pitchFamily="18" charset="0"/>
                <a:ea typeface="宋体" pitchFamily="2" charset="-122"/>
              </a:rPr>
              <a:t>程序中存在相当多的</a:t>
            </a:r>
            <a:r>
              <a:rPr kumimoji="1" lang="zh-CN" altLang="en-US" sz="3200" b="1" dirty="0">
                <a:solidFill>
                  <a:srgbClr val="0000FF"/>
                </a:solidFill>
                <a:latin typeface="Times New Roman" pitchFamily="18" charset="0"/>
                <a:ea typeface="宋体" pitchFamily="2" charset="-122"/>
              </a:rPr>
              <a:t>循环结构</a:t>
            </a:r>
            <a:r>
              <a:rPr kumimoji="1" lang="zh-CN" altLang="en-US" sz="3200" b="1" dirty="0">
                <a:latin typeface="Times New Roman" pitchFamily="18" charset="0"/>
                <a:ea typeface="宋体" pitchFamily="2" charset="-122"/>
              </a:rPr>
              <a:t>，它们由少量指令组成，而被多次执行；</a:t>
            </a:r>
          </a:p>
          <a:p>
            <a:pPr marL="765175" lvl="1" indent="-285750">
              <a:lnSpc>
                <a:spcPct val="125000"/>
              </a:lnSpc>
              <a:spcBef>
                <a:spcPct val="30000"/>
              </a:spcBef>
              <a:buFontTx/>
              <a:buChar char="–"/>
            </a:pPr>
            <a:r>
              <a:rPr kumimoji="1" lang="zh-CN" altLang="en-US" sz="3200" b="1" dirty="0">
                <a:latin typeface="Times New Roman" pitchFamily="18" charset="0"/>
                <a:ea typeface="宋体" pitchFamily="2" charset="-122"/>
              </a:rPr>
              <a:t>程序中存在很多对一定数据结构的操作，如</a:t>
            </a:r>
            <a:r>
              <a:rPr kumimoji="1" lang="zh-CN" altLang="en-US" sz="3200" b="1" dirty="0">
                <a:solidFill>
                  <a:srgbClr val="0000FF"/>
                </a:solidFill>
                <a:latin typeface="Times New Roman" pitchFamily="18" charset="0"/>
                <a:ea typeface="宋体" pitchFamily="2" charset="-122"/>
              </a:rPr>
              <a:t>数组操作</a:t>
            </a:r>
            <a:r>
              <a:rPr kumimoji="1" lang="zh-CN" altLang="en-US" sz="3200" b="1" dirty="0">
                <a:latin typeface="Times New Roman" pitchFamily="18" charset="0"/>
                <a:ea typeface="宋体" pitchFamily="2" charset="-122"/>
              </a:rPr>
              <a:t>，往往局限在较小范围内。</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8">
                                            <p:txEl>
                                              <p:pRg st="1" end="1"/>
                                            </p:txEl>
                                          </p:spTgt>
                                        </p:tgtEl>
                                        <p:attrNameLst>
                                          <p:attrName>style.visibility</p:attrName>
                                        </p:attrNameLst>
                                      </p:cBhvr>
                                      <p:to>
                                        <p:strVal val="visible"/>
                                      </p:to>
                                    </p:set>
                                    <p:anim calcmode="lin" valueType="num">
                                      <p:cBhvr additive="base">
                                        <p:cTn id="7" dur="500" fill="hold"/>
                                        <p:tgtEl>
                                          <p:spTgt spid="1720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038">
                                            <p:txEl>
                                              <p:pRg st="2" end="2"/>
                                            </p:txEl>
                                          </p:spTgt>
                                        </p:tgtEl>
                                        <p:attrNameLst>
                                          <p:attrName>style.visibility</p:attrName>
                                        </p:attrNameLst>
                                      </p:cBhvr>
                                      <p:to>
                                        <p:strVal val="visible"/>
                                      </p:to>
                                    </p:set>
                                    <p:anim calcmode="lin" valueType="num">
                                      <p:cBhvr additive="base">
                                        <p:cTn id="13" dur="500" fill="hold"/>
                                        <p:tgtEl>
                                          <p:spTgt spid="1720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2038">
                                            <p:txEl>
                                              <p:pRg st="3" end="3"/>
                                            </p:txEl>
                                          </p:spTgt>
                                        </p:tgtEl>
                                        <p:attrNameLst>
                                          <p:attrName>style.visibility</p:attrName>
                                        </p:attrNameLst>
                                      </p:cBhvr>
                                      <p:to>
                                        <p:strVal val="visible"/>
                                      </p:to>
                                    </p:set>
                                    <p:anim calcmode="lin" valueType="num">
                                      <p:cBhvr additive="base">
                                        <p:cTn id="19" dur="500" fill="hold"/>
                                        <p:tgtEl>
                                          <p:spTgt spid="1720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0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8" grpId="0" uiExpand="1" build="p" bldLvl="2"/>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75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698B3E-C5F4-4BD0-8600-DB458E26F3AF}" type="slidenum">
              <a:rPr lang="en-US" altLang="zh-CN" smtClean="0">
                <a:latin typeface="Times New Roman" pitchFamily="18" charset="0"/>
              </a:rPr>
              <a:pPr eaLnBrk="1" hangingPunct="1"/>
              <a:t>103</a:t>
            </a:fld>
            <a:endParaRPr lang="en-US" altLang="zh-CN" smtClean="0">
              <a:latin typeface="Times New Roman" pitchFamily="18" charset="0"/>
            </a:endParaRPr>
          </a:p>
        </p:txBody>
      </p:sp>
      <p:sp>
        <p:nvSpPr>
          <p:cNvPr id="107524" name="Text Box 3"/>
          <p:cNvSpPr txBox="1">
            <a:spLocks noChangeArrowheads="1"/>
          </p:cNvSpPr>
          <p:nvPr/>
        </p:nvSpPr>
        <p:spPr bwMode="auto">
          <a:xfrm>
            <a:off x="808038" y="1412776"/>
            <a:ext cx="758038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50000"/>
              </a:spcBef>
            </a:pPr>
            <a:r>
              <a:rPr kumimoji="1" lang="zh-CN" altLang="en-US" sz="3600" b="1" dirty="0">
                <a:latin typeface="Times New Roman" pitchFamily="18" charset="0"/>
                <a:ea typeface="楷体_GB2312" pitchFamily="49" charset="-122"/>
              </a:rPr>
              <a:t>程序的</a:t>
            </a:r>
            <a:r>
              <a:rPr kumimoji="1" lang="zh-CN" altLang="en-US" sz="3600" b="1" dirty="0">
                <a:solidFill>
                  <a:srgbClr val="0000FF"/>
                </a:solidFill>
                <a:latin typeface="Times New Roman" pitchFamily="18" charset="0"/>
                <a:ea typeface="楷体_GB2312" pitchFamily="49" charset="-122"/>
              </a:rPr>
              <a:t>局部性原理</a:t>
            </a:r>
            <a:r>
              <a:rPr kumimoji="1" lang="zh-CN" altLang="en-US" sz="3600" b="1" dirty="0">
                <a:latin typeface="Times New Roman" pitchFamily="18" charset="0"/>
                <a:ea typeface="楷体_GB2312" pitchFamily="49" charset="-122"/>
              </a:rPr>
              <a:t>表明，从理论上</a:t>
            </a:r>
            <a:r>
              <a:rPr kumimoji="1" lang="zh-CN" altLang="en-US" sz="3600" b="1" dirty="0" smtClean="0">
                <a:latin typeface="Times New Roman" pitchFamily="18" charset="0"/>
                <a:ea typeface="楷体_GB2312" pitchFamily="49" charset="-122"/>
              </a:rPr>
              <a:t>来说</a:t>
            </a:r>
            <a:r>
              <a:rPr kumimoji="1" lang="zh-CN" altLang="en-US" sz="3600" b="1" dirty="0">
                <a:latin typeface="Times New Roman" pitchFamily="18" charset="0"/>
                <a:ea typeface="楷体_GB2312" pitchFamily="49" charset="-122"/>
              </a:rPr>
              <a:t>，</a:t>
            </a:r>
            <a:r>
              <a:rPr kumimoji="1" lang="zh-CN" altLang="en-US" sz="3600" b="1" dirty="0">
                <a:solidFill>
                  <a:srgbClr val="FF0000"/>
                </a:solidFill>
                <a:latin typeface="Times New Roman" pitchFamily="18" charset="0"/>
                <a:ea typeface="楷体_GB2312" pitchFamily="49" charset="-122"/>
              </a:rPr>
              <a:t>虚拟存储技术</a:t>
            </a:r>
            <a:r>
              <a:rPr kumimoji="1" lang="zh-CN" altLang="en-US" sz="3600" b="1" dirty="0">
                <a:latin typeface="Times New Roman" pitchFamily="18" charset="0"/>
                <a:ea typeface="楷体_GB2312" pitchFamily="49" charset="-122"/>
              </a:rPr>
              <a:t>是能够实现的，</a:t>
            </a:r>
            <a:r>
              <a:rPr kumimoji="1" lang="zh-CN" altLang="en-US" sz="3600" b="1" dirty="0" smtClean="0">
                <a:latin typeface="Times New Roman" pitchFamily="18" charset="0"/>
                <a:ea typeface="楷体_GB2312" pitchFamily="49" charset="-122"/>
              </a:rPr>
              <a:t>而且</a:t>
            </a:r>
            <a:r>
              <a:rPr kumimoji="1" lang="zh-CN" altLang="en-US" sz="3600" b="1" dirty="0">
                <a:latin typeface="Times New Roman" pitchFamily="18" charset="0"/>
                <a:ea typeface="楷体_GB2312" pitchFamily="49" charset="-122"/>
              </a:rPr>
              <a:t>在实现了以后应该能够取得一</a:t>
            </a:r>
            <a:r>
              <a:rPr kumimoji="1" lang="zh-CN" altLang="en-US" sz="3600" b="1" dirty="0" smtClean="0">
                <a:latin typeface="Times New Roman" pitchFamily="18" charset="0"/>
                <a:ea typeface="楷体_GB2312" pitchFamily="49" charset="-122"/>
              </a:rPr>
              <a:t>个</a:t>
            </a:r>
            <a:r>
              <a:rPr kumimoji="1" lang="zh-CN" altLang="en-US" sz="3600" b="1" dirty="0">
                <a:latin typeface="Times New Roman" pitchFamily="18" charset="0"/>
                <a:ea typeface="楷体_GB2312" pitchFamily="49" charset="-122"/>
              </a:rPr>
              <a:t>满意的效果。</a:t>
            </a:r>
          </a:p>
          <a:p>
            <a:pPr>
              <a:spcBef>
                <a:spcPct val="50000"/>
              </a:spcBef>
            </a:pPr>
            <a:r>
              <a:rPr kumimoji="1" lang="zh-CN" altLang="en-US" sz="3600" b="1" dirty="0">
                <a:latin typeface="Times New Roman" pitchFamily="18" charset="0"/>
                <a:ea typeface="楷体_GB2312" pitchFamily="49" charset="-122"/>
              </a:rPr>
              <a:t>成功案例：</a:t>
            </a:r>
            <a:r>
              <a:rPr kumimoji="1" lang="en-US" altLang="zh-CN" sz="3600" b="1" dirty="0">
                <a:solidFill>
                  <a:srgbClr val="800000"/>
                </a:solidFill>
                <a:latin typeface="Times New Roman" pitchFamily="18" charset="0"/>
                <a:ea typeface="楷体_GB2312" pitchFamily="49" charset="-122"/>
              </a:rPr>
              <a:t>TLB</a:t>
            </a:r>
            <a:r>
              <a:rPr kumimoji="1" lang="zh-CN" altLang="en-US" sz="3600" b="1" dirty="0">
                <a:latin typeface="Times New Roman" pitchFamily="18" charset="0"/>
                <a:ea typeface="楷体_GB2312" pitchFamily="49" charset="-122"/>
              </a:rPr>
              <a:t>、</a:t>
            </a:r>
            <a:r>
              <a:rPr kumimoji="1" lang="en-US" altLang="zh-CN" sz="3600" b="1" dirty="0">
                <a:solidFill>
                  <a:srgbClr val="800000"/>
                </a:solidFill>
                <a:latin typeface="Times New Roman" pitchFamily="18" charset="0"/>
                <a:ea typeface="楷体_GB2312" pitchFamily="49" charset="-122"/>
              </a:rPr>
              <a:t>Cache</a:t>
            </a:r>
            <a:r>
              <a:rPr kumimoji="1" lang="zh-CN" altLang="en-US" sz="3600" b="1" dirty="0">
                <a:latin typeface="Times New Roman" pitchFamily="18" charset="0"/>
                <a:ea typeface="楷体_GB2312" pitchFamily="49"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xEl>
                                              <p:pRg st="1" end="1"/>
                                            </p:txEl>
                                          </p:spTgt>
                                        </p:tgtEl>
                                        <p:attrNameLst>
                                          <p:attrName>style.visibility</p:attrName>
                                        </p:attrNameLst>
                                      </p:cBhvr>
                                      <p:to>
                                        <p:strVal val="visible"/>
                                      </p:to>
                                    </p:set>
                                    <p:anim calcmode="lin" valueType="num">
                                      <p:cBhvr additive="base">
                                        <p:cTn id="7" dur="500" fill="hold"/>
                                        <p:tgtEl>
                                          <p:spTgt spid="1075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85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3F9111-45CD-4FB0-ADC1-FC6FF464B499}" type="slidenum">
              <a:rPr lang="en-US" altLang="zh-CN" smtClean="0">
                <a:latin typeface="Times New Roman" pitchFamily="18" charset="0"/>
              </a:rPr>
              <a:pPr eaLnBrk="1" hangingPunct="1"/>
              <a:t>104</a:t>
            </a:fld>
            <a:endParaRPr lang="en-US" altLang="zh-CN" smtClean="0">
              <a:latin typeface="Times New Roman" pitchFamily="18" charset="0"/>
            </a:endParaRPr>
          </a:p>
        </p:txBody>
      </p:sp>
      <p:sp>
        <p:nvSpPr>
          <p:cNvPr id="108548"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4.2</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虚拟页式存储管理</a:t>
            </a:r>
          </a:p>
        </p:txBody>
      </p:sp>
      <p:sp>
        <p:nvSpPr>
          <p:cNvPr id="174085" name="Text Box 5"/>
          <p:cNvSpPr txBox="1">
            <a:spLocks noChangeArrowheads="1"/>
          </p:cNvSpPr>
          <p:nvPr/>
        </p:nvSpPr>
        <p:spPr bwMode="auto">
          <a:xfrm>
            <a:off x="304800" y="1268413"/>
            <a:ext cx="8731696" cy="4910137"/>
          </a:xfrm>
          <a:prstGeom prst="rect">
            <a:avLst/>
          </a:prstGeom>
          <a:noFill/>
          <a:ln w="9525">
            <a:noFill/>
            <a:miter lim="800000"/>
            <a:headEnd/>
            <a:tailEnd/>
          </a:ln>
        </p:spPr>
        <p:txBody>
          <a:bodyPr wrap="square">
            <a:spAutoFit/>
          </a:bodyPr>
          <a:lstStyle/>
          <a:p>
            <a:pPr eaLnBrk="0" hangingPunct="0">
              <a:defRPr/>
            </a:pPr>
            <a:r>
              <a:rPr kumimoji="1" lang="zh-CN" altLang="en-US" sz="2800" b="1" u="sng" dirty="0">
                <a:solidFill>
                  <a:srgbClr val="0070C0"/>
                </a:solidFill>
                <a:latin typeface="Times New Roman" pitchFamily="18" charset="0"/>
                <a:ea typeface="宋体" pitchFamily="2" charset="-122"/>
              </a:rPr>
              <a:t>大部分</a:t>
            </a:r>
            <a:r>
              <a:rPr kumimoji="1" lang="zh-CN" altLang="en-US" sz="2800" b="1" dirty="0">
                <a:latin typeface="Times New Roman" pitchFamily="18" charset="0"/>
                <a:ea typeface="宋体" pitchFamily="2" charset="-122"/>
              </a:rPr>
              <a:t>虚拟存储系统都采用</a:t>
            </a:r>
            <a:r>
              <a:rPr kumimoji="1" lang="zh-CN" altLang="en-US" sz="2800" b="1" dirty="0">
                <a:solidFill>
                  <a:srgbClr val="FF0000"/>
                </a:solidFill>
                <a:latin typeface="Times New Roman" pitchFamily="18" charset="0"/>
                <a:ea typeface="宋体" pitchFamily="2" charset="-122"/>
              </a:rPr>
              <a:t>虚拟页式</a:t>
            </a:r>
            <a:r>
              <a:rPr kumimoji="1" lang="zh-CN" altLang="en-US" sz="2800" b="1" dirty="0">
                <a:latin typeface="Times New Roman" pitchFamily="18" charset="0"/>
                <a:ea typeface="宋体" pitchFamily="2" charset="-122"/>
              </a:rPr>
              <a:t>存储管理技术，</a:t>
            </a:r>
          </a:p>
          <a:p>
            <a:pPr eaLnBrk="0" hangingPunct="0">
              <a:defRPr/>
            </a:pPr>
            <a:r>
              <a:rPr kumimoji="1" lang="zh-CN" altLang="en-US" sz="2800" b="1" dirty="0">
                <a:latin typeface="Times New Roman" pitchFamily="18" charset="0"/>
                <a:ea typeface="宋体" pitchFamily="2" charset="-122"/>
              </a:rPr>
              <a:t>即在页式存储管理的基础上，增加</a:t>
            </a:r>
            <a:r>
              <a:rPr kumimoji="1" lang="zh-CN" altLang="en-US" sz="2800" b="1" dirty="0">
                <a:solidFill>
                  <a:srgbClr val="800000"/>
                </a:solidFill>
                <a:latin typeface="Times New Roman" pitchFamily="18" charset="0"/>
                <a:ea typeface="宋体" pitchFamily="2" charset="-122"/>
              </a:rPr>
              <a:t>请求调页</a:t>
            </a:r>
            <a:r>
              <a:rPr kumimoji="1" lang="zh-CN" altLang="en-US" sz="2800" b="1" dirty="0">
                <a:latin typeface="Times New Roman" pitchFamily="18" charset="0"/>
                <a:ea typeface="宋体" pitchFamily="2" charset="-122"/>
              </a:rPr>
              <a:t>和</a:t>
            </a:r>
            <a:r>
              <a:rPr kumimoji="1" lang="zh-CN" altLang="en-US" sz="2800" b="1" dirty="0">
                <a:solidFill>
                  <a:srgbClr val="800000"/>
                </a:solidFill>
                <a:latin typeface="Times New Roman" pitchFamily="18" charset="0"/>
                <a:ea typeface="宋体" pitchFamily="2" charset="-122"/>
              </a:rPr>
              <a:t>页面</a:t>
            </a:r>
          </a:p>
          <a:p>
            <a:pPr eaLnBrk="0" hangingPunct="0">
              <a:defRPr/>
            </a:pPr>
            <a:r>
              <a:rPr kumimoji="1" lang="zh-CN" altLang="en-US" sz="2800" b="1" dirty="0">
                <a:solidFill>
                  <a:srgbClr val="800000"/>
                </a:solidFill>
                <a:latin typeface="Times New Roman" pitchFamily="18" charset="0"/>
                <a:ea typeface="宋体" pitchFamily="2" charset="-122"/>
              </a:rPr>
              <a:t>置换</a:t>
            </a:r>
            <a:r>
              <a:rPr kumimoji="1" lang="zh-CN" altLang="en-US" sz="2800" b="1" dirty="0">
                <a:latin typeface="Times New Roman" pitchFamily="18" charset="0"/>
                <a:ea typeface="宋体" pitchFamily="2" charset="-122"/>
              </a:rPr>
              <a:t>功能。</a:t>
            </a:r>
          </a:p>
          <a:p>
            <a:pPr eaLnBrk="0" hangingPunct="0">
              <a:spcBef>
                <a:spcPct val="60000"/>
              </a:spcBef>
              <a:spcAft>
                <a:spcPct val="40000"/>
              </a:spcAft>
              <a:defRPr/>
            </a:pPr>
            <a:r>
              <a:rPr kumimoji="1" lang="zh-CN" altLang="en-US" sz="3200" b="1" dirty="0">
                <a:latin typeface="Times New Roman" pitchFamily="18" charset="0"/>
                <a:ea typeface="宋体" pitchFamily="2" charset="-122"/>
              </a:rPr>
              <a:t>基本思路：</a:t>
            </a:r>
          </a:p>
          <a:p>
            <a:pPr eaLnBrk="0" hangingPunct="0">
              <a:defRPr/>
            </a:pPr>
            <a:r>
              <a:rPr kumimoji="1" lang="zh-CN" altLang="en-US" sz="2800" b="1" dirty="0">
                <a:latin typeface="Times New Roman" pitchFamily="18" charset="0"/>
                <a:ea typeface="宋体" pitchFamily="2" charset="-122"/>
              </a:rPr>
              <a:t>当一个用户程序要调入内存运行时，不是将该程序</a:t>
            </a:r>
          </a:p>
          <a:p>
            <a:pPr eaLnBrk="0" hangingPunct="0">
              <a:defRPr/>
            </a:pPr>
            <a:r>
              <a:rPr kumimoji="1" lang="zh-CN" altLang="en-US" sz="2800" b="1" dirty="0">
                <a:latin typeface="Times New Roman" pitchFamily="18" charset="0"/>
                <a:ea typeface="宋体" pitchFamily="2" charset="-122"/>
              </a:rPr>
              <a:t>的所有页面都装入内存，而是只</a:t>
            </a:r>
            <a:r>
              <a:rPr kumimoji="1" lang="zh-CN" altLang="en-US" sz="2800" b="1" dirty="0">
                <a:solidFill>
                  <a:srgbClr val="0000FF"/>
                </a:solidFill>
                <a:effectLst>
                  <a:outerShdw blurRad="38100" dist="38100" dir="2700000" algn="tl">
                    <a:srgbClr val="000000">
                      <a:alpha val="43137"/>
                    </a:srgbClr>
                  </a:outerShdw>
                </a:effectLst>
                <a:latin typeface="Times New Roman" pitchFamily="18" charset="0"/>
                <a:ea typeface="宋体" pitchFamily="2" charset="-122"/>
              </a:rPr>
              <a:t>装入部分的页面</a:t>
            </a:r>
            <a:r>
              <a:rPr kumimoji="1" lang="zh-CN" altLang="en-US" sz="2800" b="1" dirty="0" smtClean="0">
                <a:latin typeface="Times New Roman" pitchFamily="18" charset="0"/>
                <a:ea typeface="宋体" pitchFamily="2" charset="-122"/>
              </a:rPr>
              <a:t>（</a:t>
            </a:r>
            <a:r>
              <a:rPr kumimoji="1" lang="en-US" altLang="zh-CN" sz="2800" b="1" dirty="0" smtClean="0">
                <a:latin typeface="Times New Roman" pitchFamily="18" charset="0"/>
                <a:ea typeface="宋体" pitchFamily="2" charset="-122"/>
              </a:rPr>
              <a:t>1</a:t>
            </a:r>
            <a:r>
              <a:rPr kumimoji="1" lang="zh-CN" altLang="en-US" sz="2800" b="1" dirty="0" smtClean="0">
                <a:latin typeface="Times New Roman" pitchFamily="18" charset="0"/>
                <a:ea typeface="宋体" pitchFamily="2" charset="-122"/>
              </a:rPr>
              <a:t>个</a:t>
            </a:r>
            <a:r>
              <a:rPr kumimoji="1" lang="zh-CN" altLang="en-US" sz="2800" b="1" dirty="0">
                <a:latin typeface="Times New Roman" pitchFamily="18" charset="0"/>
                <a:ea typeface="宋体" pitchFamily="2" charset="-122"/>
              </a:rPr>
              <a:t>或多个），就可启动程序运行。在运行的过程中，如果发现要执行的指令或要访问数据不在内存，则发出</a:t>
            </a:r>
            <a:r>
              <a:rPr kumimoji="1" lang="zh-CN" altLang="en-US" sz="2800" b="1" dirty="0">
                <a:solidFill>
                  <a:srgbClr val="0000FF"/>
                </a:solidFill>
                <a:effectLst>
                  <a:outerShdw blurRad="38100" dist="38100" dir="2700000" algn="tl">
                    <a:srgbClr val="000000">
                      <a:alpha val="43137"/>
                    </a:srgbClr>
                  </a:outerShdw>
                </a:effectLst>
                <a:latin typeface="Times New Roman" pitchFamily="18" charset="0"/>
                <a:ea typeface="宋体" pitchFamily="2" charset="-122"/>
              </a:rPr>
              <a:t>缺页中断请求</a:t>
            </a:r>
            <a:r>
              <a:rPr kumimoji="1" lang="zh-CN" altLang="en-US" sz="2800" b="1" dirty="0">
                <a:latin typeface="Times New Roman" pitchFamily="18" charset="0"/>
                <a:ea typeface="宋体" pitchFamily="2" charset="-122"/>
              </a:rPr>
              <a:t>，系统在处理这个中断时，将外存中相应的页面调入内存，使得该程序能继续运行。</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4085">
                                            <p:txEl>
                                              <p:pRg st="3" end="3"/>
                                            </p:txEl>
                                          </p:spTgt>
                                        </p:tgtEl>
                                        <p:attrNameLst>
                                          <p:attrName>style.visibility</p:attrName>
                                        </p:attrNameLst>
                                      </p:cBhvr>
                                      <p:to>
                                        <p:strVal val="visible"/>
                                      </p:to>
                                    </p:set>
                                    <p:animEffect transition="in" filter="dissolve">
                                      <p:cBhvr>
                                        <p:cTn id="7" dur="500"/>
                                        <p:tgtEl>
                                          <p:spTgt spid="174085">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4085">
                                            <p:txEl>
                                              <p:pRg st="4" end="4"/>
                                            </p:txEl>
                                          </p:spTgt>
                                        </p:tgtEl>
                                        <p:attrNameLst>
                                          <p:attrName>style.visibility</p:attrName>
                                        </p:attrNameLst>
                                      </p:cBhvr>
                                      <p:to>
                                        <p:strVal val="visible"/>
                                      </p:to>
                                    </p:set>
                                    <p:animEffect transition="in" filter="dissolve">
                                      <p:cBhvr>
                                        <p:cTn id="10" dur="500"/>
                                        <p:tgtEl>
                                          <p:spTgt spid="174085">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74085">
                                            <p:txEl>
                                              <p:pRg st="5" end="5"/>
                                            </p:txEl>
                                          </p:spTgt>
                                        </p:tgtEl>
                                        <p:attrNameLst>
                                          <p:attrName>style.visibility</p:attrName>
                                        </p:attrNameLst>
                                      </p:cBhvr>
                                      <p:to>
                                        <p:strVal val="visible"/>
                                      </p:to>
                                    </p:set>
                                    <p:animEffect transition="in" filter="dissolve">
                                      <p:cBhvr>
                                        <p:cTn id="13" dur="500"/>
                                        <p:tgtEl>
                                          <p:spTgt spid="1740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95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86B090B-7B62-4A23-B1DA-1F949796C2D4}" type="slidenum">
              <a:rPr lang="en-US" altLang="zh-CN" smtClean="0">
                <a:latin typeface="Times New Roman" pitchFamily="18" charset="0"/>
              </a:rPr>
              <a:pPr eaLnBrk="1" hangingPunct="1"/>
              <a:t>105</a:t>
            </a:fld>
            <a:endParaRPr lang="en-US" altLang="zh-CN" smtClean="0">
              <a:latin typeface="Times New Roman" pitchFamily="18" charset="0"/>
            </a:endParaRPr>
          </a:p>
        </p:txBody>
      </p:sp>
      <p:sp>
        <p:nvSpPr>
          <p:cNvPr id="175107" name="Text Box 3"/>
          <p:cNvSpPr txBox="1">
            <a:spLocks noChangeArrowheads="1"/>
          </p:cNvSpPr>
          <p:nvPr/>
        </p:nvSpPr>
        <p:spPr bwMode="auto">
          <a:xfrm>
            <a:off x="449263" y="1196752"/>
            <a:ext cx="8245475" cy="506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30000"/>
              </a:lnSpc>
              <a:buClr>
                <a:schemeClr val="tx1"/>
              </a:buClr>
              <a:buFont typeface="Wingdings" pitchFamily="2" charset="2"/>
              <a:buChar char="ª"/>
            </a:pPr>
            <a:r>
              <a:rPr kumimoji="1" lang="zh-CN" altLang="en-US" sz="3200" b="1" dirty="0">
                <a:latin typeface="Times New Roman" pitchFamily="18" charset="0"/>
                <a:ea typeface="宋体" pitchFamily="2" charset="-122"/>
              </a:rPr>
              <a:t>当内存空间不够用时，需要把页面</a:t>
            </a:r>
            <a:r>
              <a:rPr kumimoji="1" lang="zh-CN" altLang="en-US" sz="3200" b="1" dirty="0" smtClean="0">
                <a:latin typeface="Times New Roman" pitchFamily="18" charset="0"/>
                <a:ea typeface="宋体" pitchFamily="2" charset="-122"/>
              </a:rPr>
              <a:t>保存到磁盘</a:t>
            </a:r>
            <a:r>
              <a:rPr kumimoji="1" lang="zh-CN" altLang="en-US" sz="3200" b="1" dirty="0">
                <a:latin typeface="Times New Roman" pitchFamily="18" charset="0"/>
                <a:ea typeface="宋体" pitchFamily="2" charset="-122"/>
              </a:rPr>
              <a:t>上（</a:t>
            </a:r>
            <a:r>
              <a:rPr kumimoji="1" lang="en-US" altLang="zh-CN" sz="2800" b="1" dirty="0">
                <a:latin typeface="Times New Roman" pitchFamily="18" charset="0"/>
                <a:ea typeface="宋体" pitchFamily="2" charset="-122"/>
              </a:rPr>
              <a:t>backing store</a:t>
            </a:r>
            <a:r>
              <a:rPr kumimoji="1" lang="zh-CN" altLang="en-US" sz="2800" b="1" dirty="0">
                <a:latin typeface="Times New Roman" pitchFamily="18" charset="0"/>
                <a:ea typeface="宋体" pitchFamily="2" charset="-122"/>
              </a:rPr>
              <a:t>，</a:t>
            </a:r>
            <a:r>
              <a:rPr kumimoji="1" lang="zh-CN" altLang="en-US" sz="3200" b="1" dirty="0">
                <a:solidFill>
                  <a:srgbClr val="FF0000"/>
                </a:solidFill>
                <a:latin typeface="Times New Roman" pitchFamily="18" charset="0"/>
                <a:ea typeface="宋体" pitchFamily="2" charset="-122"/>
              </a:rPr>
              <a:t>后备存储</a:t>
            </a:r>
            <a:r>
              <a:rPr kumimoji="1" lang="zh-CN" altLang="en-US" sz="3200" b="1" dirty="0">
                <a:latin typeface="Times New Roman" pitchFamily="18" charset="0"/>
                <a:ea typeface="宋体" pitchFamily="2" charset="-122"/>
              </a:rPr>
              <a:t>）；</a:t>
            </a:r>
          </a:p>
          <a:p>
            <a:pPr>
              <a:lnSpc>
                <a:spcPct val="130000"/>
              </a:lnSpc>
              <a:spcBef>
                <a:spcPct val="50000"/>
              </a:spcBef>
              <a:buClr>
                <a:schemeClr val="tx1"/>
              </a:buClr>
              <a:buFont typeface="Wingdings" pitchFamily="2" charset="2"/>
              <a:buChar char="ª"/>
            </a:pPr>
            <a:r>
              <a:rPr kumimoji="1" lang="zh-CN" altLang="en-US" sz="3200" b="1" dirty="0">
                <a:latin typeface="Times New Roman" pitchFamily="18" charset="0"/>
                <a:ea typeface="宋体" pitchFamily="2" charset="-122"/>
              </a:rPr>
              <a:t>内存物理页面称为</a:t>
            </a:r>
            <a:r>
              <a:rPr kumimoji="1" lang="en-US" altLang="zh-CN" sz="3200" b="1" dirty="0">
                <a:latin typeface="Times New Roman" pitchFamily="18" charset="0"/>
                <a:ea typeface="宋体" pitchFamily="2" charset="-122"/>
              </a:rPr>
              <a:t>page frame</a:t>
            </a:r>
            <a:r>
              <a:rPr kumimoji="1" lang="zh-CN" altLang="en-US" sz="3200" b="1" dirty="0">
                <a:latin typeface="Times New Roman" pitchFamily="18" charset="0"/>
                <a:ea typeface="宋体" pitchFamily="2" charset="-122"/>
              </a:rPr>
              <a:t>，磁盘上的页面称为</a:t>
            </a:r>
            <a:r>
              <a:rPr kumimoji="1" lang="zh-CN" altLang="en-US" sz="3200" b="1" dirty="0">
                <a:solidFill>
                  <a:srgbClr val="FF0000"/>
                </a:solidFill>
                <a:latin typeface="Times New Roman" pitchFamily="18" charset="0"/>
                <a:ea typeface="宋体" pitchFamily="2" charset="-122"/>
              </a:rPr>
              <a:t>后备页面</a:t>
            </a: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backing frame</a:t>
            </a:r>
            <a:r>
              <a:rPr kumimoji="1" lang="zh-CN" altLang="en-US" sz="3200" b="1" dirty="0">
                <a:latin typeface="Times New Roman" pitchFamily="18" charset="0"/>
                <a:ea typeface="宋体" pitchFamily="2" charset="-122"/>
              </a:rPr>
              <a:t>）；</a:t>
            </a:r>
          </a:p>
          <a:p>
            <a:pPr>
              <a:lnSpc>
                <a:spcPct val="130000"/>
              </a:lnSpc>
              <a:spcBef>
                <a:spcPct val="50000"/>
              </a:spcBef>
              <a:buClr>
                <a:schemeClr val="tx1"/>
              </a:buClr>
              <a:buFont typeface="Wingdings" pitchFamily="2" charset="2"/>
              <a:buChar char="ª"/>
            </a:pPr>
            <a:r>
              <a:rPr kumimoji="1" lang="zh-CN" altLang="en-US" sz="3200" b="1" dirty="0">
                <a:solidFill>
                  <a:srgbClr val="800000"/>
                </a:solidFill>
                <a:latin typeface="Times New Roman" pitchFamily="18" charset="0"/>
                <a:ea typeface="宋体" pitchFamily="2" charset="-122"/>
              </a:rPr>
              <a:t>目的</a:t>
            </a:r>
            <a:r>
              <a:rPr kumimoji="1" lang="zh-CN" altLang="en-US" sz="3200" b="1" dirty="0">
                <a:latin typeface="Times New Roman" pitchFamily="18" charset="0"/>
                <a:ea typeface="宋体" pitchFamily="2" charset="-122"/>
              </a:rPr>
              <a:t>：提供一种错觉，内存的容量好像和磁盘容量一样大，且速度和内存一样快（</a:t>
            </a:r>
            <a:r>
              <a:rPr kumimoji="1" lang="zh-CN" altLang="en-US" sz="3200" b="1" dirty="0">
                <a:solidFill>
                  <a:srgbClr val="0000FF"/>
                </a:solidFill>
                <a:latin typeface="Times New Roman" pitchFamily="18" charset="0"/>
                <a:ea typeface="宋体" pitchFamily="2" charset="-122"/>
              </a:rPr>
              <a:t>理想状态</a:t>
            </a:r>
            <a:r>
              <a:rPr kumimoji="1" lang="zh-CN" altLang="en-US" sz="32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Effect transition="in" filter="dissolve">
                                      <p:cBhvr>
                                        <p:cTn id="7" dur="500"/>
                                        <p:tgtEl>
                                          <p:spTgt spid="175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5107">
                                            <p:txEl>
                                              <p:pRg st="2" end="2"/>
                                            </p:txEl>
                                          </p:spTgt>
                                        </p:tgtEl>
                                        <p:attrNameLst>
                                          <p:attrName>style.visibility</p:attrName>
                                        </p:attrNameLst>
                                      </p:cBhvr>
                                      <p:to>
                                        <p:strVal val="visible"/>
                                      </p:to>
                                    </p:set>
                                    <p:animEffect transition="in" filter="dissolve">
                                      <p:cBhvr>
                                        <p:cTn id="12" dur="500"/>
                                        <p:tgtEl>
                                          <p:spTgt spid="175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05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0FD3C2-A34B-421F-AC07-E6056D9C01DD}" type="slidenum">
              <a:rPr lang="en-US" altLang="zh-CN" smtClean="0">
                <a:latin typeface="Times New Roman" pitchFamily="18" charset="0"/>
              </a:rPr>
              <a:pPr eaLnBrk="1" hangingPunct="1"/>
              <a:t>106</a:t>
            </a:fld>
            <a:endParaRPr lang="en-US" altLang="zh-CN" smtClean="0">
              <a:latin typeface="Times New Roman" pitchFamily="18" charset="0"/>
            </a:endParaRPr>
          </a:p>
        </p:txBody>
      </p:sp>
      <p:graphicFrame>
        <p:nvGraphicFramePr>
          <p:cNvPr id="176174" name="Group 46"/>
          <p:cNvGraphicFramePr>
            <a:graphicFrameLocks noGrp="1"/>
          </p:cNvGraphicFramePr>
          <p:nvPr>
            <p:extLst>
              <p:ext uri="{D42A27DB-BD31-4B8C-83A1-F6EECF244321}">
                <p14:modId xmlns:p14="http://schemas.microsoft.com/office/powerpoint/2010/main" val="1219548769"/>
              </p:ext>
            </p:extLst>
          </p:nvPr>
        </p:nvGraphicFramePr>
        <p:xfrm>
          <a:off x="677863" y="1516063"/>
          <a:ext cx="1744662" cy="4792663"/>
        </p:xfrm>
        <a:graphic>
          <a:graphicData uri="http://schemas.openxmlformats.org/drawingml/2006/table">
            <a:tbl>
              <a:tblPr/>
              <a:tblGrid>
                <a:gridCol w="1744662"/>
              </a:tblGrid>
              <a:tr h="6699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r>
              <a:tr h="2149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r>
              <a:tr h="8540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6179" name="Group 51"/>
          <p:cNvGraphicFramePr>
            <a:graphicFrameLocks noGrp="1"/>
          </p:cNvGraphicFramePr>
          <p:nvPr>
            <p:extLst>
              <p:ext uri="{D42A27DB-BD31-4B8C-83A1-F6EECF244321}">
                <p14:modId xmlns:p14="http://schemas.microsoft.com/office/powerpoint/2010/main" val="3685326845"/>
              </p:ext>
            </p:extLst>
          </p:nvPr>
        </p:nvGraphicFramePr>
        <p:xfrm>
          <a:off x="5237163" y="1671638"/>
          <a:ext cx="1679575" cy="3679825"/>
        </p:xfrm>
        <a:graphic>
          <a:graphicData uri="http://schemas.openxmlformats.org/drawingml/2006/table">
            <a:tbl>
              <a:tblPr/>
              <a:tblGrid>
                <a:gridCol w="1679575"/>
              </a:tblGrid>
              <a:tr h="221614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r>
              <a:tr h="881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0620" name="Rectangle 27"/>
          <p:cNvSpPr>
            <a:spLocks noChangeArrowheads="1"/>
          </p:cNvSpPr>
          <p:nvPr/>
        </p:nvSpPr>
        <p:spPr bwMode="auto">
          <a:xfrm>
            <a:off x="3246438" y="3111500"/>
            <a:ext cx="1111250" cy="1006475"/>
          </a:xfrm>
          <a:prstGeom prst="rect">
            <a:avLst/>
          </a:prstGeom>
          <a:solidFill>
            <a:schemeClr val="hlink"/>
          </a:solidFill>
          <a:ln w="9525">
            <a:solidFill>
              <a:schemeClr val="tx1"/>
            </a:solidFill>
            <a:miter lim="800000"/>
            <a:headEnd/>
            <a:tailEnd/>
          </a:ln>
        </p:spPr>
        <p:txBody>
          <a:bodyPr wrap="none" anchor="ctr"/>
          <a:lstStyle/>
          <a:p>
            <a:pPr algn="ctr" eaLnBrk="0" hangingPunct="0"/>
            <a:r>
              <a:rPr kumimoji="1" lang="en-US" altLang="zh-CN" sz="2800" b="1">
                <a:latin typeface="Times New Roman" pitchFamily="18" charset="0"/>
                <a:ea typeface="宋体" pitchFamily="2" charset="-122"/>
              </a:rPr>
              <a:t>MMU</a:t>
            </a:r>
          </a:p>
        </p:txBody>
      </p:sp>
      <p:sp>
        <p:nvSpPr>
          <p:cNvPr id="110621" name="AutoShape 28"/>
          <p:cNvSpPr>
            <a:spLocks noChangeArrowheads="1"/>
          </p:cNvSpPr>
          <p:nvPr/>
        </p:nvSpPr>
        <p:spPr bwMode="auto">
          <a:xfrm>
            <a:off x="7705725" y="3111500"/>
            <a:ext cx="1146175" cy="1358900"/>
          </a:xfrm>
          <a:prstGeom prst="flowChartMagneticDisk">
            <a:avLst/>
          </a:prstGeom>
          <a:solidFill>
            <a:schemeClr val="folHlink"/>
          </a:solidFill>
          <a:ln w="9525">
            <a:solidFill>
              <a:schemeClr val="tx1"/>
            </a:solidFill>
            <a:round/>
            <a:headEnd/>
            <a:tailEnd/>
          </a:ln>
        </p:spPr>
        <p:txBody>
          <a:bodyPr wrap="none" anchor="ctr"/>
          <a:lstStyle/>
          <a:p>
            <a:pPr algn="ctr" eaLnBrk="0" hangingPunct="0"/>
            <a:r>
              <a:rPr kumimoji="1" lang="zh-CN" altLang="en-US" sz="2800" b="1">
                <a:latin typeface="Times New Roman" pitchFamily="18" charset="0"/>
                <a:ea typeface="宋体" pitchFamily="2" charset="-122"/>
              </a:rPr>
              <a:t>磁盘</a:t>
            </a:r>
          </a:p>
        </p:txBody>
      </p:sp>
      <p:sp>
        <p:nvSpPr>
          <p:cNvPr id="110622" name="Line 29"/>
          <p:cNvSpPr>
            <a:spLocks noChangeShapeType="1"/>
          </p:cNvSpPr>
          <p:nvPr/>
        </p:nvSpPr>
        <p:spPr bwMode="auto">
          <a:xfrm>
            <a:off x="2424113" y="2205038"/>
            <a:ext cx="852487" cy="1295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10623" name="Line 30"/>
          <p:cNvSpPr>
            <a:spLocks noChangeShapeType="1"/>
          </p:cNvSpPr>
          <p:nvPr/>
        </p:nvSpPr>
        <p:spPr bwMode="auto">
          <a:xfrm>
            <a:off x="2424113" y="2751138"/>
            <a:ext cx="852487" cy="7493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24" name="Line 31"/>
          <p:cNvSpPr>
            <a:spLocks noChangeShapeType="1"/>
          </p:cNvSpPr>
          <p:nvPr/>
        </p:nvSpPr>
        <p:spPr bwMode="auto">
          <a:xfrm>
            <a:off x="4357687" y="3406774"/>
            <a:ext cx="877887" cy="47029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10625" name="Line 32"/>
          <p:cNvSpPr>
            <a:spLocks noChangeShapeType="1"/>
          </p:cNvSpPr>
          <p:nvPr/>
        </p:nvSpPr>
        <p:spPr bwMode="auto">
          <a:xfrm>
            <a:off x="4357688" y="3406775"/>
            <a:ext cx="877887" cy="10747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26" name="Line 33"/>
          <p:cNvSpPr>
            <a:spLocks noChangeShapeType="1"/>
          </p:cNvSpPr>
          <p:nvPr/>
        </p:nvSpPr>
        <p:spPr bwMode="auto">
          <a:xfrm flipV="1">
            <a:off x="2411413" y="3624263"/>
            <a:ext cx="835025" cy="1317625"/>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27" name="Line 34"/>
          <p:cNvSpPr>
            <a:spLocks noChangeShapeType="1"/>
          </p:cNvSpPr>
          <p:nvPr/>
        </p:nvSpPr>
        <p:spPr bwMode="auto">
          <a:xfrm flipV="1">
            <a:off x="2411413" y="3624263"/>
            <a:ext cx="822325" cy="1820862"/>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0628" name="Freeform 35"/>
          <p:cNvSpPr>
            <a:spLocks/>
          </p:cNvSpPr>
          <p:nvPr/>
        </p:nvSpPr>
        <p:spPr bwMode="auto">
          <a:xfrm>
            <a:off x="4352925" y="3929063"/>
            <a:ext cx="3846513" cy="2705100"/>
          </a:xfrm>
          <a:custGeom>
            <a:avLst/>
            <a:gdLst>
              <a:gd name="T0" fmla="*/ 0 w 2423"/>
              <a:gd name="T1" fmla="*/ 0 h 1704"/>
              <a:gd name="T2" fmla="*/ 2147483647 w 2423"/>
              <a:gd name="T3" fmla="*/ 2147483647 h 1704"/>
              <a:gd name="T4" fmla="*/ 2147483647 w 2423"/>
              <a:gd name="T5" fmla="*/ 2147483647 h 1704"/>
              <a:gd name="T6" fmla="*/ 2147483647 w 2423"/>
              <a:gd name="T7" fmla="*/ 2147483647 h 1704"/>
              <a:gd name="T8" fmla="*/ 0 60000 65536"/>
              <a:gd name="T9" fmla="*/ 0 60000 65536"/>
              <a:gd name="T10" fmla="*/ 0 60000 65536"/>
              <a:gd name="T11" fmla="*/ 0 60000 65536"/>
              <a:gd name="T12" fmla="*/ 0 w 2423"/>
              <a:gd name="T13" fmla="*/ 0 h 1704"/>
              <a:gd name="T14" fmla="*/ 2423 w 2423"/>
              <a:gd name="T15" fmla="*/ 1704 h 1704"/>
            </a:gdLst>
            <a:ahLst/>
            <a:cxnLst>
              <a:cxn ang="T8">
                <a:pos x="T0" y="T1"/>
              </a:cxn>
              <a:cxn ang="T9">
                <a:pos x="T2" y="T3"/>
              </a:cxn>
              <a:cxn ang="T10">
                <a:pos x="T4" y="T5"/>
              </a:cxn>
              <a:cxn ang="T11">
                <a:pos x="T6" y="T7"/>
              </a:cxn>
            </a:cxnLst>
            <a:rect l="T12" t="T13" r="T14" b="T15"/>
            <a:pathLst>
              <a:path w="2423" h="1704">
                <a:moveTo>
                  <a:pt x="0" y="0"/>
                </a:moveTo>
                <a:cubicBezTo>
                  <a:pt x="143" y="563"/>
                  <a:pt x="287" y="1126"/>
                  <a:pt x="567" y="1380"/>
                </a:cubicBezTo>
                <a:cubicBezTo>
                  <a:pt x="847" y="1634"/>
                  <a:pt x="1373" y="1704"/>
                  <a:pt x="1682" y="1527"/>
                </a:cubicBezTo>
                <a:cubicBezTo>
                  <a:pt x="1991" y="1350"/>
                  <a:pt x="2207" y="835"/>
                  <a:pt x="2423" y="320"/>
                </a:cubicBezTo>
              </a:path>
            </a:pathLst>
          </a:custGeom>
          <a:noFill/>
          <a:ln w="412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110629" name="Text Box 36"/>
          <p:cNvSpPr txBox="1">
            <a:spLocks noChangeArrowheads="1"/>
          </p:cNvSpPr>
          <p:nvPr/>
        </p:nvSpPr>
        <p:spPr bwMode="auto">
          <a:xfrm>
            <a:off x="372517" y="965671"/>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dirty="0">
                <a:solidFill>
                  <a:srgbClr val="800000"/>
                </a:solidFill>
                <a:latin typeface="Times New Roman" pitchFamily="18" charset="0"/>
                <a:ea typeface="宋体" pitchFamily="2" charset="-122"/>
              </a:rPr>
              <a:t>逻辑地址空间</a:t>
            </a:r>
          </a:p>
        </p:txBody>
      </p:sp>
      <p:sp>
        <p:nvSpPr>
          <p:cNvPr id="110630" name="Text Box 37"/>
          <p:cNvSpPr txBox="1">
            <a:spLocks noChangeArrowheads="1"/>
          </p:cNvSpPr>
          <p:nvPr/>
        </p:nvSpPr>
        <p:spPr bwMode="auto">
          <a:xfrm>
            <a:off x="4909021" y="102235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dirty="0">
                <a:solidFill>
                  <a:srgbClr val="0000FF"/>
                </a:solidFill>
                <a:latin typeface="Times New Roman" pitchFamily="18" charset="0"/>
                <a:ea typeface="宋体" pitchFamily="2" charset="-122"/>
              </a:rPr>
              <a:t>物理地址空间</a:t>
            </a:r>
          </a:p>
        </p:txBody>
      </p:sp>
      <p:sp>
        <p:nvSpPr>
          <p:cNvPr id="2" name="加号 1"/>
          <p:cNvSpPr/>
          <p:nvPr/>
        </p:nvSpPr>
        <p:spPr>
          <a:xfrm>
            <a:off x="7092280" y="3636169"/>
            <a:ext cx="432048" cy="4818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16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D8EAC2-AC6D-4987-A6BD-4563C03193D7}" type="slidenum">
              <a:rPr lang="en-US" altLang="zh-CN" smtClean="0">
                <a:latin typeface="Times New Roman" pitchFamily="18" charset="0"/>
              </a:rPr>
              <a:pPr eaLnBrk="1" hangingPunct="1"/>
              <a:t>107</a:t>
            </a:fld>
            <a:endParaRPr lang="en-US" altLang="zh-CN" smtClean="0">
              <a:latin typeface="Times New Roman" pitchFamily="18" charset="0"/>
            </a:endParaRPr>
          </a:p>
        </p:txBody>
      </p:sp>
      <p:sp>
        <p:nvSpPr>
          <p:cNvPr id="177155" name="Rectangle 3"/>
          <p:cNvSpPr>
            <a:spLocks noChangeArrowheads="1"/>
          </p:cNvSpPr>
          <p:nvPr/>
        </p:nvSpPr>
        <p:spPr bwMode="auto">
          <a:xfrm>
            <a:off x="611560" y="1196752"/>
            <a:ext cx="79248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Aft>
                <a:spcPct val="50000"/>
              </a:spcAft>
            </a:pPr>
            <a:r>
              <a:rPr lang="zh-CN" altLang="en-US" sz="3200" b="1" dirty="0">
                <a:latin typeface="Times New Roman" pitchFamily="18" charset="0"/>
                <a:ea typeface="宋体" pitchFamily="2" charset="-122"/>
              </a:rPr>
              <a:t>虚拟页式管理需要解决以下问题：</a:t>
            </a:r>
          </a:p>
          <a:p>
            <a:pPr marL="457200" indent="-457200" eaLnBrk="0" hangingPunct="0">
              <a:lnSpc>
                <a:spcPct val="125000"/>
              </a:lnSpc>
              <a:spcAft>
                <a:spcPct val="50000"/>
              </a:spcAft>
              <a:buFontTx/>
              <a:buAutoNum type="arabicPeriod"/>
            </a:pPr>
            <a:r>
              <a:rPr lang="zh-CN" altLang="en-US" sz="3200" b="1" dirty="0">
                <a:latin typeface="Times New Roman" pitchFamily="18" charset="0"/>
                <a:ea typeface="宋体" pitchFamily="2" charset="-122"/>
              </a:rPr>
              <a:t>如何发现执行的代码或访问的数据不在内存</a:t>
            </a:r>
            <a:r>
              <a:rPr lang="zh-CN" altLang="en-US" sz="3200" b="1" dirty="0" smtClean="0">
                <a:latin typeface="Times New Roman" pitchFamily="18" charset="0"/>
                <a:ea typeface="宋体" pitchFamily="2" charset="-122"/>
              </a:rPr>
              <a:t>（</a:t>
            </a:r>
            <a:r>
              <a:rPr lang="zh-CN" altLang="en-US" sz="3200" b="1" dirty="0" smtClean="0">
                <a:solidFill>
                  <a:srgbClr val="800000"/>
                </a:solidFill>
                <a:latin typeface="Times New Roman" pitchFamily="18" charset="0"/>
                <a:ea typeface="宋体" pitchFamily="2" charset="-122"/>
              </a:rPr>
              <a:t>数据结构</a:t>
            </a:r>
            <a:r>
              <a:rPr lang="zh-CN" altLang="en-US" sz="3200" b="1" dirty="0" smtClean="0">
                <a:latin typeface="Times New Roman" pitchFamily="18" charset="0"/>
                <a:ea typeface="宋体" pitchFamily="2" charset="-122"/>
              </a:rPr>
              <a:t>）；</a:t>
            </a:r>
            <a:endParaRPr lang="zh-CN" altLang="en-US" sz="3200" b="1" dirty="0">
              <a:latin typeface="Times New Roman" pitchFamily="18" charset="0"/>
              <a:ea typeface="宋体" pitchFamily="2" charset="-122"/>
            </a:endParaRPr>
          </a:p>
          <a:p>
            <a:pPr marL="457200" indent="-457200" eaLnBrk="0" hangingPunct="0">
              <a:lnSpc>
                <a:spcPct val="125000"/>
              </a:lnSpc>
              <a:spcAft>
                <a:spcPct val="50000"/>
              </a:spcAft>
              <a:buFontTx/>
              <a:buAutoNum type="arabicPeriod"/>
            </a:pPr>
            <a:r>
              <a:rPr lang="zh-CN" altLang="en-US" sz="3200" b="1" dirty="0">
                <a:latin typeface="Times New Roman" pitchFamily="18" charset="0"/>
                <a:ea typeface="宋体" pitchFamily="2" charset="-122"/>
              </a:rPr>
              <a:t>代码或数据什么时候调入</a:t>
            </a:r>
            <a:r>
              <a:rPr lang="zh-CN" altLang="en-US" sz="3200" b="1" dirty="0" smtClean="0">
                <a:latin typeface="Times New Roman" pitchFamily="18" charset="0"/>
                <a:ea typeface="宋体" pitchFamily="2" charset="-122"/>
              </a:rPr>
              <a:t>内存（</a:t>
            </a:r>
            <a:r>
              <a:rPr lang="zh-CN" altLang="en-US" sz="3200" b="1" dirty="0" smtClean="0">
                <a:solidFill>
                  <a:srgbClr val="800000"/>
                </a:solidFill>
                <a:latin typeface="Times New Roman" pitchFamily="18" charset="0"/>
                <a:ea typeface="宋体" pitchFamily="2" charset="-122"/>
              </a:rPr>
              <a:t>调</a:t>
            </a:r>
            <a:r>
              <a:rPr lang="zh-CN" altLang="en-US" sz="3200" b="1" dirty="0">
                <a:solidFill>
                  <a:srgbClr val="800000"/>
                </a:solidFill>
                <a:latin typeface="Times New Roman" pitchFamily="18" charset="0"/>
                <a:ea typeface="宋体" pitchFamily="2" charset="-122"/>
              </a:rPr>
              <a:t>入</a:t>
            </a:r>
            <a:r>
              <a:rPr lang="zh-CN" altLang="en-US" sz="3200" b="1" dirty="0" smtClean="0">
                <a:solidFill>
                  <a:srgbClr val="800000"/>
                </a:solidFill>
                <a:latin typeface="Times New Roman" pitchFamily="18" charset="0"/>
                <a:ea typeface="宋体" pitchFamily="2" charset="-122"/>
              </a:rPr>
              <a:t>策略</a:t>
            </a:r>
            <a:r>
              <a:rPr lang="zh-CN" altLang="en-US" sz="3200" b="1" dirty="0" smtClean="0">
                <a:latin typeface="Times New Roman" pitchFamily="18" charset="0"/>
                <a:ea typeface="宋体" pitchFamily="2" charset="-122"/>
              </a:rPr>
              <a:t>）；</a:t>
            </a:r>
            <a:endParaRPr lang="zh-CN" altLang="en-US" sz="3200" b="1" dirty="0">
              <a:latin typeface="Times New Roman" pitchFamily="18" charset="0"/>
              <a:ea typeface="宋体" pitchFamily="2" charset="-122"/>
            </a:endParaRPr>
          </a:p>
          <a:p>
            <a:pPr marL="457200" indent="-457200" eaLnBrk="0" hangingPunct="0">
              <a:lnSpc>
                <a:spcPct val="125000"/>
              </a:lnSpc>
              <a:spcAft>
                <a:spcPct val="50000"/>
              </a:spcAft>
              <a:buFontTx/>
              <a:buAutoNum type="arabicPeriod"/>
            </a:pPr>
            <a:r>
              <a:rPr lang="zh-CN" altLang="en-US" sz="3200" b="1" dirty="0">
                <a:latin typeface="Times New Roman" pitchFamily="18" charset="0"/>
                <a:ea typeface="宋体" pitchFamily="2" charset="-122"/>
              </a:rPr>
              <a:t>当一些</a:t>
            </a:r>
            <a:r>
              <a:rPr lang="zh-CN" altLang="en-US" sz="3200" b="1" dirty="0" smtClean="0">
                <a:latin typeface="Times New Roman" pitchFamily="18" charset="0"/>
                <a:ea typeface="宋体" pitchFamily="2" charset="-122"/>
              </a:rPr>
              <a:t>页要调</a:t>
            </a:r>
            <a:r>
              <a:rPr lang="zh-CN" altLang="en-US" sz="3200" b="1" dirty="0">
                <a:latin typeface="Times New Roman" pitchFamily="18" charset="0"/>
                <a:ea typeface="宋体" pitchFamily="2" charset="-122"/>
              </a:rPr>
              <a:t>入</a:t>
            </a:r>
            <a:r>
              <a:rPr lang="zh-CN" altLang="en-US" sz="3200" b="1" dirty="0" smtClean="0">
                <a:latin typeface="Times New Roman" pitchFamily="18" charset="0"/>
                <a:ea typeface="宋体" pitchFamily="2" charset="-122"/>
              </a:rPr>
              <a:t>内存，而内存</a:t>
            </a:r>
            <a:r>
              <a:rPr lang="zh-CN" altLang="en-US" sz="3200" b="1" dirty="0">
                <a:latin typeface="Times New Roman" pitchFamily="18" charset="0"/>
                <a:ea typeface="宋体" pitchFamily="2" charset="-122"/>
              </a:rPr>
              <a:t>没有</a:t>
            </a:r>
            <a:r>
              <a:rPr lang="zh-CN" altLang="en-US" sz="3200" b="1" dirty="0" smtClean="0">
                <a:latin typeface="Times New Roman" pitchFamily="18" charset="0"/>
                <a:ea typeface="宋体" pitchFamily="2" charset="-122"/>
              </a:rPr>
              <a:t>空闲空间时</a:t>
            </a:r>
            <a:r>
              <a:rPr lang="zh-CN" altLang="en-US" sz="3200" b="1" dirty="0">
                <a:latin typeface="Times New Roman" pitchFamily="18" charset="0"/>
                <a:ea typeface="宋体" pitchFamily="2" charset="-122"/>
              </a:rPr>
              <a:t>，将淘汰哪些</a:t>
            </a:r>
            <a:r>
              <a:rPr lang="zh-CN" altLang="en-US" sz="3200" b="1" dirty="0" smtClean="0">
                <a:latin typeface="Times New Roman" pitchFamily="18" charset="0"/>
                <a:ea typeface="宋体" pitchFamily="2" charset="-122"/>
              </a:rPr>
              <a:t>页（</a:t>
            </a:r>
            <a:r>
              <a:rPr lang="zh-CN" altLang="en-US" sz="3200" b="1" dirty="0" smtClean="0">
                <a:solidFill>
                  <a:srgbClr val="800000"/>
                </a:solidFill>
                <a:latin typeface="Times New Roman" pitchFamily="18" charset="0"/>
                <a:ea typeface="宋体" pitchFamily="2" charset="-122"/>
              </a:rPr>
              <a:t>淘汰策略</a:t>
            </a:r>
            <a:r>
              <a:rPr lang="zh-CN" altLang="en-US" sz="3200" b="1" dirty="0" smtClean="0">
                <a:latin typeface="Times New Roman" pitchFamily="18" charset="0"/>
                <a:ea typeface="宋体" pitchFamily="2" charset="-122"/>
              </a:rPr>
              <a:t>）。</a:t>
            </a:r>
            <a:endParaRPr lang="zh-CN" altLang="en-US" sz="3200" b="1" dirty="0">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7155">
                                            <p:txEl>
                                              <p:pRg st="1" end="1"/>
                                            </p:txEl>
                                          </p:spTgt>
                                        </p:tgtEl>
                                        <p:attrNameLst>
                                          <p:attrName>style.visibility</p:attrName>
                                        </p:attrNameLst>
                                      </p:cBhvr>
                                      <p:to>
                                        <p:strVal val="visible"/>
                                      </p:to>
                                    </p:set>
                                    <p:animEffect transition="in" filter="dissolve">
                                      <p:cBhvr>
                                        <p:cTn id="7" dur="500"/>
                                        <p:tgtEl>
                                          <p:spTgt spid="177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7155">
                                            <p:txEl>
                                              <p:pRg st="2" end="2"/>
                                            </p:txEl>
                                          </p:spTgt>
                                        </p:tgtEl>
                                        <p:attrNameLst>
                                          <p:attrName>style.visibility</p:attrName>
                                        </p:attrNameLst>
                                      </p:cBhvr>
                                      <p:to>
                                        <p:strVal val="visible"/>
                                      </p:to>
                                    </p:set>
                                    <p:animEffect transition="in" filter="dissolve">
                                      <p:cBhvr>
                                        <p:cTn id="12" dur="500"/>
                                        <p:tgtEl>
                                          <p:spTgt spid="177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7155">
                                            <p:txEl>
                                              <p:pRg st="3" end="3"/>
                                            </p:txEl>
                                          </p:spTgt>
                                        </p:tgtEl>
                                        <p:attrNameLst>
                                          <p:attrName>style.visibility</p:attrName>
                                        </p:attrNameLst>
                                      </p:cBhvr>
                                      <p:to>
                                        <p:strVal val="visible"/>
                                      </p:to>
                                    </p:set>
                                    <p:animEffect transition="in" filter="dissolve">
                                      <p:cBhvr>
                                        <p:cTn id="17" dur="500"/>
                                        <p:tgtEl>
                                          <p:spTgt spid="177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26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3790DD-B58E-4BFD-87BB-CC02E4962D02}" type="slidenum">
              <a:rPr lang="en-US" altLang="zh-CN" smtClean="0">
                <a:latin typeface="Times New Roman" pitchFamily="18" charset="0"/>
              </a:rPr>
              <a:pPr eaLnBrk="1" hangingPunct="1"/>
              <a:t>108</a:t>
            </a:fld>
            <a:endParaRPr lang="en-US" altLang="zh-CN" smtClean="0">
              <a:latin typeface="Times New Roman" pitchFamily="18" charset="0"/>
            </a:endParaRPr>
          </a:p>
        </p:txBody>
      </p:sp>
      <p:sp>
        <p:nvSpPr>
          <p:cNvPr id="112644" name="Text Box 3"/>
          <p:cNvSpPr txBox="1">
            <a:spLocks noChangeArrowheads="1"/>
          </p:cNvSpPr>
          <p:nvPr/>
        </p:nvSpPr>
        <p:spPr bwMode="auto">
          <a:xfrm>
            <a:off x="3306763" y="195263"/>
            <a:ext cx="24765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1. </a:t>
            </a:r>
            <a:r>
              <a:rPr lang="zh-CN" altLang="en-US" sz="3600" b="1">
                <a:latin typeface="Times New Roman" pitchFamily="18" charset="0"/>
                <a:ea typeface="宋体" pitchFamily="2" charset="-122"/>
              </a:rPr>
              <a:t>页表表项</a:t>
            </a:r>
            <a:endParaRPr kumimoji="1" lang="zh-CN" altLang="en-US" sz="3600">
              <a:latin typeface="Times New Roman" pitchFamily="18" charset="0"/>
              <a:ea typeface="宋体" pitchFamily="2" charset="-122"/>
            </a:endParaRPr>
          </a:p>
        </p:txBody>
      </p:sp>
      <p:sp>
        <p:nvSpPr>
          <p:cNvPr id="112645" name="Text Box 4"/>
          <p:cNvSpPr txBox="1">
            <a:spLocks noChangeArrowheads="1"/>
          </p:cNvSpPr>
          <p:nvPr/>
        </p:nvSpPr>
        <p:spPr bwMode="auto">
          <a:xfrm>
            <a:off x="477838" y="1268760"/>
            <a:ext cx="8245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5000"/>
              </a:lnSpc>
              <a:buClr>
                <a:srgbClr val="FFFF66"/>
              </a:buClr>
              <a:buFont typeface="Wingdings" pitchFamily="2" charset="2"/>
              <a:buNone/>
            </a:pPr>
            <a:r>
              <a:rPr kumimoji="1" lang="zh-CN" altLang="en-US" sz="3200" b="1" dirty="0">
                <a:latin typeface="Times New Roman" pitchFamily="18" charset="0"/>
                <a:ea typeface="宋体" pitchFamily="2" charset="-122"/>
              </a:rPr>
              <a:t>每个页表项包含以下信息：逻辑页号、物理</a:t>
            </a:r>
          </a:p>
          <a:p>
            <a:pPr>
              <a:lnSpc>
                <a:spcPct val="125000"/>
              </a:lnSpc>
              <a:buClr>
                <a:srgbClr val="FFFF66"/>
              </a:buClr>
              <a:buFont typeface="Wingdings" pitchFamily="2" charset="2"/>
              <a:buNone/>
            </a:pPr>
            <a:r>
              <a:rPr kumimoji="1" lang="zh-CN" altLang="en-US" sz="3200" b="1" dirty="0">
                <a:latin typeface="Times New Roman" pitchFamily="18" charset="0"/>
                <a:ea typeface="宋体" pitchFamily="2" charset="-122"/>
              </a:rPr>
              <a:t>页号、驻留位、保护位、修改位、访问位。</a:t>
            </a:r>
          </a:p>
        </p:txBody>
      </p:sp>
      <p:graphicFrame>
        <p:nvGraphicFramePr>
          <p:cNvPr id="178242" name="Group 66"/>
          <p:cNvGraphicFramePr>
            <a:graphicFrameLocks noGrp="1"/>
          </p:cNvGraphicFramePr>
          <p:nvPr/>
        </p:nvGraphicFramePr>
        <p:xfrm>
          <a:off x="1154113" y="3663950"/>
          <a:ext cx="7199312" cy="757238"/>
        </p:xfrm>
        <a:graphic>
          <a:graphicData uri="http://schemas.openxmlformats.org/drawingml/2006/table">
            <a:tbl>
              <a:tblPr/>
              <a:tblGrid>
                <a:gridCol w="1770062"/>
                <a:gridCol w="523875"/>
                <a:gridCol w="522288"/>
                <a:gridCol w="1016000"/>
                <a:gridCol w="579437"/>
                <a:gridCol w="2787650"/>
              </a:tblGrid>
              <a:tr h="757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dkUpDiag">
                      <a:fgClr>
                        <a:schemeClr val="tx2"/>
                      </a:fgClr>
                      <a:bgClr>
                        <a:schemeClr val="bg1"/>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662" name="Line 21"/>
          <p:cNvSpPr>
            <a:spLocks noChangeShapeType="1"/>
          </p:cNvSpPr>
          <p:nvPr/>
        </p:nvSpPr>
        <p:spPr bwMode="auto">
          <a:xfrm flipV="1">
            <a:off x="7018338" y="4167188"/>
            <a:ext cx="0" cy="595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663" name="Text Box 22"/>
          <p:cNvSpPr txBox="1">
            <a:spLocks noChangeArrowheads="1"/>
          </p:cNvSpPr>
          <p:nvPr/>
        </p:nvSpPr>
        <p:spPr bwMode="auto">
          <a:xfrm>
            <a:off x="6305550" y="4754563"/>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楷体_GB2312" pitchFamily="49" charset="-122"/>
              </a:rPr>
              <a:t>物理页号</a:t>
            </a:r>
          </a:p>
        </p:txBody>
      </p:sp>
      <p:sp>
        <p:nvSpPr>
          <p:cNvPr id="112664" name="Line 23"/>
          <p:cNvSpPr>
            <a:spLocks noChangeShapeType="1"/>
          </p:cNvSpPr>
          <p:nvPr/>
        </p:nvSpPr>
        <p:spPr bwMode="auto">
          <a:xfrm flipV="1">
            <a:off x="5241925" y="3324225"/>
            <a:ext cx="0" cy="5953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665" name="Text Box 24"/>
          <p:cNvSpPr txBox="1">
            <a:spLocks noChangeArrowheads="1"/>
          </p:cNvSpPr>
          <p:nvPr/>
        </p:nvSpPr>
        <p:spPr bwMode="auto">
          <a:xfrm>
            <a:off x="4621213" y="2786063"/>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楷体_GB2312" pitchFamily="49" charset="-122"/>
              </a:rPr>
              <a:t>驻留位</a:t>
            </a:r>
          </a:p>
        </p:txBody>
      </p:sp>
      <p:sp>
        <p:nvSpPr>
          <p:cNvPr id="112666" name="Line 25"/>
          <p:cNvSpPr>
            <a:spLocks noChangeShapeType="1"/>
          </p:cNvSpPr>
          <p:nvPr/>
        </p:nvSpPr>
        <p:spPr bwMode="auto">
          <a:xfrm flipV="1">
            <a:off x="4503738" y="4167188"/>
            <a:ext cx="0" cy="595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667" name="Text Box 26"/>
          <p:cNvSpPr txBox="1">
            <a:spLocks noChangeArrowheads="1"/>
          </p:cNvSpPr>
          <p:nvPr/>
        </p:nvSpPr>
        <p:spPr bwMode="auto">
          <a:xfrm>
            <a:off x="3919538" y="4754563"/>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楷体_GB2312" pitchFamily="49" charset="-122"/>
              </a:rPr>
              <a:t>保护位</a:t>
            </a:r>
          </a:p>
        </p:txBody>
      </p:sp>
      <p:sp>
        <p:nvSpPr>
          <p:cNvPr id="112668" name="Line 27"/>
          <p:cNvSpPr>
            <a:spLocks noChangeShapeType="1"/>
          </p:cNvSpPr>
          <p:nvPr/>
        </p:nvSpPr>
        <p:spPr bwMode="auto">
          <a:xfrm flipV="1">
            <a:off x="3736975" y="3319463"/>
            <a:ext cx="0" cy="59531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669" name="Text Box 28"/>
          <p:cNvSpPr txBox="1">
            <a:spLocks noChangeArrowheads="1"/>
          </p:cNvSpPr>
          <p:nvPr/>
        </p:nvSpPr>
        <p:spPr bwMode="auto">
          <a:xfrm>
            <a:off x="3116263" y="278130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楷体_GB2312" pitchFamily="49" charset="-122"/>
              </a:rPr>
              <a:t>修改位</a:t>
            </a:r>
          </a:p>
        </p:txBody>
      </p:sp>
      <p:sp>
        <p:nvSpPr>
          <p:cNvPr id="112670" name="Line 29"/>
          <p:cNvSpPr>
            <a:spLocks noChangeShapeType="1"/>
          </p:cNvSpPr>
          <p:nvPr/>
        </p:nvSpPr>
        <p:spPr bwMode="auto">
          <a:xfrm flipV="1">
            <a:off x="3198813" y="4162425"/>
            <a:ext cx="0" cy="5953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671" name="Text Box 30"/>
          <p:cNvSpPr txBox="1">
            <a:spLocks noChangeArrowheads="1"/>
          </p:cNvSpPr>
          <p:nvPr/>
        </p:nvSpPr>
        <p:spPr bwMode="auto">
          <a:xfrm>
            <a:off x="2614613" y="474980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楷体_GB2312" pitchFamily="49" charset="-122"/>
              </a:rPr>
              <a:t>访问位</a:t>
            </a:r>
          </a:p>
        </p:txBody>
      </p:sp>
      <p:sp>
        <p:nvSpPr>
          <p:cNvPr id="112672" name="Line 31"/>
          <p:cNvSpPr>
            <a:spLocks noChangeShapeType="1"/>
          </p:cNvSpPr>
          <p:nvPr/>
        </p:nvSpPr>
        <p:spPr bwMode="auto">
          <a:xfrm flipV="1">
            <a:off x="874713" y="3309938"/>
            <a:ext cx="0" cy="4826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673" name="Text Box 32"/>
          <p:cNvSpPr txBox="1">
            <a:spLocks noChangeArrowheads="1"/>
          </p:cNvSpPr>
          <p:nvPr/>
        </p:nvSpPr>
        <p:spPr bwMode="auto">
          <a:xfrm>
            <a:off x="225425" y="284797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楷体_GB2312" pitchFamily="49" charset="-122"/>
              </a:rPr>
              <a:t>逻辑页号</a:t>
            </a:r>
          </a:p>
        </p:txBody>
      </p:sp>
      <p:sp>
        <p:nvSpPr>
          <p:cNvPr id="112674" name="Text Box 33"/>
          <p:cNvSpPr txBox="1">
            <a:spLocks noChangeArrowheads="1"/>
          </p:cNvSpPr>
          <p:nvPr/>
        </p:nvSpPr>
        <p:spPr bwMode="auto">
          <a:xfrm>
            <a:off x="719138" y="3757613"/>
            <a:ext cx="296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3200" b="1" i="1">
                <a:latin typeface="Times New Roman" pitchFamily="18" charset="0"/>
                <a:ea typeface="楷体_GB2312" pitchFamily="49" charset="-122"/>
              </a:rPr>
              <a:t>i</a:t>
            </a:r>
          </a:p>
        </p:txBody>
      </p:sp>
      <p:sp>
        <p:nvSpPr>
          <p:cNvPr id="178210" name="Text Box 34"/>
          <p:cNvSpPr txBox="1">
            <a:spLocks noChangeArrowheads="1"/>
          </p:cNvSpPr>
          <p:nvPr/>
        </p:nvSpPr>
        <p:spPr bwMode="auto">
          <a:xfrm>
            <a:off x="1746250" y="5516563"/>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0000FF"/>
                </a:solidFill>
                <a:latin typeface="Times New Roman" pitchFamily="18" charset="0"/>
                <a:ea typeface="宋体" pitchFamily="2" charset="-122"/>
              </a:rPr>
              <a:t>页表项的格式和内容由谁设定？</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210"/>
                                        </p:tgtEl>
                                        <p:attrNameLst>
                                          <p:attrName>style.visibility</p:attrName>
                                        </p:attrNameLst>
                                      </p:cBhvr>
                                      <p:to>
                                        <p:strVal val="visible"/>
                                      </p:to>
                                    </p:set>
                                    <p:anim calcmode="lin" valueType="num">
                                      <p:cBhvr additive="base">
                                        <p:cTn id="7" dur="500" fill="hold"/>
                                        <p:tgtEl>
                                          <p:spTgt spid="178210"/>
                                        </p:tgtEl>
                                        <p:attrNameLst>
                                          <p:attrName>ppt_x</p:attrName>
                                        </p:attrNameLst>
                                      </p:cBhvr>
                                      <p:tavLst>
                                        <p:tav tm="0">
                                          <p:val>
                                            <p:strVal val="#ppt_x"/>
                                          </p:val>
                                        </p:tav>
                                        <p:tav tm="100000">
                                          <p:val>
                                            <p:strVal val="#ppt_x"/>
                                          </p:val>
                                        </p:tav>
                                      </p:tavLst>
                                    </p:anim>
                                    <p:anim calcmode="lin" valueType="num">
                                      <p:cBhvr additive="base">
                                        <p:cTn id="8" dur="500" fill="hold"/>
                                        <p:tgtEl>
                                          <p:spTgt spid="178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1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36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E667CD-3E50-498F-93FE-F2B6C399F2E3}" type="slidenum">
              <a:rPr lang="en-US" altLang="zh-CN" smtClean="0">
                <a:latin typeface="Times New Roman" pitchFamily="18" charset="0"/>
              </a:rPr>
              <a:pPr eaLnBrk="1" hangingPunct="1"/>
              <a:t>109</a:t>
            </a:fld>
            <a:endParaRPr lang="en-US" altLang="zh-CN" smtClean="0">
              <a:latin typeface="Times New Roman" pitchFamily="18" charset="0"/>
            </a:endParaRPr>
          </a:p>
        </p:txBody>
      </p:sp>
      <p:sp>
        <p:nvSpPr>
          <p:cNvPr id="179203" name="Text Box 3"/>
          <p:cNvSpPr txBox="1">
            <a:spLocks noChangeArrowheads="1"/>
          </p:cNvSpPr>
          <p:nvPr/>
        </p:nvSpPr>
        <p:spPr bwMode="auto">
          <a:xfrm>
            <a:off x="395536" y="1052513"/>
            <a:ext cx="8496175" cy="521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30000"/>
              </a:spcBef>
              <a:buClr>
                <a:srgbClr val="0000FF"/>
              </a:buClr>
              <a:buFont typeface="Wingdings" pitchFamily="2" charset="2"/>
              <a:buChar char="µ"/>
            </a:pPr>
            <a:r>
              <a:rPr kumimoji="1" lang="zh-CN" altLang="en-US" sz="2800" b="1" dirty="0">
                <a:solidFill>
                  <a:srgbClr val="800000"/>
                </a:solidFill>
                <a:latin typeface="Times New Roman" pitchFamily="18" charset="0"/>
                <a:ea typeface="宋体" pitchFamily="2" charset="-122"/>
              </a:rPr>
              <a:t>驻留位</a:t>
            </a:r>
            <a:r>
              <a:rPr kumimoji="1" lang="zh-CN" altLang="en-US" sz="2800" b="1" dirty="0">
                <a:latin typeface="Times New Roman" pitchFamily="18" charset="0"/>
                <a:ea typeface="宋体" pitchFamily="2" charset="-122"/>
              </a:rPr>
              <a:t>（有效位）：表示该页是否在内存。若该位为</a:t>
            </a:r>
            <a:r>
              <a:rPr kumimoji="1" lang="en-US" altLang="zh-CN" sz="2800" b="1" dirty="0">
                <a:latin typeface="Times New Roman" pitchFamily="18" charset="0"/>
                <a:ea typeface="宋体" pitchFamily="2" charset="-122"/>
              </a:rPr>
              <a:t>1</a:t>
            </a:r>
            <a:r>
              <a:rPr kumimoji="1" lang="zh-CN" altLang="en-US" sz="2800" b="1" dirty="0">
                <a:latin typeface="Times New Roman" pitchFamily="18" charset="0"/>
                <a:ea typeface="宋体" pitchFamily="2" charset="-122"/>
              </a:rPr>
              <a:t>，表示该页位于内存中，即该页表项有效，可以使用；若该位为</a:t>
            </a:r>
            <a:r>
              <a:rPr kumimoji="1" lang="en-US" altLang="zh-CN" sz="2800" b="1" dirty="0">
                <a:latin typeface="Times New Roman" pitchFamily="18" charset="0"/>
                <a:ea typeface="宋体" pitchFamily="2" charset="-122"/>
              </a:rPr>
              <a:t>0</a:t>
            </a:r>
            <a:r>
              <a:rPr kumimoji="1" lang="zh-CN" altLang="en-US" sz="2800" b="1" dirty="0">
                <a:latin typeface="Times New Roman" pitchFamily="18" charset="0"/>
                <a:ea typeface="宋体" pitchFamily="2" charset="-122"/>
              </a:rPr>
              <a:t>，表示该页当前还在外存中，此时若访问该页表项，</a:t>
            </a:r>
            <a:r>
              <a:rPr kumimoji="1" lang="zh-CN" altLang="en-US" sz="2800" b="1" dirty="0">
                <a:solidFill>
                  <a:srgbClr val="0000FF"/>
                </a:solidFill>
                <a:latin typeface="Times New Roman" pitchFamily="18" charset="0"/>
                <a:ea typeface="楷体_GB2312" pitchFamily="49" charset="-122"/>
              </a:rPr>
              <a:t>将导致缺页中断</a:t>
            </a:r>
            <a:r>
              <a:rPr kumimoji="1" lang="zh-CN" altLang="en-US" sz="2800" b="1" dirty="0">
                <a:latin typeface="Times New Roman" pitchFamily="18" charset="0"/>
                <a:ea typeface="宋体" pitchFamily="2" charset="-122"/>
              </a:rPr>
              <a:t>；</a:t>
            </a:r>
          </a:p>
          <a:p>
            <a:pPr>
              <a:spcBef>
                <a:spcPct val="30000"/>
              </a:spcBef>
              <a:buClr>
                <a:srgbClr val="0000FF"/>
              </a:buClr>
              <a:buFont typeface="Wingdings" pitchFamily="2" charset="2"/>
              <a:buChar char="µ"/>
            </a:pPr>
            <a:r>
              <a:rPr kumimoji="1" lang="zh-CN" altLang="en-US" sz="2800" b="1" dirty="0">
                <a:solidFill>
                  <a:srgbClr val="800000"/>
                </a:solidFill>
                <a:latin typeface="Times New Roman" pitchFamily="18" charset="0"/>
                <a:ea typeface="宋体" pitchFamily="2" charset="-122"/>
              </a:rPr>
              <a:t>保护位</a:t>
            </a:r>
            <a:r>
              <a:rPr kumimoji="1" lang="zh-CN" altLang="en-US" sz="2800" b="1" dirty="0">
                <a:latin typeface="Times New Roman" pitchFamily="18" charset="0"/>
                <a:ea typeface="宋体" pitchFamily="2" charset="-122"/>
              </a:rPr>
              <a:t>：表示允许对该页做何种类型的访问，如只读、可读写、可执行等；</a:t>
            </a:r>
          </a:p>
          <a:p>
            <a:pPr>
              <a:spcBef>
                <a:spcPct val="30000"/>
              </a:spcBef>
              <a:buClr>
                <a:srgbClr val="0000FF"/>
              </a:buClr>
              <a:buFont typeface="Wingdings" pitchFamily="2" charset="2"/>
              <a:buChar char="µ"/>
            </a:pPr>
            <a:r>
              <a:rPr kumimoji="1" lang="zh-CN" altLang="en-US" sz="2800" b="1" dirty="0">
                <a:solidFill>
                  <a:srgbClr val="800000"/>
                </a:solidFill>
                <a:latin typeface="Times New Roman" pitchFamily="18" charset="0"/>
                <a:ea typeface="宋体" pitchFamily="2" charset="-122"/>
              </a:rPr>
              <a:t>修改位</a:t>
            </a:r>
            <a:r>
              <a:rPr kumimoji="1" lang="zh-CN" altLang="en-US" sz="2800" b="1" dirty="0">
                <a:latin typeface="Times New Roman" pitchFamily="18" charset="0"/>
                <a:ea typeface="宋体" pitchFamily="2" charset="-122"/>
              </a:rPr>
              <a:t>：表明此页在内存中是否被修改过。当系统回收该物理页面时，</a:t>
            </a:r>
            <a:r>
              <a:rPr kumimoji="1" lang="zh-CN" altLang="en-US" sz="2800" b="1" dirty="0">
                <a:solidFill>
                  <a:srgbClr val="0000FF"/>
                </a:solidFill>
                <a:latin typeface="Times New Roman" pitchFamily="18" charset="0"/>
                <a:ea typeface="楷体_GB2312" pitchFamily="49" charset="-122"/>
              </a:rPr>
              <a:t>根据此位来决定是否把它的内容写回外存</a:t>
            </a:r>
            <a:r>
              <a:rPr kumimoji="1" lang="zh-CN" altLang="en-US" sz="2800" b="1" dirty="0">
                <a:latin typeface="Times New Roman" pitchFamily="18" charset="0"/>
                <a:ea typeface="宋体" pitchFamily="2" charset="-122"/>
              </a:rPr>
              <a:t>；</a:t>
            </a:r>
          </a:p>
          <a:p>
            <a:pPr>
              <a:spcBef>
                <a:spcPct val="30000"/>
              </a:spcBef>
              <a:buClr>
                <a:srgbClr val="0000FF"/>
              </a:buClr>
              <a:buFont typeface="Wingdings" pitchFamily="2" charset="2"/>
              <a:buChar char="µ"/>
            </a:pPr>
            <a:r>
              <a:rPr kumimoji="1" lang="zh-CN" altLang="en-US" sz="2800" b="1" dirty="0">
                <a:solidFill>
                  <a:srgbClr val="800000"/>
                </a:solidFill>
                <a:latin typeface="Times New Roman" pitchFamily="18" charset="0"/>
                <a:ea typeface="宋体" pitchFamily="2" charset="-122"/>
              </a:rPr>
              <a:t>访问位</a:t>
            </a:r>
            <a:r>
              <a:rPr kumimoji="1" lang="zh-CN" altLang="en-US" sz="2800" b="1" dirty="0">
                <a:latin typeface="Times New Roman" pitchFamily="18" charset="0"/>
                <a:ea typeface="宋体" pitchFamily="2" charset="-122"/>
              </a:rPr>
              <a:t>：如果该页面被访问过（包括读操作或写操作），则设置此位。用于</a:t>
            </a:r>
            <a:r>
              <a:rPr kumimoji="1" lang="zh-CN" altLang="en-US" sz="2800" b="1" dirty="0">
                <a:solidFill>
                  <a:srgbClr val="0000FF"/>
                </a:solidFill>
                <a:latin typeface="Times New Roman" pitchFamily="18" charset="0"/>
                <a:ea typeface="宋体" pitchFamily="2" charset="-122"/>
              </a:rPr>
              <a:t>页面置换算法</a:t>
            </a:r>
            <a:r>
              <a:rPr kumimoji="1" lang="zh-CN" altLang="en-US" sz="28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diamond(in)">
                                      <p:cBhvr>
                                        <p:cTn id="7" dur="10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diamond(in)">
                                      <p:cBhvr>
                                        <p:cTn id="12" dur="10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diamond(in)">
                                      <p:cBhvr>
                                        <p:cTn id="17" dur="1000"/>
                                        <p:tgtEl>
                                          <p:spTgt spid="17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79203">
                                            <p:txEl>
                                              <p:pRg st="3" end="3"/>
                                            </p:txEl>
                                          </p:spTgt>
                                        </p:tgtEl>
                                        <p:attrNameLst>
                                          <p:attrName>style.visibility</p:attrName>
                                        </p:attrNameLst>
                                      </p:cBhvr>
                                      <p:to>
                                        <p:strVal val="visible"/>
                                      </p:to>
                                    </p:set>
                                    <p:animEffect transition="in" filter="diamond(in)">
                                      <p:cBhvr>
                                        <p:cTn id="22" dur="1000"/>
                                        <p:tgtEl>
                                          <p:spTgt spid="179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04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A629AC-8175-4976-BB8A-FC8A2CD57303}" type="slidenum">
              <a:rPr lang="en-US" altLang="zh-CN" smtClean="0">
                <a:latin typeface="Times New Roman" pitchFamily="18" charset="0"/>
              </a:rPr>
              <a:pPr eaLnBrk="1" hangingPunct="1"/>
              <a:t>11</a:t>
            </a:fld>
            <a:endParaRPr lang="en-US" altLang="zh-CN" smtClean="0">
              <a:latin typeface="Times New Roman" pitchFamily="18" charset="0"/>
            </a:endParaRPr>
          </a:p>
        </p:txBody>
      </p:sp>
      <p:sp>
        <p:nvSpPr>
          <p:cNvPr id="20484" name="Text Box 3"/>
          <p:cNvSpPr txBox="1">
            <a:spLocks noChangeArrowheads="1"/>
          </p:cNvSpPr>
          <p:nvPr/>
        </p:nvSpPr>
        <p:spPr bwMode="auto">
          <a:xfrm>
            <a:off x="900113" y="1826330"/>
            <a:ext cx="7402512"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363538" indent="-363538"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100000"/>
              </a:spcBef>
            </a:pPr>
            <a:r>
              <a:rPr kumimoji="1" lang="en-US" altLang="zh-CN" sz="4000" b="1" dirty="0">
                <a:solidFill>
                  <a:srgbClr val="0000FF"/>
                </a:solidFill>
                <a:latin typeface="Times New Roman" pitchFamily="18" charset="0"/>
                <a:ea typeface="宋体" pitchFamily="2" charset="-122"/>
              </a:rPr>
              <a:t>Now</a:t>
            </a:r>
            <a:r>
              <a:rPr kumimoji="1" lang="zh-CN" altLang="en-US" sz="4000" b="1" dirty="0">
                <a:solidFill>
                  <a:srgbClr val="0000FF"/>
                </a:solidFill>
                <a:latin typeface="Times New Roman" pitchFamily="18" charset="0"/>
                <a:ea typeface="宋体" pitchFamily="2" charset="-122"/>
              </a:rPr>
              <a:t>，如何实现多道存储管理？</a:t>
            </a:r>
          </a:p>
          <a:p>
            <a:pPr>
              <a:spcBef>
                <a:spcPct val="100000"/>
              </a:spcBef>
              <a:buSzPct val="60000"/>
              <a:buFont typeface="Wingdings" pitchFamily="2" charset="2"/>
              <a:buChar char="n"/>
            </a:pPr>
            <a:r>
              <a:rPr kumimoji="1" lang="zh-CN" altLang="en-US" sz="3200" b="1" dirty="0" smtClean="0">
                <a:solidFill>
                  <a:srgbClr val="800000"/>
                </a:solidFill>
                <a:latin typeface="Times New Roman" pitchFamily="18" charset="0"/>
                <a:ea typeface="宋体" pitchFamily="2" charset="-122"/>
              </a:rPr>
              <a:t>内存的管理（数据结构）</a:t>
            </a:r>
            <a:endParaRPr kumimoji="1" lang="en-US" altLang="zh-CN" sz="3200" b="1" dirty="0" smtClean="0">
              <a:solidFill>
                <a:srgbClr val="800000"/>
              </a:solidFill>
              <a:latin typeface="Times New Roman" pitchFamily="18" charset="0"/>
              <a:ea typeface="宋体" pitchFamily="2" charset="-122"/>
            </a:endParaRPr>
          </a:p>
          <a:p>
            <a:pPr>
              <a:spcBef>
                <a:spcPct val="100000"/>
              </a:spcBef>
              <a:buSzPct val="60000"/>
              <a:buFont typeface="Wingdings" pitchFamily="2" charset="2"/>
              <a:buChar char="n"/>
            </a:pPr>
            <a:r>
              <a:rPr kumimoji="1" lang="zh-CN" altLang="en-US" sz="3200" b="1" dirty="0" smtClean="0">
                <a:solidFill>
                  <a:srgbClr val="800000"/>
                </a:solidFill>
                <a:latin typeface="Times New Roman" pitchFamily="18" charset="0"/>
                <a:ea typeface="宋体" pitchFamily="2" charset="-122"/>
              </a:rPr>
              <a:t>内存</a:t>
            </a:r>
            <a:r>
              <a:rPr kumimoji="1" lang="zh-CN" altLang="en-US" sz="3200" b="1" dirty="0">
                <a:solidFill>
                  <a:srgbClr val="800000"/>
                </a:solidFill>
                <a:latin typeface="Times New Roman" pitchFamily="18" charset="0"/>
                <a:ea typeface="宋体" pitchFamily="2" charset="-122"/>
              </a:rPr>
              <a:t>的分配</a:t>
            </a:r>
          </a:p>
          <a:p>
            <a:pPr>
              <a:spcBef>
                <a:spcPct val="100000"/>
              </a:spcBef>
              <a:buSzPct val="60000"/>
              <a:buFont typeface="Wingdings" pitchFamily="2" charset="2"/>
              <a:buChar char="n"/>
            </a:pPr>
            <a:r>
              <a:rPr kumimoji="1" lang="zh-CN" altLang="en-US" sz="3200" b="1" dirty="0">
                <a:solidFill>
                  <a:srgbClr val="800000"/>
                </a:solidFill>
                <a:latin typeface="Times New Roman" pitchFamily="18" charset="0"/>
                <a:ea typeface="宋体" pitchFamily="2" charset="-122"/>
              </a:rPr>
              <a:t>内存的</a:t>
            </a:r>
            <a:r>
              <a:rPr kumimoji="1" lang="zh-CN" altLang="en-US" sz="3200" b="1" dirty="0" smtClean="0">
                <a:solidFill>
                  <a:srgbClr val="800000"/>
                </a:solidFill>
                <a:latin typeface="Times New Roman" pitchFamily="18" charset="0"/>
                <a:ea typeface="宋体" pitchFamily="2" charset="-122"/>
              </a:rPr>
              <a:t>回收</a:t>
            </a:r>
            <a:endParaRPr kumimoji="1" lang="zh-CN" altLang="en-US" sz="3200" b="1" dirty="0">
              <a:solidFill>
                <a:srgbClr val="800000"/>
              </a:solidFill>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anim calcmode="lin" valueType="num">
                                      <p:cBhvr additive="base">
                                        <p:cTn id="7"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2" end="2"/>
                                            </p:txEl>
                                          </p:spTgt>
                                        </p:tgtEl>
                                        <p:attrNameLst>
                                          <p:attrName>style.visibility</p:attrName>
                                        </p:attrNameLst>
                                      </p:cBhvr>
                                      <p:to>
                                        <p:strVal val="visible"/>
                                      </p:to>
                                    </p:set>
                                    <p:anim calcmode="lin" valueType="num">
                                      <p:cBhvr additive="base">
                                        <p:cTn id="13"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anim calcmode="lin" valueType="num">
                                      <p:cBhvr additive="base">
                                        <p:cTn id="19"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46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84E6E6-2C77-48A8-A461-AB4F35ADFA2F}" type="slidenum">
              <a:rPr lang="en-US" altLang="zh-CN" smtClean="0">
                <a:latin typeface="Times New Roman" pitchFamily="18" charset="0"/>
              </a:rPr>
              <a:pPr eaLnBrk="1" hangingPunct="1"/>
              <a:t>110</a:t>
            </a:fld>
            <a:endParaRPr lang="en-US" altLang="zh-CN" smtClean="0">
              <a:latin typeface="Times New Roman" pitchFamily="18" charset="0"/>
            </a:endParaRPr>
          </a:p>
        </p:txBody>
      </p:sp>
      <p:grpSp>
        <p:nvGrpSpPr>
          <p:cNvPr id="114692" name="Group 4"/>
          <p:cNvGrpSpPr>
            <a:grpSpLocks/>
          </p:cNvGrpSpPr>
          <p:nvPr/>
        </p:nvGrpSpPr>
        <p:grpSpPr bwMode="auto">
          <a:xfrm>
            <a:off x="2311400" y="530225"/>
            <a:ext cx="1295400" cy="6111875"/>
            <a:chOff x="1248" y="298"/>
            <a:chExt cx="816" cy="3850"/>
          </a:xfrm>
        </p:grpSpPr>
        <p:sp>
          <p:nvSpPr>
            <p:cNvPr id="114776" name="Rectangle 5"/>
            <p:cNvSpPr>
              <a:spLocks noChangeArrowheads="1"/>
            </p:cNvSpPr>
            <p:nvPr/>
          </p:nvSpPr>
          <p:spPr bwMode="auto">
            <a:xfrm>
              <a:off x="1248" y="29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4777" name="Rectangle 6"/>
            <p:cNvSpPr>
              <a:spLocks noChangeArrowheads="1"/>
            </p:cNvSpPr>
            <p:nvPr/>
          </p:nvSpPr>
          <p:spPr bwMode="auto">
            <a:xfrm>
              <a:off x="1248" y="54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4778" name="Rectangle 7"/>
            <p:cNvSpPr>
              <a:spLocks noChangeArrowheads="1"/>
            </p:cNvSpPr>
            <p:nvPr/>
          </p:nvSpPr>
          <p:spPr bwMode="auto">
            <a:xfrm>
              <a:off x="1248" y="78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4779" name="Rectangle 8"/>
            <p:cNvSpPr>
              <a:spLocks noChangeArrowheads="1"/>
            </p:cNvSpPr>
            <p:nvPr/>
          </p:nvSpPr>
          <p:spPr bwMode="auto">
            <a:xfrm>
              <a:off x="1248" y="103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4780" name="Rectangle 9"/>
            <p:cNvSpPr>
              <a:spLocks noChangeArrowheads="1"/>
            </p:cNvSpPr>
            <p:nvPr/>
          </p:nvSpPr>
          <p:spPr bwMode="auto">
            <a:xfrm>
              <a:off x="1248" y="126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7</a:t>
              </a:r>
            </a:p>
          </p:txBody>
        </p:sp>
        <p:sp>
          <p:nvSpPr>
            <p:cNvPr id="114781" name="Rectangle 10"/>
            <p:cNvSpPr>
              <a:spLocks noChangeArrowheads="1"/>
            </p:cNvSpPr>
            <p:nvPr/>
          </p:nvSpPr>
          <p:spPr bwMode="auto">
            <a:xfrm>
              <a:off x="1248" y="150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4782" name="Rectangle 11"/>
            <p:cNvSpPr>
              <a:spLocks noChangeArrowheads="1"/>
            </p:cNvSpPr>
            <p:nvPr/>
          </p:nvSpPr>
          <p:spPr bwMode="auto">
            <a:xfrm>
              <a:off x="1248" y="174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5</a:t>
              </a:r>
            </a:p>
          </p:txBody>
        </p:sp>
        <p:sp>
          <p:nvSpPr>
            <p:cNvPr id="114783" name="Rectangle 12"/>
            <p:cNvSpPr>
              <a:spLocks noChangeArrowheads="1"/>
            </p:cNvSpPr>
            <p:nvPr/>
          </p:nvSpPr>
          <p:spPr bwMode="auto">
            <a:xfrm>
              <a:off x="1248" y="197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4784" name="Rectangle 13"/>
            <p:cNvSpPr>
              <a:spLocks noChangeArrowheads="1"/>
            </p:cNvSpPr>
            <p:nvPr/>
          </p:nvSpPr>
          <p:spPr bwMode="auto">
            <a:xfrm>
              <a:off x="1248" y="222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4785" name="Rectangle 14"/>
            <p:cNvSpPr>
              <a:spLocks noChangeArrowheads="1"/>
            </p:cNvSpPr>
            <p:nvPr/>
          </p:nvSpPr>
          <p:spPr bwMode="auto">
            <a:xfrm>
              <a:off x="1248" y="247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4786" name="Rectangle 15"/>
            <p:cNvSpPr>
              <a:spLocks noChangeArrowheads="1"/>
            </p:cNvSpPr>
            <p:nvPr/>
          </p:nvSpPr>
          <p:spPr bwMode="auto">
            <a:xfrm>
              <a:off x="1248" y="271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3</a:t>
              </a:r>
            </a:p>
          </p:txBody>
        </p:sp>
        <p:sp>
          <p:nvSpPr>
            <p:cNvPr id="114787" name="Rectangle 16"/>
            <p:cNvSpPr>
              <a:spLocks noChangeArrowheads="1"/>
            </p:cNvSpPr>
            <p:nvPr/>
          </p:nvSpPr>
          <p:spPr bwMode="auto">
            <a:xfrm>
              <a:off x="1248" y="296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4</a:t>
              </a:r>
            </a:p>
          </p:txBody>
        </p:sp>
        <p:sp>
          <p:nvSpPr>
            <p:cNvPr id="114788" name="Rectangle 17"/>
            <p:cNvSpPr>
              <a:spLocks noChangeArrowheads="1"/>
            </p:cNvSpPr>
            <p:nvPr/>
          </p:nvSpPr>
          <p:spPr bwMode="auto">
            <a:xfrm>
              <a:off x="1248" y="319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0</a:t>
              </a:r>
            </a:p>
          </p:txBody>
        </p:sp>
        <p:sp>
          <p:nvSpPr>
            <p:cNvPr id="114789" name="Rectangle 18"/>
            <p:cNvSpPr>
              <a:spLocks noChangeArrowheads="1"/>
            </p:cNvSpPr>
            <p:nvPr/>
          </p:nvSpPr>
          <p:spPr bwMode="auto">
            <a:xfrm>
              <a:off x="1248" y="343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6</a:t>
              </a:r>
            </a:p>
          </p:txBody>
        </p:sp>
        <p:sp>
          <p:nvSpPr>
            <p:cNvPr id="114790" name="Rectangle 19"/>
            <p:cNvSpPr>
              <a:spLocks noChangeArrowheads="1"/>
            </p:cNvSpPr>
            <p:nvPr/>
          </p:nvSpPr>
          <p:spPr bwMode="auto">
            <a:xfrm>
              <a:off x="1248" y="367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1</a:t>
              </a:r>
            </a:p>
          </p:txBody>
        </p:sp>
        <p:sp>
          <p:nvSpPr>
            <p:cNvPr id="114791" name="Rectangle 20"/>
            <p:cNvSpPr>
              <a:spLocks noChangeArrowheads="1"/>
            </p:cNvSpPr>
            <p:nvPr/>
          </p:nvSpPr>
          <p:spPr bwMode="auto">
            <a:xfrm>
              <a:off x="1248" y="390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2</a:t>
              </a:r>
            </a:p>
          </p:txBody>
        </p:sp>
      </p:grpSp>
      <p:grpSp>
        <p:nvGrpSpPr>
          <p:cNvPr id="114693" name="Group 21"/>
          <p:cNvGrpSpPr>
            <a:grpSpLocks/>
          </p:cNvGrpSpPr>
          <p:nvPr/>
        </p:nvGrpSpPr>
        <p:grpSpPr bwMode="auto">
          <a:xfrm>
            <a:off x="852488" y="514350"/>
            <a:ext cx="1169987" cy="6127750"/>
            <a:chOff x="518" y="288"/>
            <a:chExt cx="737" cy="3860"/>
          </a:xfrm>
        </p:grpSpPr>
        <p:sp>
          <p:nvSpPr>
            <p:cNvPr id="114760" name="Text Box 22"/>
            <p:cNvSpPr txBox="1">
              <a:spLocks noChangeArrowheads="1"/>
            </p:cNvSpPr>
            <p:nvPr/>
          </p:nvSpPr>
          <p:spPr bwMode="auto">
            <a:xfrm>
              <a:off x="518" y="28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solidFill>
                    <a:schemeClr val="bg1"/>
                  </a:solidFill>
                  <a:latin typeface="Times New Roman" pitchFamily="18" charset="0"/>
                  <a:ea typeface="宋体" pitchFamily="2" charset="-122"/>
                </a:rPr>
                <a:t>60K-64K</a:t>
              </a:r>
            </a:p>
          </p:txBody>
        </p:sp>
        <p:sp>
          <p:nvSpPr>
            <p:cNvPr id="114761" name="Text Box 23"/>
            <p:cNvSpPr txBox="1">
              <a:spLocks noChangeArrowheads="1"/>
            </p:cNvSpPr>
            <p:nvPr/>
          </p:nvSpPr>
          <p:spPr bwMode="auto">
            <a:xfrm>
              <a:off x="518" y="53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56K-60K</a:t>
              </a:r>
            </a:p>
          </p:txBody>
        </p:sp>
        <p:sp>
          <p:nvSpPr>
            <p:cNvPr id="114762" name="Text Box 24"/>
            <p:cNvSpPr txBox="1">
              <a:spLocks noChangeArrowheads="1"/>
            </p:cNvSpPr>
            <p:nvPr/>
          </p:nvSpPr>
          <p:spPr bwMode="auto">
            <a:xfrm>
              <a:off x="518" y="77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52K-56K</a:t>
              </a:r>
            </a:p>
          </p:txBody>
        </p:sp>
        <p:sp>
          <p:nvSpPr>
            <p:cNvPr id="114763" name="Text Box 25"/>
            <p:cNvSpPr txBox="1">
              <a:spLocks noChangeArrowheads="1"/>
            </p:cNvSpPr>
            <p:nvPr/>
          </p:nvSpPr>
          <p:spPr bwMode="auto">
            <a:xfrm>
              <a:off x="518" y="102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48K-52K</a:t>
              </a:r>
            </a:p>
          </p:txBody>
        </p:sp>
        <p:sp>
          <p:nvSpPr>
            <p:cNvPr id="114764" name="Text Box 26"/>
            <p:cNvSpPr txBox="1">
              <a:spLocks noChangeArrowheads="1"/>
            </p:cNvSpPr>
            <p:nvPr/>
          </p:nvSpPr>
          <p:spPr bwMode="auto">
            <a:xfrm>
              <a:off x="518" y="125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44K-48K</a:t>
              </a:r>
            </a:p>
          </p:txBody>
        </p:sp>
        <p:sp>
          <p:nvSpPr>
            <p:cNvPr id="114765" name="Text Box 27"/>
            <p:cNvSpPr txBox="1">
              <a:spLocks noChangeArrowheads="1"/>
            </p:cNvSpPr>
            <p:nvPr/>
          </p:nvSpPr>
          <p:spPr bwMode="auto">
            <a:xfrm>
              <a:off x="518" y="149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40K-44K</a:t>
              </a:r>
            </a:p>
          </p:txBody>
        </p:sp>
        <p:sp>
          <p:nvSpPr>
            <p:cNvPr id="114766" name="Text Box 28"/>
            <p:cNvSpPr txBox="1">
              <a:spLocks noChangeArrowheads="1"/>
            </p:cNvSpPr>
            <p:nvPr/>
          </p:nvSpPr>
          <p:spPr bwMode="auto">
            <a:xfrm>
              <a:off x="518" y="173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36K-40K</a:t>
              </a:r>
            </a:p>
          </p:txBody>
        </p:sp>
        <p:sp>
          <p:nvSpPr>
            <p:cNvPr id="114767" name="Text Box 29"/>
            <p:cNvSpPr txBox="1">
              <a:spLocks noChangeArrowheads="1"/>
            </p:cNvSpPr>
            <p:nvPr/>
          </p:nvSpPr>
          <p:spPr bwMode="auto">
            <a:xfrm>
              <a:off x="518" y="196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32K-36K</a:t>
              </a:r>
            </a:p>
          </p:txBody>
        </p:sp>
        <p:sp>
          <p:nvSpPr>
            <p:cNvPr id="114768" name="Text Box 30"/>
            <p:cNvSpPr txBox="1">
              <a:spLocks noChangeArrowheads="1"/>
            </p:cNvSpPr>
            <p:nvPr/>
          </p:nvSpPr>
          <p:spPr bwMode="auto">
            <a:xfrm>
              <a:off x="518" y="221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28K-32K</a:t>
              </a:r>
            </a:p>
          </p:txBody>
        </p:sp>
        <p:sp>
          <p:nvSpPr>
            <p:cNvPr id="114769" name="Text Box 31"/>
            <p:cNvSpPr txBox="1">
              <a:spLocks noChangeArrowheads="1"/>
            </p:cNvSpPr>
            <p:nvPr/>
          </p:nvSpPr>
          <p:spPr bwMode="auto">
            <a:xfrm>
              <a:off x="518" y="246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24K-28K</a:t>
              </a:r>
            </a:p>
          </p:txBody>
        </p:sp>
        <p:sp>
          <p:nvSpPr>
            <p:cNvPr id="114770" name="Text Box 32"/>
            <p:cNvSpPr txBox="1">
              <a:spLocks noChangeArrowheads="1"/>
            </p:cNvSpPr>
            <p:nvPr/>
          </p:nvSpPr>
          <p:spPr bwMode="auto">
            <a:xfrm>
              <a:off x="518" y="270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20K-24K</a:t>
              </a:r>
            </a:p>
          </p:txBody>
        </p:sp>
        <p:sp>
          <p:nvSpPr>
            <p:cNvPr id="114771" name="Text Box 33"/>
            <p:cNvSpPr txBox="1">
              <a:spLocks noChangeArrowheads="1"/>
            </p:cNvSpPr>
            <p:nvPr/>
          </p:nvSpPr>
          <p:spPr bwMode="auto">
            <a:xfrm>
              <a:off x="518" y="295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16K-20K</a:t>
              </a:r>
            </a:p>
          </p:txBody>
        </p:sp>
        <p:sp>
          <p:nvSpPr>
            <p:cNvPr id="114772" name="Text Box 34"/>
            <p:cNvSpPr txBox="1">
              <a:spLocks noChangeArrowheads="1"/>
            </p:cNvSpPr>
            <p:nvPr/>
          </p:nvSpPr>
          <p:spPr bwMode="auto">
            <a:xfrm>
              <a:off x="518" y="318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12K-16K</a:t>
              </a:r>
            </a:p>
          </p:txBody>
        </p:sp>
        <p:sp>
          <p:nvSpPr>
            <p:cNvPr id="114773" name="Text Box 35"/>
            <p:cNvSpPr txBox="1">
              <a:spLocks noChangeArrowheads="1"/>
            </p:cNvSpPr>
            <p:nvPr/>
          </p:nvSpPr>
          <p:spPr bwMode="auto">
            <a:xfrm>
              <a:off x="518" y="342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8K-12K</a:t>
              </a:r>
            </a:p>
          </p:txBody>
        </p:sp>
        <p:sp>
          <p:nvSpPr>
            <p:cNvPr id="114774" name="Text Box 36"/>
            <p:cNvSpPr txBox="1">
              <a:spLocks noChangeArrowheads="1"/>
            </p:cNvSpPr>
            <p:nvPr/>
          </p:nvSpPr>
          <p:spPr bwMode="auto">
            <a:xfrm>
              <a:off x="518" y="366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4K-8K</a:t>
              </a:r>
            </a:p>
          </p:txBody>
        </p:sp>
        <p:sp>
          <p:nvSpPr>
            <p:cNvPr id="114775" name="Text Box 37"/>
            <p:cNvSpPr txBox="1">
              <a:spLocks noChangeArrowheads="1"/>
            </p:cNvSpPr>
            <p:nvPr/>
          </p:nvSpPr>
          <p:spPr bwMode="auto">
            <a:xfrm>
              <a:off x="518" y="389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0K-4K</a:t>
              </a:r>
            </a:p>
          </p:txBody>
        </p:sp>
      </p:grpSp>
      <p:grpSp>
        <p:nvGrpSpPr>
          <p:cNvPr id="114694" name="Group 38"/>
          <p:cNvGrpSpPr>
            <a:grpSpLocks/>
          </p:cNvGrpSpPr>
          <p:nvPr/>
        </p:nvGrpSpPr>
        <p:grpSpPr bwMode="auto">
          <a:xfrm>
            <a:off x="5451475" y="3578225"/>
            <a:ext cx="1295400" cy="3048000"/>
            <a:chOff x="3226" y="2218"/>
            <a:chExt cx="816" cy="1920"/>
          </a:xfrm>
        </p:grpSpPr>
        <p:sp>
          <p:nvSpPr>
            <p:cNvPr id="114752" name="Rectangle 39"/>
            <p:cNvSpPr>
              <a:spLocks noChangeArrowheads="1"/>
            </p:cNvSpPr>
            <p:nvPr/>
          </p:nvSpPr>
          <p:spPr bwMode="auto">
            <a:xfrm>
              <a:off x="3226" y="2218"/>
              <a:ext cx="816" cy="240"/>
            </a:xfrm>
            <a:prstGeom prst="rect">
              <a:avLst/>
            </a:prstGeom>
            <a:solidFill>
              <a:srgbClr val="00FFFF"/>
            </a:solidFill>
            <a:ln w="9525">
              <a:solidFill>
                <a:srgbClr val="D60093"/>
              </a:solidFill>
              <a:miter lim="800000"/>
              <a:headEnd/>
              <a:tailEnd/>
            </a:ln>
          </p:spPr>
          <p:txBody>
            <a:bodyPr wrap="none" anchor="ctr"/>
            <a:lstStyle/>
            <a:p>
              <a:pPr algn="ctr"/>
              <a:endParaRPr kumimoji="1" lang="zh-CN" altLang="en-US" sz="2400" b="1">
                <a:latin typeface="Times New Roman" pitchFamily="18" charset="0"/>
                <a:ea typeface="宋体" pitchFamily="2" charset="-122"/>
              </a:endParaRPr>
            </a:p>
          </p:txBody>
        </p:sp>
        <p:sp>
          <p:nvSpPr>
            <p:cNvPr id="114753" name="Rectangle 40"/>
            <p:cNvSpPr>
              <a:spLocks noChangeArrowheads="1"/>
            </p:cNvSpPr>
            <p:nvPr/>
          </p:nvSpPr>
          <p:spPr bwMode="auto">
            <a:xfrm>
              <a:off x="3226" y="2468"/>
              <a:ext cx="816" cy="240"/>
            </a:xfrm>
            <a:prstGeom prst="rect">
              <a:avLst/>
            </a:prstGeom>
            <a:solidFill>
              <a:srgbClr val="00FFFF"/>
            </a:solidFill>
            <a:ln w="9525">
              <a:solidFill>
                <a:srgbClr val="D60093"/>
              </a:solidFill>
              <a:miter lim="800000"/>
              <a:headEnd/>
              <a:tailEnd/>
            </a:ln>
          </p:spPr>
          <p:txBody>
            <a:bodyPr wrap="none" anchor="ctr"/>
            <a:lstStyle/>
            <a:p>
              <a:pPr algn="ctr"/>
              <a:endParaRPr kumimoji="1" lang="zh-CN" altLang="en-US" sz="2400" b="1">
                <a:latin typeface="Times New Roman" pitchFamily="18" charset="0"/>
                <a:ea typeface="宋体" pitchFamily="2" charset="-122"/>
              </a:endParaRPr>
            </a:p>
          </p:txBody>
        </p:sp>
        <p:sp>
          <p:nvSpPr>
            <p:cNvPr id="114754" name="Rectangle 41"/>
            <p:cNvSpPr>
              <a:spLocks noChangeArrowheads="1"/>
            </p:cNvSpPr>
            <p:nvPr/>
          </p:nvSpPr>
          <p:spPr bwMode="auto">
            <a:xfrm>
              <a:off x="3226" y="2708"/>
              <a:ext cx="816" cy="240"/>
            </a:xfrm>
            <a:prstGeom prst="rect">
              <a:avLst/>
            </a:prstGeom>
            <a:solidFill>
              <a:srgbClr val="00FFFF"/>
            </a:solidFill>
            <a:ln w="9525">
              <a:solidFill>
                <a:srgbClr val="D60093"/>
              </a:solidFill>
              <a:miter lim="800000"/>
              <a:headEnd/>
              <a:tailEnd/>
            </a:ln>
          </p:spPr>
          <p:txBody>
            <a:bodyPr wrap="none" anchor="ctr"/>
            <a:lstStyle/>
            <a:p>
              <a:pPr algn="ctr"/>
              <a:endParaRPr kumimoji="1" lang="zh-CN" altLang="en-US" sz="2400" b="1">
                <a:latin typeface="Times New Roman" pitchFamily="18" charset="0"/>
                <a:ea typeface="宋体" pitchFamily="2" charset="-122"/>
              </a:endParaRPr>
            </a:p>
          </p:txBody>
        </p:sp>
        <p:sp>
          <p:nvSpPr>
            <p:cNvPr id="114755" name="Rectangle 42"/>
            <p:cNvSpPr>
              <a:spLocks noChangeArrowheads="1"/>
            </p:cNvSpPr>
            <p:nvPr/>
          </p:nvSpPr>
          <p:spPr bwMode="auto">
            <a:xfrm>
              <a:off x="3226" y="2958"/>
              <a:ext cx="816" cy="240"/>
            </a:xfrm>
            <a:prstGeom prst="rect">
              <a:avLst/>
            </a:prstGeom>
            <a:solidFill>
              <a:srgbClr val="00FFFF"/>
            </a:solidFill>
            <a:ln w="9525">
              <a:solidFill>
                <a:srgbClr val="D60093"/>
              </a:solidFill>
              <a:miter lim="800000"/>
              <a:headEnd/>
              <a:tailEnd/>
            </a:ln>
          </p:spPr>
          <p:txBody>
            <a:bodyPr wrap="none" anchor="ctr"/>
            <a:lstStyle/>
            <a:p>
              <a:pPr algn="ctr"/>
              <a:endParaRPr kumimoji="1" lang="zh-CN" altLang="en-US" sz="2400" b="1">
                <a:latin typeface="Times New Roman" pitchFamily="18" charset="0"/>
                <a:ea typeface="宋体" pitchFamily="2" charset="-122"/>
              </a:endParaRPr>
            </a:p>
          </p:txBody>
        </p:sp>
        <p:sp>
          <p:nvSpPr>
            <p:cNvPr id="114756" name="Rectangle 43"/>
            <p:cNvSpPr>
              <a:spLocks noChangeArrowheads="1"/>
            </p:cNvSpPr>
            <p:nvPr/>
          </p:nvSpPr>
          <p:spPr bwMode="auto">
            <a:xfrm>
              <a:off x="3226" y="3188"/>
              <a:ext cx="816" cy="240"/>
            </a:xfrm>
            <a:prstGeom prst="rect">
              <a:avLst/>
            </a:prstGeom>
            <a:solidFill>
              <a:srgbClr val="00FFFF"/>
            </a:solidFill>
            <a:ln w="9525">
              <a:solidFill>
                <a:srgbClr val="D60093"/>
              </a:solidFill>
              <a:miter lim="800000"/>
              <a:headEnd/>
              <a:tailEnd/>
            </a:ln>
          </p:spPr>
          <p:txBody>
            <a:bodyPr wrap="none" anchor="ctr"/>
            <a:lstStyle/>
            <a:p>
              <a:pPr algn="ctr"/>
              <a:endParaRPr kumimoji="1" lang="zh-CN" altLang="en-US" sz="2400" b="1">
                <a:latin typeface="Times New Roman" pitchFamily="18" charset="0"/>
                <a:ea typeface="宋体" pitchFamily="2" charset="-122"/>
              </a:endParaRPr>
            </a:p>
          </p:txBody>
        </p:sp>
        <p:sp>
          <p:nvSpPr>
            <p:cNvPr id="114757" name="Rectangle 44"/>
            <p:cNvSpPr>
              <a:spLocks noChangeArrowheads="1"/>
            </p:cNvSpPr>
            <p:nvPr/>
          </p:nvSpPr>
          <p:spPr bwMode="auto">
            <a:xfrm>
              <a:off x="3226" y="3428"/>
              <a:ext cx="816" cy="240"/>
            </a:xfrm>
            <a:prstGeom prst="rect">
              <a:avLst/>
            </a:prstGeom>
            <a:solidFill>
              <a:srgbClr val="00FFFF"/>
            </a:solidFill>
            <a:ln w="9525">
              <a:solidFill>
                <a:srgbClr val="D60093"/>
              </a:solidFill>
              <a:miter lim="800000"/>
              <a:headEnd/>
              <a:tailEnd/>
            </a:ln>
          </p:spPr>
          <p:txBody>
            <a:bodyPr wrap="none" anchor="ctr"/>
            <a:lstStyle/>
            <a:p>
              <a:pPr algn="ctr"/>
              <a:endParaRPr kumimoji="1" lang="zh-CN" altLang="en-US" sz="2400" b="1">
                <a:latin typeface="Times New Roman" pitchFamily="18" charset="0"/>
                <a:ea typeface="宋体" pitchFamily="2" charset="-122"/>
              </a:endParaRPr>
            </a:p>
          </p:txBody>
        </p:sp>
        <p:sp>
          <p:nvSpPr>
            <p:cNvPr id="114758" name="Rectangle 45"/>
            <p:cNvSpPr>
              <a:spLocks noChangeArrowheads="1"/>
            </p:cNvSpPr>
            <p:nvPr/>
          </p:nvSpPr>
          <p:spPr bwMode="auto">
            <a:xfrm>
              <a:off x="3226" y="3668"/>
              <a:ext cx="816" cy="240"/>
            </a:xfrm>
            <a:prstGeom prst="rect">
              <a:avLst/>
            </a:prstGeom>
            <a:solidFill>
              <a:srgbClr val="00FFFF"/>
            </a:solidFill>
            <a:ln w="9525">
              <a:solidFill>
                <a:srgbClr val="D60093"/>
              </a:solidFill>
              <a:miter lim="800000"/>
              <a:headEnd/>
              <a:tailEnd/>
            </a:ln>
          </p:spPr>
          <p:txBody>
            <a:bodyPr wrap="none" anchor="ctr"/>
            <a:lstStyle/>
            <a:p>
              <a:pPr algn="ctr"/>
              <a:endParaRPr kumimoji="1" lang="zh-CN" altLang="en-US" sz="2400" b="1">
                <a:latin typeface="Times New Roman" pitchFamily="18" charset="0"/>
                <a:ea typeface="宋体" pitchFamily="2" charset="-122"/>
              </a:endParaRPr>
            </a:p>
          </p:txBody>
        </p:sp>
        <p:sp>
          <p:nvSpPr>
            <p:cNvPr id="114759" name="Rectangle 46"/>
            <p:cNvSpPr>
              <a:spLocks noChangeArrowheads="1"/>
            </p:cNvSpPr>
            <p:nvPr/>
          </p:nvSpPr>
          <p:spPr bwMode="auto">
            <a:xfrm>
              <a:off x="3226" y="3898"/>
              <a:ext cx="816" cy="240"/>
            </a:xfrm>
            <a:prstGeom prst="rect">
              <a:avLst/>
            </a:prstGeom>
            <a:solidFill>
              <a:srgbClr val="00FFFF"/>
            </a:solidFill>
            <a:ln w="9525">
              <a:solidFill>
                <a:srgbClr val="D60093"/>
              </a:solidFill>
              <a:miter lim="800000"/>
              <a:headEnd/>
              <a:tailEnd/>
            </a:ln>
          </p:spPr>
          <p:txBody>
            <a:bodyPr wrap="none" anchor="ctr"/>
            <a:lstStyle/>
            <a:p>
              <a:pPr algn="ctr"/>
              <a:endParaRPr kumimoji="1" lang="zh-CN" altLang="en-US" sz="2400" b="1">
                <a:latin typeface="Times New Roman" pitchFamily="18" charset="0"/>
                <a:ea typeface="宋体" pitchFamily="2" charset="-122"/>
              </a:endParaRPr>
            </a:p>
          </p:txBody>
        </p:sp>
      </p:grpSp>
      <p:grpSp>
        <p:nvGrpSpPr>
          <p:cNvPr id="114695" name="Group 47"/>
          <p:cNvGrpSpPr>
            <a:grpSpLocks/>
          </p:cNvGrpSpPr>
          <p:nvPr/>
        </p:nvGrpSpPr>
        <p:grpSpPr bwMode="auto">
          <a:xfrm>
            <a:off x="6856413" y="3562350"/>
            <a:ext cx="1169987" cy="3063875"/>
            <a:chOff x="4111" y="2208"/>
            <a:chExt cx="737" cy="1930"/>
          </a:xfrm>
        </p:grpSpPr>
        <p:sp>
          <p:nvSpPr>
            <p:cNvPr id="114744" name="Text Box 48"/>
            <p:cNvSpPr txBox="1">
              <a:spLocks noChangeArrowheads="1"/>
            </p:cNvSpPr>
            <p:nvPr/>
          </p:nvSpPr>
          <p:spPr bwMode="auto">
            <a:xfrm>
              <a:off x="4111" y="220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28K-32K</a:t>
              </a:r>
            </a:p>
          </p:txBody>
        </p:sp>
        <p:sp>
          <p:nvSpPr>
            <p:cNvPr id="114745" name="Text Box 49"/>
            <p:cNvSpPr txBox="1">
              <a:spLocks noChangeArrowheads="1"/>
            </p:cNvSpPr>
            <p:nvPr/>
          </p:nvSpPr>
          <p:spPr bwMode="auto">
            <a:xfrm>
              <a:off x="4111" y="245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24K-28K</a:t>
              </a:r>
            </a:p>
          </p:txBody>
        </p:sp>
        <p:sp>
          <p:nvSpPr>
            <p:cNvPr id="114746" name="Text Box 50"/>
            <p:cNvSpPr txBox="1">
              <a:spLocks noChangeArrowheads="1"/>
            </p:cNvSpPr>
            <p:nvPr/>
          </p:nvSpPr>
          <p:spPr bwMode="auto">
            <a:xfrm>
              <a:off x="4111" y="269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20K-24K</a:t>
              </a:r>
            </a:p>
          </p:txBody>
        </p:sp>
        <p:sp>
          <p:nvSpPr>
            <p:cNvPr id="114747" name="Text Box 51"/>
            <p:cNvSpPr txBox="1">
              <a:spLocks noChangeArrowheads="1"/>
            </p:cNvSpPr>
            <p:nvPr/>
          </p:nvSpPr>
          <p:spPr bwMode="auto">
            <a:xfrm>
              <a:off x="4111" y="294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16K-20K</a:t>
              </a:r>
            </a:p>
          </p:txBody>
        </p:sp>
        <p:sp>
          <p:nvSpPr>
            <p:cNvPr id="114748" name="Text Box 52"/>
            <p:cNvSpPr txBox="1">
              <a:spLocks noChangeArrowheads="1"/>
            </p:cNvSpPr>
            <p:nvPr/>
          </p:nvSpPr>
          <p:spPr bwMode="auto">
            <a:xfrm>
              <a:off x="4111" y="317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12K-16K</a:t>
              </a:r>
            </a:p>
          </p:txBody>
        </p:sp>
        <p:sp>
          <p:nvSpPr>
            <p:cNvPr id="114749" name="Text Box 53"/>
            <p:cNvSpPr txBox="1">
              <a:spLocks noChangeArrowheads="1"/>
            </p:cNvSpPr>
            <p:nvPr/>
          </p:nvSpPr>
          <p:spPr bwMode="auto">
            <a:xfrm>
              <a:off x="4111" y="341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8K-12K</a:t>
              </a:r>
            </a:p>
          </p:txBody>
        </p:sp>
        <p:sp>
          <p:nvSpPr>
            <p:cNvPr id="114750" name="Text Box 54"/>
            <p:cNvSpPr txBox="1">
              <a:spLocks noChangeArrowheads="1"/>
            </p:cNvSpPr>
            <p:nvPr/>
          </p:nvSpPr>
          <p:spPr bwMode="auto">
            <a:xfrm>
              <a:off x="4111" y="365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4K-8K</a:t>
              </a:r>
            </a:p>
          </p:txBody>
        </p:sp>
        <p:sp>
          <p:nvSpPr>
            <p:cNvPr id="114751" name="Text Box 55"/>
            <p:cNvSpPr txBox="1">
              <a:spLocks noChangeArrowheads="1"/>
            </p:cNvSpPr>
            <p:nvPr/>
          </p:nvSpPr>
          <p:spPr bwMode="auto">
            <a:xfrm>
              <a:off x="4111" y="388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0K-4K</a:t>
              </a:r>
            </a:p>
          </p:txBody>
        </p:sp>
      </p:grpSp>
      <p:sp>
        <p:nvSpPr>
          <p:cNvPr id="114696" name="Text Box 56"/>
          <p:cNvSpPr txBox="1">
            <a:spLocks noChangeArrowheads="1"/>
          </p:cNvSpPr>
          <p:nvPr/>
        </p:nvSpPr>
        <p:spPr bwMode="auto">
          <a:xfrm>
            <a:off x="304800" y="13017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逻辑地址空间</a:t>
            </a:r>
          </a:p>
        </p:txBody>
      </p:sp>
      <p:sp>
        <p:nvSpPr>
          <p:cNvPr id="114697" name="Text Box 57"/>
          <p:cNvSpPr txBox="1">
            <a:spLocks noChangeArrowheads="1"/>
          </p:cNvSpPr>
          <p:nvPr/>
        </p:nvSpPr>
        <p:spPr bwMode="auto">
          <a:xfrm>
            <a:off x="4978400" y="29527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latin typeface="Times New Roman" pitchFamily="18" charset="0"/>
                <a:ea typeface="楷体_GB2312" pitchFamily="49" charset="-122"/>
              </a:rPr>
              <a:t>物理地址空间</a:t>
            </a:r>
          </a:p>
        </p:txBody>
      </p:sp>
      <p:sp>
        <p:nvSpPr>
          <p:cNvPr id="114698" name="Line 58"/>
          <p:cNvSpPr>
            <a:spLocks noChangeShapeType="1"/>
          </p:cNvSpPr>
          <p:nvPr/>
        </p:nvSpPr>
        <p:spPr bwMode="auto">
          <a:xfrm>
            <a:off x="3606800" y="2266950"/>
            <a:ext cx="1828800" cy="1447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699" name="Line 59"/>
          <p:cNvSpPr>
            <a:spLocks noChangeShapeType="1"/>
          </p:cNvSpPr>
          <p:nvPr/>
        </p:nvSpPr>
        <p:spPr bwMode="auto">
          <a:xfrm>
            <a:off x="3606800" y="3028950"/>
            <a:ext cx="1828800" cy="1524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0" name="Line 60"/>
          <p:cNvSpPr>
            <a:spLocks noChangeShapeType="1"/>
          </p:cNvSpPr>
          <p:nvPr/>
        </p:nvSpPr>
        <p:spPr bwMode="auto">
          <a:xfrm>
            <a:off x="3606800" y="4552950"/>
            <a:ext cx="18288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1" name="Line 61"/>
          <p:cNvSpPr>
            <a:spLocks noChangeShapeType="1"/>
          </p:cNvSpPr>
          <p:nvPr/>
        </p:nvSpPr>
        <p:spPr bwMode="auto">
          <a:xfrm>
            <a:off x="3606800" y="501015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2" name="Line 62"/>
          <p:cNvSpPr>
            <a:spLocks noChangeShapeType="1"/>
          </p:cNvSpPr>
          <p:nvPr/>
        </p:nvSpPr>
        <p:spPr bwMode="auto">
          <a:xfrm>
            <a:off x="3606800" y="5314950"/>
            <a:ext cx="18288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3" name="Line 63"/>
          <p:cNvSpPr>
            <a:spLocks noChangeShapeType="1"/>
          </p:cNvSpPr>
          <p:nvPr/>
        </p:nvSpPr>
        <p:spPr bwMode="auto">
          <a:xfrm>
            <a:off x="3606800" y="607695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4" name="Line 64"/>
          <p:cNvSpPr>
            <a:spLocks noChangeShapeType="1"/>
          </p:cNvSpPr>
          <p:nvPr/>
        </p:nvSpPr>
        <p:spPr bwMode="auto">
          <a:xfrm flipV="1">
            <a:off x="3606800" y="5695950"/>
            <a:ext cx="18288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5" name="Line 65"/>
          <p:cNvSpPr>
            <a:spLocks noChangeShapeType="1"/>
          </p:cNvSpPr>
          <p:nvPr/>
        </p:nvSpPr>
        <p:spPr bwMode="auto">
          <a:xfrm flipV="1">
            <a:off x="3606800" y="4171950"/>
            <a:ext cx="18288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6" name="Text Box 66"/>
          <p:cNvSpPr txBox="1">
            <a:spLocks noChangeArrowheads="1"/>
          </p:cNvSpPr>
          <p:nvPr/>
        </p:nvSpPr>
        <p:spPr bwMode="auto">
          <a:xfrm>
            <a:off x="7150100" y="29527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latin typeface="Times New Roman" pitchFamily="18" charset="0"/>
                <a:ea typeface="楷体_GB2312" pitchFamily="49" charset="-122"/>
              </a:rPr>
              <a:t>物理页面</a:t>
            </a:r>
          </a:p>
        </p:txBody>
      </p:sp>
      <p:sp>
        <p:nvSpPr>
          <p:cNvPr id="114707" name="Line 67"/>
          <p:cNvSpPr>
            <a:spLocks noChangeShapeType="1"/>
          </p:cNvSpPr>
          <p:nvPr/>
        </p:nvSpPr>
        <p:spPr bwMode="auto">
          <a:xfrm flipH="1">
            <a:off x="6731000" y="3257550"/>
            <a:ext cx="609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8" name="Text Box 68"/>
          <p:cNvSpPr txBox="1">
            <a:spLocks noChangeArrowheads="1"/>
          </p:cNvSpPr>
          <p:nvPr/>
        </p:nvSpPr>
        <p:spPr bwMode="auto">
          <a:xfrm>
            <a:off x="2609850" y="11588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页表</a:t>
            </a:r>
            <a:endParaRPr kumimoji="1" lang="zh-CN" altLang="en-US" sz="2800" b="1">
              <a:solidFill>
                <a:schemeClr val="bg1"/>
              </a:solidFill>
              <a:latin typeface="Times New Roman" pitchFamily="18" charset="0"/>
              <a:ea typeface="楷体_GB2312" pitchFamily="49" charset="-122"/>
            </a:endParaRPr>
          </a:p>
        </p:txBody>
      </p:sp>
      <p:sp>
        <p:nvSpPr>
          <p:cNvPr id="114709" name="Text Box 69"/>
          <p:cNvSpPr txBox="1">
            <a:spLocks noChangeArrowheads="1"/>
          </p:cNvSpPr>
          <p:nvPr/>
        </p:nvSpPr>
        <p:spPr bwMode="auto">
          <a:xfrm>
            <a:off x="4284663" y="946150"/>
            <a:ext cx="38592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16</a:t>
            </a:r>
            <a:r>
              <a:rPr kumimoji="1" lang="zh-CN" altLang="en-US" sz="2400" b="1">
                <a:latin typeface="Times New Roman" pitchFamily="18" charset="0"/>
                <a:ea typeface="宋体" pitchFamily="2" charset="-122"/>
              </a:rPr>
              <a:t>位的逻辑地址，逻辑地址</a:t>
            </a:r>
          </a:p>
          <a:p>
            <a:r>
              <a:rPr kumimoji="1" lang="zh-CN" altLang="en-US" sz="2400" b="1">
                <a:latin typeface="Times New Roman" pitchFamily="18" charset="0"/>
                <a:ea typeface="宋体" pitchFamily="2" charset="-122"/>
              </a:rPr>
              <a:t>空间</a:t>
            </a:r>
            <a:r>
              <a:rPr kumimoji="1" lang="en-US" altLang="zh-CN" sz="2400" b="1">
                <a:latin typeface="Times New Roman" pitchFamily="18" charset="0"/>
                <a:ea typeface="宋体" pitchFamily="2" charset="-122"/>
              </a:rPr>
              <a:t>64K</a:t>
            </a:r>
            <a:r>
              <a:rPr kumimoji="1" lang="zh-CN" altLang="en-US" sz="2400" b="1">
                <a:latin typeface="Times New Roman" pitchFamily="18" charset="0"/>
                <a:ea typeface="宋体" pitchFamily="2" charset="-122"/>
              </a:rPr>
              <a:t>。物理内存只有</a:t>
            </a:r>
            <a:br>
              <a:rPr kumimoji="1" lang="zh-CN" altLang="en-US" sz="2400" b="1">
                <a:latin typeface="Times New Roman" pitchFamily="18" charset="0"/>
                <a:ea typeface="宋体" pitchFamily="2" charset="-122"/>
              </a:rPr>
            </a:br>
            <a:r>
              <a:rPr kumimoji="1" lang="en-US" altLang="zh-CN" sz="2400" b="1">
                <a:latin typeface="Times New Roman" pitchFamily="18" charset="0"/>
                <a:ea typeface="宋体" pitchFamily="2" charset="-122"/>
              </a:rPr>
              <a:t>32K</a:t>
            </a:r>
            <a:r>
              <a:rPr kumimoji="1" lang="zh-CN" altLang="en-US" sz="2400" b="1">
                <a:latin typeface="Times New Roman" pitchFamily="18" charset="0"/>
                <a:ea typeface="宋体" pitchFamily="2" charset="-122"/>
              </a:rPr>
              <a:t>。页面大小为</a:t>
            </a:r>
            <a:r>
              <a:rPr kumimoji="1" lang="en-US" altLang="zh-CN" sz="2400" b="1">
                <a:latin typeface="Times New Roman" pitchFamily="18" charset="0"/>
                <a:ea typeface="宋体" pitchFamily="2" charset="-122"/>
              </a:rPr>
              <a:t>4K</a:t>
            </a:r>
            <a:r>
              <a:rPr kumimoji="1" lang="zh-CN" altLang="en-US" sz="2400" b="1">
                <a:latin typeface="Times New Roman" pitchFamily="18" charset="0"/>
                <a:ea typeface="宋体" pitchFamily="2" charset="-122"/>
              </a:rPr>
              <a:t>。</a:t>
            </a:r>
          </a:p>
        </p:txBody>
      </p:sp>
      <p:grpSp>
        <p:nvGrpSpPr>
          <p:cNvPr id="114710" name="Group 70"/>
          <p:cNvGrpSpPr>
            <a:grpSpLocks/>
          </p:cNvGrpSpPr>
          <p:nvPr/>
        </p:nvGrpSpPr>
        <p:grpSpPr bwMode="auto">
          <a:xfrm>
            <a:off x="390525" y="523875"/>
            <a:ext cx="438150" cy="6127750"/>
            <a:chOff x="518" y="288"/>
            <a:chExt cx="276" cy="3860"/>
          </a:xfrm>
        </p:grpSpPr>
        <p:sp>
          <p:nvSpPr>
            <p:cNvPr id="114728" name="Text Box 71"/>
            <p:cNvSpPr txBox="1">
              <a:spLocks noChangeArrowheads="1"/>
            </p:cNvSpPr>
            <p:nvPr/>
          </p:nvSpPr>
          <p:spPr bwMode="auto">
            <a:xfrm>
              <a:off x="518" y="2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solidFill>
                    <a:schemeClr val="bg1"/>
                  </a:solidFill>
                  <a:latin typeface="Times New Roman" pitchFamily="18" charset="0"/>
                  <a:ea typeface="宋体" pitchFamily="2" charset="-122"/>
                </a:rPr>
                <a:t>15</a:t>
              </a:r>
            </a:p>
          </p:txBody>
        </p:sp>
        <p:sp>
          <p:nvSpPr>
            <p:cNvPr id="114729" name="Text Box 72"/>
            <p:cNvSpPr txBox="1">
              <a:spLocks noChangeArrowheads="1"/>
            </p:cNvSpPr>
            <p:nvPr/>
          </p:nvSpPr>
          <p:spPr bwMode="auto">
            <a:xfrm>
              <a:off x="518" y="53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14</a:t>
              </a:r>
            </a:p>
          </p:txBody>
        </p:sp>
        <p:sp>
          <p:nvSpPr>
            <p:cNvPr id="114730" name="Text Box 73"/>
            <p:cNvSpPr txBox="1">
              <a:spLocks noChangeArrowheads="1"/>
            </p:cNvSpPr>
            <p:nvPr/>
          </p:nvSpPr>
          <p:spPr bwMode="auto">
            <a:xfrm>
              <a:off x="518" y="77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13</a:t>
              </a:r>
            </a:p>
          </p:txBody>
        </p:sp>
        <p:sp>
          <p:nvSpPr>
            <p:cNvPr id="114731" name="Text Box 74"/>
            <p:cNvSpPr txBox="1">
              <a:spLocks noChangeArrowheads="1"/>
            </p:cNvSpPr>
            <p:nvPr/>
          </p:nvSpPr>
          <p:spPr bwMode="auto">
            <a:xfrm>
              <a:off x="518" y="102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12</a:t>
              </a:r>
            </a:p>
          </p:txBody>
        </p:sp>
        <p:sp>
          <p:nvSpPr>
            <p:cNvPr id="114732" name="Text Box 75"/>
            <p:cNvSpPr txBox="1">
              <a:spLocks noChangeArrowheads="1"/>
            </p:cNvSpPr>
            <p:nvPr/>
          </p:nvSpPr>
          <p:spPr bwMode="auto">
            <a:xfrm>
              <a:off x="518" y="125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11</a:t>
              </a:r>
            </a:p>
          </p:txBody>
        </p:sp>
        <p:sp>
          <p:nvSpPr>
            <p:cNvPr id="114733" name="Text Box 76"/>
            <p:cNvSpPr txBox="1">
              <a:spLocks noChangeArrowheads="1"/>
            </p:cNvSpPr>
            <p:nvPr/>
          </p:nvSpPr>
          <p:spPr bwMode="auto">
            <a:xfrm>
              <a:off x="518" y="149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10</a:t>
              </a:r>
            </a:p>
          </p:txBody>
        </p:sp>
        <p:sp>
          <p:nvSpPr>
            <p:cNvPr id="114734" name="Text Box 77"/>
            <p:cNvSpPr txBox="1">
              <a:spLocks noChangeArrowheads="1"/>
            </p:cNvSpPr>
            <p:nvPr/>
          </p:nvSpPr>
          <p:spPr bwMode="auto">
            <a:xfrm>
              <a:off x="518" y="173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9</a:t>
              </a:r>
            </a:p>
          </p:txBody>
        </p:sp>
        <p:sp>
          <p:nvSpPr>
            <p:cNvPr id="114735" name="Text Box 78"/>
            <p:cNvSpPr txBox="1">
              <a:spLocks noChangeArrowheads="1"/>
            </p:cNvSpPr>
            <p:nvPr/>
          </p:nvSpPr>
          <p:spPr bwMode="auto">
            <a:xfrm>
              <a:off x="518" y="196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8</a:t>
              </a:r>
            </a:p>
          </p:txBody>
        </p:sp>
        <p:sp>
          <p:nvSpPr>
            <p:cNvPr id="114736" name="Text Box 79"/>
            <p:cNvSpPr txBox="1">
              <a:spLocks noChangeArrowheads="1"/>
            </p:cNvSpPr>
            <p:nvPr/>
          </p:nvSpPr>
          <p:spPr bwMode="auto">
            <a:xfrm>
              <a:off x="518" y="221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7</a:t>
              </a:r>
            </a:p>
          </p:txBody>
        </p:sp>
        <p:sp>
          <p:nvSpPr>
            <p:cNvPr id="114737" name="Text Box 80"/>
            <p:cNvSpPr txBox="1">
              <a:spLocks noChangeArrowheads="1"/>
            </p:cNvSpPr>
            <p:nvPr/>
          </p:nvSpPr>
          <p:spPr bwMode="auto">
            <a:xfrm>
              <a:off x="518" y="246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6</a:t>
              </a:r>
            </a:p>
          </p:txBody>
        </p:sp>
        <p:sp>
          <p:nvSpPr>
            <p:cNvPr id="114738" name="Text Box 81"/>
            <p:cNvSpPr txBox="1">
              <a:spLocks noChangeArrowheads="1"/>
            </p:cNvSpPr>
            <p:nvPr/>
          </p:nvSpPr>
          <p:spPr bwMode="auto">
            <a:xfrm>
              <a:off x="518" y="270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5</a:t>
              </a:r>
            </a:p>
          </p:txBody>
        </p:sp>
        <p:sp>
          <p:nvSpPr>
            <p:cNvPr id="114739" name="Text Box 82"/>
            <p:cNvSpPr txBox="1">
              <a:spLocks noChangeArrowheads="1"/>
            </p:cNvSpPr>
            <p:nvPr/>
          </p:nvSpPr>
          <p:spPr bwMode="auto">
            <a:xfrm>
              <a:off x="518" y="29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a:t>
              </a:r>
            </a:p>
          </p:txBody>
        </p:sp>
        <p:sp>
          <p:nvSpPr>
            <p:cNvPr id="114740" name="Text Box 83"/>
            <p:cNvSpPr txBox="1">
              <a:spLocks noChangeArrowheads="1"/>
            </p:cNvSpPr>
            <p:nvPr/>
          </p:nvSpPr>
          <p:spPr bwMode="auto">
            <a:xfrm>
              <a:off x="518" y="31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3</a:t>
              </a:r>
            </a:p>
          </p:txBody>
        </p:sp>
        <p:sp>
          <p:nvSpPr>
            <p:cNvPr id="114741" name="Text Box 84"/>
            <p:cNvSpPr txBox="1">
              <a:spLocks noChangeArrowheads="1"/>
            </p:cNvSpPr>
            <p:nvPr/>
          </p:nvSpPr>
          <p:spPr bwMode="auto">
            <a:xfrm>
              <a:off x="518" y="342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a:t>
              </a:r>
            </a:p>
          </p:txBody>
        </p:sp>
        <p:sp>
          <p:nvSpPr>
            <p:cNvPr id="114742" name="Text Box 85"/>
            <p:cNvSpPr txBox="1">
              <a:spLocks noChangeArrowheads="1"/>
            </p:cNvSpPr>
            <p:nvPr/>
          </p:nvSpPr>
          <p:spPr bwMode="auto">
            <a:xfrm>
              <a:off x="518" y="366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a:t>
              </a:r>
            </a:p>
          </p:txBody>
        </p:sp>
        <p:sp>
          <p:nvSpPr>
            <p:cNvPr id="114743" name="Text Box 86"/>
            <p:cNvSpPr txBox="1">
              <a:spLocks noChangeArrowheads="1"/>
            </p:cNvSpPr>
            <p:nvPr/>
          </p:nvSpPr>
          <p:spPr bwMode="auto">
            <a:xfrm>
              <a:off x="518" y="389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0</a:t>
              </a:r>
            </a:p>
          </p:txBody>
        </p:sp>
      </p:grpSp>
      <p:grpSp>
        <p:nvGrpSpPr>
          <p:cNvPr id="114711" name="Group 87"/>
          <p:cNvGrpSpPr>
            <a:grpSpLocks/>
          </p:cNvGrpSpPr>
          <p:nvPr/>
        </p:nvGrpSpPr>
        <p:grpSpPr bwMode="auto">
          <a:xfrm>
            <a:off x="8108950" y="3571875"/>
            <a:ext cx="311150" cy="3063875"/>
            <a:chOff x="4111" y="2208"/>
            <a:chExt cx="196" cy="1930"/>
          </a:xfrm>
        </p:grpSpPr>
        <p:sp>
          <p:nvSpPr>
            <p:cNvPr id="114720" name="Text Box 88"/>
            <p:cNvSpPr txBox="1">
              <a:spLocks noChangeArrowheads="1"/>
            </p:cNvSpPr>
            <p:nvPr/>
          </p:nvSpPr>
          <p:spPr bwMode="auto">
            <a:xfrm>
              <a:off x="4111" y="220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7</a:t>
              </a:r>
            </a:p>
          </p:txBody>
        </p:sp>
        <p:sp>
          <p:nvSpPr>
            <p:cNvPr id="114721" name="Text Box 89"/>
            <p:cNvSpPr txBox="1">
              <a:spLocks noChangeArrowheads="1"/>
            </p:cNvSpPr>
            <p:nvPr/>
          </p:nvSpPr>
          <p:spPr bwMode="auto">
            <a:xfrm>
              <a:off x="4111" y="24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6</a:t>
              </a:r>
            </a:p>
          </p:txBody>
        </p:sp>
        <p:sp>
          <p:nvSpPr>
            <p:cNvPr id="114722" name="Text Box 90"/>
            <p:cNvSpPr txBox="1">
              <a:spLocks noChangeArrowheads="1"/>
            </p:cNvSpPr>
            <p:nvPr/>
          </p:nvSpPr>
          <p:spPr bwMode="auto">
            <a:xfrm>
              <a:off x="4111" y="269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5</a:t>
              </a:r>
            </a:p>
          </p:txBody>
        </p:sp>
        <p:sp>
          <p:nvSpPr>
            <p:cNvPr id="114723" name="Text Box 91"/>
            <p:cNvSpPr txBox="1">
              <a:spLocks noChangeArrowheads="1"/>
            </p:cNvSpPr>
            <p:nvPr/>
          </p:nvSpPr>
          <p:spPr bwMode="auto">
            <a:xfrm>
              <a:off x="4111" y="294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a:t>
              </a:r>
            </a:p>
          </p:txBody>
        </p:sp>
        <p:sp>
          <p:nvSpPr>
            <p:cNvPr id="114724" name="Text Box 92"/>
            <p:cNvSpPr txBox="1">
              <a:spLocks noChangeArrowheads="1"/>
            </p:cNvSpPr>
            <p:nvPr/>
          </p:nvSpPr>
          <p:spPr bwMode="auto">
            <a:xfrm>
              <a:off x="4111" y="31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3</a:t>
              </a:r>
            </a:p>
          </p:txBody>
        </p:sp>
        <p:sp>
          <p:nvSpPr>
            <p:cNvPr id="114725" name="Text Box 93"/>
            <p:cNvSpPr txBox="1">
              <a:spLocks noChangeArrowheads="1"/>
            </p:cNvSpPr>
            <p:nvPr/>
          </p:nvSpPr>
          <p:spPr bwMode="auto">
            <a:xfrm>
              <a:off x="4111" y="341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a:t>
              </a:r>
            </a:p>
          </p:txBody>
        </p:sp>
        <p:sp>
          <p:nvSpPr>
            <p:cNvPr id="114726" name="Text Box 94"/>
            <p:cNvSpPr txBox="1">
              <a:spLocks noChangeArrowheads="1"/>
            </p:cNvSpPr>
            <p:nvPr/>
          </p:nvSpPr>
          <p:spPr bwMode="auto">
            <a:xfrm>
              <a:off x="4111" y="36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a:t>
              </a:r>
            </a:p>
          </p:txBody>
        </p:sp>
        <p:sp>
          <p:nvSpPr>
            <p:cNvPr id="114727" name="Text Box 95"/>
            <p:cNvSpPr txBox="1">
              <a:spLocks noChangeArrowheads="1"/>
            </p:cNvSpPr>
            <p:nvPr/>
          </p:nvSpPr>
          <p:spPr bwMode="auto">
            <a:xfrm>
              <a:off x="4111" y="38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0</a:t>
              </a:r>
            </a:p>
          </p:txBody>
        </p:sp>
      </p:grpSp>
      <p:sp>
        <p:nvSpPr>
          <p:cNvPr id="114712" name="Line 96"/>
          <p:cNvSpPr>
            <a:spLocks noChangeShapeType="1"/>
          </p:cNvSpPr>
          <p:nvPr/>
        </p:nvSpPr>
        <p:spPr bwMode="auto">
          <a:xfrm flipV="1">
            <a:off x="3392488" y="442913"/>
            <a:ext cx="682625" cy="293687"/>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713" name="Text Box 97"/>
          <p:cNvSpPr txBox="1">
            <a:spLocks noChangeArrowheads="1"/>
          </p:cNvSpPr>
          <p:nvPr/>
        </p:nvSpPr>
        <p:spPr bwMode="auto">
          <a:xfrm>
            <a:off x="3997325" y="184150"/>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chemeClr val="bg1"/>
                </a:solidFill>
                <a:latin typeface="Times New Roman" pitchFamily="18" charset="0"/>
                <a:ea typeface="楷体_GB2312" pitchFamily="49" charset="-122"/>
              </a:rPr>
              <a:t>驻留位为</a:t>
            </a:r>
            <a:r>
              <a:rPr kumimoji="1" lang="en-US" altLang="zh-CN" sz="2400" b="1">
                <a:solidFill>
                  <a:schemeClr val="bg1"/>
                </a:solidFill>
                <a:latin typeface="Times New Roman" pitchFamily="18" charset="0"/>
                <a:ea typeface="楷体_GB2312" pitchFamily="49" charset="-122"/>
              </a:rPr>
              <a:t>0</a:t>
            </a:r>
          </a:p>
        </p:txBody>
      </p:sp>
      <p:sp>
        <p:nvSpPr>
          <p:cNvPr id="114714" name="Line 98"/>
          <p:cNvSpPr>
            <a:spLocks noChangeShapeType="1"/>
          </p:cNvSpPr>
          <p:nvPr/>
        </p:nvSpPr>
        <p:spPr bwMode="auto">
          <a:xfrm>
            <a:off x="3392488" y="2266950"/>
            <a:ext cx="835025" cy="2286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4715" name="Text Box 99"/>
          <p:cNvSpPr txBox="1">
            <a:spLocks noChangeArrowheads="1"/>
          </p:cNvSpPr>
          <p:nvPr/>
        </p:nvSpPr>
        <p:spPr bwMode="auto">
          <a:xfrm>
            <a:off x="4183063" y="2266950"/>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楷体_GB2312" pitchFamily="49" charset="-122"/>
              </a:rPr>
              <a:t>驻留位为</a:t>
            </a:r>
            <a:r>
              <a:rPr kumimoji="1" lang="en-US" altLang="zh-CN" sz="2400" b="1">
                <a:latin typeface="Times New Roman" pitchFamily="18" charset="0"/>
                <a:ea typeface="楷体_GB2312" pitchFamily="49" charset="-122"/>
              </a:rPr>
              <a:t>1</a:t>
            </a:r>
          </a:p>
        </p:txBody>
      </p:sp>
      <p:sp>
        <p:nvSpPr>
          <p:cNvPr id="180324" name="Text Box 100"/>
          <p:cNvSpPr txBox="1">
            <a:spLocks noChangeArrowheads="1"/>
          </p:cNvSpPr>
          <p:nvPr/>
        </p:nvSpPr>
        <p:spPr bwMode="auto">
          <a:xfrm>
            <a:off x="5651500" y="1944688"/>
            <a:ext cx="259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solidFill>
                  <a:srgbClr val="0000FF"/>
                </a:solidFill>
                <a:latin typeface="Times New Roman" pitchFamily="18" charset="0"/>
                <a:ea typeface="宋体" pitchFamily="2" charset="-122"/>
              </a:rPr>
              <a:t>MOV  REG, [0]</a:t>
            </a:r>
          </a:p>
        </p:txBody>
      </p:sp>
      <p:sp>
        <p:nvSpPr>
          <p:cNvPr id="180325" name="Text Box 101"/>
          <p:cNvSpPr txBox="1">
            <a:spLocks noChangeArrowheads="1"/>
          </p:cNvSpPr>
          <p:nvPr/>
        </p:nvSpPr>
        <p:spPr bwMode="auto">
          <a:xfrm>
            <a:off x="5651500" y="2411413"/>
            <a:ext cx="3394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solidFill>
                  <a:srgbClr val="0000FF"/>
                </a:solidFill>
                <a:latin typeface="Times New Roman" pitchFamily="18" charset="0"/>
                <a:ea typeface="宋体" pitchFamily="2" charset="-122"/>
              </a:rPr>
              <a:t>MOV  REG,  [32780]</a:t>
            </a:r>
          </a:p>
        </p:txBody>
      </p:sp>
      <p:sp useBgFill="1">
        <p:nvSpPr>
          <p:cNvPr id="180326" name="Rectangle 102"/>
          <p:cNvSpPr>
            <a:spLocks noChangeArrowheads="1"/>
          </p:cNvSpPr>
          <p:nvPr/>
        </p:nvSpPr>
        <p:spPr bwMode="auto">
          <a:xfrm>
            <a:off x="7740650" y="1960563"/>
            <a:ext cx="895350" cy="519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solidFill>
                  <a:srgbClr val="0000FF"/>
                </a:solidFill>
                <a:latin typeface="Times New Roman" pitchFamily="18" charset="0"/>
                <a:ea typeface="宋体" pitchFamily="2" charset="-122"/>
              </a:rPr>
              <a:t>8192</a:t>
            </a:r>
          </a:p>
        </p:txBody>
      </p:sp>
      <p:sp useBgFill="1">
        <p:nvSpPr>
          <p:cNvPr id="180327" name="Rectangle 103"/>
          <p:cNvSpPr>
            <a:spLocks noChangeArrowheads="1"/>
          </p:cNvSpPr>
          <p:nvPr/>
        </p:nvSpPr>
        <p:spPr bwMode="auto">
          <a:xfrm>
            <a:off x="7667625" y="2443163"/>
            <a:ext cx="1409700" cy="457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2400" b="1" dirty="0">
                <a:solidFill>
                  <a:srgbClr val="FF0000"/>
                </a:solidFill>
                <a:latin typeface="Times New Roman" pitchFamily="18" charset="0"/>
                <a:ea typeface="宋体" pitchFamily="2" charset="-122"/>
              </a:rPr>
              <a:t>缺页中断</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324"/>
                                        </p:tgtEl>
                                        <p:attrNameLst>
                                          <p:attrName>style.visibility</p:attrName>
                                        </p:attrNameLst>
                                      </p:cBhvr>
                                      <p:to>
                                        <p:strVal val="visible"/>
                                      </p:to>
                                    </p:set>
                                    <p:anim calcmode="lin" valueType="num">
                                      <p:cBhvr additive="base">
                                        <p:cTn id="7" dur="500" fill="hold"/>
                                        <p:tgtEl>
                                          <p:spTgt spid="180324"/>
                                        </p:tgtEl>
                                        <p:attrNameLst>
                                          <p:attrName>ppt_x</p:attrName>
                                        </p:attrNameLst>
                                      </p:cBhvr>
                                      <p:tavLst>
                                        <p:tav tm="0">
                                          <p:val>
                                            <p:strVal val="#ppt_x"/>
                                          </p:val>
                                        </p:tav>
                                        <p:tav tm="100000">
                                          <p:val>
                                            <p:strVal val="#ppt_x"/>
                                          </p:val>
                                        </p:tav>
                                      </p:tavLst>
                                    </p:anim>
                                    <p:anim calcmode="lin" valueType="num">
                                      <p:cBhvr additive="base">
                                        <p:cTn id="8" dur="500" fill="hold"/>
                                        <p:tgtEl>
                                          <p:spTgt spid="1803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0326"/>
                                        </p:tgtEl>
                                        <p:attrNameLst>
                                          <p:attrName>style.visibility</p:attrName>
                                        </p:attrNameLst>
                                      </p:cBhvr>
                                      <p:to>
                                        <p:strVal val="visible"/>
                                      </p:to>
                                    </p:set>
                                    <p:animEffect transition="in" filter="dissolve">
                                      <p:cBhvr>
                                        <p:cTn id="13" dur="500"/>
                                        <p:tgtEl>
                                          <p:spTgt spid="1803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0325"/>
                                        </p:tgtEl>
                                        <p:attrNameLst>
                                          <p:attrName>style.visibility</p:attrName>
                                        </p:attrNameLst>
                                      </p:cBhvr>
                                      <p:to>
                                        <p:strVal val="visible"/>
                                      </p:to>
                                    </p:set>
                                    <p:anim calcmode="lin" valueType="num">
                                      <p:cBhvr additive="base">
                                        <p:cTn id="18" dur="500" fill="hold"/>
                                        <p:tgtEl>
                                          <p:spTgt spid="180325"/>
                                        </p:tgtEl>
                                        <p:attrNameLst>
                                          <p:attrName>ppt_x</p:attrName>
                                        </p:attrNameLst>
                                      </p:cBhvr>
                                      <p:tavLst>
                                        <p:tav tm="0">
                                          <p:val>
                                            <p:strVal val="#ppt_x"/>
                                          </p:val>
                                        </p:tav>
                                        <p:tav tm="100000">
                                          <p:val>
                                            <p:strVal val="#ppt_x"/>
                                          </p:val>
                                        </p:tav>
                                      </p:tavLst>
                                    </p:anim>
                                    <p:anim calcmode="lin" valueType="num">
                                      <p:cBhvr additive="base">
                                        <p:cTn id="19" dur="500" fill="hold"/>
                                        <p:tgtEl>
                                          <p:spTgt spid="18032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80327"/>
                                        </p:tgtEl>
                                        <p:attrNameLst>
                                          <p:attrName>style.visibility</p:attrName>
                                        </p:attrNameLst>
                                      </p:cBhvr>
                                      <p:to>
                                        <p:strVal val="visible"/>
                                      </p:to>
                                    </p:set>
                                    <p:animEffect transition="in" filter="dissolve">
                                      <p:cBhvr>
                                        <p:cTn id="24" dur="500"/>
                                        <p:tgtEl>
                                          <p:spTgt spid="180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24" grpId="0" autoUpdateAnimBg="0"/>
      <p:bldP spid="180325" grpId="0" autoUpdateAnimBg="0"/>
      <p:bldP spid="180326" grpId="0" animBg="1" autoUpdateAnimBg="0"/>
      <p:bldP spid="180327"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57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5AE42E-B89B-43EA-A3DD-8E1E310FBDDD}" type="slidenum">
              <a:rPr lang="en-US" altLang="zh-CN" smtClean="0">
                <a:latin typeface="Times New Roman" pitchFamily="18" charset="0"/>
              </a:rPr>
              <a:pPr eaLnBrk="1" hangingPunct="1"/>
              <a:t>111</a:t>
            </a:fld>
            <a:endParaRPr lang="en-US" altLang="zh-CN" smtClean="0">
              <a:latin typeface="Times New Roman" pitchFamily="18" charset="0"/>
            </a:endParaRPr>
          </a:p>
        </p:txBody>
      </p:sp>
      <p:sp>
        <p:nvSpPr>
          <p:cNvPr id="115716" name="Text Box 3"/>
          <p:cNvSpPr txBox="1">
            <a:spLocks noChangeArrowheads="1"/>
          </p:cNvSpPr>
          <p:nvPr/>
        </p:nvSpPr>
        <p:spPr bwMode="auto">
          <a:xfrm>
            <a:off x="3306763" y="195263"/>
            <a:ext cx="24765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2. </a:t>
            </a:r>
            <a:r>
              <a:rPr lang="zh-CN" altLang="en-US" sz="3600" b="1">
                <a:latin typeface="Times New Roman" pitchFamily="18" charset="0"/>
                <a:ea typeface="宋体" pitchFamily="2" charset="-122"/>
              </a:rPr>
              <a:t>缺页中断</a:t>
            </a:r>
            <a:endParaRPr kumimoji="1" lang="zh-CN" altLang="en-US" sz="3600">
              <a:latin typeface="Times New Roman" pitchFamily="18" charset="0"/>
              <a:ea typeface="宋体" pitchFamily="2" charset="-122"/>
            </a:endParaRPr>
          </a:p>
        </p:txBody>
      </p:sp>
      <p:sp>
        <p:nvSpPr>
          <p:cNvPr id="181252" name="Text Box 4"/>
          <p:cNvSpPr txBox="1">
            <a:spLocks noChangeArrowheads="1"/>
          </p:cNvSpPr>
          <p:nvPr/>
        </p:nvSpPr>
        <p:spPr bwMode="auto">
          <a:xfrm>
            <a:off x="392113" y="965200"/>
            <a:ext cx="8434387" cy="5512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rgbClr val="FFFF66"/>
              </a:buClr>
              <a:buFont typeface="Wingdings" pitchFamily="2" charset="2"/>
              <a:buNone/>
            </a:pPr>
            <a:r>
              <a:rPr kumimoji="1" lang="zh-CN" altLang="en-US" sz="2800" b="1" dirty="0">
                <a:latin typeface="Times New Roman" pitchFamily="18" charset="0"/>
                <a:ea typeface="宋体" pitchFamily="2" charset="-122"/>
              </a:rPr>
              <a:t>在地址映射过程中，如果所要访问的逻辑</a:t>
            </a:r>
            <a:r>
              <a:rPr kumimoji="1" lang="zh-CN" altLang="en-US" sz="2800" b="1" dirty="0" smtClean="0">
                <a:latin typeface="Times New Roman" pitchFamily="18" charset="0"/>
                <a:ea typeface="宋体" pitchFamily="2" charset="-122"/>
              </a:rPr>
              <a:t>页面</a:t>
            </a:r>
            <a:r>
              <a:rPr kumimoji="1" lang="en-US" altLang="zh-CN" sz="2800" b="1" dirty="0" smtClean="0">
                <a:latin typeface="Times New Roman" pitchFamily="18" charset="0"/>
                <a:ea typeface="宋体" pitchFamily="2" charset="-122"/>
              </a:rPr>
              <a:t>p</a:t>
            </a:r>
            <a:r>
              <a:rPr kumimoji="1" lang="zh-CN" altLang="en-US" sz="2800" b="1" dirty="0" smtClean="0">
                <a:latin typeface="Times New Roman" pitchFamily="18" charset="0"/>
                <a:ea typeface="宋体" pitchFamily="2" charset="-122"/>
              </a:rPr>
              <a:t>不在</a:t>
            </a:r>
            <a:endParaRPr kumimoji="1" lang="zh-CN" altLang="en-US" sz="2800" b="1" dirty="0">
              <a:latin typeface="Times New Roman" pitchFamily="18" charset="0"/>
              <a:ea typeface="宋体" pitchFamily="2" charset="-122"/>
            </a:endParaRPr>
          </a:p>
          <a:p>
            <a:pPr algn="just">
              <a:buClr>
                <a:srgbClr val="FFFF66"/>
              </a:buClr>
              <a:buFont typeface="Wingdings" pitchFamily="2" charset="2"/>
              <a:buNone/>
            </a:pPr>
            <a:r>
              <a:rPr kumimoji="1" lang="zh-CN" altLang="en-US" sz="2800" b="1" dirty="0">
                <a:latin typeface="Times New Roman" pitchFamily="18" charset="0"/>
                <a:ea typeface="宋体" pitchFamily="2" charset="-122"/>
              </a:rPr>
              <a:t>内存，则产生</a:t>
            </a:r>
            <a:r>
              <a:rPr kumimoji="1" lang="zh-CN" altLang="en-US" sz="2800" b="1" dirty="0">
                <a:solidFill>
                  <a:srgbClr val="0000FF"/>
                </a:solidFill>
                <a:latin typeface="Times New Roman" pitchFamily="18" charset="0"/>
                <a:ea typeface="楷体_GB2312" pitchFamily="49" charset="-122"/>
              </a:rPr>
              <a:t>缺页中断</a:t>
            </a:r>
            <a:r>
              <a:rPr kumimoji="1" lang="en-US" altLang="zh-CN" sz="2800" b="1" dirty="0">
                <a:latin typeface="Times New Roman" pitchFamily="18" charset="0"/>
                <a:ea typeface="宋体" pitchFamily="2" charset="-122"/>
              </a:rPr>
              <a:t>(page fault)</a:t>
            </a:r>
            <a:r>
              <a:rPr kumimoji="1" lang="zh-CN" altLang="en-US" sz="2800" b="1" dirty="0">
                <a:latin typeface="Times New Roman" pitchFamily="18" charset="0"/>
                <a:ea typeface="宋体" pitchFamily="2" charset="-122"/>
              </a:rPr>
              <a:t>。中断处理过程：</a:t>
            </a:r>
          </a:p>
          <a:p>
            <a:pPr algn="just">
              <a:spcBef>
                <a:spcPts val="600"/>
              </a:spcBef>
              <a:buClr>
                <a:schemeClr val="tx1"/>
              </a:buClr>
              <a:buFont typeface="Wingdings" pitchFamily="2" charset="2"/>
              <a:buAutoNum type="arabicPeriod"/>
            </a:pPr>
            <a:r>
              <a:rPr kumimoji="1" lang="zh-CN" altLang="en-US" sz="2800" b="1" dirty="0">
                <a:latin typeface="Times New Roman" pitchFamily="18" charset="0"/>
                <a:ea typeface="宋体" pitchFamily="2" charset="-122"/>
              </a:rPr>
              <a:t>如果在内存中有空闲的物理页面，则分配一页，设</a:t>
            </a:r>
            <a:r>
              <a:rPr kumimoji="1" lang="zh-CN" altLang="en-US" sz="2800" b="1" dirty="0" smtClean="0">
                <a:latin typeface="Times New Roman" pitchFamily="18" charset="0"/>
                <a:ea typeface="宋体" pitchFamily="2" charset="-122"/>
              </a:rPr>
              <a:t>为</a:t>
            </a:r>
            <a:r>
              <a:rPr kumimoji="1" lang="en-US" altLang="zh-CN" sz="2800" b="1" dirty="0" smtClean="0">
                <a:latin typeface="Times New Roman" pitchFamily="18" charset="0"/>
                <a:ea typeface="宋体" pitchFamily="2" charset="-122"/>
              </a:rPr>
              <a:t>f</a:t>
            </a:r>
            <a:r>
              <a:rPr kumimoji="1" lang="zh-CN" altLang="en-US" sz="2800" b="1" dirty="0">
                <a:latin typeface="Times New Roman" pitchFamily="18" charset="0"/>
                <a:ea typeface="宋体" pitchFamily="2" charset="-122"/>
              </a:rPr>
              <a:t>，然后转第</a:t>
            </a:r>
            <a:r>
              <a:rPr kumimoji="1" lang="en-US" altLang="zh-CN" sz="2800" b="1" dirty="0">
                <a:latin typeface="Times New Roman" pitchFamily="18" charset="0"/>
                <a:ea typeface="宋体" pitchFamily="2" charset="-122"/>
              </a:rPr>
              <a:t>4</a:t>
            </a:r>
            <a:r>
              <a:rPr kumimoji="1" lang="zh-CN" altLang="en-US" sz="2800" b="1" dirty="0">
                <a:latin typeface="Times New Roman" pitchFamily="18" charset="0"/>
                <a:ea typeface="宋体" pitchFamily="2" charset="-122"/>
              </a:rPr>
              <a:t>步；否则转第</a:t>
            </a:r>
            <a:r>
              <a:rPr kumimoji="1" lang="en-US" altLang="zh-CN" sz="2800" b="1" dirty="0">
                <a:latin typeface="Times New Roman" pitchFamily="18" charset="0"/>
                <a:ea typeface="宋体" pitchFamily="2" charset="-122"/>
              </a:rPr>
              <a:t>2</a:t>
            </a:r>
            <a:r>
              <a:rPr kumimoji="1" lang="zh-CN" altLang="en-US" sz="2800" b="1" dirty="0">
                <a:latin typeface="Times New Roman" pitchFamily="18" charset="0"/>
                <a:ea typeface="宋体" pitchFamily="2" charset="-122"/>
              </a:rPr>
              <a:t>步；</a:t>
            </a:r>
          </a:p>
          <a:p>
            <a:pPr algn="just">
              <a:spcBef>
                <a:spcPct val="10000"/>
              </a:spcBef>
              <a:buClr>
                <a:schemeClr val="tx1"/>
              </a:buClr>
              <a:buFont typeface="Wingdings" pitchFamily="2" charset="2"/>
              <a:buAutoNum type="arabicPeriod"/>
            </a:pPr>
            <a:r>
              <a:rPr kumimoji="1" lang="zh-CN" altLang="en-US" sz="2800" b="1" dirty="0">
                <a:latin typeface="Times New Roman" pitchFamily="18" charset="0"/>
                <a:ea typeface="宋体" pitchFamily="2" charset="-122"/>
              </a:rPr>
              <a:t>采用某种页面置换算法，选择一个将被替换的物理</a:t>
            </a:r>
            <a:r>
              <a:rPr kumimoji="1" lang="zh-CN" altLang="en-US" sz="2800" b="1" dirty="0" smtClean="0">
                <a:latin typeface="Times New Roman" pitchFamily="18" charset="0"/>
                <a:ea typeface="宋体" pitchFamily="2" charset="-122"/>
              </a:rPr>
              <a:t>页面</a:t>
            </a:r>
            <a:r>
              <a:rPr kumimoji="1" lang="en-US" altLang="zh-CN" sz="2800" b="1" dirty="0" smtClean="0">
                <a:solidFill>
                  <a:srgbClr val="0000FF"/>
                </a:solidFill>
                <a:latin typeface="Times New Roman" pitchFamily="18" charset="0"/>
                <a:ea typeface="宋体" pitchFamily="2" charset="-122"/>
              </a:rPr>
              <a:t>f</a:t>
            </a:r>
            <a:r>
              <a:rPr kumimoji="1" lang="zh-CN" altLang="en-US" sz="2800" b="1" dirty="0">
                <a:latin typeface="Times New Roman" pitchFamily="18" charset="0"/>
                <a:ea typeface="宋体" pitchFamily="2" charset="-122"/>
              </a:rPr>
              <a:t>，它所对应的逻辑页面为</a:t>
            </a:r>
            <a:r>
              <a:rPr kumimoji="1" lang="en-US" altLang="zh-CN" sz="2800" b="1" dirty="0" smtClean="0">
                <a:latin typeface="Times New Roman" pitchFamily="18" charset="0"/>
                <a:ea typeface="宋体" pitchFamily="2" charset="-122"/>
              </a:rPr>
              <a:t>p</a:t>
            </a:r>
            <a:r>
              <a:rPr kumimoji="1" lang="zh-CN" altLang="en-US" sz="2800" b="1" dirty="0" smtClean="0">
                <a:latin typeface="Times New Roman" pitchFamily="18" charset="0"/>
                <a:ea typeface="宋体" pitchFamily="2" charset="-122"/>
              </a:rPr>
              <a:t>。</a:t>
            </a:r>
            <a:r>
              <a:rPr kumimoji="1" lang="zh-CN" altLang="en-US" sz="2800" b="1" dirty="0">
                <a:latin typeface="Times New Roman" pitchFamily="18" charset="0"/>
                <a:ea typeface="宋体" pitchFamily="2" charset="-122"/>
              </a:rPr>
              <a:t>如果该页在内存期间被修改过，则需把它写回外存</a:t>
            </a:r>
            <a:r>
              <a:rPr kumimoji="1" lang="en-US" altLang="zh-CN" sz="2800" b="1" dirty="0">
                <a:solidFill>
                  <a:srgbClr val="0000FF"/>
                </a:solidFill>
                <a:latin typeface="Times New Roman" pitchFamily="18" charset="0"/>
                <a:ea typeface="宋体" pitchFamily="2" charset="-122"/>
              </a:rPr>
              <a:t>(where?)</a:t>
            </a:r>
            <a:r>
              <a:rPr kumimoji="1" lang="zh-CN" altLang="en-US" sz="2800" b="1" dirty="0">
                <a:latin typeface="Times New Roman" pitchFamily="18" charset="0"/>
                <a:ea typeface="宋体" pitchFamily="2" charset="-122"/>
              </a:rPr>
              <a:t>；</a:t>
            </a:r>
          </a:p>
          <a:p>
            <a:pPr>
              <a:spcBef>
                <a:spcPct val="10000"/>
              </a:spcBef>
              <a:buClr>
                <a:schemeClr val="tx1"/>
              </a:buClr>
              <a:buFont typeface="Wingdings" pitchFamily="2" charset="2"/>
              <a:buAutoNum type="arabicPeriod"/>
            </a:pPr>
            <a:r>
              <a:rPr kumimoji="1" lang="zh-CN" altLang="en-US" sz="2800" b="1" dirty="0">
                <a:latin typeface="Times New Roman" pitchFamily="18" charset="0"/>
                <a:ea typeface="宋体" pitchFamily="2" charset="-122"/>
              </a:rPr>
              <a:t>对</a:t>
            </a:r>
            <a:r>
              <a:rPr kumimoji="1" lang="en-US" altLang="zh-CN" sz="2800" b="1" dirty="0" smtClean="0">
                <a:latin typeface="Times New Roman" pitchFamily="18" charset="0"/>
                <a:ea typeface="宋体" pitchFamily="2" charset="-122"/>
              </a:rPr>
              <a:t>p</a:t>
            </a:r>
            <a:r>
              <a:rPr kumimoji="1" lang="zh-CN" altLang="en-US" sz="2800" b="1" dirty="0" smtClean="0">
                <a:latin typeface="Times New Roman" pitchFamily="18" charset="0"/>
                <a:ea typeface="宋体" pitchFamily="2" charset="-122"/>
                <a:sym typeface="Symbol" pitchFamily="18" charset="2"/>
              </a:rPr>
              <a:t>所对应</a:t>
            </a:r>
            <a:r>
              <a:rPr kumimoji="1" lang="zh-CN" altLang="en-US" sz="2800" b="1" dirty="0">
                <a:latin typeface="Times New Roman" pitchFamily="18" charset="0"/>
                <a:ea typeface="宋体" pitchFamily="2" charset="-122"/>
                <a:sym typeface="Symbol" pitchFamily="18" charset="2"/>
              </a:rPr>
              <a:t>的页表项进行修改，把驻留位置为</a:t>
            </a:r>
            <a:r>
              <a:rPr kumimoji="1" lang="en-US" altLang="zh-CN" sz="2800" b="1" dirty="0">
                <a:latin typeface="Times New Roman" pitchFamily="18" charset="0"/>
                <a:ea typeface="宋体" pitchFamily="2" charset="-122"/>
                <a:sym typeface="Symbol" pitchFamily="18" charset="2"/>
              </a:rPr>
              <a:t>0</a:t>
            </a:r>
            <a:r>
              <a:rPr kumimoji="1" lang="zh-CN" altLang="en-US" sz="2800" b="1" dirty="0">
                <a:latin typeface="Times New Roman" pitchFamily="18" charset="0"/>
                <a:ea typeface="宋体" pitchFamily="2" charset="-122"/>
                <a:sym typeface="Symbol" pitchFamily="18" charset="2"/>
              </a:rPr>
              <a:t>；</a:t>
            </a:r>
          </a:p>
          <a:p>
            <a:pPr algn="just">
              <a:spcBef>
                <a:spcPct val="10000"/>
              </a:spcBef>
              <a:buClr>
                <a:schemeClr val="tx1"/>
              </a:buClr>
              <a:buFont typeface="Wingdings" pitchFamily="2" charset="2"/>
              <a:buAutoNum type="arabicPeriod"/>
            </a:pPr>
            <a:r>
              <a:rPr kumimoji="1" lang="zh-CN" altLang="en-US" sz="2800" b="1" dirty="0">
                <a:latin typeface="Times New Roman" pitchFamily="18" charset="0"/>
                <a:ea typeface="宋体" pitchFamily="2" charset="-122"/>
              </a:rPr>
              <a:t>将需要访问的</a:t>
            </a:r>
            <a:r>
              <a:rPr kumimoji="1" lang="zh-CN" altLang="en-US" sz="2800" b="1" dirty="0" smtClean="0">
                <a:latin typeface="Times New Roman" pitchFamily="18" charset="0"/>
                <a:ea typeface="宋体" pitchFamily="2" charset="-122"/>
              </a:rPr>
              <a:t>页面</a:t>
            </a:r>
            <a:r>
              <a:rPr kumimoji="1" lang="en-US" altLang="zh-CN" sz="2800" b="1" dirty="0" smtClean="0">
                <a:latin typeface="Times New Roman" pitchFamily="18" charset="0"/>
                <a:ea typeface="宋体" pitchFamily="2" charset="-122"/>
              </a:rPr>
              <a:t>p</a:t>
            </a:r>
            <a:r>
              <a:rPr kumimoji="1" lang="zh-CN" altLang="en-US" sz="2800" b="1" dirty="0" smtClean="0">
                <a:latin typeface="Times New Roman" pitchFamily="18" charset="0"/>
                <a:ea typeface="宋体" pitchFamily="2" charset="-122"/>
              </a:rPr>
              <a:t>装入</a:t>
            </a:r>
            <a:r>
              <a:rPr kumimoji="1" lang="zh-CN" altLang="en-US" sz="2800" b="1" dirty="0">
                <a:latin typeface="Times New Roman" pitchFamily="18" charset="0"/>
                <a:ea typeface="宋体" pitchFamily="2" charset="-122"/>
              </a:rPr>
              <a:t>到物理</a:t>
            </a:r>
            <a:r>
              <a:rPr kumimoji="1" lang="zh-CN" altLang="en-US" sz="2800" b="1" dirty="0" smtClean="0">
                <a:latin typeface="Times New Roman" pitchFamily="18" charset="0"/>
                <a:ea typeface="宋体" pitchFamily="2" charset="-122"/>
              </a:rPr>
              <a:t>页面</a:t>
            </a:r>
            <a:r>
              <a:rPr kumimoji="1" lang="en-US" altLang="zh-CN" sz="2800" b="1" dirty="0" smtClean="0">
                <a:latin typeface="Times New Roman" pitchFamily="18" charset="0"/>
                <a:ea typeface="宋体" pitchFamily="2" charset="-122"/>
              </a:rPr>
              <a:t>f</a:t>
            </a:r>
            <a:r>
              <a:rPr kumimoji="1" lang="zh-CN" altLang="en-US" sz="2800" b="1" dirty="0" smtClean="0">
                <a:latin typeface="Times New Roman" pitchFamily="18" charset="0"/>
                <a:ea typeface="宋体" pitchFamily="2" charset="-122"/>
              </a:rPr>
              <a:t>当中</a:t>
            </a:r>
            <a:r>
              <a:rPr kumimoji="1" lang="zh-CN" altLang="en-US" sz="2800" b="1" dirty="0">
                <a:latin typeface="Times New Roman" pitchFamily="18" charset="0"/>
                <a:ea typeface="宋体" pitchFamily="2" charset="-122"/>
              </a:rPr>
              <a:t>（</a:t>
            </a:r>
            <a:r>
              <a:rPr kumimoji="1" lang="zh-CN" altLang="en-US" sz="2800" b="1" dirty="0">
                <a:solidFill>
                  <a:srgbClr val="0000FF"/>
                </a:solidFill>
                <a:latin typeface="Times New Roman" pitchFamily="18" charset="0"/>
                <a:ea typeface="宋体" pitchFamily="2" charset="-122"/>
              </a:rPr>
              <a:t>进程被阻塞</a:t>
            </a:r>
            <a:r>
              <a:rPr kumimoji="1" lang="zh-CN" altLang="en-US" sz="2800" b="1" dirty="0">
                <a:latin typeface="Times New Roman" pitchFamily="18" charset="0"/>
                <a:ea typeface="宋体" pitchFamily="2" charset="-122"/>
              </a:rPr>
              <a:t>），并</a:t>
            </a:r>
            <a:r>
              <a:rPr kumimoji="1" lang="zh-CN" altLang="en-US" sz="2800" b="1" dirty="0" smtClean="0">
                <a:latin typeface="Times New Roman" pitchFamily="18" charset="0"/>
                <a:ea typeface="宋体" pitchFamily="2" charset="-122"/>
              </a:rPr>
              <a:t>修改</a:t>
            </a:r>
            <a:r>
              <a:rPr kumimoji="1" lang="en-US" altLang="zh-CN" sz="2800" b="1" dirty="0" smtClean="0">
                <a:latin typeface="Times New Roman" pitchFamily="18" charset="0"/>
                <a:ea typeface="宋体" pitchFamily="2" charset="-122"/>
              </a:rPr>
              <a:t>p</a:t>
            </a:r>
            <a:r>
              <a:rPr kumimoji="1" lang="zh-CN" altLang="en-US" sz="2800" b="1" dirty="0" smtClean="0">
                <a:latin typeface="Times New Roman" pitchFamily="18" charset="0"/>
                <a:ea typeface="宋体" pitchFamily="2" charset="-122"/>
              </a:rPr>
              <a:t>所</a:t>
            </a:r>
            <a:r>
              <a:rPr kumimoji="1" lang="zh-CN" altLang="en-US" sz="2800" b="1" dirty="0">
                <a:latin typeface="Times New Roman" pitchFamily="18" charset="0"/>
                <a:ea typeface="宋体" pitchFamily="2" charset="-122"/>
              </a:rPr>
              <a:t>对应的页表项的内容，把驻留位置为</a:t>
            </a:r>
            <a:r>
              <a:rPr kumimoji="1" lang="en-US" altLang="zh-CN" sz="2800" b="1" dirty="0">
                <a:latin typeface="Times New Roman" pitchFamily="18" charset="0"/>
                <a:ea typeface="宋体" pitchFamily="2" charset="-122"/>
              </a:rPr>
              <a:t>1</a:t>
            </a:r>
            <a:r>
              <a:rPr kumimoji="1" lang="zh-CN" altLang="en-US" sz="2800" b="1" dirty="0">
                <a:latin typeface="Times New Roman" pitchFamily="18" charset="0"/>
                <a:ea typeface="宋体" pitchFamily="2" charset="-122"/>
              </a:rPr>
              <a:t>，把物理页面号设置为 </a:t>
            </a:r>
            <a:r>
              <a:rPr kumimoji="1" lang="en-US" altLang="zh-CN" sz="2800" b="1" dirty="0">
                <a:latin typeface="Times New Roman" pitchFamily="18" charset="0"/>
                <a:ea typeface="宋体" pitchFamily="2" charset="-122"/>
              </a:rPr>
              <a:t>f</a:t>
            </a:r>
            <a:r>
              <a:rPr kumimoji="1" lang="zh-CN" altLang="en-US" sz="2800" b="1" dirty="0">
                <a:latin typeface="Times New Roman" pitchFamily="18" charset="0"/>
                <a:ea typeface="宋体" pitchFamily="2" charset="-122"/>
              </a:rPr>
              <a:t>；</a:t>
            </a:r>
          </a:p>
          <a:p>
            <a:pPr>
              <a:spcBef>
                <a:spcPct val="10000"/>
              </a:spcBef>
              <a:buClr>
                <a:schemeClr val="tx1"/>
              </a:buClr>
              <a:buFont typeface="Wingdings" pitchFamily="2" charset="2"/>
              <a:buAutoNum type="arabicPeriod"/>
            </a:pPr>
            <a:r>
              <a:rPr kumimoji="1" lang="zh-CN" altLang="en-US" sz="2800" b="1" dirty="0">
                <a:latin typeface="Times New Roman" pitchFamily="18" charset="0"/>
                <a:ea typeface="楷体_GB2312" pitchFamily="49" charset="-122"/>
              </a:rPr>
              <a:t>重新运行被中断的指令（</a:t>
            </a:r>
            <a:r>
              <a:rPr kumimoji="1" lang="en-US" altLang="zh-CN" sz="2800" b="1" dirty="0">
                <a:latin typeface="Times New Roman" pitchFamily="18" charset="0"/>
                <a:ea typeface="楷体_GB2312" pitchFamily="49" charset="-122"/>
              </a:rPr>
              <a:t>PC</a:t>
            </a:r>
            <a:r>
              <a:rPr kumimoji="1" lang="zh-CN" altLang="en-US" sz="2800" b="1" dirty="0">
                <a:latin typeface="Times New Roman" pitchFamily="18" charset="0"/>
                <a:ea typeface="楷体_GB2312" pitchFamily="49" charset="-122"/>
              </a:rPr>
              <a:t>不变）。</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1252">
                                            <p:txEl>
                                              <p:pRg st="2" end="2"/>
                                            </p:txEl>
                                          </p:spTgt>
                                        </p:tgtEl>
                                        <p:attrNameLst>
                                          <p:attrName>style.visibility</p:attrName>
                                        </p:attrNameLst>
                                      </p:cBhvr>
                                      <p:to>
                                        <p:strVal val="visible"/>
                                      </p:to>
                                    </p:set>
                                    <p:animEffect transition="in" filter="dissolve">
                                      <p:cBhvr>
                                        <p:cTn id="7" dur="500"/>
                                        <p:tgtEl>
                                          <p:spTgt spid="18125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1252">
                                            <p:txEl>
                                              <p:pRg st="3" end="3"/>
                                            </p:txEl>
                                          </p:spTgt>
                                        </p:tgtEl>
                                        <p:attrNameLst>
                                          <p:attrName>style.visibility</p:attrName>
                                        </p:attrNameLst>
                                      </p:cBhvr>
                                      <p:to>
                                        <p:strVal val="visible"/>
                                      </p:to>
                                    </p:set>
                                    <p:animEffect transition="in" filter="dissolve">
                                      <p:cBhvr>
                                        <p:cTn id="12" dur="500"/>
                                        <p:tgtEl>
                                          <p:spTgt spid="18125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1252">
                                            <p:txEl>
                                              <p:pRg st="4" end="4"/>
                                            </p:txEl>
                                          </p:spTgt>
                                        </p:tgtEl>
                                        <p:attrNameLst>
                                          <p:attrName>style.visibility</p:attrName>
                                        </p:attrNameLst>
                                      </p:cBhvr>
                                      <p:to>
                                        <p:strVal val="visible"/>
                                      </p:to>
                                    </p:set>
                                    <p:animEffect transition="in" filter="dissolve">
                                      <p:cBhvr>
                                        <p:cTn id="17" dur="500"/>
                                        <p:tgtEl>
                                          <p:spTgt spid="18125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1252">
                                            <p:txEl>
                                              <p:pRg st="5" end="5"/>
                                            </p:txEl>
                                          </p:spTgt>
                                        </p:tgtEl>
                                        <p:attrNameLst>
                                          <p:attrName>style.visibility</p:attrName>
                                        </p:attrNameLst>
                                      </p:cBhvr>
                                      <p:to>
                                        <p:strVal val="visible"/>
                                      </p:to>
                                    </p:set>
                                    <p:animEffect transition="in" filter="dissolve">
                                      <p:cBhvr>
                                        <p:cTn id="22" dur="500"/>
                                        <p:tgtEl>
                                          <p:spTgt spid="18125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1252">
                                            <p:txEl>
                                              <p:pRg st="6" end="6"/>
                                            </p:txEl>
                                          </p:spTgt>
                                        </p:tgtEl>
                                        <p:attrNameLst>
                                          <p:attrName>style.visibility</p:attrName>
                                        </p:attrNameLst>
                                      </p:cBhvr>
                                      <p:to>
                                        <p:strVal val="visible"/>
                                      </p:to>
                                    </p:set>
                                    <p:animEffect transition="in" filter="dissolve">
                                      <p:cBhvr>
                                        <p:cTn id="27" dur="500"/>
                                        <p:tgtEl>
                                          <p:spTgt spid="1812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67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8142873-AFFF-4E99-A725-32295EC71D22}" type="slidenum">
              <a:rPr lang="en-US" altLang="zh-CN" smtClean="0">
                <a:latin typeface="Times New Roman" pitchFamily="18" charset="0"/>
              </a:rPr>
              <a:pPr eaLnBrk="1" hangingPunct="1"/>
              <a:t>112</a:t>
            </a:fld>
            <a:endParaRPr lang="en-US" altLang="zh-CN" smtClean="0">
              <a:latin typeface="Times New Roman" pitchFamily="18" charset="0"/>
            </a:endParaRPr>
          </a:p>
        </p:txBody>
      </p:sp>
      <p:sp>
        <p:nvSpPr>
          <p:cNvPr id="116740" name="AutoShape 4"/>
          <p:cNvSpPr>
            <a:spLocks noChangeArrowheads="1"/>
          </p:cNvSpPr>
          <p:nvPr/>
        </p:nvSpPr>
        <p:spPr bwMode="auto">
          <a:xfrm>
            <a:off x="936625" y="1187450"/>
            <a:ext cx="3295650" cy="955675"/>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b="1">
                <a:latin typeface="宋体" pitchFamily="2" charset="-122"/>
                <a:ea typeface="宋体" pitchFamily="2" charset="-122"/>
              </a:rPr>
              <a:t>有空闲页面吗？</a:t>
            </a:r>
          </a:p>
        </p:txBody>
      </p:sp>
      <p:sp>
        <p:nvSpPr>
          <p:cNvPr id="116741" name="Line 5"/>
          <p:cNvSpPr>
            <a:spLocks noChangeShapeType="1"/>
          </p:cNvSpPr>
          <p:nvPr/>
        </p:nvSpPr>
        <p:spPr bwMode="auto">
          <a:xfrm>
            <a:off x="2560638" y="738188"/>
            <a:ext cx="0" cy="4206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2" name="Rectangle 6"/>
          <p:cNvSpPr>
            <a:spLocks noChangeArrowheads="1"/>
          </p:cNvSpPr>
          <p:nvPr/>
        </p:nvSpPr>
        <p:spPr bwMode="auto">
          <a:xfrm>
            <a:off x="1252538" y="2727325"/>
            <a:ext cx="2663825"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kumimoji="1" lang="zh-CN" altLang="en-US" sz="2400" b="1">
                <a:latin typeface="宋体" pitchFamily="2" charset="-122"/>
                <a:ea typeface="宋体" pitchFamily="2" charset="-122"/>
              </a:rPr>
              <a:t>分配一个空闲页面</a:t>
            </a:r>
          </a:p>
        </p:txBody>
      </p:sp>
      <p:sp>
        <p:nvSpPr>
          <p:cNvPr id="116743" name="Rectangle 7"/>
          <p:cNvSpPr>
            <a:spLocks noChangeArrowheads="1"/>
          </p:cNvSpPr>
          <p:nvPr/>
        </p:nvSpPr>
        <p:spPr bwMode="auto">
          <a:xfrm>
            <a:off x="1252538" y="4972050"/>
            <a:ext cx="2663825"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kumimoji="1" lang="zh-CN" altLang="en-US" sz="2400" b="1">
                <a:latin typeface="宋体" pitchFamily="2" charset="-122"/>
                <a:ea typeface="宋体" pitchFamily="2" charset="-122"/>
              </a:rPr>
              <a:t>修改相应的页表项</a:t>
            </a:r>
          </a:p>
        </p:txBody>
      </p:sp>
      <p:sp>
        <p:nvSpPr>
          <p:cNvPr id="116744" name="Rectangle 8"/>
          <p:cNvSpPr>
            <a:spLocks noChangeArrowheads="1"/>
          </p:cNvSpPr>
          <p:nvPr/>
        </p:nvSpPr>
        <p:spPr bwMode="auto">
          <a:xfrm>
            <a:off x="946150" y="5886450"/>
            <a:ext cx="327660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kumimoji="1" lang="zh-CN" altLang="en-US" sz="2400" b="1">
                <a:latin typeface="宋体" pitchFamily="2" charset="-122"/>
                <a:ea typeface="宋体" pitchFamily="2" charset="-122"/>
              </a:rPr>
              <a:t>重新运行被中断的指令</a:t>
            </a:r>
          </a:p>
        </p:txBody>
      </p:sp>
      <p:sp>
        <p:nvSpPr>
          <p:cNvPr id="116745" name="Rectangle 9"/>
          <p:cNvSpPr>
            <a:spLocks noChangeArrowheads="1"/>
          </p:cNvSpPr>
          <p:nvPr/>
        </p:nvSpPr>
        <p:spPr bwMode="auto">
          <a:xfrm>
            <a:off x="2493963" y="214471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400" b="1">
                <a:latin typeface="宋体" pitchFamily="2" charset="-122"/>
                <a:ea typeface="宋体" pitchFamily="2" charset="-122"/>
              </a:rPr>
              <a:t>有</a:t>
            </a:r>
          </a:p>
        </p:txBody>
      </p:sp>
      <p:sp>
        <p:nvSpPr>
          <p:cNvPr id="116746" name="Line 10"/>
          <p:cNvSpPr>
            <a:spLocks noChangeShapeType="1"/>
          </p:cNvSpPr>
          <p:nvPr/>
        </p:nvSpPr>
        <p:spPr bwMode="auto">
          <a:xfrm>
            <a:off x="4267200" y="1670050"/>
            <a:ext cx="10493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7" name="Rectangle 11"/>
          <p:cNvSpPr>
            <a:spLocks noChangeArrowheads="1"/>
          </p:cNvSpPr>
          <p:nvPr/>
        </p:nvSpPr>
        <p:spPr bwMode="auto">
          <a:xfrm>
            <a:off x="4457700" y="115887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400" b="1">
                <a:latin typeface="宋体" pitchFamily="2" charset="-122"/>
                <a:ea typeface="宋体" pitchFamily="2" charset="-122"/>
              </a:rPr>
              <a:t>无</a:t>
            </a:r>
          </a:p>
        </p:txBody>
      </p:sp>
      <p:sp>
        <p:nvSpPr>
          <p:cNvPr id="116748" name="Rectangle 12"/>
          <p:cNvSpPr>
            <a:spLocks noChangeArrowheads="1"/>
          </p:cNvSpPr>
          <p:nvPr/>
        </p:nvSpPr>
        <p:spPr bwMode="auto">
          <a:xfrm>
            <a:off x="4962525" y="247332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400" b="1">
                <a:latin typeface="宋体" pitchFamily="2" charset="-122"/>
                <a:ea typeface="宋体" pitchFamily="2" charset="-122"/>
              </a:rPr>
              <a:t>否</a:t>
            </a:r>
          </a:p>
        </p:txBody>
      </p:sp>
      <p:sp>
        <p:nvSpPr>
          <p:cNvPr id="116749" name="Rectangle 13"/>
          <p:cNvSpPr>
            <a:spLocks noChangeArrowheads="1"/>
          </p:cNvSpPr>
          <p:nvPr/>
        </p:nvSpPr>
        <p:spPr bwMode="auto">
          <a:xfrm>
            <a:off x="5316538" y="1414463"/>
            <a:ext cx="2970212"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kumimoji="1" lang="zh-CN" altLang="en-US" sz="2400" b="1">
                <a:latin typeface="宋体" pitchFamily="2" charset="-122"/>
                <a:ea typeface="宋体" pitchFamily="2" charset="-122"/>
              </a:rPr>
              <a:t>用置换算法选择一页</a:t>
            </a:r>
          </a:p>
        </p:txBody>
      </p:sp>
      <p:sp>
        <p:nvSpPr>
          <p:cNvPr id="116750" name="Rectangle 14"/>
          <p:cNvSpPr>
            <a:spLocks noChangeArrowheads="1"/>
          </p:cNvSpPr>
          <p:nvPr/>
        </p:nvSpPr>
        <p:spPr bwMode="auto">
          <a:xfrm>
            <a:off x="5857875" y="3908425"/>
            <a:ext cx="205105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kumimoji="1" lang="zh-CN" altLang="en-US" sz="2400" b="1">
                <a:latin typeface="宋体" pitchFamily="2" charset="-122"/>
                <a:ea typeface="宋体" pitchFamily="2" charset="-122"/>
              </a:rPr>
              <a:t>把它写回外存</a:t>
            </a:r>
          </a:p>
        </p:txBody>
      </p:sp>
      <p:sp>
        <p:nvSpPr>
          <p:cNvPr id="116751" name="AutoShape 15"/>
          <p:cNvSpPr>
            <a:spLocks noChangeArrowheads="1"/>
          </p:cNvSpPr>
          <p:nvPr/>
        </p:nvSpPr>
        <p:spPr bwMode="auto">
          <a:xfrm>
            <a:off x="5465763" y="2374900"/>
            <a:ext cx="2692400" cy="1128713"/>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b="1">
                <a:latin typeface="宋体" pitchFamily="2" charset="-122"/>
                <a:ea typeface="宋体" pitchFamily="2" charset="-122"/>
              </a:rPr>
              <a:t>该页被修改过？</a:t>
            </a:r>
          </a:p>
        </p:txBody>
      </p:sp>
      <p:sp>
        <p:nvSpPr>
          <p:cNvPr id="116752" name="Rectangle 16"/>
          <p:cNvSpPr>
            <a:spLocks noChangeArrowheads="1"/>
          </p:cNvSpPr>
          <p:nvPr/>
        </p:nvSpPr>
        <p:spPr bwMode="auto">
          <a:xfrm>
            <a:off x="6826250" y="3414713"/>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zh-CN" altLang="en-US" sz="2400" b="1">
                <a:latin typeface="宋体" pitchFamily="2" charset="-122"/>
                <a:ea typeface="宋体" pitchFamily="2" charset="-122"/>
              </a:rPr>
              <a:t>是</a:t>
            </a:r>
          </a:p>
        </p:txBody>
      </p:sp>
      <p:sp>
        <p:nvSpPr>
          <p:cNvPr id="116753" name="Line 17"/>
          <p:cNvSpPr>
            <a:spLocks noChangeShapeType="1"/>
          </p:cNvSpPr>
          <p:nvPr/>
        </p:nvSpPr>
        <p:spPr bwMode="auto">
          <a:xfrm flipH="1" flipV="1">
            <a:off x="4864100" y="4800600"/>
            <a:ext cx="1939925" cy="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4" name="Line 18"/>
          <p:cNvSpPr>
            <a:spLocks noChangeShapeType="1"/>
          </p:cNvSpPr>
          <p:nvPr/>
        </p:nvSpPr>
        <p:spPr bwMode="auto">
          <a:xfrm flipV="1">
            <a:off x="4864100" y="2946400"/>
            <a:ext cx="12700" cy="1854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5" name="Text Box 19"/>
          <p:cNvSpPr txBox="1">
            <a:spLocks noChangeArrowheads="1"/>
          </p:cNvSpPr>
          <p:nvPr/>
        </p:nvSpPr>
        <p:spPr bwMode="auto">
          <a:xfrm>
            <a:off x="1716088" y="26828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FFFF"/>
                </a:solidFill>
                <a:latin typeface="Times New Roman" pitchFamily="18" charset="0"/>
                <a:ea typeface="宋体" pitchFamily="2" charset="-122"/>
              </a:rPr>
              <a:t>缺页中断</a:t>
            </a:r>
          </a:p>
        </p:txBody>
      </p:sp>
      <p:sp>
        <p:nvSpPr>
          <p:cNvPr id="116756" name="Line 20"/>
          <p:cNvSpPr>
            <a:spLocks noChangeShapeType="1"/>
          </p:cNvSpPr>
          <p:nvPr/>
        </p:nvSpPr>
        <p:spPr bwMode="auto">
          <a:xfrm flipH="1">
            <a:off x="2560638" y="2190750"/>
            <a:ext cx="4762" cy="511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7" name="Line 21"/>
          <p:cNvSpPr>
            <a:spLocks noChangeShapeType="1"/>
          </p:cNvSpPr>
          <p:nvPr/>
        </p:nvSpPr>
        <p:spPr bwMode="auto">
          <a:xfrm>
            <a:off x="6811963" y="1943100"/>
            <a:ext cx="0" cy="4206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8" name="Rectangle 22"/>
          <p:cNvSpPr>
            <a:spLocks noChangeArrowheads="1"/>
          </p:cNvSpPr>
          <p:nvPr/>
        </p:nvSpPr>
        <p:spPr bwMode="auto">
          <a:xfrm>
            <a:off x="1558925" y="3967163"/>
            <a:ext cx="205105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kumimoji="1" lang="zh-CN" altLang="en-US" sz="2400" b="1">
                <a:latin typeface="宋体" pitchFamily="2" charset="-122"/>
                <a:ea typeface="宋体" pitchFamily="2" charset="-122"/>
              </a:rPr>
              <a:t>调入所需页面</a:t>
            </a:r>
          </a:p>
        </p:txBody>
      </p:sp>
      <p:sp>
        <p:nvSpPr>
          <p:cNvPr id="116759" name="Line 23"/>
          <p:cNvSpPr>
            <a:spLocks noChangeShapeType="1"/>
          </p:cNvSpPr>
          <p:nvPr/>
        </p:nvSpPr>
        <p:spPr bwMode="auto">
          <a:xfrm>
            <a:off x="2560638" y="3214688"/>
            <a:ext cx="0" cy="763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0" name="Line 24"/>
          <p:cNvSpPr>
            <a:spLocks noChangeShapeType="1"/>
          </p:cNvSpPr>
          <p:nvPr/>
        </p:nvSpPr>
        <p:spPr bwMode="auto">
          <a:xfrm flipH="1">
            <a:off x="6811963" y="3535363"/>
            <a:ext cx="4762" cy="355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1" name="Line 25"/>
          <p:cNvSpPr>
            <a:spLocks noChangeShapeType="1"/>
          </p:cNvSpPr>
          <p:nvPr/>
        </p:nvSpPr>
        <p:spPr bwMode="auto">
          <a:xfrm flipH="1">
            <a:off x="6811963" y="4445000"/>
            <a:ext cx="4762" cy="355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2" name="Line 26"/>
          <p:cNvSpPr>
            <a:spLocks noChangeShapeType="1"/>
          </p:cNvSpPr>
          <p:nvPr/>
        </p:nvSpPr>
        <p:spPr bwMode="auto">
          <a:xfrm flipH="1">
            <a:off x="2560638" y="4452938"/>
            <a:ext cx="4762" cy="511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3" name="Line 27"/>
          <p:cNvSpPr>
            <a:spLocks noChangeShapeType="1"/>
          </p:cNvSpPr>
          <p:nvPr/>
        </p:nvSpPr>
        <p:spPr bwMode="auto">
          <a:xfrm flipH="1">
            <a:off x="2560638" y="5461000"/>
            <a:ext cx="4762" cy="4095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4" name="Line 28"/>
          <p:cNvSpPr>
            <a:spLocks noChangeShapeType="1"/>
          </p:cNvSpPr>
          <p:nvPr/>
        </p:nvSpPr>
        <p:spPr bwMode="auto">
          <a:xfrm>
            <a:off x="4864100" y="2936875"/>
            <a:ext cx="596900" cy="15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5" name="Line 29"/>
          <p:cNvSpPr>
            <a:spLocks noChangeShapeType="1"/>
          </p:cNvSpPr>
          <p:nvPr/>
        </p:nvSpPr>
        <p:spPr bwMode="auto">
          <a:xfrm>
            <a:off x="3606800" y="4208463"/>
            <a:ext cx="12573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6" name="Text Box 30"/>
          <p:cNvSpPr txBox="1">
            <a:spLocks noChangeArrowheads="1"/>
          </p:cNvSpPr>
          <p:nvPr/>
        </p:nvSpPr>
        <p:spPr bwMode="auto">
          <a:xfrm>
            <a:off x="4932363" y="5373688"/>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200" b="1">
                <a:solidFill>
                  <a:srgbClr val="800000"/>
                </a:solidFill>
                <a:latin typeface="Times New Roman" pitchFamily="18" charset="0"/>
                <a:ea typeface="宋体" pitchFamily="2" charset="-122"/>
              </a:rPr>
              <a:t>缺页中断的流程图</a:t>
            </a:r>
          </a:p>
        </p:txBody>
      </p:sp>
    </p:spTree>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77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A9F6D8-7C52-418F-8B19-65D8AE64B08D}" type="slidenum">
              <a:rPr lang="en-US" altLang="zh-CN" smtClean="0">
                <a:latin typeface="Times New Roman" pitchFamily="18" charset="0"/>
              </a:rPr>
              <a:pPr eaLnBrk="1" hangingPunct="1"/>
              <a:t>113</a:t>
            </a:fld>
            <a:endParaRPr lang="en-US" altLang="zh-CN" smtClean="0">
              <a:latin typeface="Times New Roman" pitchFamily="18" charset="0"/>
            </a:endParaRPr>
          </a:p>
        </p:txBody>
      </p:sp>
      <p:sp>
        <p:nvSpPr>
          <p:cNvPr id="183325" name="Line 29"/>
          <p:cNvSpPr>
            <a:spLocks noChangeShapeType="1"/>
          </p:cNvSpPr>
          <p:nvPr/>
        </p:nvSpPr>
        <p:spPr bwMode="auto">
          <a:xfrm>
            <a:off x="3276600" y="6005513"/>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7765" name="Group 31"/>
          <p:cNvGrpSpPr>
            <a:grpSpLocks/>
          </p:cNvGrpSpPr>
          <p:nvPr/>
        </p:nvGrpSpPr>
        <p:grpSpPr bwMode="auto">
          <a:xfrm>
            <a:off x="1981200" y="473075"/>
            <a:ext cx="1295400" cy="6111875"/>
            <a:chOff x="1248" y="298"/>
            <a:chExt cx="816" cy="3850"/>
          </a:xfrm>
        </p:grpSpPr>
        <p:sp>
          <p:nvSpPr>
            <p:cNvPr id="117846" name="Rectangle 32"/>
            <p:cNvSpPr>
              <a:spLocks noChangeArrowheads="1"/>
            </p:cNvSpPr>
            <p:nvPr/>
          </p:nvSpPr>
          <p:spPr bwMode="auto">
            <a:xfrm>
              <a:off x="1248" y="29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7847" name="Rectangle 33"/>
            <p:cNvSpPr>
              <a:spLocks noChangeArrowheads="1"/>
            </p:cNvSpPr>
            <p:nvPr/>
          </p:nvSpPr>
          <p:spPr bwMode="auto">
            <a:xfrm>
              <a:off x="1248" y="54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7848" name="Rectangle 34"/>
            <p:cNvSpPr>
              <a:spLocks noChangeArrowheads="1"/>
            </p:cNvSpPr>
            <p:nvPr/>
          </p:nvSpPr>
          <p:spPr bwMode="auto">
            <a:xfrm>
              <a:off x="1248" y="78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7849" name="Rectangle 35"/>
            <p:cNvSpPr>
              <a:spLocks noChangeArrowheads="1"/>
            </p:cNvSpPr>
            <p:nvPr/>
          </p:nvSpPr>
          <p:spPr bwMode="auto">
            <a:xfrm>
              <a:off x="1248" y="103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7850" name="Rectangle 36"/>
            <p:cNvSpPr>
              <a:spLocks noChangeArrowheads="1"/>
            </p:cNvSpPr>
            <p:nvPr/>
          </p:nvSpPr>
          <p:spPr bwMode="auto">
            <a:xfrm>
              <a:off x="1248" y="126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7</a:t>
              </a:r>
            </a:p>
          </p:txBody>
        </p:sp>
        <p:sp>
          <p:nvSpPr>
            <p:cNvPr id="117851" name="Rectangle 37"/>
            <p:cNvSpPr>
              <a:spLocks noChangeArrowheads="1"/>
            </p:cNvSpPr>
            <p:nvPr/>
          </p:nvSpPr>
          <p:spPr bwMode="auto">
            <a:xfrm>
              <a:off x="1248" y="150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7852" name="Rectangle 38"/>
            <p:cNvSpPr>
              <a:spLocks noChangeArrowheads="1"/>
            </p:cNvSpPr>
            <p:nvPr/>
          </p:nvSpPr>
          <p:spPr bwMode="auto">
            <a:xfrm>
              <a:off x="1248" y="174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5</a:t>
              </a:r>
            </a:p>
          </p:txBody>
        </p:sp>
        <p:sp>
          <p:nvSpPr>
            <p:cNvPr id="117853" name="Rectangle 39"/>
            <p:cNvSpPr>
              <a:spLocks noChangeArrowheads="1"/>
            </p:cNvSpPr>
            <p:nvPr/>
          </p:nvSpPr>
          <p:spPr bwMode="auto">
            <a:xfrm>
              <a:off x="1248" y="197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7854" name="Rectangle 40"/>
            <p:cNvSpPr>
              <a:spLocks noChangeArrowheads="1"/>
            </p:cNvSpPr>
            <p:nvPr/>
          </p:nvSpPr>
          <p:spPr bwMode="auto">
            <a:xfrm>
              <a:off x="1248" y="222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7855" name="Rectangle 41"/>
            <p:cNvSpPr>
              <a:spLocks noChangeArrowheads="1"/>
            </p:cNvSpPr>
            <p:nvPr/>
          </p:nvSpPr>
          <p:spPr bwMode="auto">
            <a:xfrm>
              <a:off x="1248" y="247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X</a:t>
              </a:r>
            </a:p>
          </p:txBody>
        </p:sp>
        <p:sp>
          <p:nvSpPr>
            <p:cNvPr id="117856" name="Rectangle 42"/>
            <p:cNvSpPr>
              <a:spLocks noChangeArrowheads="1"/>
            </p:cNvSpPr>
            <p:nvPr/>
          </p:nvSpPr>
          <p:spPr bwMode="auto">
            <a:xfrm>
              <a:off x="1248" y="271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3</a:t>
              </a:r>
            </a:p>
          </p:txBody>
        </p:sp>
        <p:sp>
          <p:nvSpPr>
            <p:cNvPr id="117857" name="Rectangle 43"/>
            <p:cNvSpPr>
              <a:spLocks noChangeArrowheads="1"/>
            </p:cNvSpPr>
            <p:nvPr/>
          </p:nvSpPr>
          <p:spPr bwMode="auto">
            <a:xfrm>
              <a:off x="1248" y="296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4</a:t>
              </a:r>
            </a:p>
          </p:txBody>
        </p:sp>
        <p:sp>
          <p:nvSpPr>
            <p:cNvPr id="117858" name="Rectangle 44"/>
            <p:cNvSpPr>
              <a:spLocks noChangeArrowheads="1"/>
            </p:cNvSpPr>
            <p:nvPr/>
          </p:nvSpPr>
          <p:spPr bwMode="auto">
            <a:xfrm>
              <a:off x="1248" y="319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0</a:t>
              </a:r>
            </a:p>
          </p:txBody>
        </p:sp>
        <p:sp>
          <p:nvSpPr>
            <p:cNvPr id="117859" name="Rectangle 45"/>
            <p:cNvSpPr>
              <a:spLocks noChangeArrowheads="1"/>
            </p:cNvSpPr>
            <p:nvPr/>
          </p:nvSpPr>
          <p:spPr bwMode="auto">
            <a:xfrm>
              <a:off x="1248" y="343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6</a:t>
              </a:r>
            </a:p>
          </p:txBody>
        </p:sp>
        <p:sp>
          <p:nvSpPr>
            <p:cNvPr id="117860" name="Rectangle 46"/>
            <p:cNvSpPr>
              <a:spLocks noChangeArrowheads="1"/>
            </p:cNvSpPr>
            <p:nvPr/>
          </p:nvSpPr>
          <p:spPr bwMode="auto">
            <a:xfrm>
              <a:off x="1248" y="367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1</a:t>
              </a:r>
            </a:p>
          </p:txBody>
        </p:sp>
        <p:sp>
          <p:nvSpPr>
            <p:cNvPr id="117861" name="Rectangle 47"/>
            <p:cNvSpPr>
              <a:spLocks noChangeArrowheads="1"/>
            </p:cNvSpPr>
            <p:nvPr/>
          </p:nvSpPr>
          <p:spPr bwMode="auto">
            <a:xfrm>
              <a:off x="1248" y="3908"/>
              <a:ext cx="816" cy="24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2</a:t>
              </a:r>
            </a:p>
          </p:txBody>
        </p:sp>
      </p:grpSp>
      <p:grpSp>
        <p:nvGrpSpPr>
          <p:cNvPr id="117766" name="Group 48"/>
          <p:cNvGrpSpPr>
            <a:grpSpLocks/>
          </p:cNvGrpSpPr>
          <p:nvPr/>
        </p:nvGrpSpPr>
        <p:grpSpPr bwMode="auto">
          <a:xfrm>
            <a:off x="822325" y="457200"/>
            <a:ext cx="1169988" cy="6127750"/>
            <a:chOff x="518" y="288"/>
            <a:chExt cx="737" cy="3860"/>
          </a:xfrm>
        </p:grpSpPr>
        <p:sp>
          <p:nvSpPr>
            <p:cNvPr id="117830" name="Text Box 49"/>
            <p:cNvSpPr txBox="1">
              <a:spLocks noChangeArrowheads="1"/>
            </p:cNvSpPr>
            <p:nvPr/>
          </p:nvSpPr>
          <p:spPr bwMode="auto">
            <a:xfrm>
              <a:off x="518" y="28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solidFill>
                    <a:schemeClr val="bg1"/>
                  </a:solidFill>
                  <a:latin typeface="Times New Roman" pitchFamily="18" charset="0"/>
                  <a:ea typeface="宋体" pitchFamily="2" charset="-122"/>
                </a:rPr>
                <a:t>60K-64K</a:t>
              </a:r>
            </a:p>
          </p:txBody>
        </p:sp>
        <p:sp>
          <p:nvSpPr>
            <p:cNvPr id="117831" name="Text Box 50"/>
            <p:cNvSpPr txBox="1">
              <a:spLocks noChangeArrowheads="1"/>
            </p:cNvSpPr>
            <p:nvPr/>
          </p:nvSpPr>
          <p:spPr bwMode="auto">
            <a:xfrm>
              <a:off x="518" y="53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56K-60K</a:t>
              </a:r>
            </a:p>
          </p:txBody>
        </p:sp>
        <p:sp>
          <p:nvSpPr>
            <p:cNvPr id="117832" name="Text Box 51"/>
            <p:cNvSpPr txBox="1">
              <a:spLocks noChangeArrowheads="1"/>
            </p:cNvSpPr>
            <p:nvPr/>
          </p:nvSpPr>
          <p:spPr bwMode="auto">
            <a:xfrm>
              <a:off x="518" y="77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52K-56K</a:t>
              </a:r>
            </a:p>
          </p:txBody>
        </p:sp>
        <p:sp>
          <p:nvSpPr>
            <p:cNvPr id="117833" name="Text Box 52"/>
            <p:cNvSpPr txBox="1">
              <a:spLocks noChangeArrowheads="1"/>
            </p:cNvSpPr>
            <p:nvPr/>
          </p:nvSpPr>
          <p:spPr bwMode="auto">
            <a:xfrm>
              <a:off x="518" y="102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48K-52K</a:t>
              </a:r>
            </a:p>
          </p:txBody>
        </p:sp>
        <p:sp>
          <p:nvSpPr>
            <p:cNvPr id="117834" name="Text Box 53"/>
            <p:cNvSpPr txBox="1">
              <a:spLocks noChangeArrowheads="1"/>
            </p:cNvSpPr>
            <p:nvPr/>
          </p:nvSpPr>
          <p:spPr bwMode="auto">
            <a:xfrm>
              <a:off x="518" y="125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44K-48K</a:t>
              </a:r>
            </a:p>
          </p:txBody>
        </p:sp>
        <p:sp>
          <p:nvSpPr>
            <p:cNvPr id="117835" name="Text Box 54"/>
            <p:cNvSpPr txBox="1">
              <a:spLocks noChangeArrowheads="1"/>
            </p:cNvSpPr>
            <p:nvPr/>
          </p:nvSpPr>
          <p:spPr bwMode="auto">
            <a:xfrm>
              <a:off x="518" y="149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40K-44K</a:t>
              </a:r>
            </a:p>
          </p:txBody>
        </p:sp>
        <p:sp>
          <p:nvSpPr>
            <p:cNvPr id="117836" name="Text Box 55"/>
            <p:cNvSpPr txBox="1">
              <a:spLocks noChangeArrowheads="1"/>
            </p:cNvSpPr>
            <p:nvPr/>
          </p:nvSpPr>
          <p:spPr bwMode="auto">
            <a:xfrm>
              <a:off x="518" y="173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36K-40K</a:t>
              </a:r>
            </a:p>
          </p:txBody>
        </p:sp>
        <p:sp>
          <p:nvSpPr>
            <p:cNvPr id="117837" name="Text Box 56"/>
            <p:cNvSpPr txBox="1">
              <a:spLocks noChangeArrowheads="1"/>
            </p:cNvSpPr>
            <p:nvPr/>
          </p:nvSpPr>
          <p:spPr bwMode="auto">
            <a:xfrm>
              <a:off x="518" y="196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32K-36K</a:t>
              </a:r>
            </a:p>
          </p:txBody>
        </p:sp>
        <p:sp>
          <p:nvSpPr>
            <p:cNvPr id="117838" name="Text Box 57"/>
            <p:cNvSpPr txBox="1">
              <a:spLocks noChangeArrowheads="1"/>
            </p:cNvSpPr>
            <p:nvPr/>
          </p:nvSpPr>
          <p:spPr bwMode="auto">
            <a:xfrm>
              <a:off x="518" y="221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28K-32K</a:t>
              </a:r>
            </a:p>
          </p:txBody>
        </p:sp>
        <p:sp>
          <p:nvSpPr>
            <p:cNvPr id="117839" name="Text Box 58"/>
            <p:cNvSpPr txBox="1">
              <a:spLocks noChangeArrowheads="1"/>
            </p:cNvSpPr>
            <p:nvPr/>
          </p:nvSpPr>
          <p:spPr bwMode="auto">
            <a:xfrm>
              <a:off x="518" y="246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24K-28K</a:t>
              </a:r>
            </a:p>
          </p:txBody>
        </p:sp>
        <p:sp>
          <p:nvSpPr>
            <p:cNvPr id="117840" name="Text Box 59"/>
            <p:cNvSpPr txBox="1">
              <a:spLocks noChangeArrowheads="1"/>
            </p:cNvSpPr>
            <p:nvPr/>
          </p:nvSpPr>
          <p:spPr bwMode="auto">
            <a:xfrm>
              <a:off x="518" y="270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20K-24K</a:t>
              </a:r>
            </a:p>
          </p:txBody>
        </p:sp>
        <p:sp>
          <p:nvSpPr>
            <p:cNvPr id="117841" name="Text Box 60"/>
            <p:cNvSpPr txBox="1">
              <a:spLocks noChangeArrowheads="1"/>
            </p:cNvSpPr>
            <p:nvPr/>
          </p:nvSpPr>
          <p:spPr bwMode="auto">
            <a:xfrm>
              <a:off x="518" y="295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16K-20K</a:t>
              </a:r>
            </a:p>
          </p:txBody>
        </p:sp>
        <p:sp>
          <p:nvSpPr>
            <p:cNvPr id="117842" name="Text Box 61"/>
            <p:cNvSpPr txBox="1">
              <a:spLocks noChangeArrowheads="1"/>
            </p:cNvSpPr>
            <p:nvPr/>
          </p:nvSpPr>
          <p:spPr bwMode="auto">
            <a:xfrm>
              <a:off x="518" y="318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12K-16K</a:t>
              </a:r>
            </a:p>
          </p:txBody>
        </p:sp>
        <p:sp>
          <p:nvSpPr>
            <p:cNvPr id="117843" name="Text Box 62"/>
            <p:cNvSpPr txBox="1">
              <a:spLocks noChangeArrowheads="1"/>
            </p:cNvSpPr>
            <p:nvPr/>
          </p:nvSpPr>
          <p:spPr bwMode="auto">
            <a:xfrm>
              <a:off x="518" y="342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8K-12K</a:t>
              </a:r>
            </a:p>
          </p:txBody>
        </p:sp>
        <p:sp>
          <p:nvSpPr>
            <p:cNvPr id="117844" name="Text Box 63"/>
            <p:cNvSpPr txBox="1">
              <a:spLocks noChangeArrowheads="1"/>
            </p:cNvSpPr>
            <p:nvPr/>
          </p:nvSpPr>
          <p:spPr bwMode="auto">
            <a:xfrm>
              <a:off x="518" y="366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4K-8K</a:t>
              </a:r>
            </a:p>
          </p:txBody>
        </p:sp>
        <p:sp>
          <p:nvSpPr>
            <p:cNvPr id="117845" name="Text Box 64"/>
            <p:cNvSpPr txBox="1">
              <a:spLocks noChangeArrowheads="1"/>
            </p:cNvSpPr>
            <p:nvPr/>
          </p:nvSpPr>
          <p:spPr bwMode="auto">
            <a:xfrm>
              <a:off x="518" y="389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0K-4K</a:t>
              </a:r>
            </a:p>
          </p:txBody>
        </p:sp>
      </p:grpSp>
      <p:sp>
        <p:nvSpPr>
          <p:cNvPr id="117767" name="Rectangle 65"/>
          <p:cNvSpPr>
            <a:spLocks noChangeArrowheads="1"/>
          </p:cNvSpPr>
          <p:nvPr/>
        </p:nvSpPr>
        <p:spPr bwMode="auto">
          <a:xfrm>
            <a:off x="5121275" y="3521075"/>
            <a:ext cx="1295400" cy="38100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11</a:t>
            </a:r>
          </a:p>
        </p:txBody>
      </p:sp>
      <p:sp>
        <p:nvSpPr>
          <p:cNvPr id="117768" name="Rectangle 66"/>
          <p:cNvSpPr>
            <a:spLocks noChangeArrowheads="1"/>
          </p:cNvSpPr>
          <p:nvPr/>
        </p:nvSpPr>
        <p:spPr bwMode="auto">
          <a:xfrm>
            <a:off x="5121275" y="3917950"/>
            <a:ext cx="1295400" cy="38100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dirty="0">
                <a:latin typeface="Times New Roman" pitchFamily="18" charset="0"/>
                <a:ea typeface="宋体" pitchFamily="2" charset="-122"/>
              </a:rPr>
              <a:t>2</a:t>
            </a:r>
          </a:p>
        </p:txBody>
      </p:sp>
      <p:sp>
        <p:nvSpPr>
          <p:cNvPr id="117769" name="Rectangle 67"/>
          <p:cNvSpPr>
            <a:spLocks noChangeArrowheads="1"/>
          </p:cNvSpPr>
          <p:nvPr/>
        </p:nvSpPr>
        <p:spPr bwMode="auto">
          <a:xfrm>
            <a:off x="5121275" y="4298950"/>
            <a:ext cx="1295400" cy="38100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9</a:t>
            </a:r>
          </a:p>
        </p:txBody>
      </p:sp>
      <p:sp>
        <p:nvSpPr>
          <p:cNvPr id="117770" name="Rectangle 68"/>
          <p:cNvSpPr>
            <a:spLocks noChangeArrowheads="1"/>
          </p:cNvSpPr>
          <p:nvPr/>
        </p:nvSpPr>
        <p:spPr bwMode="auto">
          <a:xfrm>
            <a:off x="5121275" y="4695825"/>
            <a:ext cx="1295400" cy="38100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4</a:t>
            </a:r>
          </a:p>
        </p:txBody>
      </p:sp>
      <p:sp>
        <p:nvSpPr>
          <p:cNvPr id="117771" name="Rectangle 69"/>
          <p:cNvSpPr>
            <a:spLocks noChangeArrowheads="1"/>
          </p:cNvSpPr>
          <p:nvPr/>
        </p:nvSpPr>
        <p:spPr bwMode="auto">
          <a:xfrm>
            <a:off x="5121275" y="5060950"/>
            <a:ext cx="1295400" cy="38100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5</a:t>
            </a:r>
          </a:p>
        </p:txBody>
      </p:sp>
      <p:sp>
        <p:nvSpPr>
          <p:cNvPr id="117772" name="Rectangle 70"/>
          <p:cNvSpPr>
            <a:spLocks noChangeArrowheads="1"/>
          </p:cNvSpPr>
          <p:nvPr/>
        </p:nvSpPr>
        <p:spPr bwMode="auto">
          <a:xfrm>
            <a:off x="5121275" y="5441950"/>
            <a:ext cx="1295400" cy="38100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0</a:t>
            </a:r>
          </a:p>
        </p:txBody>
      </p:sp>
      <p:sp>
        <p:nvSpPr>
          <p:cNvPr id="117773" name="Rectangle 71"/>
          <p:cNvSpPr>
            <a:spLocks noChangeArrowheads="1"/>
          </p:cNvSpPr>
          <p:nvPr/>
        </p:nvSpPr>
        <p:spPr bwMode="auto">
          <a:xfrm>
            <a:off x="5121275" y="5822950"/>
            <a:ext cx="1295400" cy="38100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1</a:t>
            </a:r>
          </a:p>
        </p:txBody>
      </p:sp>
      <p:sp>
        <p:nvSpPr>
          <p:cNvPr id="117774" name="Rectangle 72"/>
          <p:cNvSpPr>
            <a:spLocks noChangeArrowheads="1"/>
          </p:cNvSpPr>
          <p:nvPr/>
        </p:nvSpPr>
        <p:spPr bwMode="auto">
          <a:xfrm>
            <a:off x="5121275" y="6188075"/>
            <a:ext cx="1295400" cy="381000"/>
          </a:xfrm>
          <a:prstGeom prst="rect">
            <a:avLst/>
          </a:prstGeom>
          <a:solidFill>
            <a:srgbClr val="00FFFF"/>
          </a:solidFill>
          <a:ln w="9525">
            <a:solidFill>
              <a:srgbClr val="D60093"/>
            </a:solidFill>
            <a:miter lim="800000"/>
            <a:headEnd/>
            <a:tailEnd/>
          </a:ln>
        </p:spPr>
        <p:txBody>
          <a:bodyPr wrap="none" anchor="ctr"/>
          <a:lstStyle/>
          <a:p>
            <a:pPr algn="ctr"/>
            <a:r>
              <a:rPr kumimoji="1" lang="en-US" altLang="zh-CN" sz="2400" b="1">
                <a:latin typeface="Times New Roman" pitchFamily="18" charset="0"/>
                <a:ea typeface="宋体" pitchFamily="2" charset="-122"/>
              </a:rPr>
              <a:t>3</a:t>
            </a:r>
          </a:p>
        </p:txBody>
      </p:sp>
      <p:grpSp>
        <p:nvGrpSpPr>
          <p:cNvPr id="117775" name="Group 73"/>
          <p:cNvGrpSpPr>
            <a:grpSpLocks/>
          </p:cNvGrpSpPr>
          <p:nvPr/>
        </p:nvGrpSpPr>
        <p:grpSpPr bwMode="auto">
          <a:xfrm>
            <a:off x="6526213" y="3505200"/>
            <a:ext cx="1169987" cy="3063875"/>
            <a:chOff x="4111" y="2208"/>
            <a:chExt cx="737" cy="1930"/>
          </a:xfrm>
        </p:grpSpPr>
        <p:sp>
          <p:nvSpPr>
            <p:cNvPr id="117822" name="Text Box 74"/>
            <p:cNvSpPr txBox="1">
              <a:spLocks noChangeArrowheads="1"/>
            </p:cNvSpPr>
            <p:nvPr/>
          </p:nvSpPr>
          <p:spPr bwMode="auto">
            <a:xfrm>
              <a:off x="4111" y="220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28K-32K</a:t>
              </a:r>
            </a:p>
          </p:txBody>
        </p:sp>
        <p:sp>
          <p:nvSpPr>
            <p:cNvPr id="117823" name="Text Box 75"/>
            <p:cNvSpPr txBox="1">
              <a:spLocks noChangeArrowheads="1"/>
            </p:cNvSpPr>
            <p:nvPr/>
          </p:nvSpPr>
          <p:spPr bwMode="auto">
            <a:xfrm>
              <a:off x="4111" y="245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24K-28K</a:t>
              </a:r>
            </a:p>
          </p:txBody>
        </p:sp>
        <p:sp>
          <p:nvSpPr>
            <p:cNvPr id="117824" name="Text Box 76"/>
            <p:cNvSpPr txBox="1">
              <a:spLocks noChangeArrowheads="1"/>
            </p:cNvSpPr>
            <p:nvPr/>
          </p:nvSpPr>
          <p:spPr bwMode="auto">
            <a:xfrm>
              <a:off x="4111" y="269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20K-24K</a:t>
              </a:r>
            </a:p>
          </p:txBody>
        </p:sp>
        <p:sp>
          <p:nvSpPr>
            <p:cNvPr id="117825" name="Text Box 77"/>
            <p:cNvSpPr txBox="1">
              <a:spLocks noChangeArrowheads="1"/>
            </p:cNvSpPr>
            <p:nvPr/>
          </p:nvSpPr>
          <p:spPr bwMode="auto">
            <a:xfrm>
              <a:off x="4111" y="294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16K-20K</a:t>
              </a:r>
            </a:p>
          </p:txBody>
        </p:sp>
        <p:sp>
          <p:nvSpPr>
            <p:cNvPr id="117826" name="Text Box 78"/>
            <p:cNvSpPr txBox="1">
              <a:spLocks noChangeArrowheads="1"/>
            </p:cNvSpPr>
            <p:nvPr/>
          </p:nvSpPr>
          <p:spPr bwMode="auto">
            <a:xfrm>
              <a:off x="4111" y="3178"/>
              <a:ext cx="7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12K-16K</a:t>
              </a:r>
            </a:p>
          </p:txBody>
        </p:sp>
        <p:sp>
          <p:nvSpPr>
            <p:cNvPr id="117827" name="Text Box 79"/>
            <p:cNvSpPr txBox="1">
              <a:spLocks noChangeArrowheads="1"/>
            </p:cNvSpPr>
            <p:nvPr/>
          </p:nvSpPr>
          <p:spPr bwMode="auto">
            <a:xfrm>
              <a:off x="4111" y="341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8K-12K</a:t>
              </a:r>
            </a:p>
          </p:txBody>
        </p:sp>
        <p:sp>
          <p:nvSpPr>
            <p:cNvPr id="117828" name="Text Box 80"/>
            <p:cNvSpPr txBox="1">
              <a:spLocks noChangeArrowheads="1"/>
            </p:cNvSpPr>
            <p:nvPr/>
          </p:nvSpPr>
          <p:spPr bwMode="auto">
            <a:xfrm>
              <a:off x="4111" y="365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4K-8K</a:t>
              </a:r>
            </a:p>
          </p:txBody>
        </p:sp>
        <p:sp>
          <p:nvSpPr>
            <p:cNvPr id="117829" name="Text Box 81"/>
            <p:cNvSpPr txBox="1">
              <a:spLocks noChangeArrowheads="1"/>
            </p:cNvSpPr>
            <p:nvPr/>
          </p:nvSpPr>
          <p:spPr bwMode="auto">
            <a:xfrm>
              <a:off x="4111" y="3888"/>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宋体" pitchFamily="2" charset="-122"/>
                </a:rPr>
                <a:t>   </a:t>
              </a:r>
              <a:r>
                <a:rPr kumimoji="1" lang="en-US" altLang="zh-CN" sz="2000" b="1">
                  <a:latin typeface="Times New Roman" pitchFamily="18" charset="0"/>
                  <a:ea typeface="宋体" pitchFamily="2" charset="-122"/>
                </a:rPr>
                <a:t>0K-4K</a:t>
              </a:r>
            </a:p>
          </p:txBody>
        </p:sp>
      </p:grpSp>
      <p:sp>
        <p:nvSpPr>
          <p:cNvPr id="117776" name="Text Box 82"/>
          <p:cNvSpPr txBox="1">
            <a:spLocks noChangeArrowheads="1"/>
          </p:cNvSpPr>
          <p:nvPr/>
        </p:nvSpPr>
        <p:spPr bwMode="auto">
          <a:xfrm>
            <a:off x="231775" y="7302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逻辑地址空间</a:t>
            </a:r>
          </a:p>
        </p:txBody>
      </p:sp>
      <p:sp>
        <p:nvSpPr>
          <p:cNvPr id="117777" name="Text Box 83"/>
          <p:cNvSpPr txBox="1">
            <a:spLocks noChangeArrowheads="1"/>
          </p:cNvSpPr>
          <p:nvPr/>
        </p:nvSpPr>
        <p:spPr bwMode="auto">
          <a:xfrm>
            <a:off x="4648200" y="28956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latin typeface="Times New Roman" pitchFamily="18" charset="0"/>
                <a:ea typeface="楷体_GB2312" pitchFamily="49" charset="-122"/>
              </a:rPr>
              <a:t>物理地址空间</a:t>
            </a:r>
          </a:p>
        </p:txBody>
      </p:sp>
      <p:sp>
        <p:nvSpPr>
          <p:cNvPr id="117778" name="Line 84"/>
          <p:cNvSpPr>
            <a:spLocks noChangeShapeType="1"/>
          </p:cNvSpPr>
          <p:nvPr/>
        </p:nvSpPr>
        <p:spPr bwMode="auto">
          <a:xfrm>
            <a:off x="3276600" y="2209800"/>
            <a:ext cx="1828800" cy="1447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9" name="Line 85"/>
          <p:cNvSpPr>
            <a:spLocks noChangeShapeType="1"/>
          </p:cNvSpPr>
          <p:nvPr/>
        </p:nvSpPr>
        <p:spPr bwMode="auto">
          <a:xfrm>
            <a:off x="3276600" y="2971800"/>
            <a:ext cx="1828800" cy="1524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0" name="Line 86"/>
          <p:cNvSpPr>
            <a:spLocks noChangeShapeType="1"/>
          </p:cNvSpPr>
          <p:nvPr/>
        </p:nvSpPr>
        <p:spPr bwMode="auto">
          <a:xfrm>
            <a:off x="3276600" y="4495800"/>
            <a:ext cx="18288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1" name="Line 87"/>
          <p:cNvSpPr>
            <a:spLocks noChangeShapeType="1"/>
          </p:cNvSpPr>
          <p:nvPr/>
        </p:nvSpPr>
        <p:spPr bwMode="auto">
          <a:xfrm>
            <a:off x="3276600" y="4953000"/>
            <a:ext cx="1828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2" name="Line 88"/>
          <p:cNvSpPr>
            <a:spLocks noChangeShapeType="1"/>
          </p:cNvSpPr>
          <p:nvPr/>
        </p:nvSpPr>
        <p:spPr bwMode="auto">
          <a:xfrm>
            <a:off x="3276600" y="5257800"/>
            <a:ext cx="182880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3" name="Line 89"/>
          <p:cNvSpPr>
            <a:spLocks noChangeShapeType="1"/>
          </p:cNvSpPr>
          <p:nvPr/>
        </p:nvSpPr>
        <p:spPr bwMode="auto">
          <a:xfrm flipV="1">
            <a:off x="3276600" y="5638800"/>
            <a:ext cx="18288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4" name="Line 90"/>
          <p:cNvSpPr>
            <a:spLocks noChangeShapeType="1"/>
          </p:cNvSpPr>
          <p:nvPr/>
        </p:nvSpPr>
        <p:spPr bwMode="auto">
          <a:xfrm flipV="1">
            <a:off x="3276600" y="4114800"/>
            <a:ext cx="1828800" cy="1600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5" name="Text Box 91"/>
          <p:cNvSpPr txBox="1">
            <a:spLocks noChangeArrowheads="1"/>
          </p:cNvSpPr>
          <p:nvPr/>
        </p:nvSpPr>
        <p:spPr bwMode="auto">
          <a:xfrm>
            <a:off x="2279650" y="5873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页表</a:t>
            </a:r>
            <a:endParaRPr kumimoji="1" lang="zh-CN" altLang="en-US" sz="2800" b="1">
              <a:solidFill>
                <a:schemeClr val="bg1"/>
              </a:solidFill>
              <a:latin typeface="Times New Roman" pitchFamily="18" charset="0"/>
              <a:ea typeface="楷体_GB2312" pitchFamily="49" charset="-122"/>
            </a:endParaRPr>
          </a:p>
        </p:txBody>
      </p:sp>
      <p:grpSp>
        <p:nvGrpSpPr>
          <p:cNvPr id="117786" name="Group 92"/>
          <p:cNvGrpSpPr>
            <a:grpSpLocks/>
          </p:cNvGrpSpPr>
          <p:nvPr/>
        </p:nvGrpSpPr>
        <p:grpSpPr bwMode="auto">
          <a:xfrm>
            <a:off x="360363" y="466725"/>
            <a:ext cx="438150" cy="6127750"/>
            <a:chOff x="518" y="288"/>
            <a:chExt cx="276" cy="3860"/>
          </a:xfrm>
        </p:grpSpPr>
        <p:sp>
          <p:nvSpPr>
            <p:cNvPr id="117806" name="Text Box 93"/>
            <p:cNvSpPr txBox="1">
              <a:spLocks noChangeArrowheads="1"/>
            </p:cNvSpPr>
            <p:nvPr/>
          </p:nvSpPr>
          <p:spPr bwMode="auto">
            <a:xfrm>
              <a:off x="518" y="2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solidFill>
                    <a:schemeClr val="bg1"/>
                  </a:solidFill>
                  <a:latin typeface="Times New Roman" pitchFamily="18" charset="0"/>
                  <a:ea typeface="宋体" pitchFamily="2" charset="-122"/>
                </a:rPr>
                <a:t>15</a:t>
              </a:r>
            </a:p>
          </p:txBody>
        </p:sp>
        <p:sp>
          <p:nvSpPr>
            <p:cNvPr id="117807" name="Text Box 94"/>
            <p:cNvSpPr txBox="1">
              <a:spLocks noChangeArrowheads="1"/>
            </p:cNvSpPr>
            <p:nvPr/>
          </p:nvSpPr>
          <p:spPr bwMode="auto">
            <a:xfrm>
              <a:off x="518" y="53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14</a:t>
              </a:r>
            </a:p>
          </p:txBody>
        </p:sp>
        <p:sp>
          <p:nvSpPr>
            <p:cNvPr id="117808" name="Text Box 95"/>
            <p:cNvSpPr txBox="1">
              <a:spLocks noChangeArrowheads="1"/>
            </p:cNvSpPr>
            <p:nvPr/>
          </p:nvSpPr>
          <p:spPr bwMode="auto">
            <a:xfrm>
              <a:off x="518" y="77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13</a:t>
              </a:r>
            </a:p>
          </p:txBody>
        </p:sp>
        <p:sp>
          <p:nvSpPr>
            <p:cNvPr id="117809" name="Text Box 96"/>
            <p:cNvSpPr txBox="1">
              <a:spLocks noChangeArrowheads="1"/>
            </p:cNvSpPr>
            <p:nvPr/>
          </p:nvSpPr>
          <p:spPr bwMode="auto">
            <a:xfrm>
              <a:off x="518" y="102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12</a:t>
              </a:r>
            </a:p>
          </p:txBody>
        </p:sp>
        <p:sp>
          <p:nvSpPr>
            <p:cNvPr id="117810" name="Text Box 97"/>
            <p:cNvSpPr txBox="1">
              <a:spLocks noChangeArrowheads="1"/>
            </p:cNvSpPr>
            <p:nvPr/>
          </p:nvSpPr>
          <p:spPr bwMode="auto">
            <a:xfrm>
              <a:off x="518" y="125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11</a:t>
              </a:r>
            </a:p>
          </p:txBody>
        </p:sp>
        <p:sp>
          <p:nvSpPr>
            <p:cNvPr id="117811" name="Text Box 98"/>
            <p:cNvSpPr txBox="1">
              <a:spLocks noChangeArrowheads="1"/>
            </p:cNvSpPr>
            <p:nvPr/>
          </p:nvSpPr>
          <p:spPr bwMode="auto">
            <a:xfrm>
              <a:off x="518" y="149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10</a:t>
              </a:r>
            </a:p>
          </p:txBody>
        </p:sp>
        <p:sp>
          <p:nvSpPr>
            <p:cNvPr id="117812" name="Text Box 99"/>
            <p:cNvSpPr txBox="1">
              <a:spLocks noChangeArrowheads="1"/>
            </p:cNvSpPr>
            <p:nvPr/>
          </p:nvSpPr>
          <p:spPr bwMode="auto">
            <a:xfrm>
              <a:off x="518" y="173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9</a:t>
              </a:r>
            </a:p>
          </p:txBody>
        </p:sp>
        <p:sp>
          <p:nvSpPr>
            <p:cNvPr id="117813" name="Text Box 100"/>
            <p:cNvSpPr txBox="1">
              <a:spLocks noChangeArrowheads="1"/>
            </p:cNvSpPr>
            <p:nvPr/>
          </p:nvSpPr>
          <p:spPr bwMode="auto">
            <a:xfrm>
              <a:off x="518" y="196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8</a:t>
              </a:r>
            </a:p>
          </p:txBody>
        </p:sp>
        <p:sp>
          <p:nvSpPr>
            <p:cNvPr id="117814" name="Text Box 101"/>
            <p:cNvSpPr txBox="1">
              <a:spLocks noChangeArrowheads="1"/>
            </p:cNvSpPr>
            <p:nvPr/>
          </p:nvSpPr>
          <p:spPr bwMode="auto">
            <a:xfrm>
              <a:off x="518" y="221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7</a:t>
              </a:r>
            </a:p>
          </p:txBody>
        </p:sp>
        <p:sp>
          <p:nvSpPr>
            <p:cNvPr id="117815" name="Text Box 102"/>
            <p:cNvSpPr txBox="1">
              <a:spLocks noChangeArrowheads="1"/>
            </p:cNvSpPr>
            <p:nvPr/>
          </p:nvSpPr>
          <p:spPr bwMode="auto">
            <a:xfrm>
              <a:off x="518" y="246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6</a:t>
              </a:r>
            </a:p>
          </p:txBody>
        </p:sp>
        <p:sp>
          <p:nvSpPr>
            <p:cNvPr id="117816" name="Text Box 103"/>
            <p:cNvSpPr txBox="1">
              <a:spLocks noChangeArrowheads="1"/>
            </p:cNvSpPr>
            <p:nvPr/>
          </p:nvSpPr>
          <p:spPr bwMode="auto">
            <a:xfrm>
              <a:off x="518" y="270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5</a:t>
              </a:r>
            </a:p>
          </p:txBody>
        </p:sp>
        <p:sp>
          <p:nvSpPr>
            <p:cNvPr id="117817" name="Text Box 104"/>
            <p:cNvSpPr txBox="1">
              <a:spLocks noChangeArrowheads="1"/>
            </p:cNvSpPr>
            <p:nvPr/>
          </p:nvSpPr>
          <p:spPr bwMode="auto">
            <a:xfrm>
              <a:off x="518" y="29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a:t>
              </a:r>
            </a:p>
          </p:txBody>
        </p:sp>
        <p:sp>
          <p:nvSpPr>
            <p:cNvPr id="117818" name="Text Box 105"/>
            <p:cNvSpPr txBox="1">
              <a:spLocks noChangeArrowheads="1"/>
            </p:cNvSpPr>
            <p:nvPr/>
          </p:nvSpPr>
          <p:spPr bwMode="auto">
            <a:xfrm>
              <a:off x="518" y="31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3</a:t>
              </a:r>
            </a:p>
          </p:txBody>
        </p:sp>
        <p:sp>
          <p:nvSpPr>
            <p:cNvPr id="117819" name="Text Box 106"/>
            <p:cNvSpPr txBox="1">
              <a:spLocks noChangeArrowheads="1"/>
            </p:cNvSpPr>
            <p:nvPr/>
          </p:nvSpPr>
          <p:spPr bwMode="auto">
            <a:xfrm>
              <a:off x="518" y="342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a:t>
              </a:r>
            </a:p>
          </p:txBody>
        </p:sp>
        <p:sp>
          <p:nvSpPr>
            <p:cNvPr id="117820" name="Text Box 107"/>
            <p:cNvSpPr txBox="1">
              <a:spLocks noChangeArrowheads="1"/>
            </p:cNvSpPr>
            <p:nvPr/>
          </p:nvSpPr>
          <p:spPr bwMode="auto">
            <a:xfrm>
              <a:off x="518" y="366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a:t>
              </a:r>
            </a:p>
          </p:txBody>
        </p:sp>
        <p:sp>
          <p:nvSpPr>
            <p:cNvPr id="117821" name="Text Box 108"/>
            <p:cNvSpPr txBox="1">
              <a:spLocks noChangeArrowheads="1"/>
            </p:cNvSpPr>
            <p:nvPr/>
          </p:nvSpPr>
          <p:spPr bwMode="auto">
            <a:xfrm>
              <a:off x="518" y="389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0</a:t>
              </a:r>
            </a:p>
          </p:txBody>
        </p:sp>
      </p:grpSp>
      <p:grpSp>
        <p:nvGrpSpPr>
          <p:cNvPr id="117787" name="Group 109"/>
          <p:cNvGrpSpPr>
            <a:grpSpLocks/>
          </p:cNvGrpSpPr>
          <p:nvPr/>
        </p:nvGrpSpPr>
        <p:grpSpPr bwMode="auto">
          <a:xfrm>
            <a:off x="7778750" y="3514725"/>
            <a:ext cx="311150" cy="3063875"/>
            <a:chOff x="4111" y="2208"/>
            <a:chExt cx="196" cy="1930"/>
          </a:xfrm>
        </p:grpSpPr>
        <p:sp>
          <p:nvSpPr>
            <p:cNvPr id="117798" name="Text Box 110"/>
            <p:cNvSpPr txBox="1">
              <a:spLocks noChangeArrowheads="1"/>
            </p:cNvSpPr>
            <p:nvPr/>
          </p:nvSpPr>
          <p:spPr bwMode="auto">
            <a:xfrm>
              <a:off x="4111" y="220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7</a:t>
              </a:r>
            </a:p>
          </p:txBody>
        </p:sp>
        <p:sp>
          <p:nvSpPr>
            <p:cNvPr id="117799" name="Text Box 111"/>
            <p:cNvSpPr txBox="1">
              <a:spLocks noChangeArrowheads="1"/>
            </p:cNvSpPr>
            <p:nvPr/>
          </p:nvSpPr>
          <p:spPr bwMode="auto">
            <a:xfrm>
              <a:off x="4111" y="24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6</a:t>
              </a:r>
            </a:p>
          </p:txBody>
        </p:sp>
        <p:sp>
          <p:nvSpPr>
            <p:cNvPr id="117800" name="Text Box 112"/>
            <p:cNvSpPr txBox="1">
              <a:spLocks noChangeArrowheads="1"/>
            </p:cNvSpPr>
            <p:nvPr/>
          </p:nvSpPr>
          <p:spPr bwMode="auto">
            <a:xfrm>
              <a:off x="4111" y="269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5</a:t>
              </a:r>
            </a:p>
          </p:txBody>
        </p:sp>
        <p:sp>
          <p:nvSpPr>
            <p:cNvPr id="117801" name="Text Box 113"/>
            <p:cNvSpPr txBox="1">
              <a:spLocks noChangeArrowheads="1"/>
            </p:cNvSpPr>
            <p:nvPr/>
          </p:nvSpPr>
          <p:spPr bwMode="auto">
            <a:xfrm>
              <a:off x="4111" y="294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4</a:t>
              </a:r>
            </a:p>
          </p:txBody>
        </p:sp>
        <p:sp>
          <p:nvSpPr>
            <p:cNvPr id="117802" name="Text Box 114"/>
            <p:cNvSpPr txBox="1">
              <a:spLocks noChangeArrowheads="1"/>
            </p:cNvSpPr>
            <p:nvPr/>
          </p:nvSpPr>
          <p:spPr bwMode="auto">
            <a:xfrm>
              <a:off x="4111" y="31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3</a:t>
              </a:r>
            </a:p>
          </p:txBody>
        </p:sp>
        <p:sp>
          <p:nvSpPr>
            <p:cNvPr id="117803" name="Text Box 115"/>
            <p:cNvSpPr txBox="1">
              <a:spLocks noChangeArrowheads="1"/>
            </p:cNvSpPr>
            <p:nvPr/>
          </p:nvSpPr>
          <p:spPr bwMode="auto">
            <a:xfrm>
              <a:off x="4111" y="341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2</a:t>
              </a:r>
            </a:p>
          </p:txBody>
        </p:sp>
        <p:sp>
          <p:nvSpPr>
            <p:cNvPr id="117804" name="Text Box 116"/>
            <p:cNvSpPr txBox="1">
              <a:spLocks noChangeArrowheads="1"/>
            </p:cNvSpPr>
            <p:nvPr/>
          </p:nvSpPr>
          <p:spPr bwMode="auto">
            <a:xfrm>
              <a:off x="4111" y="36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1</a:t>
              </a:r>
            </a:p>
          </p:txBody>
        </p:sp>
        <p:sp>
          <p:nvSpPr>
            <p:cNvPr id="117805" name="Text Box 117"/>
            <p:cNvSpPr txBox="1">
              <a:spLocks noChangeArrowheads="1"/>
            </p:cNvSpPr>
            <p:nvPr/>
          </p:nvSpPr>
          <p:spPr bwMode="auto">
            <a:xfrm>
              <a:off x="4111" y="38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宋体" pitchFamily="2" charset="-122"/>
                </a:rPr>
                <a:t>0</a:t>
              </a:r>
            </a:p>
          </p:txBody>
        </p:sp>
      </p:grpSp>
      <p:sp>
        <p:nvSpPr>
          <p:cNvPr id="117788" name="Text Box 118"/>
          <p:cNvSpPr txBox="1">
            <a:spLocks noChangeArrowheads="1"/>
          </p:cNvSpPr>
          <p:nvPr/>
        </p:nvSpPr>
        <p:spPr bwMode="auto">
          <a:xfrm>
            <a:off x="4143375" y="134938"/>
            <a:ext cx="4822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solidFill>
                  <a:schemeClr val="bg1"/>
                </a:solidFill>
                <a:latin typeface="Times New Roman" pitchFamily="18" charset="0"/>
                <a:ea typeface="宋体" pitchFamily="2" charset="-122"/>
              </a:rPr>
              <a:t>MOV  REG,  [32780](32K+12)</a:t>
            </a:r>
          </a:p>
        </p:txBody>
      </p:sp>
      <p:sp>
        <p:nvSpPr>
          <p:cNvPr id="183415" name="Rectangle 119"/>
          <p:cNvSpPr>
            <a:spLocks noChangeArrowheads="1"/>
          </p:cNvSpPr>
          <p:nvPr/>
        </p:nvSpPr>
        <p:spPr bwMode="auto">
          <a:xfrm>
            <a:off x="4143375" y="47625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2800" b="1">
                <a:solidFill>
                  <a:schemeClr val="bg1"/>
                </a:solidFill>
                <a:latin typeface="Times New Roman" pitchFamily="18" charset="0"/>
                <a:ea typeface="楷体_GB2312" pitchFamily="49" charset="-122"/>
              </a:rPr>
              <a:t>缺页中断</a:t>
            </a:r>
          </a:p>
        </p:txBody>
      </p:sp>
      <p:sp>
        <p:nvSpPr>
          <p:cNvPr id="183416" name="Rectangle 120"/>
          <p:cNvSpPr>
            <a:spLocks noChangeArrowheads="1"/>
          </p:cNvSpPr>
          <p:nvPr/>
        </p:nvSpPr>
        <p:spPr bwMode="auto">
          <a:xfrm>
            <a:off x="4143375" y="996950"/>
            <a:ext cx="393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2800" b="1">
                <a:latin typeface="Times New Roman" pitchFamily="18" charset="0"/>
                <a:ea typeface="楷体_GB2312" pitchFamily="49" charset="-122"/>
              </a:rPr>
              <a:t>置换算法选中物理页面</a:t>
            </a:r>
            <a:r>
              <a:rPr kumimoji="1" lang="en-US" altLang="zh-CN" sz="2800" b="1">
                <a:latin typeface="Times New Roman" pitchFamily="18" charset="0"/>
                <a:ea typeface="楷体_GB2312" pitchFamily="49" charset="-122"/>
              </a:rPr>
              <a:t>1</a:t>
            </a:r>
          </a:p>
        </p:txBody>
      </p:sp>
      <p:sp>
        <p:nvSpPr>
          <p:cNvPr id="183417" name="Rectangle 121"/>
          <p:cNvSpPr>
            <a:spLocks noChangeArrowheads="1"/>
          </p:cNvSpPr>
          <p:nvPr/>
        </p:nvSpPr>
        <p:spPr bwMode="auto">
          <a:xfrm>
            <a:off x="4143375" y="1427163"/>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2800" b="1">
                <a:latin typeface="Times New Roman" pitchFamily="18" charset="0"/>
                <a:ea typeface="楷体_GB2312" pitchFamily="49" charset="-122"/>
              </a:rPr>
              <a:t>把物理页面</a:t>
            </a:r>
            <a:r>
              <a:rPr kumimoji="1" lang="en-US" altLang="zh-CN" sz="2800" b="1">
                <a:latin typeface="Times New Roman" pitchFamily="18" charset="0"/>
                <a:ea typeface="楷体_GB2312" pitchFamily="49" charset="-122"/>
              </a:rPr>
              <a:t>1</a:t>
            </a:r>
            <a:r>
              <a:rPr kumimoji="1" lang="zh-CN" altLang="en-US" sz="2800" b="1">
                <a:latin typeface="Times New Roman" pitchFamily="18" charset="0"/>
                <a:ea typeface="楷体_GB2312" pitchFamily="49" charset="-122"/>
              </a:rPr>
              <a:t>的内容写回外存</a:t>
            </a:r>
          </a:p>
        </p:txBody>
      </p:sp>
      <p:sp>
        <p:nvSpPr>
          <p:cNvPr id="183418" name="Rectangle 122"/>
          <p:cNvSpPr>
            <a:spLocks noChangeArrowheads="1"/>
          </p:cNvSpPr>
          <p:nvPr/>
        </p:nvSpPr>
        <p:spPr bwMode="auto">
          <a:xfrm>
            <a:off x="4143375" y="1857375"/>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2800" b="1">
                <a:latin typeface="Times New Roman" pitchFamily="18" charset="0"/>
                <a:ea typeface="楷体_GB2312" pitchFamily="49" charset="-122"/>
              </a:rPr>
              <a:t>调入所需页面</a:t>
            </a:r>
          </a:p>
        </p:txBody>
      </p:sp>
      <p:sp>
        <p:nvSpPr>
          <p:cNvPr id="183419" name="Rectangle 123"/>
          <p:cNvSpPr>
            <a:spLocks noChangeArrowheads="1"/>
          </p:cNvSpPr>
          <p:nvPr/>
        </p:nvSpPr>
        <p:spPr bwMode="auto">
          <a:xfrm>
            <a:off x="4143375" y="2287588"/>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2800" b="1">
                <a:latin typeface="Times New Roman" pitchFamily="18" charset="0"/>
                <a:ea typeface="楷体_GB2312" pitchFamily="49" charset="-122"/>
              </a:rPr>
              <a:t>修改相应页表项的内容</a:t>
            </a:r>
          </a:p>
        </p:txBody>
      </p:sp>
      <p:sp>
        <p:nvSpPr>
          <p:cNvPr id="183420" name="Rectangle 124"/>
          <p:cNvSpPr>
            <a:spLocks noChangeArrowheads="1"/>
          </p:cNvSpPr>
          <p:nvPr/>
        </p:nvSpPr>
        <p:spPr bwMode="auto">
          <a:xfrm>
            <a:off x="5643563" y="5865813"/>
            <a:ext cx="252412" cy="2778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400" b="1">
                <a:solidFill>
                  <a:srgbClr val="800000"/>
                </a:solidFill>
                <a:latin typeface="Times New Roman" pitchFamily="18" charset="0"/>
                <a:ea typeface="宋体" pitchFamily="2" charset="-122"/>
              </a:rPr>
              <a:t>8</a:t>
            </a:r>
          </a:p>
        </p:txBody>
      </p:sp>
      <p:sp>
        <p:nvSpPr>
          <p:cNvPr id="183421" name="Rectangle 125"/>
          <p:cNvSpPr>
            <a:spLocks noChangeArrowheads="1"/>
          </p:cNvSpPr>
          <p:nvPr/>
        </p:nvSpPr>
        <p:spPr bwMode="auto">
          <a:xfrm>
            <a:off x="2514600" y="5880100"/>
            <a:ext cx="261938" cy="2984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400" b="1">
                <a:solidFill>
                  <a:srgbClr val="800000"/>
                </a:solidFill>
                <a:latin typeface="Times New Roman" pitchFamily="18" charset="0"/>
                <a:ea typeface="宋体" pitchFamily="2" charset="-122"/>
              </a:rPr>
              <a:t>X</a:t>
            </a:r>
          </a:p>
        </p:txBody>
      </p:sp>
      <p:sp>
        <p:nvSpPr>
          <p:cNvPr id="183422" name="Rectangle 126"/>
          <p:cNvSpPr>
            <a:spLocks noChangeArrowheads="1"/>
          </p:cNvSpPr>
          <p:nvPr/>
        </p:nvSpPr>
        <p:spPr bwMode="auto">
          <a:xfrm>
            <a:off x="2486025" y="3194050"/>
            <a:ext cx="252413" cy="2778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400" b="1">
                <a:solidFill>
                  <a:srgbClr val="800000"/>
                </a:solidFill>
                <a:latin typeface="Times New Roman" pitchFamily="18" charset="0"/>
                <a:ea typeface="宋体" pitchFamily="2" charset="-122"/>
              </a:rPr>
              <a:t>1</a:t>
            </a:r>
          </a:p>
        </p:txBody>
      </p:sp>
      <p:sp>
        <p:nvSpPr>
          <p:cNvPr id="183423" name="Line 127"/>
          <p:cNvSpPr>
            <a:spLocks noChangeShapeType="1"/>
          </p:cNvSpPr>
          <p:nvPr/>
        </p:nvSpPr>
        <p:spPr bwMode="auto">
          <a:xfrm>
            <a:off x="3243263" y="3319463"/>
            <a:ext cx="1862137" cy="268605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3415"/>
                                        </p:tgtEl>
                                        <p:attrNameLst>
                                          <p:attrName>style.visibility</p:attrName>
                                        </p:attrNameLst>
                                      </p:cBhvr>
                                      <p:to>
                                        <p:strVal val="visible"/>
                                      </p:to>
                                    </p:set>
                                    <p:animEffect transition="in" filter="dissolve">
                                      <p:cBhvr>
                                        <p:cTn id="7" dur="500"/>
                                        <p:tgtEl>
                                          <p:spTgt spid="183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3416"/>
                                        </p:tgtEl>
                                        <p:attrNameLst>
                                          <p:attrName>style.visibility</p:attrName>
                                        </p:attrNameLst>
                                      </p:cBhvr>
                                      <p:to>
                                        <p:strVal val="visible"/>
                                      </p:to>
                                    </p:set>
                                    <p:animEffect transition="in" filter="dissolve">
                                      <p:cBhvr>
                                        <p:cTn id="12" dur="500"/>
                                        <p:tgtEl>
                                          <p:spTgt spid="1834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3417"/>
                                        </p:tgtEl>
                                        <p:attrNameLst>
                                          <p:attrName>style.visibility</p:attrName>
                                        </p:attrNameLst>
                                      </p:cBhvr>
                                      <p:to>
                                        <p:strVal val="visible"/>
                                      </p:to>
                                    </p:set>
                                    <p:animEffect transition="in" filter="dissolve">
                                      <p:cBhvr>
                                        <p:cTn id="17" dur="500"/>
                                        <p:tgtEl>
                                          <p:spTgt spid="1834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3418"/>
                                        </p:tgtEl>
                                        <p:attrNameLst>
                                          <p:attrName>style.visibility</p:attrName>
                                        </p:attrNameLst>
                                      </p:cBhvr>
                                      <p:to>
                                        <p:strVal val="visible"/>
                                      </p:to>
                                    </p:set>
                                    <p:animEffect transition="in" filter="dissolve">
                                      <p:cBhvr>
                                        <p:cTn id="22" dur="500"/>
                                        <p:tgtEl>
                                          <p:spTgt spid="183418"/>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83420"/>
                                        </p:tgtEl>
                                        <p:attrNameLst>
                                          <p:attrName>style.visibility</p:attrName>
                                        </p:attrNameLst>
                                      </p:cBhvr>
                                      <p:to>
                                        <p:strVal val="visible"/>
                                      </p:to>
                                    </p:set>
                                    <p:animEffect transition="in" filter="dissolve">
                                      <p:cBhvr>
                                        <p:cTn id="26" dur="500"/>
                                        <p:tgtEl>
                                          <p:spTgt spid="1834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3419"/>
                                        </p:tgtEl>
                                        <p:attrNameLst>
                                          <p:attrName>style.visibility</p:attrName>
                                        </p:attrNameLst>
                                      </p:cBhvr>
                                      <p:to>
                                        <p:strVal val="visible"/>
                                      </p:to>
                                    </p:set>
                                    <p:animEffect transition="in" filter="dissolve">
                                      <p:cBhvr>
                                        <p:cTn id="31" dur="500"/>
                                        <p:tgtEl>
                                          <p:spTgt spid="1834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83421"/>
                                        </p:tgtEl>
                                        <p:attrNameLst>
                                          <p:attrName>style.visibility</p:attrName>
                                        </p:attrNameLst>
                                      </p:cBhvr>
                                      <p:to>
                                        <p:strVal val="visible"/>
                                      </p:to>
                                    </p:set>
                                    <p:animEffect transition="in" filter="dissolve">
                                      <p:cBhvr>
                                        <p:cTn id="36" dur="500"/>
                                        <p:tgtEl>
                                          <p:spTgt spid="183421"/>
                                        </p:tgtEl>
                                      </p:cBhvr>
                                    </p:animEffect>
                                  </p:childTnLst>
                                </p:cTn>
                              </p:par>
                            </p:childTnLst>
                          </p:cTn>
                        </p:par>
                        <p:par>
                          <p:cTn id="37" fill="hold" nodeType="afterGroup">
                            <p:stCondLst>
                              <p:cond delay="500"/>
                            </p:stCondLst>
                            <p:childTnLst>
                              <p:par>
                                <p:cTn id="38" presetID="9" presetClass="exit" presetSubtype="0" fill="hold" grpId="0" nodeType="afterEffect">
                                  <p:stCondLst>
                                    <p:cond delay="0"/>
                                  </p:stCondLst>
                                  <p:childTnLst>
                                    <p:animEffect transition="out" filter="dissolve">
                                      <p:cBhvr>
                                        <p:cTn id="39" dur="500"/>
                                        <p:tgtEl>
                                          <p:spTgt spid="183325"/>
                                        </p:tgtEl>
                                      </p:cBhvr>
                                    </p:animEffect>
                                    <p:set>
                                      <p:cBhvr>
                                        <p:cTn id="40" dur="1" fill="hold">
                                          <p:stCondLst>
                                            <p:cond delay="499"/>
                                          </p:stCondLst>
                                        </p:cTn>
                                        <p:tgtEl>
                                          <p:spTgt spid="183325"/>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83422"/>
                                        </p:tgtEl>
                                        <p:attrNameLst>
                                          <p:attrName>style.visibility</p:attrName>
                                        </p:attrNameLst>
                                      </p:cBhvr>
                                      <p:to>
                                        <p:strVal val="visible"/>
                                      </p:to>
                                    </p:set>
                                    <p:animEffect transition="in" filter="dissolve">
                                      <p:cBhvr>
                                        <p:cTn id="45" dur="500"/>
                                        <p:tgtEl>
                                          <p:spTgt spid="183422"/>
                                        </p:tgtEl>
                                      </p:cBhvr>
                                    </p:animEffect>
                                  </p:childTnLst>
                                </p:cTn>
                              </p:par>
                            </p:childTnLst>
                          </p:cTn>
                        </p:par>
                        <p:par>
                          <p:cTn id="46" fill="hold" nodeType="afterGroup">
                            <p:stCondLst>
                              <p:cond delay="500"/>
                            </p:stCondLst>
                            <p:childTnLst>
                              <p:par>
                                <p:cTn id="47" presetID="18" presetClass="entr" presetSubtype="6" fill="hold" grpId="0" nodeType="afterEffect">
                                  <p:stCondLst>
                                    <p:cond delay="0"/>
                                  </p:stCondLst>
                                  <p:childTnLst>
                                    <p:set>
                                      <p:cBhvr>
                                        <p:cTn id="48" dur="1" fill="hold">
                                          <p:stCondLst>
                                            <p:cond delay="0"/>
                                          </p:stCondLst>
                                        </p:cTn>
                                        <p:tgtEl>
                                          <p:spTgt spid="183423"/>
                                        </p:tgtEl>
                                        <p:attrNameLst>
                                          <p:attrName>style.visibility</p:attrName>
                                        </p:attrNameLst>
                                      </p:cBhvr>
                                      <p:to>
                                        <p:strVal val="visible"/>
                                      </p:to>
                                    </p:set>
                                    <p:animEffect transition="in" filter="strips(downRight)">
                                      <p:cBhvr>
                                        <p:cTn id="49" dur="500"/>
                                        <p:tgtEl>
                                          <p:spTgt spid="183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25" grpId="0" animBg="1"/>
      <p:bldP spid="183415" grpId="0" autoUpdateAnimBg="0"/>
      <p:bldP spid="183416" grpId="0" autoUpdateAnimBg="0"/>
      <p:bldP spid="183417" grpId="0" autoUpdateAnimBg="0"/>
      <p:bldP spid="183418" grpId="0" autoUpdateAnimBg="0"/>
      <p:bldP spid="183419" grpId="0" autoUpdateAnimBg="0"/>
      <p:bldP spid="183420" grpId="0" animBg="1" autoUpdateAnimBg="0"/>
      <p:bldP spid="183421" grpId="0" animBg="1" autoUpdateAnimBg="0"/>
      <p:bldP spid="183422" grpId="0" animBg="1" autoUpdateAnimBg="0"/>
      <p:bldP spid="18342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87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1788AD-5B92-4830-86CC-F42CEF991A79}" type="slidenum">
              <a:rPr lang="en-US" altLang="zh-CN" smtClean="0">
                <a:latin typeface="Times New Roman" pitchFamily="18" charset="0"/>
              </a:rPr>
              <a:pPr eaLnBrk="1" hangingPunct="1"/>
              <a:t>114</a:t>
            </a:fld>
            <a:endParaRPr lang="en-US" altLang="zh-CN" smtClean="0">
              <a:latin typeface="Times New Roman" pitchFamily="18" charset="0"/>
            </a:endParaRPr>
          </a:p>
        </p:txBody>
      </p:sp>
      <p:sp>
        <p:nvSpPr>
          <p:cNvPr id="118788" name="Rectangle 4"/>
          <p:cNvSpPr>
            <a:spLocks noChangeArrowheads="1"/>
          </p:cNvSpPr>
          <p:nvPr/>
        </p:nvSpPr>
        <p:spPr bwMode="auto">
          <a:xfrm>
            <a:off x="242888" y="4624388"/>
            <a:ext cx="8394700" cy="132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lnSpc>
                <a:spcPct val="150000"/>
              </a:lnSpc>
              <a:spcBef>
                <a:spcPct val="20000"/>
              </a:spcBef>
              <a:buClr>
                <a:schemeClr val="accent1"/>
              </a:buClr>
              <a:buFont typeface="Wingdings" pitchFamily="2" charset="2"/>
              <a:buChar char="§"/>
            </a:pPr>
            <a:r>
              <a:rPr lang="zh-CN" altLang="en-US" sz="2800" b="1" dirty="0">
                <a:latin typeface="宋体" pitchFamily="2" charset="-122"/>
                <a:ea typeface="宋体" pitchFamily="2" charset="-122"/>
              </a:rPr>
              <a:t>用户进程感觉不到缺页中断的发生（就像进程切换一样）。</a:t>
            </a:r>
          </a:p>
        </p:txBody>
      </p:sp>
      <p:grpSp>
        <p:nvGrpSpPr>
          <p:cNvPr id="118789" name="Group 5"/>
          <p:cNvGrpSpPr>
            <a:grpSpLocks/>
          </p:cNvGrpSpPr>
          <p:nvPr/>
        </p:nvGrpSpPr>
        <p:grpSpPr bwMode="auto">
          <a:xfrm>
            <a:off x="120290" y="1979613"/>
            <a:ext cx="8835026" cy="2241551"/>
            <a:chOff x="81" y="1343"/>
            <a:chExt cx="5452" cy="1412"/>
          </a:xfrm>
        </p:grpSpPr>
        <p:sp>
          <p:nvSpPr>
            <p:cNvPr id="118790" name="Freeform 6"/>
            <p:cNvSpPr>
              <a:spLocks/>
            </p:cNvSpPr>
            <p:nvPr/>
          </p:nvSpPr>
          <p:spPr bwMode="auto">
            <a:xfrm>
              <a:off x="1536" y="1392"/>
              <a:ext cx="264" cy="480"/>
            </a:xfrm>
            <a:custGeom>
              <a:avLst/>
              <a:gdLst>
                <a:gd name="T0" fmla="*/ 160 w 264"/>
                <a:gd name="T1" fmla="*/ 0 h 624"/>
                <a:gd name="T2" fmla="*/ 16 w 264"/>
                <a:gd name="T3" fmla="*/ 31 h 624"/>
                <a:gd name="T4" fmla="*/ 256 w 264"/>
                <a:gd name="T5" fmla="*/ 46 h 624"/>
                <a:gd name="T6" fmla="*/ 64 w 264"/>
                <a:gd name="T7" fmla="*/ 76 h 624"/>
                <a:gd name="T8" fmla="*/ 64 w 264"/>
                <a:gd name="T9" fmla="*/ 99 h 624"/>
                <a:gd name="T10" fmla="*/ 0 60000 65536"/>
                <a:gd name="T11" fmla="*/ 0 60000 65536"/>
                <a:gd name="T12" fmla="*/ 0 60000 65536"/>
                <a:gd name="T13" fmla="*/ 0 60000 65536"/>
                <a:gd name="T14" fmla="*/ 0 60000 65536"/>
                <a:gd name="T15" fmla="*/ 0 w 264"/>
                <a:gd name="T16" fmla="*/ 0 h 624"/>
                <a:gd name="T17" fmla="*/ 264 w 264"/>
                <a:gd name="T18" fmla="*/ 624 h 624"/>
              </a:gdLst>
              <a:ahLst/>
              <a:cxnLst>
                <a:cxn ang="T10">
                  <a:pos x="T0" y="T1"/>
                </a:cxn>
                <a:cxn ang="T11">
                  <a:pos x="T2" y="T3"/>
                </a:cxn>
                <a:cxn ang="T12">
                  <a:pos x="T4" y="T5"/>
                </a:cxn>
                <a:cxn ang="T13">
                  <a:pos x="T6" y="T7"/>
                </a:cxn>
                <a:cxn ang="T14">
                  <a:pos x="T8" y="T9"/>
                </a:cxn>
              </a:cxnLst>
              <a:rect l="T15" t="T16" r="T17" b="T18"/>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8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8791" name="Text Box 7"/>
            <p:cNvSpPr txBox="1">
              <a:spLocks noChangeArrowheads="1"/>
            </p:cNvSpPr>
            <p:nvPr/>
          </p:nvSpPr>
          <p:spPr bwMode="auto">
            <a:xfrm>
              <a:off x="864" y="1824"/>
              <a:ext cx="14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latin typeface="Comic Sans MS" pitchFamily="66" charset="0"/>
                  <a:ea typeface="宋体" pitchFamily="2" charset="-122"/>
                </a:rPr>
                <a:t>add r1, r2, r3</a:t>
              </a:r>
            </a:p>
            <a:p>
              <a:pPr eaLnBrk="1" hangingPunct="1"/>
              <a:r>
                <a:rPr lang="en-US" altLang="zh-CN" sz="2400" b="1">
                  <a:latin typeface="Comic Sans MS" pitchFamily="66" charset="0"/>
                  <a:ea typeface="宋体" pitchFamily="2" charset="-122"/>
                </a:rPr>
                <a:t>mov +(sp), (r2)</a:t>
              </a:r>
            </a:p>
          </p:txBody>
        </p:sp>
        <p:sp>
          <p:nvSpPr>
            <p:cNvPr id="118792" name="Line 8"/>
            <p:cNvSpPr>
              <a:spLocks noChangeShapeType="1"/>
            </p:cNvSpPr>
            <p:nvPr/>
          </p:nvSpPr>
          <p:spPr bwMode="auto">
            <a:xfrm flipV="1">
              <a:off x="2295" y="1776"/>
              <a:ext cx="1401"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8793" name="Text Box 9"/>
            <p:cNvSpPr txBox="1">
              <a:spLocks noChangeArrowheads="1"/>
            </p:cNvSpPr>
            <p:nvPr/>
          </p:nvSpPr>
          <p:spPr bwMode="auto">
            <a:xfrm>
              <a:off x="2593" y="1680"/>
              <a:ext cx="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sz="2400" b="1">
                  <a:latin typeface="Comic Sans MS" pitchFamily="66" charset="0"/>
                  <a:ea typeface="宋体" pitchFamily="2" charset="-122"/>
                </a:rPr>
                <a:t>fault</a:t>
              </a:r>
            </a:p>
          </p:txBody>
        </p:sp>
        <p:grpSp>
          <p:nvGrpSpPr>
            <p:cNvPr id="118794" name="Group 10"/>
            <p:cNvGrpSpPr>
              <a:grpSpLocks/>
            </p:cNvGrpSpPr>
            <p:nvPr/>
          </p:nvGrpSpPr>
          <p:grpSpPr bwMode="auto">
            <a:xfrm>
              <a:off x="3678" y="1717"/>
              <a:ext cx="1855" cy="756"/>
              <a:chOff x="3726" y="1179"/>
              <a:chExt cx="1855" cy="915"/>
            </a:xfrm>
          </p:grpSpPr>
          <p:sp>
            <p:nvSpPr>
              <p:cNvPr id="118799" name="Text Box 11"/>
              <p:cNvSpPr txBox="1">
                <a:spLocks noChangeArrowheads="1"/>
              </p:cNvSpPr>
              <p:nvPr/>
            </p:nvSpPr>
            <p:spPr bwMode="auto">
              <a:xfrm>
                <a:off x="3726" y="1179"/>
                <a:ext cx="1488"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dirty="0" smtClean="0">
                    <a:latin typeface="Comic Sans MS" pitchFamily="66" charset="0"/>
                    <a:ea typeface="宋体" pitchFamily="2" charset="-122"/>
                  </a:rPr>
                  <a:t>allocate </a:t>
                </a:r>
                <a:r>
                  <a:rPr lang="en-US" altLang="zh-CN" sz="2400" b="1" dirty="0">
                    <a:latin typeface="Comic Sans MS" pitchFamily="66" charset="0"/>
                    <a:ea typeface="宋体" pitchFamily="2" charset="-122"/>
                  </a:rPr>
                  <a:t>page</a:t>
                </a:r>
              </a:p>
              <a:p>
                <a:pPr eaLnBrk="1" hangingPunct="1"/>
                <a:r>
                  <a:rPr lang="en-US" altLang="zh-CN" sz="2400" b="1" dirty="0">
                    <a:latin typeface="Comic Sans MS" pitchFamily="66" charset="0"/>
                    <a:ea typeface="宋体" pitchFamily="2" charset="-122"/>
                  </a:rPr>
                  <a:t>read from disk</a:t>
                </a:r>
              </a:p>
              <a:p>
                <a:pPr eaLnBrk="1" hangingPunct="1"/>
                <a:r>
                  <a:rPr lang="en-US" altLang="zh-CN" sz="2400" b="1" dirty="0">
                    <a:latin typeface="Comic Sans MS" pitchFamily="66" charset="0"/>
                    <a:ea typeface="宋体" pitchFamily="2" charset="-122"/>
                  </a:rPr>
                  <a:t>set mapping</a:t>
                </a:r>
              </a:p>
            </p:txBody>
          </p:sp>
          <p:sp>
            <p:nvSpPr>
              <p:cNvPr id="118800" name="Rectangle 12"/>
              <p:cNvSpPr>
                <a:spLocks noChangeArrowheads="1"/>
              </p:cNvSpPr>
              <p:nvPr/>
            </p:nvSpPr>
            <p:spPr bwMode="auto">
              <a:xfrm>
                <a:off x="3744" y="1248"/>
                <a:ext cx="1426" cy="81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ea typeface="宋体" pitchFamily="2" charset="-122"/>
                </a:endParaRPr>
              </a:p>
            </p:txBody>
          </p:sp>
          <p:sp>
            <p:nvSpPr>
              <p:cNvPr id="118801" name="Text Box 13"/>
              <p:cNvSpPr txBox="1">
                <a:spLocks noChangeArrowheads="1"/>
              </p:cNvSpPr>
              <p:nvPr/>
            </p:nvSpPr>
            <p:spPr bwMode="auto">
              <a:xfrm>
                <a:off x="5187" y="1458"/>
                <a:ext cx="39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sz="2400" b="1" dirty="0">
                    <a:latin typeface="Comic Sans MS" pitchFamily="66" charset="0"/>
                    <a:ea typeface="宋体" pitchFamily="2" charset="-122"/>
                  </a:rPr>
                  <a:t>OS</a:t>
                </a:r>
              </a:p>
            </p:txBody>
          </p:sp>
        </p:grpSp>
        <p:sp>
          <p:nvSpPr>
            <p:cNvPr id="118795" name="Text Box 14"/>
            <p:cNvSpPr txBox="1">
              <a:spLocks noChangeArrowheads="1"/>
            </p:cNvSpPr>
            <p:nvPr/>
          </p:nvSpPr>
          <p:spPr bwMode="auto">
            <a:xfrm>
              <a:off x="81" y="1343"/>
              <a:ext cx="1362" cy="291"/>
            </a:xfrm>
            <a:prstGeom prst="rect">
              <a:avLst/>
            </a:prstGeom>
            <a:solidFill>
              <a:schemeClr val="bg1">
                <a:lumMod val="75000"/>
              </a:schemeClr>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sz="2400" b="1" dirty="0" smtClean="0">
                  <a:solidFill>
                    <a:srgbClr val="0000FF"/>
                  </a:solidFill>
                  <a:latin typeface="Comic Sans MS" pitchFamily="66" charset="0"/>
                  <a:ea typeface="宋体" pitchFamily="2" charset="-122"/>
                </a:rPr>
                <a:t>User </a:t>
              </a:r>
              <a:r>
                <a:rPr lang="en-US" altLang="zh-CN" sz="2400" b="1" dirty="0">
                  <a:solidFill>
                    <a:srgbClr val="0000FF"/>
                  </a:solidFill>
                  <a:latin typeface="Comic Sans MS" pitchFamily="66" charset="0"/>
                  <a:ea typeface="宋体" pitchFamily="2" charset="-122"/>
                </a:rPr>
                <a:t>program</a:t>
              </a:r>
            </a:p>
          </p:txBody>
        </p:sp>
        <p:sp>
          <p:nvSpPr>
            <p:cNvPr id="118796" name="Line 15"/>
            <p:cNvSpPr>
              <a:spLocks noChangeShapeType="1"/>
            </p:cNvSpPr>
            <p:nvPr/>
          </p:nvSpPr>
          <p:spPr bwMode="auto">
            <a:xfrm flipH="1" flipV="1">
              <a:off x="2295" y="2235"/>
              <a:ext cx="1401" cy="2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8797" name="Text Box 16"/>
            <p:cNvSpPr txBox="1">
              <a:spLocks noChangeArrowheads="1"/>
            </p:cNvSpPr>
            <p:nvPr/>
          </p:nvSpPr>
          <p:spPr bwMode="auto">
            <a:xfrm>
              <a:off x="2785" y="2064"/>
              <a:ext cx="7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sz="2400" b="1">
                  <a:latin typeface="Comic Sans MS" pitchFamily="66" charset="0"/>
                  <a:ea typeface="宋体" pitchFamily="2" charset="-122"/>
                </a:rPr>
                <a:t>resume</a:t>
              </a:r>
            </a:p>
          </p:txBody>
        </p:sp>
        <p:sp>
          <p:nvSpPr>
            <p:cNvPr id="118798" name="Freeform 17"/>
            <p:cNvSpPr>
              <a:spLocks/>
            </p:cNvSpPr>
            <p:nvPr/>
          </p:nvSpPr>
          <p:spPr bwMode="auto">
            <a:xfrm>
              <a:off x="1488" y="2371"/>
              <a:ext cx="264" cy="384"/>
            </a:xfrm>
            <a:custGeom>
              <a:avLst/>
              <a:gdLst>
                <a:gd name="T0" fmla="*/ 160 w 264"/>
                <a:gd name="T1" fmla="*/ 0 h 624"/>
                <a:gd name="T2" fmla="*/ 16 w 264"/>
                <a:gd name="T3" fmla="*/ 6 h 624"/>
                <a:gd name="T4" fmla="*/ 256 w 264"/>
                <a:gd name="T5" fmla="*/ 9 h 624"/>
                <a:gd name="T6" fmla="*/ 64 w 264"/>
                <a:gd name="T7" fmla="*/ 16 h 624"/>
                <a:gd name="T8" fmla="*/ 64 w 264"/>
                <a:gd name="T9" fmla="*/ 21 h 624"/>
                <a:gd name="T10" fmla="*/ 0 60000 65536"/>
                <a:gd name="T11" fmla="*/ 0 60000 65536"/>
                <a:gd name="T12" fmla="*/ 0 60000 65536"/>
                <a:gd name="T13" fmla="*/ 0 60000 65536"/>
                <a:gd name="T14" fmla="*/ 0 60000 65536"/>
                <a:gd name="T15" fmla="*/ 0 w 264"/>
                <a:gd name="T16" fmla="*/ 0 h 624"/>
                <a:gd name="T17" fmla="*/ 264 w 264"/>
                <a:gd name="T18" fmla="*/ 624 h 624"/>
              </a:gdLst>
              <a:ahLst/>
              <a:cxnLst>
                <a:cxn ang="T10">
                  <a:pos x="T0" y="T1"/>
                </a:cxn>
                <a:cxn ang="T11">
                  <a:pos x="T2" y="T3"/>
                </a:cxn>
                <a:cxn ang="T12">
                  <a:pos x="T4" y="T5"/>
                </a:cxn>
                <a:cxn ang="T13">
                  <a:pos x="T6" y="T7"/>
                </a:cxn>
                <a:cxn ang="T14">
                  <a:pos x="T8" y="T9"/>
                </a:cxn>
              </a:cxnLst>
              <a:rect l="T15" t="T16" r="T17" b="T18"/>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8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98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26CB25-FA7A-4CE5-9CCA-7177DCDFEED4}" type="slidenum">
              <a:rPr lang="en-US" altLang="zh-CN" smtClean="0">
                <a:latin typeface="Times New Roman" pitchFamily="18" charset="0"/>
              </a:rPr>
              <a:pPr eaLnBrk="1" hangingPunct="1"/>
              <a:t>115</a:t>
            </a:fld>
            <a:endParaRPr lang="en-US" altLang="zh-CN" smtClean="0">
              <a:latin typeface="Times New Roman" pitchFamily="18" charset="0"/>
            </a:endParaRPr>
          </a:p>
        </p:txBody>
      </p:sp>
      <p:sp>
        <p:nvSpPr>
          <p:cNvPr id="119812"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4.3</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页面置换算法</a:t>
            </a:r>
          </a:p>
        </p:txBody>
      </p:sp>
      <p:sp>
        <p:nvSpPr>
          <p:cNvPr id="185348" name="Rectangle 4"/>
          <p:cNvSpPr>
            <a:spLocks noChangeArrowheads="1"/>
          </p:cNvSpPr>
          <p:nvPr/>
        </p:nvSpPr>
        <p:spPr bwMode="auto">
          <a:xfrm>
            <a:off x="395288" y="1360847"/>
            <a:ext cx="8299450" cy="47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25000"/>
              </a:lnSpc>
              <a:spcBef>
                <a:spcPct val="20000"/>
              </a:spcBef>
              <a:buFontTx/>
              <a:buChar char="•"/>
            </a:pPr>
            <a:r>
              <a:rPr kumimoji="1" lang="zh-CN" altLang="en-US" sz="3200" b="1" dirty="0">
                <a:latin typeface="Times New Roman" pitchFamily="18" charset="0"/>
                <a:ea typeface="宋体" pitchFamily="2" charset="-122"/>
              </a:rPr>
              <a:t>功能：当缺页中断发生，需要调入新的页面；而内存已满时，</a:t>
            </a:r>
            <a:r>
              <a:rPr kumimoji="1" lang="zh-CN" altLang="en-US" sz="3200" b="1" dirty="0">
                <a:solidFill>
                  <a:srgbClr val="0000FF"/>
                </a:solidFill>
                <a:latin typeface="Times New Roman" pitchFamily="18" charset="0"/>
                <a:ea typeface="宋体" pitchFamily="2" charset="-122"/>
              </a:rPr>
              <a:t>选择</a:t>
            </a:r>
            <a:r>
              <a:rPr kumimoji="1" lang="zh-CN" altLang="en-US" sz="3200" b="1" dirty="0">
                <a:latin typeface="Times New Roman" pitchFamily="18" charset="0"/>
                <a:ea typeface="宋体" pitchFamily="2" charset="-122"/>
              </a:rPr>
              <a:t>内存当中哪个物理页面被置换。</a:t>
            </a:r>
          </a:p>
          <a:p>
            <a:pPr marL="342900" indent="-342900">
              <a:lnSpc>
                <a:spcPct val="125000"/>
              </a:lnSpc>
              <a:spcBef>
                <a:spcPct val="40000"/>
              </a:spcBef>
              <a:buFontTx/>
              <a:buChar char="•"/>
            </a:pPr>
            <a:r>
              <a:rPr kumimoji="1" lang="zh-CN" altLang="en-US" sz="3200" b="1" dirty="0">
                <a:solidFill>
                  <a:srgbClr val="0000FF"/>
                </a:solidFill>
                <a:latin typeface="Times New Roman" pitchFamily="18" charset="0"/>
                <a:ea typeface="宋体" pitchFamily="2" charset="-122"/>
              </a:rPr>
              <a:t>目标</a:t>
            </a:r>
            <a:r>
              <a:rPr kumimoji="1" lang="zh-CN" altLang="en-US" sz="3200" b="1" dirty="0">
                <a:latin typeface="Times New Roman" pitchFamily="18" charset="0"/>
                <a:ea typeface="宋体" pitchFamily="2" charset="-122"/>
              </a:rPr>
              <a:t>：尽可能地减少页面的换进换出次数（</a:t>
            </a:r>
            <a:r>
              <a:rPr kumimoji="1" lang="zh-CN" altLang="en-US" sz="3200" b="1" dirty="0" smtClean="0">
                <a:latin typeface="Times New Roman" pitchFamily="18" charset="0"/>
                <a:ea typeface="宋体" pitchFamily="2" charset="-122"/>
              </a:rPr>
              <a:t>即</a:t>
            </a:r>
            <a:r>
              <a:rPr kumimoji="1" lang="zh-CN" altLang="en-US" sz="3200" b="1" dirty="0" smtClean="0">
                <a:solidFill>
                  <a:srgbClr val="800000"/>
                </a:solidFill>
                <a:latin typeface="Times New Roman" pitchFamily="18" charset="0"/>
                <a:ea typeface="宋体" pitchFamily="2" charset="-122"/>
              </a:rPr>
              <a:t>最小化缺页</a:t>
            </a:r>
            <a:r>
              <a:rPr kumimoji="1" lang="zh-CN" altLang="en-US" sz="3200" b="1" dirty="0">
                <a:solidFill>
                  <a:srgbClr val="800000"/>
                </a:solidFill>
                <a:latin typeface="Times New Roman" pitchFamily="18" charset="0"/>
                <a:ea typeface="宋体" pitchFamily="2" charset="-122"/>
              </a:rPr>
              <a:t>中断的次数</a:t>
            </a:r>
            <a:r>
              <a:rPr kumimoji="1" lang="zh-CN" altLang="en-US" sz="3200" b="1" dirty="0">
                <a:latin typeface="Times New Roman" pitchFamily="18" charset="0"/>
                <a:ea typeface="宋体" pitchFamily="2" charset="-122"/>
              </a:rPr>
              <a:t>）。</a:t>
            </a:r>
          </a:p>
          <a:p>
            <a:pPr marL="342900" indent="-342900">
              <a:lnSpc>
                <a:spcPct val="125000"/>
              </a:lnSpc>
              <a:spcBef>
                <a:spcPct val="40000"/>
              </a:spcBef>
              <a:buFontTx/>
              <a:buChar char="•"/>
            </a:pPr>
            <a:r>
              <a:rPr kumimoji="1" lang="zh-CN" altLang="en-US" sz="3200" b="1" dirty="0">
                <a:latin typeface="Times New Roman" pitchFamily="18" charset="0"/>
                <a:ea typeface="宋体" pitchFamily="2" charset="-122"/>
              </a:rPr>
              <a:t>可把未来不再使用的或短期内较少使用的页面换出。</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5348">
                                            <p:txEl>
                                              <p:pRg st="1" end="1"/>
                                            </p:txEl>
                                          </p:spTgt>
                                        </p:tgtEl>
                                        <p:attrNameLst>
                                          <p:attrName>style.visibility</p:attrName>
                                        </p:attrNameLst>
                                      </p:cBhvr>
                                      <p:to>
                                        <p:strVal val="visible"/>
                                      </p:to>
                                    </p:set>
                                    <p:animEffect transition="in" filter="dissolve">
                                      <p:cBhvr>
                                        <p:cTn id="7" dur="500"/>
                                        <p:tgtEl>
                                          <p:spTgt spid="1853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5348">
                                            <p:txEl>
                                              <p:pRg st="2" end="2"/>
                                            </p:txEl>
                                          </p:spTgt>
                                        </p:tgtEl>
                                        <p:attrNameLst>
                                          <p:attrName>style.visibility</p:attrName>
                                        </p:attrNameLst>
                                      </p:cBhvr>
                                      <p:to>
                                        <p:strVal val="visible"/>
                                      </p:to>
                                    </p:set>
                                    <p:animEffect transition="in" filter="dissolve">
                                      <p:cBhvr>
                                        <p:cTn id="12" dur="500"/>
                                        <p:tgtEl>
                                          <p:spTgt spid="1853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08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4F86FB-707B-4784-9FCC-E366414D12B3}" type="slidenum">
              <a:rPr lang="en-US" altLang="zh-CN" smtClean="0">
                <a:latin typeface="Times New Roman" pitchFamily="18" charset="0"/>
              </a:rPr>
              <a:pPr eaLnBrk="1" hangingPunct="1"/>
              <a:t>116</a:t>
            </a:fld>
            <a:endParaRPr lang="en-US" altLang="zh-CN" smtClean="0">
              <a:latin typeface="Times New Roman" pitchFamily="18" charset="0"/>
            </a:endParaRPr>
          </a:p>
        </p:txBody>
      </p:sp>
      <p:sp>
        <p:nvSpPr>
          <p:cNvPr id="120836" name="Rectangle 6"/>
          <p:cNvSpPr>
            <a:spLocks noChangeArrowheads="1"/>
          </p:cNvSpPr>
          <p:nvPr/>
        </p:nvSpPr>
        <p:spPr bwMode="auto">
          <a:xfrm>
            <a:off x="695325" y="1628800"/>
            <a:ext cx="7970838" cy="401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40000"/>
              </a:spcBef>
              <a:buFontTx/>
              <a:buChar char="•"/>
            </a:pPr>
            <a:r>
              <a:rPr kumimoji="1" lang="zh-CN" altLang="en-US" sz="2800" b="1" dirty="0">
                <a:latin typeface="Times New Roman" pitchFamily="18" charset="0"/>
                <a:ea typeface="宋体" pitchFamily="2" charset="-122"/>
              </a:rPr>
              <a:t>最优页面置换算法 </a:t>
            </a:r>
            <a:r>
              <a:rPr kumimoji="1" lang="en-US" altLang="zh-CN" sz="2800" b="1" dirty="0">
                <a:latin typeface="Times New Roman" pitchFamily="18" charset="0"/>
                <a:ea typeface="宋体" pitchFamily="2" charset="-122"/>
              </a:rPr>
              <a:t>(</a:t>
            </a:r>
            <a:r>
              <a:rPr kumimoji="1" lang="en-US" altLang="zh-CN" sz="2800" b="1" dirty="0">
                <a:solidFill>
                  <a:srgbClr val="800000"/>
                </a:solidFill>
                <a:latin typeface="Times New Roman" pitchFamily="18" charset="0"/>
                <a:ea typeface="宋体" pitchFamily="2" charset="-122"/>
              </a:rPr>
              <a:t>OPT</a:t>
            </a:r>
            <a:r>
              <a:rPr kumimoji="1" lang="en-US" altLang="zh-CN" sz="2800" b="1" dirty="0">
                <a:latin typeface="Times New Roman" pitchFamily="18" charset="0"/>
                <a:ea typeface="宋体" pitchFamily="2" charset="-122"/>
              </a:rPr>
              <a:t>, optimal)</a:t>
            </a:r>
          </a:p>
          <a:p>
            <a:pPr marL="342900" indent="-342900">
              <a:lnSpc>
                <a:spcPct val="150000"/>
              </a:lnSpc>
              <a:spcBef>
                <a:spcPct val="40000"/>
              </a:spcBef>
              <a:buFontTx/>
              <a:buChar char="•"/>
            </a:pPr>
            <a:r>
              <a:rPr kumimoji="1" lang="zh-CN" altLang="en-US" sz="2800" b="1" dirty="0">
                <a:latin typeface="Times New Roman" pitchFamily="18" charset="0"/>
                <a:ea typeface="宋体" pitchFamily="2" charset="-122"/>
              </a:rPr>
              <a:t>最近最久未使用算法 </a:t>
            </a:r>
            <a:r>
              <a:rPr kumimoji="1" lang="en-US" altLang="zh-CN" sz="2800" b="1" dirty="0">
                <a:latin typeface="Times New Roman" pitchFamily="18" charset="0"/>
                <a:ea typeface="宋体" pitchFamily="2" charset="-122"/>
              </a:rPr>
              <a:t>(</a:t>
            </a:r>
            <a:r>
              <a:rPr kumimoji="1" lang="en-US" altLang="zh-CN" sz="2800" b="1" dirty="0">
                <a:solidFill>
                  <a:srgbClr val="800000"/>
                </a:solidFill>
                <a:latin typeface="Times New Roman" pitchFamily="18" charset="0"/>
                <a:ea typeface="宋体" pitchFamily="2" charset="-122"/>
              </a:rPr>
              <a:t>LRU</a:t>
            </a:r>
            <a:r>
              <a:rPr kumimoji="1" lang="en-US" altLang="zh-CN" sz="2800" b="1" dirty="0">
                <a:latin typeface="Times New Roman" pitchFamily="18" charset="0"/>
                <a:ea typeface="宋体" pitchFamily="2" charset="-122"/>
              </a:rPr>
              <a:t>, Least Recently Used)</a:t>
            </a:r>
          </a:p>
          <a:p>
            <a:pPr marL="342900" indent="-342900">
              <a:lnSpc>
                <a:spcPct val="150000"/>
              </a:lnSpc>
              <a:spcBef>
                <a:spcPct val="40000"/>
              </a:spcBef>
              <a:buFontTx/>
              <a:buChar char="•"/>
            </a:pPr>
            <a:r>
              <a:rPr kumimoji="1" lang="zh-CN" altLang="en-US" sz="2800" b="1" dirty="0">
                <a:latin typeface="Times New Roman" pitchFamily="18" charset="0"/>
                <a:ea typeface="宋体" pitchFamily="2" charset="-122"/>
              </a:rPr>
              <a:t>最不常用算法 </a:t>
            </a:r>
            <a:r>
              <a:rPr kumimoji="1" lang="en-US" altLang="zh-CN" sz="2800" b="1" dirty="0">
                <a:latin typeface="Times New Roman" pitchFamily="18" charset="0"/>
                <a:ea typeface="宋体" pitchFamily="2" charset="-122"/>
              </a:rPr>
              <a:t>(</a:t>
            </a:r>
            <a:r>
              <a:rPr kumimoji="1" lang="en-US" altLang="zh-CN" sz="2800" b="1" dirty="0">
                <a:solidFill>
                  <a:srgbClr val="800000"/>
                </a:solidFill>
                <a:latin typeface="Times New Roman" pitchFamily="18" charset="0"/>
                <a:ea typeface="宋体" pitchFamily="2" charset="-122"/>
              </a:rPr>
              <a:t>LFU</a:t>
            </a:r>
            <a:r>
              <a:rPr kumimoji="1" lang="en-US" altLang="zh-CN" sz="2800" b="1" dirty="0">
                <a:latin typeface="Times New Roman" pitchFamily="18" charset="0"/>
                <a:ea typeface="宋体" pitchFamily="2" charset="-122"/>
              </a:rPr>
              <a:t>, Least Frequently Used)</a:t>
            </a:r>
          </a:p>
          <a:p>
            <a:pPr marL="342900" indent="-342900">
              <a:lnSpc>
                <a:spcPct val="150000"/>
              </a:lnSpc>
              <a:spcBef>
                <a:spcPct val="40000"/>
              </a:spcBef>
              <a:buFontTx/>
              <a:buChar char="•"/>
            </a:pPr>
            <a:r>
              <a:rPr kumimoji="1" lang="zh-CN" altLang="en-US" sz="2800" b="1" dirty="0">
                <a:latin typeface="Times New Roman" pitchFamily="18" charset="0"/>
                <a:ea typeface="宋体" pitchFamily="2" charset="-122"/>
              </a:rPr>
              <a:t>先进先出算法 </a:t>
            </a:r>
            <a:r>
              <a:rPr kumimoji="1" lang="en-US" altLang="zh-CN" sz="2800" b="1" dirty="0">
                <a:latin typeface="Times New Roman" pitchFamily="18" charset="0"/>
                <a:ea typeface="宋体" pitchFamily="2" charset="-122"/>
              </a:rPr>
              <a:t>(</a:t>
            </a:r>
            <a:r>
              <a:rPr kumimoji="1" lang="en-US" altLang="zh-CN" sz="2800" b="1" dirty="0">
                <a:solidFill>
                  <a:srgbClr val="800000"/>
                </a:solidFill>
                <a:latin typeface="Times New Roman" pitchFamily="18" charset="0"/>
                <a:ea typeface="宋体" pitchFamily="2" charset="-122"/>
              </a:rPr>
              <a:t>FIFO</a:t>
            </a:r>
            <a:r>
              <a:rPr kumimoji="1" lang="en-US" altLang="zh-CN" sz="2800" b="1" dirty="0">
                <a:latin typeface="Times New Roman" pitchFamily="18" charset="0"/>
                <a:ea typeface="宋体" pitchFamily="2" charset="-122"/>
              </a:rPr>
              <a:t>)</a:t>
            </a:r>
          </a:p>
          <a:p>
            <a:pPr marL="342900" indent="-342900">
              <a:lnSpc>
                <a:spcPct val="150000"/>
              </a:lnSpc>
              <a:spcBef>
                <a:spcPct val="40000"/>
              </a:spcBef>
              <a:buFontTx/>
              <a:buChar char="•"/>
            </a:pPr>
            <a:r>
              <a:rPr kumimoji="1" lang="zh-CN" altLang="en-US" sz="2800" b="1" dirty="0">
                <a:latin typeface="Times New Roman" pitchFamily="18" charset="0"/>
                <a:ea typeface="宋体" pitchFamily="2" charset="-122"/>
              </a:rPr>
              <a:t>时钟页面置换算法 </a:t>
            </a:r>
            <a:r>
              <a:rPr kumimoji="1" lang="en-US" altLang="zh-CN" sz="2800" b="1" dirty="0">
                <a:latin typeface="Times New Roman" pitchFamily="18" charset="0"/>
                <a:ea typeface="宋体" pitchFamily="2" charset="-122"/>
              </a:rPr>
              <a:t>(</a:t>
            </a:r>
            <a:r>
              <a:rPr kumimoji="1" lang="en-US" altLang="zh-CN" sz="2800" b="1" dirty="0">
                <a:solidFill>
                  <a:srgbClr val="800000"/>
                </a:solidFill>
                <a:latin typeface="Times New Roman" pitchFamily="18" charset="0"/>
                <a:ea typeface="宋体" pitchFamily="2" charset="-122"/>
              </a:rPr>
              <a:t>Clock</a:t>
            </a:r>
            <a:r>
              <a:rPr kumimoji="1" lang="en-US" altLang="zh-CN" sz="28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18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501E53A-17E8-4625-A33A-B4432830B436}" type="slidenum">
              <a:rPr lang="en-US" altLang="zh-CN" smtClean="0">
                <a:latin typeface="Times New Roman" pitchFamily="18" charset="0"/>
              </a:rPr>
              <a:pPr eaLnBrk="1" hangingPunct="1"/>
              <a:t>117</a:t>
            </a:fld>
            <a:endParaRPr lang="en-US" altLang="zh-CN" smtClean="0">
              <a:latin typeface="Times New Roman" pitchFamily="18" charset="0"/>
            </a:endParaRPr>
          </a:p>
        </p:txBody>
      </p:sp>
      <p:sp>
        <p:nvSpPr>
          <p:cNvPr id="121860" name="Text Box 2"/>
          <p:cNvSpPr txBox="1">
            <a:spLocks noChangeArrowheads="1"/>
          </p:cNvSpPr>
          <p:nvPr/>
        </p:nvSpPr>
        <p:spPr bwMode="auto">
          <a:xfrm>
            <a:off x="1701800" y="1485900"/>
            <a:ext cx="5606504" cy="646331"/>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3600" b="1" dirty="0">
                <a:latin typeface="Times New Roman" pitchFamily="18" charset="0"/>
                <a:ea typeface="宋体" pitchFamily="2" charset="-122"/>
              </a:rPr>
              <a:t>1. </a:t>
            </a:r>
            <a:r>
              <a:rPr lang="zh-CN" altLang="en-US" sz="3600" b="1" dirty="0">
                <a:latin typeface="Times New Roman" pitchFamily="18" charset="0"/>
                <a:ea typeface="宋体" pitchFamily="2" charset="-122"/>
              </a:rPr>
              <a:t>最优页面置换算法</a:t>
            </a:r>
            <a:r>
              <a:rPr lang="en-US" altLang="zh-CN" sz="3600" b="1" dirty="0">
                <a:latin typeface="Times New Roman" pitchFamily="18" charset="0"/>
                <a:ea typeface="宋体" pitchFamily="2" charset="-122"/>
              </a:rPr>
              <a:t>(</a:t>
            </a:r>
            <a:r>
              <a:rPr lang="en-US" altLang="zh-CN" sz="3600" b="1" dirty="0" smtClean="0">
                <a:latin typeface="Times New Roman" pitchFamily="18" charset="0"/>
                <a:ea typeface="宋体" pitchFamily="2" charset="-122"/>
              </a:rPr>
              <a:t>OPT)</a:t>
            </a:r>
            <a:endParaRPr kumimoji="1" lang="zh-CN" altLang="en-US" sz="3600" dirty="0">
              <a:latin typeface="Times New Roman" pitchFamily="18" charset="0"/>
              <a:ea typeface="宋体" pitchFamily="2" charset="-122"/>
            </a:endParaRPr>
          </a:p>
        </p:txBody>
      </p:sp>
      <p:sp>
        <p:nvSpPr>
          <p:cNvPr id="251907" name="Rectangle 3"/>
          <p:cNvSpPr>
            <a:spLocks noChangeArrowheads="1"/>
          </p:cNvSpPr>
          <p:nvPr/>
        </p:nvSpPr>
        <p:spPr bwMode="auto">
          <a:xfrm>
            <a:off x="727075" y="2348880"/>
            <a:ext cx="7794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40000"/>
              </a:spcBef>
              <a:buClr>
                <a:srgbClr val="FFFF66"/>
              </a:buClr>
              <a:buFont typeface="Wingdings" pitchFamily="2" charset="2"/>
              <a:buNone/>
            </a:pPr>
            <a:r>
              <a:rPr kumimoji="1" lang="zh-CN" altLang="en-US" sz="3200" b="1" dirty="0">
                <a:latin typeface="Times New Roman" pitchFamily="18" charset="0"/>
                <a:ea typeface="宋体" pitchFamily="2" charset="-122"/>
              </a:rPr>
              <a:t>        基本思路：当一个缺页中断发生时，对于保存在内存当中的每一个逻辑页面</a:t>
            </a:r>
            <a:r>
              <a:rPr kumimoji="1" lang="zh-CN" altLang="en-US" sz="3200" b="1" dirty="0" smtClean="0">
                <a:latin typeface="Times New Roman" pitchFamily="18" charset="0"/>
                <a:ea typeface="宋体" pitchFamily="2" charset="-122"/>
              </a:rPr>
              <a:t>，计算</a:t>
            </a:r>
            <a:r>
              <a:rPr kumimoji="1" lang="zh-CN" altLang="en-US" sz="3200" b="1" dirty="0">
                <a:latin typeface="Times New Roman" pitchFamily="18" charset="0"/>
                <a:ea typeface="宋体" pitchFamily="2" charset="-122"/>
              </a:rPr>
              <a:t>在它的下一次访问之前，还需等待多长时间，从中选择</a:t>
            </a:r>
            <a:r>
              <a:rPr kumimoji="1" lang="zh-CN" altLang="en-US" sz="3200" b="1" dirty="0">
                <a:solidFill>
                  <a:srgbClr val="800000"/>
                </a:solidFill>
                <a:latin typeface="Times New Roman" pitchFamily="18" charset="0"/>
                <a:ea typeface="宋体" pitchFamily="2" charset="-122"/>
              </a:rPr>
              <a:t>等待时间最长</a:t>
            </a:r>
            <a:r>
              <a:rPr kumimoji="1" lang="zh-CN" altLang="en-US" sz="3200" b="1" dirty="0">
                <a:latin typeface="Times New Roman" pitchFamily="18" charset="0"/>
                <a:ea typeface="宋体" pitchFamily="2" charset="-122"/>
              </a:rPr>
              <a:t>的那个，作为被置换的页面。</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diamond(in)">
                                      <p:cBhvr>
                                        <p:cTn id="7" dur="500"/>
                                        <p:tgtEl>
                                          <p:spTgt spid="251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28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453A1F-1A4D-42AC-B808-E0B9D740A1A3}" type="slidenum">
              <a:rPr lang="en-US" altLang="zh-CN" smtClean="0">
                <a:latin typeface="Times New Roman" pitchFamily="18" charset="0"/>
              </a:rPr>
              <a:pPr eaLnBrk="1" hangingPunct="1"/>
              <a:t>118</a:t>
            </a:fld>
            <a:endParaRPr lang="en-US" altLang="zh-CN" smtClean="0">
              <a:latin typeface="Times New Roman" pitchFamily="18" charset="0"/>
            </a:endParaRPr>
          </a:p>
        </p:txBody>
      </p:sp>
      <p:sp>
        <p:nvSpPr>
          <p:cNvPr id="122884" name="Rectangle 104"/>
          <p:cNvSpPr>
            <a:spLocks noChangeArrowheads="1"/>
          </p:cNvSpPr>
          <p:nvPr/>
        </p:nvSpPr>
        <p:spPr bwMode="auto">
          <a:xfrm>
            <a:off x="468313" y="980728"/>
            <a:ext cx="835342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20000"/>
              </a:lnSpc>
            </a:pPr>
            <a:r>
              <a:rPr kumimoji="1" lang="zh-CN" altLang="en-US" sz="2800" b="1" dirty="0">
                <a:latin typeface="Times New Roman" pitchFamily="18" charset="0"/>
                <a:ea typeface="宋体" pitchFamily="2" charset="-122"/>
              </a:rPr>
              <a:t>进程共有</a:t>
            </a:r>
            <a:r>
              <a:rPr kumimoji="1" lang="en-US" altLang="zh-CN" sz="2800" b="1" dirty="0">
                <a:latin typeface="Times New Roman" pitchFamily="18" charset="0"/>
                <a:ea typeface="宋体" pitchFamily="2" charset="-122"/>
              </a:rPr>
              <a:t>5</a:t>
            </a:r>
            <a:r>
              <a:rPr kumimoji="1" lang="zh-CN" altLang="en-US" sz="2800" b="1" dirty="0">
                <a:latin typeface="Times New Roman" pitchFamily="18" charset="0"/>
                <a:ea typeface="宋体" pitchFamily="2" charset="-122"/>
              </a:rPr>
              <a:t>个逻辑页面，在它的运行过程中，对</a:t>
            </a:r>
            <a:r>
              <a:rPr kumimoji="1" lang="zh-CN" altLang="en-US" sz="2800" b="1" dirty="0">
                <a:solidFill>
                  <a:srgbClr val="0000FF"/>
                </a:solidFill>
                <a:latin typeface="Times New Roman" pitchFamily="18" charset="0"/>
                <a:ea typeface="宋体" pitchFamily="2" charset="-122"/>
              </a:rPr>
              <a:t>逻辑页面的访问顺序</a:t>
            </a:r>
            <a:r>
              <a:rPr kumimoji="1" lang="zh-CN" altLang="en-US" sz="2800" b="1" dirty="0">
                <a:latin typeface="Times New Roman" pitchFamily="18" charset="0"/>
                <a:ea typeface="宋体" pitchFamily="2" charset="-122"/>
              </a:rPr>
              <a:t>是：</a:t>
            </a:r>
            <a:r>
              <a:rPr kumimoji="1" lang="en-US" altLang="zh-CN" sz="2800" b="1" dirty="0">
                <a:latin typeface="Times New Roman" pitchFamily="18" charset="0"/>
                <a:ea typeface="宋体" pitchFamily="2" charset="-122"/>
              </a:rPr>
              <a:t>1, 2, 3, 4, 1, 2, 5, 1, 2, 3, 4, 5</a:t>
            </a:r>
            <a:r>
              <a:rPr kumimoji="1" lang="zh-CN" altLang="en-US" sz="2800" b="1" dirty="0">
                <a:latin typeface="Times New Roman" pitchFamily="18" charset="0"/>
                <a:ea typeface="宋体" pitchFamily="2" charset="-122"/>
              </a:rPr>
              <a:t>。若在内存中给它分配</a:t>
            </a:r>
            <a:r>
              <a:rPr kumimoji="1" lang="en-US" altLang="zh-CN" sz="2800" b="1" dirty="0">
                <a:latin typeface="Times New Roman" pitchFamily="18" charset="0"/>
                <a:ea typeface="宋体" pitchFamily="2" charset="-122"/>
              </a:rPr>
              <a:t>4</a:t>
            </a:r>
            <a:r>
              <a:rPr kumimoji="1" lang="zh-CN" altLang="en-US" sz="2800" b="1" dirty="0">
                <a:latin typeface="Times New Roman" pitchFamily="18" charset="0"/>
                <a:ea typeface="宋体" pitchFamily="2" charset="-122"/>
              </a:rPr>
              <a:t>个物理页面，则</a:t>
            </a:r>
            <a:r>
              <a:rPr kumimoji="1" lang="zh-CN" altLang="en-US" sz="2800" b="1" dirty="0" smtClean="0">
                <a:latin typeface="Times New Roman" pitchFamily="18" charset="0"/>
                <a:ea typeface="宋体" pitchFamily="2" charset="-122"/>
              </a:rPr>
              <a:t>缺页</a:t>
            </a:r>
            <a:r>
              <a:rPr kumimoji="1" lang="en-US" altLang="zh-CN" sz="2800" b="1" dirty="0" smtClean="0">
                <a:solidFill>
                  <a:srgbClr val="FF0000"/>
                </a:solidFill>
                <a:latin typeface="Times New Roman" pitchFamily="18" charset="0"/>
                <a:ea typeface="宋体" pitchFamily="2" charset="-122"/>
              </a:rPr>
              <a:t>?</a:t>
            </a:r>
            <a:r>
              <a:rPr kumimoji="1" lang="zh-CN" altLang="en-US" sz="2800" b="1" dirty="0" smtClean="0">
                <a:latin typeface="Times New Roman" pitchFamily="18" charset="0"/>
                <a:ea typeface="宋体" pitchFamily="2" charset="-122"/>
              </a:rPr>
              <a:t>次</a:t>
            </a:r>
            <a:r>
              <a:rPr kumimoji="1" lang="zh-CN" altLang="en-US" sz="2800" b="1" dirty="0">
                <a:latin typeface="Times New Roman" pitchFamily="18" charset="0"/>
                <a:ea typeface="宋体" pitchFamily="2" charset="-122"/>
              </a:rPr>
              <a:t>。</a:t>
            </a:r>
          </a:p>
        </p:txBody>
      </p:sp>
      <p:graphicFrame>
        <p:nvGraphicFramePr>
          <p:cNvPr id="187828" name="Group 436"/>
          <p:cNvGraphicFramePr>
            <a:graphicFrameLocks noGrp="1"/>
          </p:cNvGraphicFramePr>
          <p:nvPr/>
        </p:nvGraphicFramePr>
        <p:xfrm>
          <a:off x="244475" y="2608263"/>
          <a:ext cx="8686800" cy="3773489"/>
        </p:xfrm>
        <a:graphic>
          <a:graphicData uri="http://schemas.openxmlformats.org/drawingml/2006/table">
            <a:tbl>
              <a:tblPr/>
              <a:tblGrid>
                <a:gridCol w="1095375"/>
                <a:gridCol w="631825"/>
                <a:gridCol w="633413"/>
                <a:gridCol w="630237"/>
                <a:gridCol w="633413"/>
                <a:gridCol w="630237"/>
                <a:gridCol w="633413"/>
                <a:gridCol w="633412"/>
                <a:gridCol w="633413"/>
                <a:gridCol w="633412"/>
                <a:gridCol w="633413"/>
                <a:gridCol w="631825"/>
                <a:gridCol w="633412"/>
              </a:tblGrid>
              <a:tr h="628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OPT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页</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页</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页</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页</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缺页</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51"/>
          <p:cNvGrpSpPr>
            <a:grpSpLocks/>
          </p:cNvGrpSpPr>
          <p:nvPr/>
        </p:nvGrpSpPr>
        <p:grpSpPr bwMode="auto">
          <a:xfrm>
            <a:off x="1547813" y="3351213"/>
            <a:ext cx="292100" cy="2940050"/>
            <a:chOff x="1338" y="2111"/>
            <a:chExt cx="184" cy="1852"/>
          </a:xfrm>
        </p:grpSpPr>
        <p:sp>
          <p:nvSpPr>
            <p:cNvPr id="123053" name="Rectangle 445"/>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sym typeface="Symbol" pitchFamily="18" charset="2"/>
                </a:rPr>
                <a:t>X</a:t>
              </a:r>
            </a:p>
          </p:txBody>
        </p:sp>
        <p:sp useBgFill="1">
          <p:nvSpPr>
            <p:cNvPr id="123054" name="Rectangle 446"/>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 </a:t>
              </a:r>
            </a:p>
          </p:txBody>
        </p:sp>
        <p:sp>
          <p:nvSpPr>
            <p:cNvPr id="123055" name="Rectangle 447"/>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dirty="0">
                  <a:solidFill>
                    <a:srgbClr val="800000"/>
                  </a:solidFill>
                  <a:latin typeface="Times New Roman" pitchFamily="18" charset="0"/>
                  <a:ea typeface="宋体" pitchFamily="2" charset="-122"/>
                </a:rPr>
                <a:t>1</a:t>
              </a:r>
            </a:p>
          </p:txBody>
        </p:sp>
        <p:sp useBgFill="1">
          <p:nvSpPr>
            <p:cNvPr id="123056" name="Rectangle 448"/>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 </a:t>
              </a:r>
            </a:p>
          </p:txBody>
        </p:sp>
        <p:sp>
          <p:nvSpPr>
            <p:cNvPr id="123057" name="Rectangle 449"/>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 </a:t>
              </a:r>
            </a:p>
          </p:txBody>
        </p:sp>
      </p:grpSp>
      <p:grpSp>
        <p:nvGrpSpPr>
          <p:cNvPr id="3" name="Group 452"/>
          <p:cNvGrpSpPr>
            <a:grpSpLocks/>
          </p:cNvGrpSpPr>
          <p:nvPr/>
        </p:nvGrpSpPr>
        <p:grpSpPr bwMode="auto">
          <a:xfrm>
            <a:off x="2119313" y="3357563"/>
            <a:ext cx="292100" cy="2940050"/>
            <a:chOff x="1338" y="2111"/>
            <a:chExt cx="184" cy="1852"/>
          </a:xfrm>
        </p:grpSpPr>
        <p:sp>
          <p:nvSpPr>
            <p:cNvPr id="123048" name="Rectangle 453"/>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sym typeface="Symbol" pitchFamily="18" charset="2"/>
                </a:rPr>
                <a:t>X</a:t>
              </a:r>
            </a:p>
          </p:txBody>
        </p:sp>
        <p:sp useBgFill="1">
          <p:nvSpPr>
            <p:cNvPr id="123049" name="Rectangle 454"/>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endParaRPr kumimoji="1" lang="en-US" altLang="zh-CN" sz="2800" b="1">
                <a:latin typeface="Times New Roman" pitchFamily="18" charset="0"/>
                <a:ea typeface="宋体" pitchFamily="2" charset="-122"/>
              </a:endParaRPr>
            </a:p>
          </p:txBody>
        </p:sp>
        <p:sp>
          <p:nvSpPr>
            <p:cNvPr id="123050" name="Rectangle 455"/>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51" name="Rectangle 456"/>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2</a:t>
              </a:r>
            </a:p>
          </p:txBody>
        </p:sp>
        <p:sp>
          <p:nvSpPr>
            <p:cNvPr id="123052" name="Rectangle 457"/>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endParaRPr kumimoji="1" lang="en-US" altLang="zh-CN" sz="2800" b="1">
                <a:latin typeface="Times New Roman" pitchFamily="18" charset="0"/>
                <a:ea typeface="宋体" pitchFamily="2" charset="-122"/>
              </a:endParaRPr>
            </a:p>
          </p:txBody>
        </p:sp>
      </p:grpSp>
      <p:grpSp>
        <p:nvGrpSpPr>
          <p:cNvPr id="4" name="Group 458"/>
          <p:cNvGrpSpPr>
            <a:grpSpLocks/>
          </p:cNvGrpSpPr>
          <p:nvPr/>
        </p:nvGrpSpPr>
        <p:grpSpPr bwMode="auto">
          <a:xfrm>
            <a:off x="2767013" y="3357563"/>
            <a:ext cx="292100" cy="2940050"/>
            <a:chOff x="1338" y="2111"/>
            <a:chExt cx="184" cy="1852"/>
          </a:xfrm>
        </p:grpSpPr>
        <p:sp>
          <p:nvSpPr>
            <p:cNvPr id="123043" name="Rectangle 459"/>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sym typeface="Symbol" pitchFamily="18" charset="2"/>
                </a:rPr>
                <a:t>X</a:t>
              </a:r>
            </a:p>
          </p:txBody>
        </p:sp>
        <p:sp useBgFill="1">
          <p:nvSpPr>
            <p:cNvPr id="123044" name="Rectangle 460"/>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3</a:t>
              </a:r>
            </a:p>
          </p:txBody>
        </p:sp>
        <p:sp>
          <p:nvSpPr>
            <p:cNvPr id="123045" name="Rectangle 461"/>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46" name="Rectangle 462"/>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47" name="Rectangle 463"/>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endParaRPr kumimoji="1" lang="en-US" altLang="zh-CN" sz="2800" b="1">
                <a:latin typeface="Times New Roman" pitchFamily="18" charset="0"/>
                <a:ea typeface="宋体" pitchFamily="2" charset="-122"/>
              </a:endParaRPr>
            </a:p>
          </p:txBody>
        </p:sp>
      </p:grpSp>
      <p:grpSp>
        <p:nvGrpSpPr>
          <p:cNvPr id="5" name="Group 464"/>
          <p:cNvGrpSpPr>
            <a:grpSpLocks/>
          </p:cNvGrpSpPr>
          <p:nvPr/>
        </p:nvGrpSpPr>
        <p:grpSpPr bwMode="auto">
          <a:xfrm>
            <a:off x="3416300" y="3357563"/>
            <a:ext cx="292100" cy="2940050"/>
            <a:chOff x="1338" y="2111"/>
            <a:chExt cx="184" cy="1852"/>
          </a:xfrm>
        </p:grpSpPr>
        <p:sp>
          <p:nvSpPr>
            <p:cNvPr id="123038" name="Rectangle 465"/>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sym typeface="Symbol" pitchFamily="18" charset="2"/>
                </a:rPr>
                <a:t>X</a:t>
              </a:r>
            </a:p>
          </p:txBody>
        </p:sp>
        <p:sp useBgFill="1">
          <p:nvSpPr>
            <p:cNvPr id="123039" name="Rectangle 466"/>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40" name="Rectangle 467"/>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41" name="Rectangle 468"/>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42" name="Rectangle 469"/>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4</a:t>
              </a:r>
            </a:p>
          </p:txBody>
        </p:sp>
      </p:grpSp>
      <p:grpSp>
        <p:nvGrpSpPr>
          <p:cNvPr id="6" name="Group 470"/>
          <p:cNvGrpSpPr>
            <a:grpSpLocks/>
          </p:cNvGrpSpPr>
          <p:nvPr/>
        </p:nvGrpSpPr>
        <p:grpSpPr bwMode="auto">
          <a:xfrm>
            <a:off x="4064000" y="3368675"/>
            <a:ext cx="292100" cy="2940050"/>
            <a:chOff x="1338" y="2111"/>
            <a:chExt cx="184" cy="1852"/>
          </a:xfrm>
        </p:grpSpPr>
        <p:sp>
          <p:nvSpPr>
            <p:cNvPr id="123033" name="Rectangle 471"/>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dirty="0" smtClean="0">
                  <a:solidFill>
                    <a:srgbClr val="800000"/>
                  </a:solidFill>
                  <a:latin typeface="Zapf Dingbats"/>
                  <a:ea typeface="Zapf Dingbats"/>
                  <a:cs typeface="Zapf Dingbats"/>
                  <a:sym typeface="Zapf Dingbats"/>
                </a:rPr>
                <a:t>✔</a:t>
              </a:r>
              <a:endParaRPr kumimoji="1" lang="en-US" altLang="zh-CN" sz="2800" b="1" dirty="0">
                <a:solidFill>
                  <a:srgbClr val="800000"/>
                </a:solidFill>
                <a:latin typeface="Times New Roman" pitchFamily="18" charset="0"/>
                <a:ea typeface="宋体" pitchFamily="2" charset="-122"/>
                <a:sym typeface="Symbol" pitchFamily="18" charset="2"/>
              </a:endParaRPr>
            </a:p>
          </p:txBody>
        </p:sp>
        <p:sp useBgFill="1">
          <p:nvSpPr>
            <p:cNvPr id="123034" name="Rectangle 472"/>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35" name="Rectangle 473"/>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36" name="Rectangle 474"/>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37" name="Rectangle 475"/>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grpSp>
      <p:grpSp>
        <p:nvGrpSpPr>
          <p:cNvPr id="7" name="Group 476"/>
          <p:cNvGrpSpPr>
            <a:grpSpLocks/>
          </p:cNvGrpSpPr>
          <p:nvPr/>
        </p:nvGrpSpPr>
        <p:grpSpPr bwMode="auto">
          <a:xfrm>
            <a:off x="4640263" y="3357563"/>
            <a:ext cx="292100" cy="2940050"/>
            <a:chOff x="1338" y="2111"/>
            <a:chExt cx="184" cy="1852"/>
          </a:xfrm>
        </p:grpSpPr>
        <p:sp>
          <p:nvSpPr>
            <p:cNvPr id="123028" name="Rectangle 477"/>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dirty="0">
                  <a:solidFill>
                    <a:srgbClr val="800000"/>
                  </a:solidFill>
                  <a:latin typeface="Zapf Dingbats"/>
                  <a:ea typeface="Zapf Dingbats"/>
                  <a:cs typeface="Zapf Dingbats"/>
                  <a:sym typeface="Zapf Dingbats"/>
                </a:rPr>
                <a:t>✔</a:t>
              </a:r>
              <a:endParaRPr kumimoji="1" lang="en-US" altLang="zh-CN" sz="2800" b="1" dirty="0">
                <a:solidFill>
                  <a:srgbClr val="800000"/>
                </a:solidFill>
                <a:latin typeface="Times New Roman" pitchFamily="18" charset="0"/>
                <a:ea typeface="宋体" pitchFamily="2" charset="-122"/>
                <a:sym typeface="Symbol" pitchFamily="18" charset="2"/>
              </a:endParaRPr>
            </a:p>
          </p:txBody>
        </p:sp>
        <p:sp useBgFill="1">
          <p:nvSpPr>
            <p:cNvPr id="123029" name="Rectangle 478"/>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30" name="Rectangle 479"/>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31" name="Rectangle 480"/>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32" name="Rectangle 481"/>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grpSp>
      <p:grpSp>
        <p:nvGrpSpPr>
          <p:cNvPr id="8" name="Group 482"/>
          <p:cNvGrpSpPr>
            <a:grpSpLocks/>
          </p:cNvGrpSpPr>
          <p:nvPr/>
        </p:nvGrpSpPr>
        <p:grpSpPr bwMode="auto">
          <a:xfrm>
            <a:off x="5292725" y="3368675"/>
            <a:ext cx="292100" cy="2940050"/>
            <a:chOff x="1338" y="2111"/>
            <a:chExt cx="184" cy="1852"/>
          </a:xfrm>
        </p:grpSpPr>
        <p:sp>
          <p:nvSpPr>
            <p:cNvPr id="123023" name="Rectangle 483"/>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sym typeface="Symbol" pitchFamily="18" charset="2"/>
                </a:rPr>
                <a:t>X</a:t>
              </a:r>
            </a:p>
          </p:txBody>
        </p:sp>
        <p:sp useBgFill="1">
          <p:nvSpPr>
            <p:cNvPr id="123024" name="Rectangle 484"/>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25" name="Rectangle 485"/>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26" name="Rectangle 486"/>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27" name="Rectangle 487"/>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5</a:t>
              </a:r>
            </a:p>
          </p:txBody>
        </p:sp>
      </p:grpSp>
      <p:grpSp>
        <p:nvGrpSpPr>
          <p:cNvPr id="9" name="Group 488"/>
          <p:cNvGrpSpPr>
            <a:grpSpLocks/>
          </p:cNvGrpSpPr>
          <p:nvPr/>
        </p:nvGrpSpPr>
        <p:grpSpPr bwMode="auto">
          <a:xfrm>
            <a:off x="5935663" y="3357563"/>
            <a:ext cx="292100" cy="2940050"/>
            <a:chOff x="1338" y="2111"/>
            <a:chExt cx="184" cy="1852"/>
          </a:xfrm>
        </p:grpSpPr>
        <p:sp>
          <p:nvSpPr>
            <p:cNvPr id="123018" name="Rectangle 489"/>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dirty="0">
                  <a:solidFill>
                    <a:srgbClr val="800000"/>
                  </a:solidFill>
                  <a:latin typeface="Zapf Dingbats"/>
                  <a:ea typeface="Zapf Dingbats"/>
                  <a:cs typeface="Zapf Dingbats"/>
                  <a:sym typeface="Zapf Dingbats"/>
                </a:rPr>
                <a:t>✔</a:t>
              </a:r>
              <a:endParaRPr kumimoji="1" lang="en-US" altLang="zh-CN" sz="2800" b="1" dirty="0">
                <a:solidFill>
                  <a:srgbClr val="800000"/>
                </a:solidFill>
                <a:latin typeface="Times New Roman" pitchFamily="18" charset="0"/>
                <a:ea typeface="宋体" pitchFamily="2" charset="-122"/>
                <a:sym typeface="Symbol" pitchFamily="18" charset="2"/>
              </a:endParaRPr>
            </a:p>
          </p:txBody>
        </p:sp>
        <p:sp useBgFill="1">
          <p:nvSpPr>
            <p:cNvPr id="123019" name="Rectangle 490"/>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20" name="Rectangle 491"/>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21" name="Rectangle 492"/>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22" name="Rectangle 493"/>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5</a:t>
              </a:r>
            </a:p>
          </p:txBody>
        </p:sp>
      </p:grpSp>
      <p:grpSp>
        <p:nvGrpSpPr>
          <p:cNvPr id="10" name="Group 494"/>
          <p:cNvGrpSpPr>
            <a:grpSpLocks/>
          </p:cNvGrpSpPr>
          <p:nvPr/>
        </p:nvGrpSpPr>
        <p:grpSpPr bwMode="auto">
          <a:xfrm>
            <a:off x="6584950" y="3357563"/>
            <a:ext cx="292100" cy="2940050"/>
            <a:chOff x="1338" y="2111"/>
            <a:chExt cx="184" cy="1852"/>
          </a:xfrm>
        </p:grpSpPr>
        <p:sp>
          <p:nvSpPr>
            <p:cNvPr id="123013" name="Rectangle 495"/>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dirty="0">
                  <a:solidFill>
                    <a:srgbClr val="800000"/>
                  </a:solidFill>
                  <a:latin typeface="Zapf Dingbats"/>
                  <a:ea typeface="Zapf Dingbats"/>
                  <a:cs typeface="Zapf Dingbats"/>
                  <a:sym typeface="Zapf Dingbats"/>
                </a:rPr>
                <a:t>✔</a:t>
              </a:r>
              <a:endParaRPr kumimoji="1" lang="en-US" altLang="zh-CN" sz="2800" b="1" dirty="0">
                <a:solidFill>
                  <a:srgbClr val="800000"/>
                </a:solidFill>
                <a:latin typeface="Times New Roman" pitchFamily="18" charset="0"/>
                <a:ea typeface="宋体" pitchFamily="2" charset="-122"/>
                <a:sym typeface="Symbol" pitchFamily="18" charset="2"/>
              </a:endParaRPr>
            </a:p>
          </p:txBody>
        </p:sp>
        <p:sp useBgFill="1">
          <p:nvSpPr>
            <p:cNvPr id="123014" name="Rectangle 496"/>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15" name="Rectangle 497"/>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16" name="Rectangle 498"/>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17" name="Rectangle 499"/>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5</a:t>
              </a:r>
            </a:p>
          </p:txBody>
        </p:sp>
      </p:grpSp>
      <p:grpSp>
        <p:nvGrpSpPr>
          <p:cNvPr id="11" name="Group 500"/>
          <p:cNvGrpSpPr>
            <a:grpSpLocks/>
          </p:cNvGrpSpPr>
          <p:nvPr/>
        </p:nvGrpSpPr>
        <p:grpSpPr bwMode="auto">
          <a:xfrm>
            <a:off x="7159625" y="3357563"/>
            <a:ext cx="292100" cy="2940050"/>
            <a:chOff x="1338" y="2111"/>
            <a:chExt cx="184" cy="1852"/>
          </a:xfrm>
        </p:grpSpPr>
        <p:sp>
          <p:nvSpPr>
            <p:cNvPr id="123008" name="Rectangle 501"/>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dirty="0">
                  <a:solidFill>
                    <a:srgbClr val="800000"/>
                  </a:solidFill>
                  <a:latin typeface="Zapf Dingbats"/>
                  <a:ea typeface="Zapf Dingbats"/>
                  <a:cs typeface="Zapf Dingbats"/>
                  <a:sym typeface="Zapf Dingbats"/>
                </a:rPr>
                <a:t>✔</a:t>
              </a:r>
              <a:endParaRPr kumimoji="1" lang="en-US" altLang="zh-CN" sz="2800" b="1" dirty="0">
                <a:solidFill>
                  <a:srgbClr val="800000"/>
                </a:solidFill>
                <a:latin typeface="Times New Roman" pitchFamily="18" charset="0"/>
                <a:ea typeface="宋体" pitchFamily="2" charset="-122"/>
                <a:sym typeface="Symbol" pitchFamily="18" charset="2"/>
              </a:endParaRPr>
            </a:p>
          </p:txBody>
        </p:sp>
        <p:sp useBgFill="1">
          <p:nvSpPr>
            <p:cNvPr id="123009" name="Rectangle 502"/>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10" name="Rectangle 503"/>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3011" name="Rectangle 504"/>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12" name="Rectangle 505"/>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5</a:t>
              </a:r>
            </a:p>
          </p:txBody>
        </p:sp>
      </p:grpSp>
      <p:grpSp>
        <p:nvGrpSpPr>
          <p:cNvPr id="12" name="Group 506"/>
          <p:cNvGrpSpPr>
            <a:grpSpLocks/>
          </p:cNvGrpSpPr>
          <p:nvPr/>
        </p:nvGrpSpPr>
        <p:grpSpPr bwMode="auto">
          <a:xfrm>
            <a:off x="7880350" y="3357563"/>
            <a:ext cx="292100" cy="2940050"/>
            <a:chOff x="1338" y="2111"/>
            <a:chExt cx="184" cy="1852"/>
          </a:xfrm>
        </p:grpSpPr>
        <p:sp>
          <p:nvSpPr>
            <p:cNvPr id="123003" name="Rectangle 507"/>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sym typeface="Symbol" pitchFamily="18" charset="2"/>
                </a:rPr>
                <a:t>X</a:t>
              </a:r>
            </a:p>
          </p:txBody>
        </p:sp>
        <p:sp useBgFill="1">
          <p:nvSpPr>
            <p:cNvPr id="123004" name="Rectangle 508"/>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05" name="Rectangle 509"/>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4</a:t>
              </a:r>
            </a:p>
          </p:txBody>
        </p:sp>
        <p:sp useBgFill="1">
          <p:nvSpPr>
            <p:cNvPr id="123006" name="Rectangle 510"/>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07" name="Rectangle 511"/>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5</a:t>
              </a:r>
            </a:p>
          </p:txBody>
        </p:sp>
      </p:grpSp>
      <p:grpSp>
        <p:nvGrpSpPr>
          <p:cNvPr id="13" name="Group 512"/>
          <p:cNvGrpSpPr>
            <a:grpSpLocks/>
          </p:cNvGrpSpPr>
          <p:nvPr/>
        </p:nvGrpSpPr>
        <p:grpSpPr bwMode="auto">
          <a:xfrm>
            <a:off x="8388350" y="3357563"/>
            <a:ext cx="292100" cy="2940050"/>
            <a:chOff x="1338" y="2111"/>
            <a:chExt cx="184" cy="1852"/>
          </a:xfrm>
        </p:grpSpPr>
        <p:sp>
          <p:nvSpPr>
            <p:cNvPr id="122998" name="Rectangle 513"/>
            <p:cNvSpPr>
              <a:spLocks noChangeArrowheads="1"/>
            </p:cNvSpPr>
            <p:nvPr/>
          </p:nvSpPr>
          <p:spPr bwMode="auto">
            <a:xfrm>
              <a:off x="1338" y="370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dirty="0">
                  <a:solidFill>
                    <a:srgbClr val="800000"/>
                  </a:solidFill>
                  <a:latin typeface="Zapf Dingbats"/>
                  <a:ea typeface="Zapf Dingbats"/>
                  <a:cs typeface="Zapf Dingbats"/>
                  <a:sym typeface="Zapf Dingbats"/>
                </a:rPr>
                <a:t>✔</a:t>
              </a:r>
              <a:endParaRPr kumimoji="1" lang="en-US" altLang="zh-CN" sz="2800" b="1" dirty="0">
                <a:solidFill>
                  <a:srgbClr val="800000"/>
                </a:solidFill>
                <a:latin typeface="Times New Roman" pitchFamily="18" charset="0"/>
                <a:ea typeface="宋体" pitchFamily="2" charset="-122"/>
                <a:sym typeface="Symbol" pitchFamily="18" charset="2"/>
              </a:endParaRPr>
            </a:p>
          </p:txBody>
        </p:sp>
        <p:sp useBgFill="1">
          <p:nvSpPr>
            <p:cNvPr id="122999" name="Rectangle 514"/>
            <p:cNvSpPr>
              <a:spLocks noChangeArrowheads="1"/>
            </p:cNvSpPr>
            <p:nvPr/>
          </p:nvSpPr>
          <p:spPr bwMode="auto">
            <a:xfrm>
              <a:off x="1338" y="2895"/>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3000" name="Rectangle 515"/>
            <p:cNvSpPr>
              <a:spLocks noChangeArrowheads="1"/>
            </p:cNvSpPr>
            <p:nvPr/>
          </p:nvSpPr>
          <p:spPr bwMode="auto">
            <a:xfrm>
              <a:off x="1338" y="211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sp useBgFill="1">
          <p:nvSpPr>
            <p:cNvPr id="123001" name="Rectangle 516"/>
            <p:cNvSpPr>
              <a:spLocks noChangeArrowheads="1"/>
            </p:cNvSpPr>
            <p:nvPr/>
          </p:nvSpPr>
          <p:spPr bwMode="auto">
            <a:xfrm>
              <a:off x="1338" y="2508"/>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3002" name="Rectangle 517"/>
            <p:cNvSpPr>
              <a:spLocks noChangeArrowheads="1"/>
            </p:cNvSpPr>
            <p:nvPr/>
          </p:nvSpPr>
          <p:spPr bwMode="auto">
            <a:xfrm>
              <a:off x="1338" y="3310"/>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5</a:t>
              </a:r>
            </a:p>
          </p:txBody>
        </p:sp>
      </p:grpSp>
      <p:sp>
        <p:nvSpPr>
          <p:cNvPr id="187910" name="Text Box 518"/>
          <p:cNvSpPr txBox="1">
            <a:spLocks noChangeArrowheads="1"/>
          </p:cNvSpPr>
          <p:nvPr/>
        </p:nvSpPr>
        <p:spPr bwMode="auto">
          <a:xfrm>
            <a:off x="3313657" y="3781045"/>
            <a:ext cx="3013967" cy="769441"/>
          </a:xfrm>
          <a:prstGeom prst="rect">
            <a:avLst/>
          </a:prstGeom>
          <a:solidFill>
            <a:schemeClr val="bg1"/>
          </a:solidFill>
          <a:ln w="19050">
            <a:solidFill>
              <a:srgbClr val="0000FF"/>
            </a:solid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kumimoji="1" lang="zh-CN" altLang="en-US" sz="4400" b="1" dirty="0">
                <a:solidFill>
                  <a:srgbClr val="0000FF"/>
                </a:solidFill>
                <a:latin typeface="Times New Roman" pitchFamily="18" charset="0"/>
                <a:ea typeface="宋体" pitchFamily="2" charset="-122"/>
              </a:rPr>
              <a:t>有何问题？</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7910"/>
                                        </p:tgtEl>
                                        <p:attrNameLst>
                                          <p:attrName>style.visibility</p:attrName>
                                        </p:attrNameLst>
                                      </p:cBhvr>
                                      <p:to>
                                        <p:strVal val="visible"/>
                                      </p:to>
                                    </p:set>
                                    <p:anim calcmode="lin" valueType="num">
                                      <p:cBhvr additive="base">
                                        <p:cTn id="67" dur="500" fill="hold"/>
                                        <p:tgtEl>
                                          <p:spTgt spid="187910"/>
                                        </p:tgtEl>
                                        <p:attrNameLst>
                                          <p:attrName>ppt_x</p:attrName>
                                        </p:attrNameLst>
                                      </p:cBhvr>
                                      <p:tavLst>
                                        <p:tav tm="0">
                                          <p:val>
                                            <p:strVal val="#ppt_x"/>
                                          </p:val>
                                        </p:tav>
                                        <p:tav tm="100000">
                                          <p:val>
                                            <p:strVal val="#ppt_x"/>
                                          </p:val>
                                        </p:tav>
                                      </p:tavLst>
                                    </p:anim>
                                    <p:anim calcmode="lin" valueType="num">
                                      <p:cBhvr additive="base">
                                        <p:cTn id="68" dur="500" fill="hold"/>
                                        <p:tgtEl>
                                          <p:spTgt spid="187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91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39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3C2AB2-C5A9-4AEE-8B50-7DEEB09D4BC6}" type="slidenum">
              <a:rPr lang="en-US" altLang="zh-CN" smtClean="0">
                <a:latin typeface="Times New Roman" pitchFamily="18" charset="0"/>
              </a:rPr>
              <a:pPr eaLnBrk="1" hangingPunct="1"/>
              <a:t>119</a:t>
            </a:fld>
            <a:endParaRPr lang="en-US" altLang="zh-CN" smtClean="0">
              <a:latin typeface="Times New Roman" pitchFamily="18" charset="0"/>
            </a:endParaRPr>
          </a:p>
        </p:txBody>
      </p:sp>
      <p:sp>
        <p:nvSpPr>
          <p:cNvPr id="123908" name="Text Box 4"/>
          <p:cNvSpPr txBox="1">
            <a:spLocks noChangeArrowheads="1"/>
          </p:cNvSpPr>
          <p:nvPr/>
        </p:nvSpPr>
        <p:spPr bwMode="auto">
          <a:xfrm>
            <a:off x="2178050" y="1058863"/>
            <a:ext cx="4905375"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2. </a:t>
            </a:r>
            <a:r>
              <a:rPr lang="zh-CN" altLang="en-US" sz="3600" b="1">
                <a:latin typeface="Times New Roman" pitchFamily="18" charset="0"/>
                <a:ea typeface="宋体" pitchFamily="2" charset="-122"/>
              </a:rPr>
              <a:t>最近最久未使用算法</a:t>
            </a:r>
          </a:p>
        </p:txBody>
      </p:sp>
      <p:sp>
        <p:nvSpPr>
          <p:cNvPr id="189445" name="Rectangle 5"/>
          <p:cNvSpPr>
            <a:spLocks noChangeArrowheads="1"/>
          </p:cNvSpPr>
          <p:nvPr/>
        </p:nvSpPr>
        <p:spPr bwMode="auto">
          <a:xfrm>
            <a:off x="498475" y="1958975"/>
            <a:ext cx="8394005"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8925" indent="-288925">
              <a:spcBef>
                <a:spcPct val="40000"/>
              </a:spcBef>
              <a:buClr>
                <a:schemeClr val="tx1"/>
              </a:buClr>
              <a:buFont typeface="Wingdings" pitchFamily="2" charset="2"/>
              <a:buChar char="w"/>
            </a:pPr>
            <a:r>
              <a:rPr kumimoji="1" lang="zh-CN" altLang="en-US" sz="2800" b="1" dirty="0">
                <a:latin typeface="Times New Roman" pitchFamily="18" charset="0"/>
                <a:ea typeface="宋体" pitchFamily="2" charset="-122"/>
              </a:rPr>
              <a:t>最近最久未使用算法 </a:t>
            </a:r>
            <a:r>
              <a:rPr kumimoji="1" lang="en-US" altLang="zh-CN" sz="2800" b="1" dirty="0">
                <a:latin typeface="Times New Roman" pitchFamily="18" charset="0"/>
                <a:ea typeface="宋体" pitchFamily="2" charset="-122"/>
              </a:rPr>
              <a:t>(Least Recently Used, </a:t>
            </a:r>
            <a:r>
              <a:rPr kumimoji="1" lang="en-US" altLang="zh-CN" sz="2800" b="1" dirty="0">
                <a:solidFill>
                  <a:srgbClr val="0000FF"/>
                </a:solidFill>
                <a:latin typeface="Times New Roman" pitchFamily="18" charset="0"/>
                <a:ea typeface="宋体" pitchFamily="2" charset="-122"/>
              </a:rPr>
              <a:t>LRU</a:t>
            </a:r>
            <a:r>
              <a:rPr kumimoji="1" lang="en-US" altLang="zh-CN" sz="2800" b="1" dirty="0">
                <a:latin typeface="Times New Roman" pitchFamily="18" charset="0"/>
                <a:ea typeface="宋体" pitchFamily="2" charset="-122"/>
              </a:rPr>
              <a:t>);</a:t>
            </a:r>
          </a:p>
          <a:p>
            <a:pPr marL="288925" indent="-288925">
              <a:spcBef>
                <a:spcPct val="40000"/>
              </a:spcBef>
              <a:buClr>
                <a:schemeClr val="tx1"/>
              </a:buClr>
              <a:buFont typeface="Wingdings" pitchFamily="2" charset="2"/>
              <a:buChar char="w"/>
            </a:pPr>
            <a:r>
              <a:rPr kumimoji="1" lang="zh-CN" altLang="en-US" sz="2800" b="1" dirty="0">
                <a:latin typeface="Times New Roman" pitchFamily="18" charset="0"/>
                <a:ea typeface="宋体" pitchFamily="2" charset="-122"/>
              </a:rPr>
              <a:t>基本思路：当一个缺页中断发生时，选择</a:t>
            </a:r>
            <a:r>
              <a:rPr kumimoji="1" lang="zh-CN" altLang="en-US" sz="2800" b="1" dirty="0">
                <a:solidFill>
                  <a:srgbClr val="800000"/>
                </a:solidFill>
                <a:latin typeface="Times New Roman" pitchFamily="18" charset="0"/>
                <a:ea typeface="宋体" pitchFamily="2" charset="-122"/>
              </a:rPr>
              <a:t>最近最久未使用</a:t>
            </a:r>
            <a:r>
              <a:rPr kumimoji="1" lang="zh-CN" altLang="en-US" sz="2800" b="1" dirty="0">
                <a:latin typeface="Times New Roman" pitchFamily="18" charset="0"/>
                <a:ea typeface="宋体" pitchFamily="2" charset="-122"/>
              </a:rPr>
              <a:t>的那个页面，并淘汰之。</a:t>
            </a:r>
          </a:p>
          <a:p>
            <a:pPr marL="288925" indent="-288925">
              <a:spcBef>
                <a:spcPct val="40000"/>
              </a:spcBef>
              <a:buClr>
                <a:schemeClr val="tx1"/>
              </a:buClr>
              <a:buFont typeface="Wingdings" pitchFamily="2" charset="2"/>
              <a:buChar char="w"/>
            </a:pPr>
            <a:r>
              <a:rPr kumimoji="1" lang="zh-CN" altLang="en-US" sz="2800" b="1" dirty="0">
                <a:latin typeface="Times New Roman" pitchFamily="18" charset="0"/>
                <a:ea typeface="宋体" pitchFamily="2" charset="-122"/>
              </a:rPr>
              <a:t>它是对最优页面置换算法的一个近似，其依据是程序的局部性原理，即在</a:t>
            </a:r>
            <a:r>
              <a:rPr kumimoji="1" lang="zh-CN" altLang="en-US" sz="2800" b="1" dirty="0">
                <a:solidFill>
                  <a:srgbClr val="0000FF"/>
                </a:solidFill>
                <a:latin typeface="Times New Roman" pitchFamily="18" charset="0"/>
                <a:ea typeface="宋体" pitchFamily="2" charset="-122"/>
              </a:rPr>
              <a:t>最近一小段时间内</a:t>
            </a:r>
            <a:r>
              <a:rPr kumimoji="1" lang="zh-CN" altLang="en-US" sz="2800" b="1" dirty="0">
                <a:latin typeface="Times New Roman" pitchFamily="18" charset="0"/>
                <a:ea typeface="宋体" pitchFamily="2" charset="-122"/>
              </a:rPr>
              <a:t>，如果某些页面被频繁地访问，那么在将来的一小段时间内，它们还可能会再一次被频繁地访问。反之，如果在过去某些页面长时间未被访问，那么在将来它们还可能会长时间地得不到访问。</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9445">
                                            <p:txEl>
                                              <p:pRg st="1" end="1"/>
                                            </p:txEl>
                                          </p:spTgt>
                                        </p:tgtEl>
                                        <p:attrNameLst>
                                          <p:attrName>style.visibility</p:attrName>
                                        </p:attrNameLst>
                                      </p:cBhvr>
                                      <p:to>
                                        <p:strVal val="visible"/>
                                      </p:to>
                                    </p:set>
                                    <p:animEffect transition="in" filter="dissolve">
                                      <p:cBhvr>
                                        <p:cTn id="7" dur="500"/>
                                        <p:tgtEl>
                                          <p:spTgt spid="18944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9445">
                                            <p:txEl>
                                              <p:pRg st="2" end="2"/>
                                            </p:txEl>
                                          </p:spTgt>
                                        </p:tgtEl>
                                        <p:attrNameLst>
                                          <p:attrName>style.visibility</p:attrName>
                                        </p:attrNameLst>
                                      </p:cBhvr>
                                      <p:to>
                                        <p:strVal val="visible"/>
                                      </p:to>
                                    </p:set>
                                    <p:animEffect transition="in" filter="dissolve">
                                      <p:cBhvr>
                                        <p:cTn id="12" dur="500"/>
                                        <p:tgtEl>
                                          <p:spTgt spid="1894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15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7F7A99-4E7D-4B0D-AB20-2F3C9FAF346A}" type="slidenum">
              <a:rPr lang="en-US" altLang="zh-CN" smtClean="0">
                <a:latin typeface="Times New Roman" pitchFamily="18" charset="0"/>
              </a:rPr>
              <a:pPr eaLnBrk="1" hangingPunct="1"/>
              <a:t>12</a:t>
            </a:fld>
            <a:endParaRPr lang="en-US" altLang="zh-CN" smtClean="0">
              <a:latin typeface="Times New Roman" pitchFamily="18" charset="0"/>
            </a:endParaRPr>
          </a:p>
        </p:txBody>
      </p:sp>
      <p:sp>
        <p:nvSpPr>
          <p:cNvPr id="21508"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2</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分区存储管理</a:t>
            </a:r>
          </a:p>
        </p:txBody>
      </p:sp>
      <p:sp>
        <p:nvSpPr>
          <p:cNvPr id="21509" name="Text Box 5"/>
          <p:cNvSpPr txBox="1">
            <a:spLocks noChangeArrowheads="1"/>
          </p:cNvSpPr>
          <p:nvPr/>
        </p:nvSpPr>
        <p:spPr bwMode="auto">
          <a:xfrm>
            <a:off x="486222" y="1650854"/>
            <a:ext cx="8190234"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50000"/>
              </a:spcBef>
              <a:buFontTx/>
              <a:buBlip>
                <a:blip r:embed="rId3"/>
              </a:buBlip>
            </a:pPr>
            <a:r>
              <a:rPr kumimoji="1" lang="zh-CN" altLang="en-US" sz="3200" b="1" dirty="0">
                <a:latin typeface="Times New Roman" pitchFamily="18" charset="0"/>
                <a:ea typeface="宋体" pitchFamily="2" charset="-122"/>
              </a:rPr>
              <a:t>内存分为两大区域：</a:t>
            </a:r>
            <a:r>
              <a:rPr kumimoji="1" lang="zh-CN" altLang="en-US" sz="3200" b="1" dirty="0" smtClean="0">
                <a:solidFill>
                  <a:srgbClr val="FF0000"/>
                </a:solidFill>
                <a:latin typeface="Times New Roman" pitchFamily="18" charset="0"/>
                <a:ea typeface="宋体" pitchFamily="2" charset="-122"/>
              </a:rPr>
              <a:t>系统区</a:t>
            </a:r>
            <a:r>
              <a:rPr kumimoji="1" lang="en-US" altLang="en-US" sz="3200" b="1" dirty="0">
                <a:latin typeface="Times New Roman" pitchFamily="18" charset="0"/>
                <a:ea typeface="宋体" pitchFamily="2" charset="-122"/>
              </a:rPr>
              <a:t>、</a:t>
            </a:r>
            <a:r>
              <a:rPr kumimoji="1" lang="zh-CN" altLang="en-US" sz="3200" b="1" dirty="0" smtClean="0">
                <a:solidFill>
                  <a:srgbClr val="FF0000"/>
                </a:solidFill>
                <a:latin typeface="Times New Roman" pitchFamily="18" charset="0"/>
                <a:ea typeface="宋体" pitchFamily="2" charset="-122"/>
              </a:rPr>
              <a:t>用户</a:t>
            </a:r>
            <a:r>
              <a:rPr kumimoji="1" lang="zh-CN" altLang="en-US" sz="3200" b="1" dirty="0">
                <a:solidFill>
                  <a:srgbClr val="FF0000"/>
                </a:solidFill>
                <a:latin typeface="Times New Roman" pitchFamily="18" charset="0"/>
                <a:ea typeface="宋体" pitchFamily="2" charset="-122"/>
              </a:rPr>
              <a:t>区</a:t>
            </a:r>
            <a:r>
              <a:rPr kumimoji="1" lang="zh-CN" altLang="en-US" sz="3200" b="1" dirty="0">
                <a:latin typeface="Times New Roman" pitchFamily="18" charset="0"/>
                <a:ea typeface="宋体" pitchFamily="2" charset="-122"/>
              </a:rPr>
              <a:t>。</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又把用户区划分为若干分区</a:t>
            </a:r>
            <a:r>
              <a:rPr kumimoji="1" lang="en-US" altLang="zh-CN" sz="3200" b="1" dirty="0">
                <a:latin typeface="Times New Roman" pitchFamily="18" charset="0"/>
                <a:ea typeface="宋体" pitchFamily="2" charset="-122"/>
              </a:rPr>
              <a:t>(partition)</a:t>
            </a:r>
            <a:r>
              <a:rPr kumimoji="1" lang="zh-CN" altLang="en-US" sz="3200" b="1" dirty="0">
                <a:latin typeface="Times New Roman" pitchFamily="18" charset="0"/>
                <a:ea typeface="宋体" pitchFamily="2" charset="-122"/>
              </a:rPr>
              <a:t>。一个进程占用一个分区。</a:t>
            </a:r>
          </a:p>
          <a:p>
            <a:pPr>
              <a:lnSpc>
                <a:spcPct val="150000"/>
              </a:lnSpc>
              <a:spcBef>
                <a:spcPct val="50000"/>
              </a:spcBef>
              <a:buFontTx/>
              <a:buBlip>
                <a:blip r:embed="rId3"/>
              </a:buBlip>
            </a:pPr>
            <a:r>
              <a:rPr kumimoji="1" lang="zh-CN" altLang="en-US" sz="3200" b="1" dirty="0">
                <a:latin typeface="Times New Roman" pitchFamily="18" charset="0"/>
                <a:ea typeface="宋体" pitchFamily="2" charset="-122"/>
              </a:rPr>
              <a:t>特点：适合多道程序系统和分时系统，支持多个程序并发执行。</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9">
                                            <p:txEl>
                                              <p:pRg st="1" end="1"/>
                                            </p:txEl>
                                          </p:spTgt>
                                        </p:tgtEl>
                                        <p:attrNameLst>
                                          <p:attrName>style.visibility</p:attrName>
                                        </p:attrNameLst>
                                      </p:cBhvr>
                                      <p:to>
                                        <p:strVal val="visible"/>
                                      </p:to>
                                    </p:set>
                                    <p:anim calcmode="lin" valueType="num">
                                      <p:cBhvr additive="base">
                                        <p:cTn id="7" dur="500" fill="hold"/>
                                        <p:tgtEl>
                                          <p:spTgt spid="2150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49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FAB3E5D-2BCC-4D37-9171-E13177E867DE}" type="slidenum">
              <a:rPr lang="en-US" altLang="zh-CN" smtClean="0">
                <a:latin typeface="Times New Roman" pitchFamily="18" charset="0"/>
              </a:rPr>
              <a:pPr eaLnBrk="1" hangingPunct="1"/>
              <a:t>120</a:t>
            </a:fld>
            <a:endParaRPr lang="en-US" altLang="zh-CN" smtClean="0">
              <a:latin typeface="Times New Roman" pitchFamily="18" charset="0"/>
            </a:endParaRPr>
          </a:p>
        </p:txBody>
      </p:sp>
      <p:sp>
        <p:nvSpPr>
          <p:cNvPr id="252932" name="Rectangle 4"/>
          <p:cNvSpPr>
            <a:spLocks noChangeArrowheads="1"/>
          </p:cNvSpPr>
          <p:nvPr/>
        </p:nvSpPr>
        <p:spPr bwMode="auto">
          <a:xfrm>
            <a:off x="498475" y="1035050"/>
            <a:ext cx="8208963"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spcBef>
                <a:spcPct val="40000"/>
              </a:spcBef>
              <a:buClr>
                <a:srgbClr val="FFFF66"/>
              </a:buClr>
              <a:buFont typeface="Wingdings" pitchFamily="2" charset="2"/>
              <a:buNone/>
            </a:pPr>
            <a:r>
              <a:rPr kumimoji="1" lang="zh-CN" altLang="en-US" sz="2800" b="1" dirty="0">
                <a:latin typeface="Times New Roman" pitchFamily="18" charset="0"/>
                <a:ea typeface="宋体" pitchFamily="2" charset="-122"/>
              </a:rPr>
              <a:t>如何实现</a:t>
            </a:r>
            <a:r>
              <a:rPr kumimoji="1" lang="en-US" altLang="zh-CN" sz="2800" b="1" dirty="0">
                <a:latin typeface="Times New Roman" pitchFamily="18" charset="0"/>
                <a:ea typeface="宋体" pitchFamily="2" charset="-122"/>
              </a:rPr>
              <a:t>LRU</a:t>
            </a:r>
            <a:r>
              <a:rPr kumimoji="1" lang="zh-CN" altLang="en-US" sz="2800" b="1" dirty="0">
                <a:latin typeface="Times New Roman" pitchFamily="18" charset="0"/>
                <a:ea typeface="宋体" pitchFamily="2" charset="-122"/>
              </a:rPr>
              <a:t>算法？</a:t>
            </a:r>
            <a:r>
              <a:rPr kumimoji="1" lang="zh-CN" altLang="en-US" sz="2800" b="1" dirty="0">
                <a:solidFill>
                  <a:srgbClr val="0000FF"/>
                </a:solidFill>
                <a:latin typeface="Times New Roman" pitchFamily="18" charset="0"/>
                <a:ea typeface="宋体" pitchFamily="2" charset="-122"/>
              </a:rPr>
              <a:t>可能的</a:t>
            </a:r>
            <a:r>
              <a:rPr kumimoji="1" lang="zh-CN" altLang="en-US" sz="2800" b="1" dirty="0">
                <a:latin typeface="Times New Roman" pitchFamily="18" charset="0"/>
                <a:ea typeface="宋体" pitchFamily="2" charset="-122"/>
              </a:rPr>
              <a:t>实现方法是：</a:t>
            </a:r>
          </a:p>
          <a:p>
            <a:pPr marL="288925" indent="-288925">
              <a:spcBef>
                <a:spcPct val="50000"/>
              </a:spcBef>
              <a:buClr>
                <a:schemeClr val="tx1"/>
              </a:buClr>
              <a:buFont typeface="Wingdings" pitchFamily="2" charset="2"/>
              <a:buChar char="w"/>
            </a:pPr>
            <a:r>
              <a:rPr kumimoji="1" lang="zh-CN" altLang="en-US" sz="2800" b="1" dirty="0">
                <a:latin typeface="Times New Roman" pitchFamily="18" charset="0"/>
                <a:ea typeface="宋体" pitchFamily="2" charset="-122"/>
              </a:rPr>
              <a:t>系统维护一个</a:t>
            </a:r>
            <a:r>
              <a:rPr kumimoji="1" lang="zh-CN" altLang="en-US" sz="2800" b="1" dirty="0">
                <a:solidFill>
                  <a:srgbClr val="800000"/>
                </a:solidFill>
                <a:latin typeface="Times New Roman" pitchFamily="18" charset="0"/>
                <a:ea typeface="宋体" pitchFamily="2" charset="-122"/>
              </a:rPr>
              <a:t>页面链表</a:t>
            </a:r>
            <a:r>
              <a:rPr kumimoji="1" lang="zh-CN" altLang="en-US" sz="2800" b="1" dirty="0">
                <a:latin typeface="Times New Roman" pitchFamily="18" charset="0"/>
                <a:ea typeface="宋体" pitchFamily="2" charset="-122"/>
              </a:rPr>
              <a:t>，最近刚使用的页面作为首结点，最久未使用的页面作为尾结点。每次访问内存时，将相应页面从链表中摘下，并移到链首。每次缺页中断发生时，淘汰链尾的页面。</a:t>
            </a:r>
          </a:p>
          <a:p>
            <a:pPr marL="288925" indent="-288925">
              <a:spcBef>
                <a:spcPct val="40000"/>
              </a:spcBef>
              <a:buClr>
                <a:schemeClr val="tx1"/>
              </a:buClr>
              <a:buFont typeface="Wingdings" pitchFamily="2" charset="2"/>
              <a:buChar char="w"/>
            </a:pPr>
            <a:r>
              <a:rPr kumimoji="1" lang="zh-CN" altLang="en-US" sz="2800" b="1" dirty="0">
                <a:latin typeface="Times New Roman" pitchFamily="18" charset="0"/>
                <a:ea typeface="宋体" pitchFamily="2" charset="-122"/>
              </a:rPr>
              <a:t>设置一个</a:t>
            </a:r>
            <a:r>
              <a:rPr kumimoji="1" lang="zh-CN" altLang="en-US" sz="2800" b="1" dirty="0">
                <a:solidFill>
                  <a:srgbClr val="800000"/>
                </a:solidFill>
                <a:latin typeface="Times New Roman" pitchFamily="18" charset="0"/>
                <a:ea typeface="宋体" pitchFamily="2" charset="-122"/>
              </a:rPr>
              <a:t>活动页面栈</a:t>
            </a:r>
            <a:r>
              <a:rPr kumimoji="1" lang="zh-CN" altLang="en-US" sz="2800" b="1" dirty="0">
                <a:latin typeface="Times New Roman" pitchFamily="18" charset="0"/>
                <a:ea typeface="宋体" pitchFamily="2" charset="-122"/>
              </a:rPr>
              <a:t>，当访问某页时，将此页号压入栈顶，然后，考察栈内是否有与此页面相同的页号，若有则抽出。当需要淘汰一个页面时，总是选择栈底的页面，它就是最久未使用的。</a:t>
            </a:r>
          </a:p>
          <a:p>
            <a:pPr marL="288925" indent="-288925">
              <a:spcBef>
                <a:spcPct val="40000"/>
              </a:spcBef>
              <a:buClr>
                <a:schemeClr val="tx1"/>
              </a:buClr>
              <a:buFont typeface="Wingdings" pitchFamily="2" charset="2"/>
              <a:buChar char="w"/>
            </a:pPr>
            <a:r>
              <a:rPr kumimoji="1" lang="zh-CN" altLang="en-US" sz="2800" b="1" dirty="0">
                <a:latin typeface="Times New Roman" pitchFamily="18" charset="0"/>
                <a:ea typeface="宋体" pitchFamily="2" charset="-122"/>
              </a:rPr>
              <a:t>在每次内存访问时，给相应页面</a:t>
            </a:r>
            <a:r>
              <a:rPr kumimoji="1" lang="zh-CN" altLang="en-US" sz="2800" b="1" dirty="0">
                <a:solidFill>
                  <a:srgbClr val="800000"/>
                </a:solidFill>
                <a:latin typeface="Times New Roman" pitchFamily="18" charset="0"/>
                <a:ea typeface="宋体" pitchFamily="2" charset="-122"/>
              </a:rPr>
              <a:t>打上时间戳</a:t>
            </a:r>
            <a:r>
              <a:rPr kumimoji="1" lang="zh-CN" altLang="en-US" sz="2800" b="1" dirty="0">
                <a:latin typeface="Times New Roman" pitchFamily="18" charset="0"/>
                <a:ea typeface="宋体" pitchFamily="2" charset="-122"/>
              </a:rPr>
              <a:t>，然后在缺页中断时，选择最老的页面淘汰出去。</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52932">
                                            <p:txEl>
                                              <p:pRg st="0" end="0"/>
                                            </p:txEl>
                                          </p:spTgt>
                                        </p:tgtEl>
                                        <p:attrNameLst>
                                          <p:attrName>style.visibility</p:attrName>
                                        </p:attrNameLst>
                                      </p:cBhvr>
                                      <p:to>
                                        <p:strVal val="visible"/>
                                      </p:to>
                                    </p:set>
                                    <p:animEffect transition="in" filter="box(in)">
                                      <p:cBhvr>
                                        <p:cTn id="7" dur="500"/>
                                        <p:tgtEl>
                                          <p:spTgt spid="2529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2932">
                                            <p:txEl>
                                              <p:pRg st="1" end="1"/>
                                            </p:txEl>
                                          </p:spTgt>
                                        </p:tgtEl>
                                        <p:attrNameLst>
                                          <p:attrName>style.visibility</p:attrName>
                                        </p:attrNameLst>
                                      </p:cBhvr>
                                      <p:to>
                                        <p:strVal val="visible"/>
                                      </p:to>
                                    </p:set>
                                    <p:animEffect transition="in" filter="box(in)">
                                      <p:cBhvr>
                                        <p:cTn id="12" dur="500"/>
                                        <p:tgtEl>
                                          <p:spTgt spid="2529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2932">
                                            <p:txEl>
                                              <p:pRg st="2" end="2"/>
                                            </p:txEl>
                                          </p:spTgt>
                                        </p:tgtEl>
                                        <p:attrNameLst>
                                          <p:attrName>style.visibility</p:attrName>
                                        </p:attrNameLst>
                                      </p:cBhvr>
                                      <p:to>
                                        <p:strVal val="visible"/>
                                      </p:to>
                                    </p:set>
                                    <p:animEffect transition="in" filter="box(in)">
                                      <p:cBhvr>
                                        <p:cTn id="17" dur="500"/>
                                        <p:tgtEl>
                                          <p:spTgt spid="2529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2932">
                                            <p:txEl>
                                              <p:pRg st="3" end="3"/>
                                            </p:txEl>
                                          </p:spTgt>
                                        </p:tgtEl>
                                        <p:attrNameLst>
                                          <p:attrName>style.visibility</p:attrName>
                                        </p:attrNameLst>
                                      </p:cBhvr>
                                      <p:to>
                                        <p:strVal val="visible"/>
                                      </p:to>
                                    </p:set>
                                    <p:animEffect transition="in" filter="box(in)">
                                      <p:cBhvr>
                                        <p:cTn id="22" dur="500"/>
                                        <p:tgtEl>
                                          <p:spTgt spid="2529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59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4843F87-D4D8-458E-9975-7DE00A19E2EA}" type="slidenum">
              <a:rPr lang="en-US" altLang="zh-CN" smtClean="0">
                <a:latin typeface="Times New Roman" pitchFamily="18" charset="0"/>
              </a:rPr>
              <a:pPr eaLnBrk="1" hangingPunct="1"/>
              <a:t>121</a:t>
            </a:fld>
            <a:endParaRPr lang="en-US" altLang="zh-CN" smtClean="0">
              <a:latin typeface="Times New Roman" pitchFamily="18" charset="0"/>
            </a:endParaRPr>
          </a:p>
        </p:txBody>
      </p:sp>
      <p:graphicFrame>
        <p:nvGraphicFramePr>
          <p:cNvPr id="254285" name="Group 333"/>
          <p:cNvGraphicFramePr>
            <a:graphicFrameLocks noGrp="1"/>
          </p:cNvGraphicFramePr>
          <p:nvPr/>
        </p:nvGraphicFramePr>
        <p:xfrm>
          <a:off x="206375" y="2619375"/>
          <a:ext cx="8686800" cy="3773489"/>
        </p:xfrm>
        <a:graphic>
          <a:graphicData uri="http://schemas.openxmlformats.org/drawingml/2006/table">
            <a:tbl>
              <a:tblPr/>
              <a:tblGrid>
                <a:gridCol w="1095375"/>
                <a:gridCol w="631825"/>
                <a:gridCol w="633413"/>
                <a:gridCol w="630237"/>
                <a:gridCol w="633413"/>
                <a:gridCol w="630237"/>
                <a:gridCol w="633413"/>
                <a:gridCol w="633412"/>
                <a:gridCol w="633413"/>
                <a:gridCol w="633412"/>
                <a:gridCol w="633413"/>
                <a:gridCol w="631825"/>
                <a:gridCol w="633412"/>
              </a:tblGrid>
              <a:tr h="628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LRU</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66"/>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66"/>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66"/>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66"/>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Verdana" pitchFamily="34" charset="0"/>
                          <a:ea typeface="宋体" pitchFamily="2" charset="-122"/>
                        </a:rPr>
                        <a:t>缺页</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0000"/>
                        </a:solidFill>
                        <a:effectLst/>
                        <a:latin typeface="Verdana" pitchFamily="34" charset="0"/>
                        <a:ea typeface="宋体" pitchFamily="2" charset="-122"/>
                        <a:sym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03"/>
          <p:cNvGrpSpPr>
            <a:grpSpLocks/>
          </p:cNvGrpSpPr>
          <p:nvPr/>
        </p:nvGrpSpPr>
        <p:grpSpPr bwMode="auto">
          <a:xfrm>
            <a:off x="368300" y="3317875"/>
            <a:ext cx="1400175" cy="2986088"/>
            <a:chOff x="256" y="1456"/>
            <a:chExt cx="882" cy="1881"/>
          </a:xfrm>
        </p:grpSpPr>
        <p:sp useBgFill="1">
          <p:nvSpPr>
            <p:cNvPr id="126128" name="Rectangle 104"/>
            <p:cNvSpPr>
              <a:spLocks noChangeArrowheads="1"/>
            </p:cNvSpPr>
            <p:nvPr/>
          </p:nvSpPr>
          <p:spPr bwMode="auto">
            <a:xfrm>
              <a:off x="256" y="1456"/>
              <a:ext cx="510" cy="29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a:latin typeface="Times New Roman" pitchFamily="18" charset="0"/>
                  <a:ea typeface="宋体" pitchFamily="2" charset="-122"/>
                </a:rPr>
                <a:t>链首</a:t>
              </a:r>
            </a:p>
          </p:txBody>
        </p:sp>
        <p:sp useBgFill="1">
          <p:nvSpPr>
            <p:cNvPr id="126129" name="Rectangle 105"/>
            <p:cNvSpPr>
              <a:spLocks noChangeArrowheads="1"/>
            </p:cNvSpPr>
            <p:nvPr/>
          </p:nvSpPr>
          <p:spPr bwMode="auto">
            <a:xfrm>
              <a:off x="950" y="1472"/>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1</a:t>
              </a:r>
            </a:p>
          </p:txBody>
        </p:sp>
        <p:sp useBgFill="1">
          <p:nvSpPr>
            <p:cNvPr id="126130" name="Rectangle 106"/>
            <p:cNvSpPr>
              <a:spLocks noChangeArrowheads="1"/>
            </p:cNvSpPr>
            <p:nvPr/>
          </p:nvSpPr>
          <p:spPr bwMode="auto">
            <a:xfrm>
              <a:off x="954" y="307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X</a:t>
              </a:r>
            </a:p>
          </p:txBody>
        </p:sp>
      </p:grpSp>
      <p:grpSp>
        <p:nvGrpSpPr>
          <p:cNvPr id="3" name="Group 107"/>
          <p:cNvGrpSpPr>
            <a:grpSpLocks/>
          </p:cNvGrpSpPr>
          <p:nvPr/>
        </p:nvGrpSpPr>
        <p:grpSpPr bwMode="auto">
          <a:xfrm>
            <a:off x="323850" y="3317875"/>
            <a:ext cx="2033588" cy="2981325"/>
            <a:chOff x="250" y="1456"/>
            <a:chExt cx="1281" cy="1878"/>
          </a:xfrm>
        </p:grpSpPr>
        <p:sp useBgFill="1">
          <p:nvSpPr>
            <p:cNvPr id="126122" name="Rectangle 108"/>
            <p:cNvSpPr>
              <a:spLocks noChangeArrowheads="1"/>
            </p:cNvSpPr>
            <p:nvPr/>
          </p:nvSpPr>
          <p:spPr bwMode="auto">
            <a:xfrm>
              <a:off x="250" y="1846"/>
              <a:ext cx="510" cy="29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a:latin typeface="Times New Roman" pitchFamily="18" charset="0"/>
                  <a:ea typeface="宋体" pitchFamily="2" charset="-122"/>
                </a:rPr>
                <a:t>链首</a:t>
              </a:r>
            </a:p>
          </p:txBody>
        </p:sp>
        <p:grpSp>
          <p:nvGrpSpPr>
            <p:cNvPr id="126123" name="Group 109"/>
            <p:cNvGrpSpPr>
              <a:grpSpLocks/>
            </p:cNvGrpSpPr>
            <p:nvPr/>
          </p:nvGrpSpPr>
          <p:grpSpPr bwMode="auto">
            <a:xfrm>
              <a:off x="250" y="1456"/>
              <a:ext cx="1281" cy="1878"/>
              <a:chOff x="250" y="1456"/>
              <a:chExt cx="1281" cy="1878"/>
            </a:xfrm>
          </p:grpSpPr>
          <p:sp useBgFill="1">
            <p:nvSpPr>
              <p:cNvPr id="126124" name="Rectangle 110"/>
              <p:cNvSpPr>
                <a:spLocks noChangeArrowheads="1"/>
              </p:cNvSpPr>
              <p:nvPr/>
            </p:nvSpPr>
            <p:spPr bwMode="auto">
              <a:xfrm>
                <a:off x="1347" y="3073"/>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X</a:t>
                </a:r>
              </a:p>
            </p:txBody>
          </p:sp>
          <p:sp useBgFill="1">
            <p:nvSpPr>
              <p:cNvPr id="126125" name="Rectangle 111"/>
              <p:cNvSpPr>
                <a:spLocks noChangeArrowheads="1"/>
              </p:cNvSpPr>
              <p:nvPr/>
            </p:nvSpPr>
            <p:spPr bwMode="auto">
              <a:xfrm>
                <a:off x="1343" y="1874"/>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2</a:t>
                </a:r>
              </a:p>
            </p:txBody>
          </p:sp>
          <p:sp useBgFill="1">
            <p:nvSpPr>
              <p:cNvPr id="126126" name="Rectangle 112"/>
              <p:cNvSpPr>
                <a:spLocks noChangeArrowheads="1"/>
              </p:cNvSpPr>
              <p:nvPr/>
            </p:nvSpPr>
            <p:spPr bwMode="auto">
              <a:xfrm>
                <a:off x="1338" y="1483"/>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6127" name="Rectangle 113"/>
              <p:cNvSpPr>
                <a:spLocks noChangeArrowheads="1"/>
              </p:cNvSpPr>
              <p:nvPr/>
            </p:nvSpPr>
            <p:spPr bwMode="auto">
              <a:xfrm>
                <a:off x="250" y="1456"/>
                <a:ext cx="510" cy="29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a:latin typeface="Times New Roman" pitchFamily="18" charset="0"/>
                    <a:ea typeface="宋体" pitchFamily="2" charset="-122"/>
                  </a:rPr>
                  <a:t>链尾</a:t>
                </a:r>
              </a:p>
            </p:txBody>
          </p:sp>
        </p:grpSp>
      </p:grpSp>
      <p:grpSp>
        <p:nvGrpSpPr>
          <p:cNvPr id="5" name="Group 114"/>
          <p:cNvGrpSpPr>
            <a:grpSpLocks/>
          </p:cNvGrpSpPr>
          <p:nvPr/>
        </p:nvGrpSpPr>
        <p:grpSpPr bwMode="auto">
          <a:xfrm>
            <a:off x="358775" y="3360738"/>
            <a:ext cx="2682875" cy="2943225"/>
            <a:chOff x="250" y="1483"/>
            <a:chExt cx="1690" cy="1854"/>
          </a:xfrm>
        </p:grpSpPr>
        <p:sp useBgFill="1">
          <p:nvSpPr>
            <p:cNvPr id="126116" name="Rectangle 115"/>
            <p:cNvSpPr>
              <a:spLocks noChangeArrowheads="1"/>
            </p:cNvSpPr>
            <p:nvPr/>
          </p:nvSpPr>
          <p:spPr bwMode="auto">
            <a:xfrm>
              <a:off x="250" y="2251"/>
              <a:ext cx="510" cy="29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a:latin typeface="Times New Roman" pitchFamily="18" charset="0"/>
                  <a:ea typeface="宋体" pitchFamily="2" charset="-122"/>
                </a:rPr>
                <a:t>链首</a:t>
              </a:r>
            </a:p>
          </p:txBody>
        </p:sp>
        <p:sp useBgFill="1">
          <p:nvSpPr>
            <p:cNvPr id="126117" name="Rectangle 116"/>
            <p:cNvSpPr>
              <a:spLocks noChangeArrowheads="1"/>
            </p:cNvSpPr>
            <p:nvPr/>
          </p:nvSpPr>
          <p:spPr bwMode="auto">
            <a:xfrm>
              <a:off x="1756" y="307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X</a:t>
              </a:r>
            </a:p>
          </p:txBody>
        </p:sp>
        <p:sp useBgFill="1">
          <p:nvSpPr>
            <p:cNvPr id="126118" name="Rectangle 117"/>
            <p:cNvSpPr>
              <a:spLocks noChangeArrowheads="1"/>
            </p:cNvSpPr>
            <p:nvPr/>
          </p:nvSpPr>
          <p:spPr bwMode="auto">
            <a:xfrm>
              <a:off x="1756" y="2267"/>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3</a:t>
              </a:r>
            </a:p>
          </p:txBody>
        </p:sp>
        <p:sp useBgFill="1">
          <p:nvSpPr>
            <p:cNvPr id="126119" name="Rectangle 118"/>
            <p:cNvSpPr>
              <a:spLocks noChangeArrowheads="1"/>
            </p:cNvSpPr>
            <p:nvPr/>
          </p:nvSpPr>
          <p:spPr bwMode="auto">
            <a:xfrm>
              <a:off x="1756" y="1483"/>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6120" name="Rectangle 119"/>
            <p:cNvSpPr>
              <a:spLocks noChangeArrowheads="1"/>
            </p:cNvSpPr>
            <p:nvPr/>
          </p:nvSpPr>
          <p:spPr bwMode="auto">
            <a:xfrm>
              <a:off x="250" y="1879"/>
              <a:ext cx="510" cy="29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endParaRPr kumimoji="1" lang="zh-CN" altLang="en-US" sz="2800" b="1">
                <a:solidFill>
                  <a:srgbClr val="FFFF66"/>
                </a:solidFill>
                <a:latin typeface="Times New Roman" pitchFamily="18" charset="0"/>
                <a:ea typeface="宋体" pitchFamily="2" charset="-122"/>
              </a:endParaRPr>
            </a:p>
          </p:txBody>
        </p:sp>
        <p:sp useBgFill="1">
          <p:nvSpPr>
            <p:cNvPr id="126121" name="Rectangle 120"/>
            <p:cNvSpPr>
              <a:spLocks noChangeArrowheads="1"/>
            </p:cNvSpPr>
            <p:nvPr/>
          </p:nvSpPr>
          <p:spPr bwMode="auto">
            <a:xfrm>
              <a:off x="1756" y="1880"/>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grpSp>
      <p:grpSp>
        <p:nvGrpSpPr>
          <p:cNvPr id="6" name="Group 121"/>
          <p:cNvGrpSpPr>
            <a:grpSpLocks/>
          </p:cNvGrpSpPr>
          <p:nvPr/>
        </p:nvGrpSpPr>
        <p:grpSpPr bwMode="auto">
          <a:xfrm>
            <a:off x="334963" y="3348038"/>
            <a:ext cx="3300412" cy="2943225"/>
            <a:chOff x="250" y="1475"/>
            <a:chExt cx="2079" cy="1854"/>
          </a:xfrm>
        </p:grpSpPr>
        <p:sp>
          <p:nvSpPr>
            <p:cNvPr id="126109" name="Rectangle 122"/>
            <p:cNvSpPr>
              <a:spLocks noChangeArrowheads="1"/>
            </p:cNvSpPr>
            <p:nvPr/>
          </p:nvSpPr>
          <p:spPr bwMode="auto">
            <a:xfrm>
              <a:off x="2145" y="3068"/>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X</a:t>
              </a:r>
            </a:p>
          </p:txBody>
        </p:sp>
        <p:sp useBgFill="1">
          <p:nvSpPr>
            <p:cNvPr id="126110" name="Rectangle 123"/>
            <p:cNvSpPr>
              <a:spLocks noChangeArrowheads="1"/>
            </p:cNvSpPr>
            <p:nvPr/>
          </p:nvSpPr>
          <p:spPr bwMode="auto">
            <a:xfrm>
              <a:off x="2145" y="225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6111" name="Rectangle 124"/>
            <p:cNvSpPr>
              <a:spLocks noChangeArrowheads="1"/>
            </p:cNvSpPr>
            <p:nvPr/>
          </p:nvSpPr>
          <p:spPr bwMode="auto">
            <a:xfrm>
              <a:off x="2145" y="1475"/>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6112" name="Rectangle 125"/>
            <p:cNvSpPr>
              <a:spLocks noChangeArrowheads="1"/>
            </p:cNvSpPr>
            <p:nvPr/>
          </p:nvSpPr>
          <p:spPr bwMode="auto">
            <a:xfrm>
              <a:off x="2145" y="1872"/>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useBgFill="1">
          <p:nvSpPr>
            <p:cNvPr id="126113" name="Rectangle 126"/>
            <p:cNvSpPr>
              <a:spLocks noChangeArrowheads="1"/>
            </p:cNvSpPr>
            <p:nvPr/>
          </p:nvSpPr>
          <p:spPr bwMode="auto">
            <a:xfrm>
              <a:off x="250" y="2256"/>
              <a:ext cx="510" cy="29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endParaRPr kumimoji="1" lang="zh-CN" altLang="en-US" sz="2800" b="1">
                <a:solidFill>
                  <a:srgbClr val="FFFF66"/>
                </a:solidFill>
                <a:latin typeface="Times New Roman" pitchFamily="18" charset="0"/>
                <a:ea typeface="宋体" pitchFamily="2" charset="-122"/>
              </a:endParaRPr>
            </a:p>
          </p:txBody>
        </p:sp>
        <p:sp useBgFill="1">
          <p:nvSpPr>
            <p:cNvPr id="126114" name="Rectangle 127"/>
            <p:cNvSpPr>
              <a:spLocks noChangeArrowheads="1"/>
            </p:cNvSpPr>
            <p:nvPr/>
          </p:nvSpPr>
          <p:spPr bwMode="auto">
            <a:xfrm>
              <a:off x="250" y="2667"/>
              <a:ext cx="510" cy="29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a:latin typeface="Times New Roman" pitchFamily="18" charset="0"/>
                  <a:ea typeface="宋体" pitchFamily="2" charset="-122"/>
                </a:rPr>
                <a:t>链首</a:t>
              </a:r>
            </a:p>
          </p:txBody>
        </p:sp>
        <p:sp useBgFill="1">
          <p:nvSpPr>
            <p:cNvPr id="126115" name="Rectangle 128"/>
            <p:cNvSpPr>
              <a:spLocks noChangeArrowheads="1"/>
            </p:cNvSpPr>
            <p:nvPr/>
          </p:nvSpPr>
          <p:spPr bwMode="auto">
            <a:xfrm>
              <a:off x="2145" y="2674"/>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800000"/>
                  </a:solidFill>
                  <a:latin typeface="Times New Roman" pitchFamily="18" charset="0"/>
                  <a:ea typeface="宋体" pitchFamily="2" charset="-122"/>
                </a:rPr>
                <a:t>4</a:t>
              </a:r>
            </a:p>
          </p:txBody>
        </p:sp>
      </p:grpSp>
      <p:grpSp>
        <p:nvGrpSpPr>
          <p:cNvPr id="7" name="Group 129"/>
          <p:cNvGrpSpPr>
            <a:grpSpLocks/>
          </p:cNvGrpSpPr>
          <p:nvPr/>
        </p:nvGrpSpPr>
        <p:grpSpPr bwMode="auto">
          <a:xfrm>
            <a:off x="3976688" y="3343275"/>
            <a:ext cx="306387" cy="2957513"/>
            <a:chOff x="2529" y="1472"/>
            <a:chExt cx="193" cy="1863"/>
          </a:xfrm>
        </p:grpSpPr>
        <p:sp>
          <p:nvSpPr>
            <p:cNvPr id="126104" name="Rectangle 130"/>
            <p:cNvSpPr>
              <a:spLocks noChangeArrowheads="1"/>
            </p:cNvSpPr>
            <p:nvPr/>
          </p:nvSpPr>
          <p:spPr bwMode="auto">
            <a:xfrm>
              <a:off x="2529" y="3074"/>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dirty="0" smtClean="0">
                  <a:solidFill>
                    <a:srgbClr val="FF0000"/>
                  </a:solidFill>
                  <a:latin typeface="Zapf Dingbats"/>
                  <a:ea typeface="Zapf Dingbats"/>
                  <a:cs typeface="Zapf Dingbats"/>
                  <a:sym typeface="Zapf Dingbats"/>
                </a:rPr>
                <a:t>✔</a:t>
              </a:r>
              <a:endParaRPr kumimoji="1" lang="zh-CN" altLang="en-US" sz="2800" b="1" dirty="0">
                <a:solidFill>
                  <a:srgbClr val="FF0000"/>
                </a:solidFill>
                <a:latin typeface="Times New Roman" pitchFamily="18" charset="0"/>
                <a:ea typeface="宋体" pitchFamily="2" charset="-122"/>
                <a:sym typeface="Symbol" pitchFamily="18" charset="2"/>
              </a:endParaRPr>
            </a:p>
          </p:txBody>
        </p:sp>
        <p:sp useBgFill="1">
          <p:nvSpPr>
            <p:cNvPr id="126105" name="Rectangle 131"/>
            <p:cNvSpPr>
              <a:spLocks noChangeArrowheads="1"/>
            </p:cNvSpPr>
            <p:nvPr/>
          </p:nvSpPr>
          <p:spPr bwMode="auto">
            <a:xfrm>
              <a:off x="2538" y="225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sp>
          <p:nvSpPr>
            <p:cNvPr id="126106" name="Rectangle 132"/>
            <p:cNvSpPr>
              <a:spLocks noChangeArrowheads="1"/>
            </p:cNvSpPr>
            <p:nvPr/>
          </p:nvSpPr>
          <p:spPr bwMode="auto">
            <a:xfrm>
              <a:off x="2538" y="147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useBgFill="1">
          <p:nvSpPr>
            <p:cNvPr id="126107" name="Rectangle 133"/>
            <p:cNvSpPr>
              <a:spLocks noChangeArrowheads="1"/>
            </p:cNvSpPr>
            <p:nvPr/>
          </p:nvSpPr>
          <p:spPr bwMode="auto">
            <a:xfrm>
              <a:off x="2538" y="186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6108" name="Rectangle 134"/>
            <p:cNvSpPr>
              <a:spLocks noChangeArrowheads="1"/>
            </p:cNvSpPr>
            <p:nvPr/>
          </p:nvSpPr>
          <p:spPr bwMode="auto">
            <a:xfrm>
              <a:off x="2538" y="267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1</a:t>
              </a:r>
            </a:p>
          </p:txBody>
        </p:sp>
      </p:grpSp>
      <p:grpSp>
        <p:nvGrpSpPr>
          <p:cNvPr id="8" name="Group 135"/>
          <p:cNvGrpSpPr>
            <a:grpSpLocks/>
          </p:cNvGrpSpPr>
          <p:nvPr/>
        </p:nvGrpSpPr>
        <p:grpSpPr bwMode="auto">
          <a:xfrm>
            <a:off x="5272088" y="3352800"/>
            <a:ext cx="292100" cy="2943225"/>
            <a:chOff x="2538" y="1472"/>
            <a:chExt cx="184" cy="1854"/>
          </a:xfrm>
        </p:grpSpPr>
        <p:sp>
          <p:nvSpPr>
            <p:cNvPr id="126099" name="Rectangle 136"/>
            <p:cNvSpPr>
              <a:spLocks noChangeArrowheads="1"/>
            </p:cNvSpPr>
            <p:nvPr/>
          </p:nvSpPr>
          <p:spPr bwMode="auto">
            <a:xfrm>
              <a:off x="2538" y="3065"/>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X</a:t>
              </a:r>
            </a:p>
          </p:txBody>
        </p:sp>
        <p:sp useBgFill="1">
          <p:nvSpPr>
            <p:cNvPr id="126100" name="Rectangle 137"/>
            <p:cNvSpPr>
              <a:spLocks noChangeArrowheads="1"/>
            </p:cNvSpPr>
            <p:nvPr/>
          </p:nvSpPr>
          <p:spPr bwMode="auto">
            <a:xfrm>
              <a:off x="2538" y="225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6101" name="Rectangle 138"/>
            <p:cNvSpPr>
              <a:spLocks noChangeArrowheads="1"/>
            </p:cNvSpPr>
            <p:nvPr/>
          </p:nvSpPr>
          <p:spPr bwMode="auto">
            <a:xfrm>
              <a:off x="2538" y="147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sp useBgFill="1">
          <p:nvSpPr>
            <p:cNvPr id="126102" name="Rectangle 139"/>
            <p:cNvSpPr>
              <a:spLocks noChangeArrowheads="1"/>
            </p:cNvSpPr>
            <p:nvPr/>
          </p:nvSpPr>
          <p:spPr bwMode="auto">
            <a:xfrm>
              <a:off x="2538" y="186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p:nvSpPr>
            <p:cNvPr id="126103" name="Rectangle 140"/>
            <p:cNvSpPr>
              <a:spLocks noChangeArrowheads="1"/>
            </p:cNvSpPr>
            <p:nvPr/>
          </p:nvSpPr>
          <p:spPr bwMode="auto">
            <a:xfrm>
              <a:off x="2538" y="267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5</a:t>
              </a:r>
            </a:p>
          </p:txBody>
        </p:sp>
      </p:grpSp>
      <p:grpSp>
        <p:nvGrpSpPr>
          <p:cNvPr id="9" name="Group 141"/>
          <p:cNvGrpSpPr>
            <a:grpSpLocks/>
          </p:cNvGrpSpPr>
          <p:nvPr/>
        </p:nvGrpSpPr>
        <p:grpSpPr bwMode="auto">
          <a:xfrm>
            <a:off x="4614863" y="3338513"/>
            <a:ext cx="306387" cy="2957512"/>
            <a:chOff x="2529" y="1472"/>
            <a:chExt cx="193" cy="1863"/>
          </a:xfrm>
        </p:grpSpPr>
        <p:sp>
          <p:nvSpPr>
            <p:cNvPr id="126094" name="Rectangle 142"/>
            <p:cNvSpPr>
              <a:spLocks noChangeArrowheads="1"/>
            </p:cNvSpPr>
            <p:nvPr/>
          </p:nvSpPr>
          <p:spPr bwMode="auto">
            <a:xfrm>
              <a:off x="2529" y="3074"/>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dirty="0">
                  <a:solidFill>
                    <a:srgbClr val="FF0000"/>
                  </a:solidFill>
                  <a:latin typeface="Zapf Dingbats"/>
                  <a:ea typeface="Zapf Dingbats"/>
                  <a:cs typeface="Zapf Dingbats"/>
                  <a:sym typeface="Zapf Dingbats"/>
                </a:rPr>
                <a:t>✔</a:t>
              </a:r>
              <a:endParaRPr kumimoji="1" lang="zh-CN" altLang="en-US" sz="2800" b="1" dirty="0">
                <a:solidFill>
                  <a:srgbClr val="FF0000"/>
                </a:solidFill>
                <a:latin typeface="Times New Roman" pitchFamily="18" charset="0"/>
                <a:ea typeface="宋体" pitchFamily="2" charset="-122"/>
                <a:sym typeface="Symbol" pitchFamily="18" charset="2"/>
              </a:endParaRPr>
            </a:p>
          </p:txBody>
        </p:sp>
        <p:sp useBgFill="1">
          <p:nvSpPr>
            <p:cNvPr id="126095" name="Rectangle 143"/>
            <p:cNvSpPr>
              <a:spLocks noChangeArrowheads="1"/>
            </p:cNvSpPr>
            <p:nvPr/>
          </p:nvSpPr>
          <p:spPr bwMode="auto">
            <a:xfrm>
              <a:off x="2538" y="225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p:nvSpPr>
            <p:cNvPr id="126096" name="Rectangle 144"/>
            <p:cNvSpPr>
              <a:spLocks noChangeArrowheads="1"/>
            </p:cNvSpPr>
            <p:nvPr/>
          </p:nvSpPr>
          <p:spPr bwMode="auto">
            <a:xfrm>
              <a:off x="2538" y="147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useBgFill="1">
          <p:nvSpPr>
            <p:cNvPr id="126097" name="Rectangle 145"/>
            <p:cNvSpPr>
              <a:spLocks noChangeArrowheads="1"/>
            </p:cNvSpPr>
            <p:nvPr/>
          </p:nvSpPr>
          <p:spPr bwMode="auto">
            <a:xfrm>
              <a:off x="2538" y="186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sp>
          <p:nvSpPr>
            <p:cNvPr id="126098" name="Rectangle 146"/>
            <p:cNvSpPr>
              <a:spLocks noChangeArrowheads="1"/>
            </p:cNvSpPr>
            <p:nvPr/>
          </p:nvSpPr>
          <p:spPr bwMode="auto">
            <a:xfrm>
              <a:off x="2538" y="267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2</a:t>
              </a:r>
            </a:p>
          </p:txBody>
        </p:sp>
      </p:grpSp>
      <p:grpSp>
        <p:nvGrpSpPr>
          <p:cNvPr id="10" name="Group 147"/>
          <p:cNvGrpSpPr>
            <a:grpSpLocks/>
          </p:cNvGrpSpPr>
          <p:nvPr/>
        </p:nvGrpSpPr>
        <p:grpSpPr bwMode="auto">
          <a:xfrm>
            <a:off x="5910263" y="3348038"/>
            <a:ext cx="292100" cy="2943225"/>
            <a:chOff x="2538" y="1472"/>
            <a:chExt cx="184" cy="1854"/>
          </a:xfrm>
        </p:grpSpPr>
        <p:sp>
          <p:nvSpPr>
            <p:cNvPr id="126089" name="Rectangle 148"/>
            <p:cNvSpPr>
              <a:spLocks noChangeArrowheads="1"/>
            </p:cNvSpPr>
            <p:nvPr/>
          </p:nvSpPr>
          <p:spPr bwMode="auto">
            <a:xfrm>
              <a:off x="2538" y="3065"/>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dirty="0">
                  <a:solidFill>
                    <a:srgbClr val="FF0000"/>
                  </a:solidFill>
                  <a:latin typeface="Zapf Dingbats"/>
                  <a:ea typeface="Zapf Dingbats"/>
                  <a:cs typeface="Zapf Dingbats"/>
                  <a:sym typeface="Zapf Dingbats"/>
                </a:rPr>
                <a:t>✔</a:t>
              </a:r>
              <a:endParaRPr kumimoji="1" lang="zh-CN" altLang="en-US" sz="2800" b="1" dirty="0">
                <a:solidFill>
                  <a:srgbClr val="FF0000"/>
                </a:solidFill>
                <a:latin typeface="Times New Roman" pitchFamily="18" charset="0"/>
                <a:ea typeface="宋体" pitchFamily="2" charset="-122"/>
                <a:sym typeface="Symbol" pitchFamily="18" charset="2"/>
              </a:endParaRPr>
            </a:p>
          </p:txBody>
        </p:sp>
        <p:sp useBgFill="1">
          <p:nvSpPr>
            <p:cNvPr id="126090" name="Rectangle 149"/>
            <p:cNvSpPr>
              <a:spLocks noChangeArrowheads="1"/>
            </p:cNvSpPr>
            <p:nvPr/>
          </p:nvSpPr>
          <p:spPr bwMode="auto">
            <a:xfrm>
              <a:off x="2538" y="225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5</a:t>
              </a:r>
            </a:p>
          </p:txBody>
        </p:sp>
        <p:sp>
          <p:nvSpPr>
            <p:cNvPr id="126091" name="Rectangle 150"/>
            <p:cNvSpPr>
              <a:spLocks noChangeArrowheads="1"/>
            </p:cNvSpPr>
            <p:nvPr/>
          </p:nvSpPr>
          <p:spPr bwMode="auto">
            <a:xfrm>
              <a:off x="2538" y="147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sp useBgFill="1">
          <p:nvSpPr>
            <p:cNvPr id="126092" name="Rectangle 151"/>
            <p:cNvSpPr>
              <a:spLocks noChangeArrowheads="1"/>
            </p:cNvSpPr>
            <p:nvPr/>
          </p:nvSpPr>
          <p:spPr bwMode="auto">
            <a:xfrm>
              <a:off x="2538" y="186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6093" name="Rectangle 152"/>
            <p:cNvSpPr>
              <a:spLocks noChangeArrowheads="1"/>
            </p:cNvSpPr>
            <p:nvPr/>
          </p:nvSpPr>
          <p:spPr bwMode="auto">
            <a:xfrm>
              <a:off x="2538" y="267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1</a:t>
              </a:r>
            </a:p>
          </p:txBody>
        </p:sp>
      </p:grpSp>
      <p:grpSp>
        <p:nvGrpSpPr>
          <p:cNvPr id="11" name="Group 153"/>
          <p:cNvGrpSpPr>
            <a:grpSpLocks/>
          </p:cNvGrpSpPr>
          <p:nvPr/>
        </p:nvGrpSpPr>
        <p:grpSpPr bwMode="auto">
          <a:xfrm>
            <a:off x="6534150" y="3343275"/>
            <a:ext cx="292100" cy="2943225"/>
            <a:chOff x="2538" y="1472"/>
            <a:chExt cx="184" cy="1854"/>
          </a:xfrm>
        </p:grpSpPr>
        <p:sp>
          <p:nvSpPr>
            <p:cNvPr id="126084" name="Rectangle 154"/>
            <p:cNvSpPr>
              <a:spLocks noChangeArrowheads="1"/>
            </p:cNvSpPr>
            <p:nvPr/>
          </p:nvSpPr>
          <p:spPr bwMode="auto">
            <a:xfrm>
              <a:off x="2538" y="3065"/>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zh-CN" altLang="en-US" sz="2800" b="1" dirty="0">
                  <a:solidFill>
                    <a:srgbClr val="FF0000"/>
                  </a:solidFill>
                  <a:latin typeface="Zapf Dingbats"/>
                  <a:ea typeface="Zapf Dingbats"/>
                  <a:cs typeface="Zapf Dingbats"/>
                  <a:sym typeface="Zapf Dingbats"/>
                </a:rPr>
                <a:t>✔</a:t>
              </a:r>
              <a:endParaRPr kumimoji="1" lang="zh-CN" altLang="en-US" sz="2800" b="1" dirty="0">
                <a:solidFill>
                  <a:srgbClr val="FF0000"/>
                </a:solidFill>
                <a:latin typeface="Times New Roman" pitchFamily="18" charset="0"/>
                <a:ea typeface="宋体" pitchFamily="2" charset="-122"/>
                <a:sym typeface="Symbol" pitchFamily="18" charset="2"/>
              </a:endParaRPr>
            </a:p>
          </p:txBody>
        </p:sp>
        <p:sp useBgFill="1">
          <p:nvSpPr>
            <p:cNvPr id="126085" name="Rectangle 155"/>
            <p:cNvSpPr>
              <a:spLocks noChangeArrowheads="1"/>
            </p:cNvSpPr>
            <p:nvPr/>
          </p:nvSpPr>
          <p:spPr bwMode="auto">
            <a:xfrm>
              <a:off x="2538" y="225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p:nvSpPr>
            <p:cNvPr id="126086" name="Rectangle 156"/>
            <p:cNvSpPr>
              <a:spLocks noChangeArrowheads="1"/>
            </p:cNvSpPr>
            <p:nvPr/>
          </p:nvSpPr>
          <p:spPr bwMode="auto">
            <a:xfrm>
              <a:off x="2538" y="147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sp useBgFill="1">
          <p:nvSpPr>
            <p:cNvPr id="126087" name="Rectangle 157"/>
            <p:cNvSpPr>
              <a:spLocks noChangeArrowheads="1"/>
            </p:cNvSpPr>
            <p:nvPr/>
          </p:nvSpPr>
          <p:spPr bwMode="auto">
            <a:xfrm>
              <a:off x="2538" y="186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5</a:t>
              </a:r>
            </a:p>
          </p:txBody>
        </p:sp>
        <p:sp>
          <p:nvSpPr>
            <p:cNvPr id="126088" name="Rectangle 158"/>
            <p:cNvSpPr>
              <a:spLocks noChangeArrowheads="1"/>
            </p:cNvSpPr>
            <p:nvPr/>
          </p:nvSpPr>
          <p:spPr bwMode="auto">
            <a:xfrm>
              <a:off x="2538" y="267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2</a:t>
              </a:r>
            </a:p>
          </p:txBody>
        </p:sp>
      </p:grpSp>
      <p:grpSp>
        <p:nvGrpSpPr>
          <p:cNvPr id="12" name="Group 159"/>
          <p:cNvGrpSpPr>
            <a:grpSpLocks/>
          </p:cNvGrpSpPr>
          <p:nvPr/>
        </p:nvGrpSpPr>
        <p:grpSpPr bwMode="auto">
          <a:xfrm>
            <a:off x="7172325" y="3338513"/>
            <a:ext cx="292100" cy="2943225"/>
            <a:chOff x="2538" y="1472"/>
            <a:chExt cx="184" cy="1854"/>
          </a:xfrm>
        </p:grpSpPr>
        <p:sp>
          <p:nvSpPr>
            <p:cNvPr id="126079" name="Rectangle 160"/>
            <p:cNvSpPr>
              <a:spLocks noChangeArrowheads="1"/>
            </p:cNvSpPr>
            <p:nvPr/>
          </p:nvSpPr>
          <p:spPr bwMode="auto">
            <a:xfrm>
              <a:off x="2538" y="3065"/>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X</a:t>
              </a:r>
            </a:p>
          </p:txBody>
        </p:sp>
        <p:sp useBgFill="1">
          <p:nvSpPr>
            <p:cNvPr id="126080" name="Rectangle 161"/>
            <p:cNvSpPr>
              <a:spLocks noChangeArrowheads="1"/>
            </p:cNvSpPr>
            <p:nvPr/>
          </p:nvSpPr>
          <p:spPr bwMode="auto">
            <a:xfrm>
              <a:off x="2538" y="225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6081" name="Rectangle 162"/>
            <p:cNvSpPr>
              <a:spLocks noChangeArrowheads="1"/>
            </p:cNvSpPr>
            <p:nvPr/>
          </p:nvSpPr>
          <p:spPr bwMode="auto">
            <a:xfrm>
              <a:off x="2538" y="147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5</a:t>
              </a:r>
            </a:p>
          </p:txBody>
        </p:sp>
        <p:sp useBgFill="1">
          <p:nvSpPr>
            <p:cNvPr id="126082" name="Rectangle 163"/>
            <p:cNvSpPr>
              <a:spLocks noChangeArrowheads="1"/>
            </p:cNvSpPr>
            <p:nvPr/>
          </p:nvSpPr>
          <p:spPr bwMode="auto">
            <a:xfrm>
              <a:off x="2538" y="186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p:nvSpPr>
            <p:cNvPr id="126083" name="Rectangle 164"/>
            <p:cNvSpPr>
              <a:spLocks noChangeArrowheads="1"/>
            </p:cNvSpPr>
            <p:nvPr/>
          </p:nvSpPr>
          <p:spPr bwMode="auto">
            <a:xfrm>
              <a:off x="2538" y="267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3</a:t>
              </a:r>
            </a:p>
          </p:txBody>
        </p:sp>
      </p:grpSp>
      <p:grpSp>
        <p:nvGrpSpPr>
          <p:cNvPr id="13" name="Group 165"/>
          <p:cNvGrpSpPr>
            <a:grpSpLocks/>
          </p:cNvGrpSpPr>
          <p:nvPr/>
        </p:nvGrpSpPr>
        <p:grpSpPr bwMode="auto">
          <a:xfrm>
            <a:off x="7796213" y="3333750"/>
            <a:ext cx="292100" cy="2943225"/>
            <a:chOff x="2538" y="1472"/>
            <a:chExt cx="184" cy="1854"/>
          </a:xfrm>
        </p:grpSpPr>
        <p:sp>
          <p:nvSpPr>
            <p:cNvPr id="126074" name="Rectangle 166"/>
            <p:cNvSpPr>
              <a:spLocks noChangeArrowheads="1"/>
            </p:cNvSpPr>
            <p:nvPr/>
          </p:nvSpPr>
          <p:spPr bwMode="auto">
            <a:xfrm>
              <a:off x="2538" y="3065"/>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X</a:t>
              </a:r>
            </a:p>
          </p:txBody>
        </p:sp>
        <p:sp useBgFill="1">
          <p:nvSpPr>
            <p:cNvPr id="126075" name="Rectangle 167"/>
            <p:cNvSpPr>
              <a:spLocks noChangeArrowheads="1"/>
            </p:cNvSpPr>
            <p:nvPr/>
          </p:nvSpPr>
          <p:spPr bwMode="auto">
            <a:xfrm>
              <a:off x="2538" y="225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6076" name="Rectangle 168"/>
            <p:cNvSpPr>
              <a:spLocks noChangeArrowheads="1"/>
            </p:cNvSpPr>
            <p:nvPr/>
          </p:nvSpPr>
          <p:spPr bwMode="auto">
            <a:xfrm>
              <a:off x="2538" y="147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1</a:t>
              </a:r>
            </a:p>
          </p:txBody>
        </p:sp>
        <p:sp useBgFill="1">
          <p:nvSpPr>
            <p:cNvPr id="126077" name="Rectangle 169"/>
            <p:cNvSpPr>
              <a:spLocks noChangeArrowheads="1"/>
            </p:cNvSpPr>
            <p:nvPr/>
          </p:nvSpPr>
          <p:spPr bwMode="auto">
            <a:xfrm>
              <a:off x="2538" y="186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p:nvSpPr>
            <p:cNvPr id="126078" name="Rectangle 170"/>
            <p:cNvSpPr>
              <a:spLocks noChangeArrowheads="1"/>
            </p:cNvSpPr>
            <p:nvPr/>
          </p:nvSpPr>
          <p:spPr bwMode="auto">
            <a:xfrm>
              <a:off x="2538" y="267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4</a:t>
              </a:r>
            </a:p>
          </p:txBody>
        </p:sp>
      </p:grpSp>
      <p:grpSp>
        <p:nvGrpSpPr>
          <p:cNvPr id="14" name="Group 171"/>
          <p:cNvGrpSpPr>
            <a:grpSpLocks/>
          </p:cNvGrpSpPr>
          <p:nvPr/>
        </p:nvGrpSpPr>
        <p:grpSpPr bwMode="auto">
          <a:xfrm>
            <a:off x="8420100" y="3343275"/>
            <a:ext cx="292100" cy="2943225"/>
            <a:chOff x="2538" y="1472"/>
            <a:chExt cx="184" cy="1854"/>
          </a:xfrm>
        </p:grpSpPr>
        <p:sp>
          <p:nvSpPr>
            <p:cNvPr id="126069" name="Rectangle 172"/>
            <p:cNvSpPr>
              <a:spLocks noChangeArrowheads="1"/>
            </p:cNvSpPr>
            <p:nvPr/>
          </p:nvSpPr>
          <p:spPr bwMode="auto">
            <a:xfrm>
              <a:off x="2538" y="3065"/>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X</a:t>
              </a:r>
            </a:p>
          </p:txBody>
        </p:sp>
        <p:sp useBgFill="1">
          <p:nvSpPr>
            <p:cNvPr id="126070" name="Rectangle 173"/>
            <p:cNvSpPr>
              <a:spLocks noChangeArrowheads="1"/>
            </p:cNvSpPr>
            <p:nvPr/>
          </p:nvSpPr>
          <p:spPr bwMode="auto">
            <a:xfrm>
              <a:off x="2538" y="2256"/>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4</a:t>
              </a:r>
            </a:p>
          </p:txBody>
        </p:sp>
        <p:sp>
          <p:nvSpPr>
            <p:cNvPr id="126071" name="Rectangle 174"/>
            <p:cNvSpPr>
              <a:spLocks noChangeArrowheads="1"/>
            </p:cNvSpPr>
            <p:nvPr/>
          </p:nvSpPr>
          <p:spPr bwMode="auto">
            <a:xfrm>
              <a:off x="2538" y="1472"/>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2</a:t>
              </a:r>
            </a:p>
          </p:txBody>
        </p:sp>
        <p:sp useBgFill="1">
          <p:nvSpPr>
            <p:cNvPr id="126072" name="Rectangle 175"/>
            <p:cNvSpPr>
              <a:spLocks noChangeArrowheads="1"/>
            </p:cNvSpPr>
            <p:nvPr/>
          </p:nvSpPr>
          <p:spPr bwMode="auto">
            <a:xfrm>
              <a:off x="2538" y="1869"/>
              <a:ext cx="184" cy="26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latin typeface="Times New Roman" pitchFamily="18" charset="0"/>
                  <a:ea typeface="宋体" pitchFamily="2" charset="-122"/>
                </a:rPr>
                <a:t>3</a:t>
              </a:r>
            </a:p>
          </p:txBody>
        </p:sp>
        <p:sp>
          <p:nvSpPr>
            <p:cNvPr id="126073" name="Rectangle 176"/>
            <p:cNvSpPr>
              <a:spLocks noChangeArrowheads="1"/>
            </p:cNvSpPr>
            <p:nvPr/>
          </p:nvSpPr>
          <p:spPr bwMode="auto">
            <a:xfrm>
              <a:off x="2538" y="2671"/>
              <a:ext cx="18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p>
              <a:pPr eaLnBrk="0" hangingPunct="0"/>
              <a:r>
                <a:rPr kumimoji="1" lang="en-US" altLang="zh-CN" sz="2800" b="1">
                  <a:solidFill>
                    <a:srgbClr val="FF0000"/>
                  </a:solidFill>
                  <a:latin typeface="Times New Roman" pitchFamily="18" charset="0"/>
                  <a:ea typeface="宋体" pitchFamily="2" charset="-122"/>
                </a:rPr>
                <a:t>5</a:t>
              </a:r>
            </a:p>
          </p:txBody>
        </p:sp>
      </p:grpSp>
      <p:sp>
        <p:nvSpPr>
          <p:cNvPr id="126068" name="Rectangle 178"/>
          <p:cNvSpPr>
            <a:spLocks noChangeArrowheads="1"/>
          </p:cNvSpPr>
          <p:nvPr/>
        </p:nvSpPr>
        <p:spPr bwMode="auto">
          <a:xfrm>
            <a:off x="415925" y="963636"/>
            <a:ext cx="8281434" cy="1653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120000"/>
              </a:lnSpc>
            </a:pPr>
            <a:r>
              <a:rPr kumimoji="1" lang="zh-CN" altLang="en-US" sz="2800" b="1" dirty="0">
                <a:latin typeface="Times New Roman" pitchFamily="18" charset="0"/>
                <a:ea typeface="宋体" pitchFamily="2" charset="-122"/>
              </a:rPr>
              <a:t>进程共有</a:t>
            </a:r>
            <a:r>
              <a:rPr kumimoji="1" lang="en-US" altLang="zh-CN" sz="2800" b="1" dirty="0">
                <a:latin typeface="Times New Roman" pitchFamily="18" charset="0"/>
                <a:ea typeface="宋体" pitchFamily="2" charset="-122"/>
              </a:rPr>
              <a:t>5</a:t>
            </a:r>
            <a:r>
              <a:rPr kumimoji="1" lang="zh-CN" altLang="en-US" sz="2800" b="1" dirty="0">
                <a:latin typeface="Times New Roman" pitchFamily="18" charset="0"/>
                <a:ea typeface="宋体" pitchFamily="2" charset="-122"/>
              </a:rPr>
              <a:t>个逻辑页面，在它的运行过程中，对逻</a:t>
            </a:r>
          </a:p>
          <a:p>
            <a:pPr eaLnBrk="0" hangingPunct="0">
              <a:lnSpc>
                <a:spcPct val="120000"/>
              </a:lnSpc>
            </a:pPr>
            <a:r>
              <a:rPr kumimoji="1" lang="zh-CN" altLang="en-US" sz="2800" b="1" dirty="0">
                <a:latin typeface="Times New Roman" pitchFamily="18" charset="0"/>
                <a:ea typeface="宋体" pitchFamily="2" charset="-122"/>
              </a:rPr>
              <a:t>辑页面的访问顺序是：</a:t>
            </a:r>
            <a:r>
              <a:rPr kumimoji="1" lang="en-US" altLang="zh-CN" sz="2800" b="1" dirty="0">
                <a:latin typeface="Times New Roman" pitchFamily="18" charset="0"/>
                <a:ea typeface="宋体" pitchFamily="2" charset="-122"/>
              </a:rPr>
              <a:t>1, 2, 3, 4, 1, 2, 5, 1, 2, 3, 4, 5</a:t>
            </a:r>
            <a:r>
              <a:rPr kumimoji="1" lang="zh-CN" altLang="en-US" sz="2800" b="1" dirty="0">
                <a:latin typeface="Times New Roman" pitchFamily="18" charset="0"/>
                <a:ea typeface="宋体" pitchFamily="2" charset="-122"/>
              </a:rPr>
              <a:t>。</a:t>
            </a:r>
          </a:p>
          <a:p>
            <a:pPr eaLnBrk="0" hangingPunct="0">
              <a:lnSpc>
                <a:spcPct val="120000"/>
              </a:lnSpc>
            </a:pPr>
            <a:r>
              <a:rPr kumimoji="1" lang="zh-CN" altLang="en-US" sz="2800" b="1" dirty="0">
                <a:latin typeface="Times New Roman" pitchFamily="18" charset="0"/>
                <a:ea typeface="宋体" pitchFamily="2" charset="-122"/>
              </a:rPr>
              <a:t>若在内存中给它分配</a:t>
            </a:r>
            <a:r>
              <a:rPr kumimoji="1" lang="en-US" altLang="zh-CN" sz="2800" b="1" dirty="0">
                <a:latin typeface="Times New Roman" pitchFamily="18" charset="0"/>
                <a:ea typeface="宋体" pitchFamily="2" charset="-122"/>
              </a:rPr>
              <a:t>4</a:t>
            </a:r>
            <a:r>
              <a:rPr kumimoji="1" lang="zh-CN" altLang="en-US" sz="2800" b="1" dirty="0">
                <a:latin typeface="Times New Roman" pitchFamily="18" charset="0"/>
                <a:ea typeface="宋体" pitchFamily="2" charset="-122"/>
              </a:rPr>
              <a:t>个物理页面，则</a:t>
            </a:r>
            <a:r>
              <a:rPr kumimoji="1" lang="zh-CN" altLang="en-US" sz="2800" b="1" dirty="0" smtClean="0">
                <a:latin typeface="Times New Roman" pitchFamily="18" charset="0"/>
                <a:ea typeface="宋体" pitchFamily="2" charset="-122"/>
              </a:rPr>
              <a:t>缺页</a:t>
            </a:r>
            <a:r>
              <a:rPr kumimoji="1" lang="en-US" altLang="zh-CN" sz="2800" b="1" dirty="0" smtClean="0">
                <a:solidFill>
                  <a:srgbClr val="FF0000"/>
                </a:solidFill>
                <a:latin typeface="Times New Roman" pitchFamily="18" charset="0"/>
                <a:ea typeface="宋体" pitchFamily="2" charset="-122"/>
              </a:rPr>
              <a:t>?</a:t>
            </a:r>
            <a:r>
              <a:rPr kumimoji="1" lang="zh-CN" altLang="en-US" sz="2800" b="1" dirty="0" smtClean="0">
                <a:latin typeface="Times New Roman" pitchFamily="18" charset="0"/>
                <a:ea typeface="宋体" pitchFamily="2" charset="-122"/>
              </a:rPr>
              <a:t>次</a:t>
            </a:r>
            <a:r>
              <a:rPr kumimoji="1" lang="zh-CN" altLang="en-US" sz="28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dissolv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69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4DD99EB-3F11-423C-AD38-B8F988F5905E}" type="slidenum">
              <a:rPr lang="en-US" altLang="zh-CN" smtClean="0">
                <a:latin typeface="Times New Roman" pitchFamily="18" charset="0"/>
              </a:rPr>
              <a:pPr eaLnBrk="1" hangingPunct="1"/>
              <a:t>122</a:t>
            </a:fld>
            <a:endParaRPr lang="en-US" altLang="zh-CN" smtClean="0">
              <a:latin typeface="Times New Roman" pitchFamily="18" charset="0"/>
            </a:endParaRPr>
          </a:p>
        </p:txBody>
      </p:sp>
      <p:sp>
        <p:nvSpPr>
          <p:cNvPr id="126980" name="Rectangle 174"/>
          <p:cNvSpPr>
            <a:spLocks noChangeArrowheads="1"/>
          </p:cNvSpPr>
          <p:nvPr/>
        </p:nvSpPr>
        <p:spPr bwMode="auto">
          <a:xfrm>
            <a:off x="2160588" y="261938"/>
            <a:ext cx="4857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3200" b="1">
                <a:solidFill>
                  <a:schemeClr val="bg1"/>
                </a:solidFill>
                <a:latin typeface="Times New Roman" pitchFamily="18" charset="0"/>
                <a:ea typeface="宋体" pitchFamily="2" charset="-122"/>
              </a:rPr>
              <a:t>1, 2, 3, 4, 1, 2, 5, 1, 2, 3, 4, 5</a:t>
            </a:r>
          </a:p>
        </p:txBody>
      </p:sp>
      <p:grpSp>
        <p:nvGrpSpPr>
          <p:cNvPr id="2" name="Group 175"/>
          <p:cNvGrpSpPr>
            <a:grpSpLocks/>
          </p:cNvGrpSpPr>
          <p:nvPr/>
        </p:nvGrpSpPr>
        <p:grpSpPr bwMode="auto">
          <a:xfrm>
            <a:off x="504825" y="1073150"/>
            <a:ext cx="828675" cy="2551113"/>
            <a:chOff x="318" y="676"/>
            <a:chExt cx="522" cy="1607"/>
          </a:xfrm>
        </p:grpSpPr>
        <p:grpSp>
          <p:nvGrpSpPr>
            <p:cNvPr id="127137" name="Group 176"/>
            <p:cNvGrpSpPr>
              <a:grpSpLocks/>
            </p:cNvGrpSpPr>
            <p:nvPr/>
          </p:nvGrpSpPr>
          <p:grpSpPr bwMode="auto">
            <a:xfrm>
              <a:off x="318" y="676"/>
              <a:ext cx="522" cy="1304"/>
              <a:chOff x="219" y="658"/>
              <a:chExt cx="522" cy="1304"/>
            </a:xfrm>
          </p:grpSpPr>
          <p:sp>
            <p:nvSpPr>
              <p:cNvPr id="127139" name="Rectangle 177"/>
              <p:cNvSpPr>
                <a:spLocks noChangeArrowheads="1"/>
              </p:cNvSpPr>
              <p:nvPr/>
            </p:nvSpPr>
            <p:spPr bwMode="auto">
              <a:xfrm>
                <a:off x="219" y="163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b="1">
                  <a:solidFill>
                    <a:srgbClr val="458F8F"/>
                  </a:solidFill>
                  <a:latin typeface="Verdana" pitchFamily="34" charset="0"/>
                  <a:ea typeface="宋体" pitchFamily="2" charset="-122"/>
                </a:endParaRPr>
              </a:p>
            </p:txBody>
          </p:sp>
          <p:sp>
            <p:nvSpPr>
              <p:cNvPr id="127140" name="Rectangle 178"/>
              <p:cNvSpPr>
                <a:spLocks noChangeArrowheads="1"/>
              </p:cNvSpPr>
              <p:nvPr/>
            </p:nvSpPr>
            <p:spPr bwMode="auto">
              <a:xfrm>
                <a:off x="219" y="131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b="1">
                  <a:solidFill>
                    <a:srgbClr val="458F8F"/>
                  </a:solidFill>
                  <a:latin typeface="Verdana" pitchFamily="34" charset="0"/>
                  <a:ea typeface="宋体" pitchFamily="2" charset="-122"/>
                </a:endParaRPr>
              </a:p>
            </p:txBody>
          </p:sp>
          <p:sp>
            <p:nvSpPr>
              <p:cNvPr id="127141" name="Rectangle 179"/>
              <p:cNvSpPr>
                <a:spLocks noChangeArrowheads="1"/>
              </p:cNvSpPr>
              <p:nvPr/>
            </p:nvSpPr>
            <p:spPr bwMode="auto">
              <a:xfrm>
                <a:off x="219" y="98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b="1">
                  <a:solidFill>
                    <a:srgbClr val="458F8F"/>
                  </a:solidFill>
                  <a:latin typeface="Verdana" pitchFamily="34" charset="0"/>
                  <a:ea typeface="宋体" pitchFamily="2" charset="-122"/>
                </a:endParaRPr>
              </a:p>
            </p:txBody>
          </p:sp>
          <p:sp>
            <p:nvSpPr>
              <p:cNvPr id="127142" name="Rectangle 180"/>
              <p:cNvSpPr>
                <a:spLocks noChangeArrowheads="1"/>
              </p:cNvSpPr>
              <p:nvPr/>
            </p:nvSpPr>
            <p:spPr bwMode="auto">
              <a:xfrm>
                <a:off x="219" y="65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1</a:t>
                </a:r>
              </a:p>
            </p:txBody>
          </p:sp>
          <p:sp>
            <p:nvSpPr>
              <p:cNvPr id="127143" name="Line 181"/>
              <p:cNvSpPr>
                <a:spLocks noChangeShapeType="1"/>
              </p:cNvSpPr>
              <p:nvPr/>
            </p:nvSpPr>
            <p:spPr bwMode="auto">
              <a:xfrm>
                <a:off x="219" y="65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144" name="Line 182"/>
              <p:cNvSpPr>
                <a:spLocks noChangeShapeType="1"/>
              </p:cNvSpPr>
              <p:nvPr/>
            </p:nvSpPr>
            <p:spPr bwMode="auto">
              <a:xfrm>
                <a:off x="219" y="98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45" name="Line 183"/>
              <p:cNvSpPr>
                <a:spLocks noChangeShapeType="1"/>
              </p:cNvSpPr>
              <p:nvPr/>
            </p:nvSpPr>
            <p:spPr bwMode="auto">
              <a:xfrm>
                <a:off x="219" y="131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46" name="Line 184"/>
              <p:cNvSpPr>
                <a:spLocks noChangeShapeType="1"/>
              </p:cNvSpPr>
              <p:nvPr/>
            </p:nvSpPr>
            <p:spPr bwMode="auto">
              <a:xfrm>
                <a:off x="219" y="163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47" name="Line 185"/>
              <p:cNvSpPr>
                <a:spLocks noChangeShapeType="1"/>
              </p:cNvSpPr>
              <p:nvPr/>
            </p:nvSpPr>
            <p:spPr bwMode="auto">
              <a:xfrm>
                <a:off x="219" y="196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48" name="Line 186"/>
              <p:cNvSpPr>
                <a:spLocks noChangeShapeType="1"/>
              </p:cNvSpPr>
              <p:nvPr/>
            </p:nvSpPr>
            <p:spPr bwMode="auto">
              <a:xfrm>
                <a:off x="219" y="65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49" name="Line 187"/>
              <p:cNvSpPr>
                <a:spLocks noChangeShapeType="1"/>
              </p:cNvSpPr>
              <p:nvPr/>
            </p:nvSpPr>
            <p:spPr bwMode="auto">
              <a:xfrm>
                <a:off x="741" y="65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138" name="Rectangle 188"/>
            <p:cNvSpPr>
              <a:spLocks noChangeArrowheads="1"/>
            </p:cNvSpPr>
            <p:nvPr/>
          </p:nvSpPr>
          <p:spPr bwMode="auto">
            <a:xfrm>
              <a:off x="463"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1</a:t>
              </a:r>
            </a:p>
          </p:txBody>
        </p:sp>
      </p:grpSp>
      <p:grpSp>
        <p:nvGrpSpPr>
          <p:cNvPr id="4" name="Group 189"/>
          <p:cNvGrpSpPr>
            <a:grpSpLocks/>
          </p:cNvGrpSpPr>
          <p:nvPr/>
        </p:nvGrpSpPr>
        <p:grpSpPr bwMode="auto">
          <a:xfrm>
            <a:off x="1963738" y="1073150"/>
            <a:ext cx="828675" cy="2551113"/>
            <a:chOff x="1237" y="676"/>
            <a:chExt cx="522" cy="1607"/>
          </a:xfrm>
        </p:grpSpPr>
        <p:grpSp>
          <p:nvGrpSpPr>
            <p:cNvPr id="127124" name="Group 190"/>
            <p:cNvGrpSpPr>
              <a:grpSpLocks/>
            </p:cNvGrpSpPr>
            <p:nvPr/>
          </p:nvGrpSpPr>
          <p:grpSpPr bwMode="auto">
            <a:xfrm>
              <a:off x="1237" y="676"/>
              <a:ext cx="522" cy="1304"/>
              <a:chOff x="1073" y="748"/>
              <a:chExt cx="522" cy="1304"/>
            </a:xfrm>
          </p:grpSpPr>
          <p:sp>
            <p:nvSpPr>
              <p:cNvPr id="127126" name="Rectangle 191"/>
              <p:cNvSpPr>
                <a:spLocks noChangeArrowheads="1"/>
              </p:cNvSpPr>
              <p:nvPr/>
            </p:nvSpPr>
            <p:spPr bwMode="auto">
              <a:xfrm>
                <a:off x="1073"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127127" name="Rectangle 192"/>
              <p:cNvSpPr>
                <a:spLocks noChangeArrowheads="1"/>
              </p:cNvSpPr>
              <p:nvPr/>
            </p:nvSpPr>
            <p:spPr bwMode="auto">
              <a:xfrm>
                <a:off x="1073"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127128" name="Rectangle 193"/>
              <p:cNvSpPr>
                <a:spLocks noChangeArrowheads="1"/>
              </p:cNvSpPr>
              <p:nvPr/>
            </p:nvSpPr>
            <p:spPr bwMode="auto">
              <a:xfrm>
                <a:off x="1073"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1</a:t>
                </a:r>
              </a:p>
            </p:txBody>
          </p:sp>
          <p:sp>
            <p:nvSpPr>
              <p:cNvPr id="127129" name="Rectangle 194"/>
              <p:cNvSpPr>
                <a:spLocks noChangeArrowheads="1"/>
              </p:cNvSpPr>
              <p:nvPr/>
            </p:nvSpPr>
            <p:spPr bwMode="auto">
              <a:xfrm>
                <a:off x="1073"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2</a:t>
                </a:r>
              </a:p>
            </p:txBody>
          </p:sp>
          <p:sp>
            <p:nvSpPr>
              <p:cNvPr id="127130" name="Line 195"/>
              <p:cNvSpPr>
                <a:spLocks noChangeShapeType="1"/>
              </p:cNvSpPr>
              <p:nvPr/>
            </p:nvSpPr>
            <p:spPr bwMode="auto">
              <a:xfrm>
                <a:off x="1073"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131" name="Line 196"/>
              <p:cNvSpPr>
                <a:spLocks noChangeShapeType="1"/>
              </p:cNvSpPr>
              <p:nvPr/>
            </p:nvSpPr>
            <p:spPr bwMode="auto">
              <a:xfrm>
                <a:off x="1073"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32" name="Line 197"/>
              <p:cNvSpPr>
                <a:spLocks noChangeShapeType="1"/>
              </p:cNvSpPr>
              <p:nvPr/>
            </p:nvSpPr>
            <p:spPr bwMode="auto">
              <a:xfrm>
                <a:off x="1073"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33" name="Line 198"/>
              <p:cNvSpPr>
                <a:spLocks noChangeShapeType="1"/>
              </p:cNvSpPr>
              <p:nvPr/>
            </p:nvSpPr>
            <p:spPr bwMode="auto">
              <a:xfrm>
                <a:off x="1073"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34" name="Line 199"/>
              <p:cNvSpPr>
                <a:spLocks noChangeShapeType="1"/>
              </p:cNvSpPr>
              <p:nvPr/>
            </p:nvSpPr>
            <p:spPr bwMode="auto">
              <a:xfrm>
                <a:off x="1073"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35" name="Line 200"/>
              <p:cNvSpPr>
                <a:spLocks noChangeShapeType="1"/>
              </p:cNvSpPr>
              <p:nvPr/>
            </p:nvSpPr>
            <p:spPr bwMode="auto">
              <a:xfrm>
                <a:off x="1073"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36" name="Line 201"/>
              <p:cNvSpPr>
                <a:spLocks noChangeShapeType="1"/>
              </p:cNvSpPr>
              <p:nvPr/>
            </p:nvSpPr>
            <p:spPr bwMode="auto">
              <a:xfrm>
                <a:off x="1595"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125" name="Rectangle 202"/>
            <p:cNvSpPr>
              <a:spLocks noChangeArrowheads="1"/>
            </p:cNvSpPr>
            <p:nvPr/>
          </p:nvSpPr>
          <p:spPr bwMode="auto">
            <a:xfrm>
              <a:off x="1379"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2</a:t>
              </a:r>
            </a:p>
          </p:txBody>
        </p:sp>
      </p:grpSp>
      <p:grpSp>
        <p:nvGrpSpPr>
          <p:cNvPr id="6" name="Group 203"/>
          <p:cNvGrpSpPr>
            <a:grpSpLocks/>
          </p:cNvGrpSpPr>
          <p:nvPr/>
        </p:nvGrpSpPr>
        <p:grpSpPr bwMode="auto">
          <a:xfrm>
            <a:off x="3422650" y="1073150"/>
            <a:ext cx="828675" cy="2551113"/>
            <a:chOff x="2156" y="676"/>
            <a:chExt cx="522" cy="1607"/>
          </a:xfrm>
        </p:grpSpPr>
        <p:grpSp>
          <p:nvGrpSpPr>
            <p:cNvPr id="127111" name="Group 204"/>
            <p:cNvGrpSpPr>
              <a:grpSpLocks/>
            </p:cNvGrpSpPr>
            <p:nvPr/>
          </p:nvGrpSpPr>
          <p:grpSpPr bwMode="auto">
            <a:xfrm>
              <a:off x="2156" y="676"/>
              <a:ext cx="522" cy="1304"/>
              <a:chOff x="1943" y="748"/>
              <a:chExt cx="522" cy="1304"/>
            </a:xfrm>
          </p:grpSpPr>
          <p:sp>
            <p:nvSpPr>
              <p:cNvPr id="127113" name="Rectangle 205"/>
              <p:cNvSpPr>
                <a:spLocks noChangeArrowheads="1"/>
              </p:cNvSpPr>
              <p:nvPr/>
            </p:nvSpPr>
            <p:spPr bwMode="auto">
              <a:xfrm>
                <a:off x="1943"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127114" name="Rectangle 206"/>
              <p:cNvSpPr>
                <a:spLocks noChangeArrowheads="1"/>
              </p:cNvSpPr>
              <p:nvPr/>
            </p:nvSpPr>
            <p:spPr bwMode="auto">
              <a:xfrm>
                <a:off x="1943"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1</a:t>
                </a:r>
              </a:p>
            </p:txBody>
          </p:sp>
          <p:sp>
            <p:nvSpPr>
              <p:cNvPr id="127115" name="Rectangle 207"/>
              <p:cNvSpPr>
                <a:spLocks noChangeArrowheads="1"/>
              </p:cNvSpPr>
              <p:nvPr/>
            </p:nvSpPr>
            <p:spPr bwMode="auto">
              <a:xfrm>
                <a:off x="1943"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2</a:t>
                </a:r>
              </a:p>
            </p:txBody>
          </p:sp>
          <p:sp>
            <p:nvSpPr>
              <p:cNvPr id="127116" name="Rectangle 208"/>
              <p:cNvSpPr>
                <a:spLocks noChangeArrowheads="1"/>
              </p:cNvSpPr>
              <p:nvPr/>
            </p:nvSpPr>
            <p:spPr bwMode="auto">
              <a:xfrm>
                <a:off x="1943"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3</a:t>
                </a:r>
              </a:p>
            </p:txBody>
          </p:sp>
          <p:sp>
            <p:nvSpPr>
              <p:cNvPr id="127117" name="Line 209"/>
              <p:cNvSpPr>
                <a:spLocks noChangeShapeType="1"/>
              </p:cNvSpPr>
              <p:nvPr/>
            </p:nvSpPr>
            <p:spPr bwMode="auto">
              <a:xfrm>
                <a:off x="1943"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118" name="Line 210"/>
              <p:cNvSpPr>
                <a:spLocks noChangeShapeType="1"/>
              </p:cNvSpPr>
              <p:nvPr/>
            </p:nvSpPr>
            <p:spPr bwMode="auto">
              <a:xfrm>
                <a:off x="1943"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19" name="Line 211"/>
              <p:cNvSpPr>
                <a:spLocks noChangeShapeType="1"/>
              </p:cNvSpPr>
              <p:nvPr/>
            </p:nvSpPr>
            <p:spPr bwMode="auto">
              <a:xfrm>
                <a:off x="1943"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20" name="Line 212"/>
              <p:cNvSpPr>
                <a:spLocks noChangeShapeType="1"/>
              </p:cNvSpPr>
              <p:nvPr/>
            </p:nvSpPr>
            <p:spPr bwMode="auto">
              <a:xfrm>
                <a:off x="1943"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21" name="Line 213"/>
              <p:cNvSpPr>
                <a:spLocks noChangeShapeType="1"/>
              </p:cNvSpPr>
              <p:nvPr/>
            </p:nvSpPr>
            <p:spPr bwMode="auto">
              <a:xfrm>
                <a:off x="1943"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22" name="Line 214"/>
              <p:cNvSpPr>
                <a:spLocks noChangeShapeType="1"/>
              </p:cNvSpPr>
              <p:nvPr/>
            </p:nvSpPr>
            <p:spPr bwMode="auto">
              <a:xfrm>
                <a:off x="1943"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23" name="Line 215"/>
              <p:cNvSpPr>
                <a:spLocks noChangeShapeType="1"/>
              </p:cNvSpPr>
              <p:nvPr/>
            </p:nvSpPr>
            <p:spPr bwMode="auto">
              <a:xfrm>
                <a:off x="2465"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112" name="Rectangle 216"/>
            <p:cNvSpPr>
              <a:spLocks noChangeArrowheads="1"/>
            </p:cNvSpPr>
            <p:nvPr/>
          </p:nvSpPr>
          <p:spPr bwMode="auto">
            <a:xfrm>
              <a:off x="2301"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3</a:t>
              </a:r>
            </a:p>
          </p:txBody>
        </p:sp>
      </p:grpSp>
      <p:grpSp>
        <p:nvGrpSpPr>
          <p:cNvPr id="8" name="Group 217"/>
          <p:cNvGrpSpPr>
            <a:grpSpLocks/>
          </p:cNvGrpSpPr>
          <p:nvPr/>
        </p:nvGrpSpPr>
        <p:grpSpPr bwMode="auto">
          <a:xfrm>
            <a:off x="4881563" y="1073150"/>
            <a:ext cx="828675" cy="2551113"/>
            <a:chOff x="3075" y="676"/>
            <a:chExt cx="522" cy="1607"/>
          </a:xfrm>
        </p:grpSpPr>
        <p:grpSp>
          <p:nvGrpSpPr>
            <p:cNvPr id="127098" name="Group 218"/>
            <p:cNvGrpSpPr>
              <a:grpSpLocks/>
            </p:cNvGrpSpPr>
            <p:nvPr/>
          </p:nvGrpSpPr>
          <p:grpSpPr bwMode="auto">
            <a:xfrm>
              <a:off x="3075" y="676"/>
              <a:ext cx="522" cy="1304"/>
              <a:chOff x="2903" y="748"/>
              <a:chExt cx="522" cy="1304"/>
            </a:xfrm>
          </p:grpSpPr>
          <p:sp>
            <p:nvSpPr>
              <p:cNvPr id="127100" name="Rectangle 219"/>
              <p:cNvSpPr>
                <a:spLocks noChangeArrowheads="1"/>
              </p:cNvSpPr>
              <p:nvPr/>
            </p:nvSpPr>
            <p:spPr bwMode="auto">
              <a:xfrm>
                <a:off x="2903"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1</a:t>
                </a:r>
              </a:p>
            </p:txBody>
          </p:sp>
          <p:sp>
            <p:nvSpPr>
              <p:cNvPr id="127101" name="Rectangle 220"/>
              <p:cNvSpPr>
                <a:spLocks noChangeArrowheads="1"/>
              </p:cNvSpPr>
              <p:nvPr/>
            </p:nvSpPr>
            <p:spPr bwMode="auto">
              <a:xfrm>
                <a:off x="2903"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2</a:t>
                </a:r>
              </a:p>
            </p:txBody>
          </p:sp>
          <p:sp>
            <p:nvSpPr>
              <p:cNvPr id="127102" name="Rectangle 221"/>
              <p:cNvSpPr>
                <a:spLocks noChangeArrowheads="1"/>
              </p:cNvSpPr>
              <p:nvPr/>
            </p:nvSpPr>
            <p:spPr bwMode="auto">
              <a:xfrm>
                <a:off x="2903"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3</a:t>
                </a:r>
              </a:p>
            </p:txBody>
          </p:sp>
          <p:sp>
            <p:nvSpPr>
              <p:cNvPr id="127103" name="Rectangle 222"/>
              <p:cNvSpPr>
                <a:spLocks noChangeArrowheads="1"/>
              </p:cNvSpPr>
              <p:nvPr/>
            </p:nvSpPr>
            <p:spPr bwMode="auto">
              <a:xfrm>
                <a:off x="2903"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4</a:t>
                </a:r>
              </a:p>
            </p:txBody>
          </p:sp>
          <p:sp>
            <p:nvSpPr>
              <p:cNvPr id="127104" name="Line 223"/>
              <p:cNvSpPr>
                <a:spLocks noChangeShapeType="1"/>
              </p:cNvSpPr>
              <p:nvPr/>
            </p:nvSpPr>
            <p:spPr bwMode="auto">
              <a:xfrm>
                <a:off x="2903"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105" name="Line 224"/>
              <p:cNvSpPr>
                <a:spLocks noChangeShapeType="1"/>
              </p:cNvSpPr>
              <p:nvPr/>
            </p:nvSpPr>
            <p:spPr bwMode="auto">
              <a:xfrm>
                <a:off x="2903"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06" name="Line 225"/>
              <p:cNvSpPr>
                <a:spLocks noChangeShapeType="1"/>
              </p:cNvSpPr>
              <p:nvPr/>
            </p:nvSpPr>
            <p:spPr bwMode="auto">
              <a:xfrm>
                <a:off x="2903"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07" name="Line 226"/>
              <p:cNvSpPr>
                <a:spLocks noChangeShapeType="1"/>
              </p:cNvSpPr>
              <p:nvPr/>
            </p:nvSpPr>
            <p:spPr bwMode="auto">
              <a:xfrm>
                <a:off x="2903"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08" name="Line 227"/>
              <p:cNvSpPr>
                <a:spLocks noChangeShapeType="1"/>
              </p:cNvSpPr>
              <p:nvPr/>
            </p:nvSpPr>
            <p:spPr bwMode="auto">
              <a:xfrm>
                <a:off x="2903"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09" name="Line 228"/>
              <p:cNvSpPr>
                <a:spLocks noChangeShapeType="1"/>
              </p:cNvSpPr>
              <p:nvPr/>
            </p:nvSpPr>
            <p:spPr bwMode="auto">
              <a:xfrm>
                <a:off x="2903"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110" name="Line 229"/>
              <p:cNvSpPr>
                <a:spLocks noChangeShapeType="1"/>
              </p:cNvSpPr>
              <p:nvPr/>
            </p:nvSpPr>
            <p:spPr bwMode="auto">
              <a:xfrm>
                <a:off x="3425"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099" name="Rectangle 230"/>
            <p:cNvSpPr>
              <a:spLocks noChangeArrowheads="1"/>
            </p:cNvSpPr>
            <p:nvPr/>
          </p:nvSpPr>
          <p:spPr bwMode="auto">
            <a:xfrm>
              <a:off x="3215"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4</a:t>
              </a:r>
            </a:p>
          </p:txBody>
        </p:sp>
      </p:grpSp>
      <p:grpSp>
        <p:nvGrpSpPr>
          <p:cNvPr id="10" name="Group 231"/>
          <p:cNvGrpSpPr>
            <a:grpSpLocks/>
          </p:cNvGrpSpPr>
          <p:nvPr/>
        </p:nvGrpSpPr>
        <p:grpSpPr bwMode="auto">
          <a:xfrm>
            <a:off x="6340475" y="1073150"/>
            <a:ext cx="828675" cy="2551113"/>
            <a:chOff x="3994" y="676"/>
            <a:chExt cx="522" cy="1607"/>
          </a:xfrm>
        </p:grpSpPr>
        <p:grpSp>
          <p:nvGrpSpPr>
            <p:cNvPr id="127085" name="Group 232"/>
            <p:cNvGrpSpPr>
              <a:grpSpLocks/>
            </p:cNvGrpSpPr>
            <p:nvPr/>
          </p:nvGrpSpPr>
          <p:grpSpPr bwMode="auto">
            <a:xfrm>
              <a:off x="3994" y="676"/>
              <a:ext cx="522" cy="1304"/>
              <a:chOff x="3871" y="748"/>
              <a:chExt cx="522" cy="1304"/>
            </a:xfrm>
          </p:grpSpPr>
          <p:sp>
            <p:nvSpPr>
              <p:cNvPr id="127087" name="Rectangle 233"/>
              <p:cNvSpPr>
                <a:spLocks noChangeArrowheads="1"/>
              </p:cNvSpPr>
              <p:nvPr/>
            </p:nvSpPr>
            <p:spPr bwMode="auto">
              <a:xfrm>
                <a:off x="3871"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400" b="1">
                    <a:latin typeface="Times New Roman" pitchFamily="18" charset="0"/>
                    <a:ea typeface="宋体" pitchFamily="2" charset="-122"/>
                  </a:rPr>
                  <a:t>2</a:t>
                </a:r>
              </a:p>
            </p:txBody>
          </p:sp>
          <p:sp>
            <p:nvSpPr>
              <p:cNvPr id="127088" name="Rectangle 234"/>
              <p:cNvSpPr>
                <a:spLocks noChangeArrowheads="1"/>
              </p:cNvSpPr>
              <p:nvPr/>
            </p:nvSpPr>
            <p:spPr bwMode="auto">
              <a:xfrm>
                <a:off x="3871"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3</a:t>
                </a:r>
              </a:p>
            </p:txBody>
          </p:sp>
          <p:sp>
            <p:nvSpPr>
              <p:cNvPr id="127089" name="Rectangle 235"/>
              <p:cNvSpPr>
                <a:spLocks noChangeArrowheads="1"/>
              </p:cNvSpPr>
              <p:nvPr/>
            </p:nvSpPr>
            <p:spPr bwMode="auto">
              <a:xfrm>
                <a:off x="3871"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4</a:t>
                </a:r>
              </a:p>
            </p:txBody>
          </p:sp>
          <p:sp>
            <p:nvSpPr>
              <p:cNvPr id="127090" name="Rectangle 236"/>
              <p:cNvSpPr>
                <a:spLocks noChangeArrowheads="1"/>
              </p:cNvSpPr>
              <p:nvPr/>
            </p:nvSpPr>
            <p:spPr bwMode="auto">
              <a:xfrm>
                <a:off x="3871"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800000"/>
                    </a:solidFill>
                    <a:latin typeface="Times New Roman" pitchFamily="18" charset="0"/>
                    <a:ea typeface="宋体" pitchFamily="2" charset="-122"/>
                  </a:rPr>
                  <a:t>1</a:t>
                </a:r>
              </a:p>
            </p:txBody>
          </p:sp>
          <p:sp>
            <p:nvSpPr>
              <p:cNvPr id="127091" name="Line 237"/>
              <p:cNvSpPr>
                <a:spLocks noChangeShapeType="1"/>
              </p:cNvSpPr>
              <p:nvPr/>
            </p:nvSpPr>
            <p:spPr bwMode="auto">
              <a:xfrm>
                <a:off x="3871"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092" name="Line 238"/>
              <p:cNvSpPr>
                <a:spLocks noChangeShapeType="1"/>
              </p:cNvSpPr>
              <p:nvPr/>
            </p:nvSpPr>
            <p:spPr bwMode="auto">
              <a:xfrm>
                <a:off x="3871"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93" name="Line 239"/>
              <p:cNvSpPr>
                <a:spLocks noChangeShapeType="1"/>
              </p:cNvSpPr>
              <p:nvPr/>
            </p:nvSpPr>
            <p:spPr bwMode="auto">
              <a:xfrm>
                <a:off x="3871"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94" name="Line 240"/>
              <p:cNvSpPr>
                <a:spLocks noChangeShapeType="1"/>
              </p:cNvSpPr>
              <p:nvPr/>
            </p:nvSpPr>
            <p:spPr bwMode="auto">
              <a:xfrm>
                <a:off x="3871"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95" name="Line 241"/>
              <p:cNvSpPr>
                <a:spLocks noChangeShapeType="1"/>
              </p:cNvSpPr>
              <p:nvPr/>
            </p:nvSpPr>
            <p:spPr bwMode="auto">
              <a:xfrm>
                <a:off x="3871"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96" name="Line 242"/>
              <p:cNvSpPr>
                <a:spLocks noChangeShapeType="1"/>
              </p:cNvSpPr>
              <p:nvPr/>
            </p:nvSpPr>
            <p:spPr bwMode="auto">
              <a:xfrm>
                <a:off x="3871"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97" name="Line 243"/>
              <p:cNvSpPr>
                <a:spLocks noChangeShapeType="1"/>
              </p:cNvSpPr>
              <p:nvPr/>
            </p:nvSpPr>
            <p:spPr bwMode="auto">
              <a:xfrm>
                <a:off x="4393"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086" name="Rectangle 244"/>
            <p:cNvSpPr>
              <a:spLocks noChangeArrowheads="1"/>
            </p:cNvSpPr>
            <p:nvPr/>
          </p:nvSpPr>
          <p:spPr bwMode="auto">
            <a:xfrm>
              <a:off x="4148"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1</a:t>
              </a:r>
            </a:p>
          </p:txBody>
        </p:sp>
      </p:grpSp>
      <p:grpSp>
        <p:nvGrpSpPr>
          <p:cNvPr id="12" name="Group 245"/>
          <p:cNvGrpSpPr>
            <a:grpSpLocks/>
          </p:cNvGrpSpPr>
          <p:nvPr/>
        </p:nvGrpSpPr>
        <p:grpSpPr bwMode="auto">
          <a:xfrm>
            <a:off x="7799388" y="1073150"/>
            <a:ext cx="828675" cy="2551113"/>
            <a:chOff x="4913" y="676"/>
            <a:chExt cx="522" cy="1607"/>
          </a:xfrm>
        </p:grpSpPr>
        <p:grpSp>
          <p:nvGrpSpPr>
            <p:cNvPr id="127072" name="Group 246"/>
            <p:cNvGrpSpPr>
              <a:grpSpLocks/>
            </p:cNvGrpSpPr>
            <p:nvPr/>
          </p:nvGrpSpPr>
          <p:grpSpPr bwMode="auto">
            <a:xfrm>
              <a:off x="4913" y="676"/>
              <a:ext cx="522" cy="1304"/>
              <a:chOff x="4814" y="748"/>
              <a:chExt cx="522" cy="1304"/>
            </a:xfrm>
          </p:grpSpPr>
          <p:sp>
            <p:nvSpPr>
              <p:cNvPr id="127074" name="Rectangle 247"/>
              <p:cNvSpPr>
                <a:spLocks noChangeArrowheads="1"/>
              </p:cNvSpPr>
              <p:nvPr/>
            </p:nvSpPr>
            <p:spPr bwMode="auto">
              <a:xfrm>
                <a:off x="4814"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3</a:t>
                </a:r>
              </a:p>
            </p:txBody>
          </p:sp>
          <p:sp>
            <p:nvSpPr>
              <p:cNvPr id="127075" name="Rectangle 248"/>
              <p:cNvSpPr>
                <a:spLocks noChangeArrowheads="1"/>
              </p:cNvSpPr>
              <p:nvPr/>
            </p:nvSpPr>
            <p:spPr bwMode="auto">
              <a:xfrm>
                <a:off x="4814"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4</a:t>
                </a:r>
              </a:p>
            </p:txBody>
          </p:sp>
          <p:sp>
            <p:nvSpPr>
              <p:cNvPr id="127076" name="Rectangle 249"/>
              <p:cNvSpPr>
                <a:spLocks noChangeArrowheads="1"/>
              </p:cNvSpPr>
              <p:nvPr/>
            </p:nvSpPr>
            <p:spPr bwMode="auto">
              <a:xfrm>
                <a:off x="4814"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1</a:t>
                </a:r>
              </a:p>
            </p:txBody>
          </p:sp>
          <p:sp>
            <p:nvSpPr>
              <p:cNvPr id="127077" name="Rectangle 250"/>
              <p:cNvSpPr>
                <a:spLocks noChangeArrowheads="1"/>
              </p:cNvSpPr>
              <p:nvPr/>
            </p:nvSpPr>
            <p:spPr bwMode="auto">
              <a:xfrm>
                <a:off x="4814"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800000"/>
                    </a:solidFill>
                    <a:latin typeface="Times New Roman" pitchFamily="18" charset="0"/>
                    <a:ea typeface="宋体" pitchFamily="2" charset="-122"/>
                  </a:rPr>
                  <a:t>2</a:t>
                </a:r>
              </a:p>
            </p:txBody>
          </p:sp>
          <p:sp>
            <p:nvSpPr>
              <p:cNvPr id="127078" name="Line 251"/>
              <p:cNvSpPr>
                <a:spLocks noChangeShapeType="1"/>
              </p:cNvSpPr>
              <p:nvPr/>
            </p:nvSpPr>
            <p:spPr bwMode="auto">
              <a:xfrm>
                <a:off x="4814"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079" name="Line 252"/>
              <p:cNvSpPr>
                <a:spLocks noChangeShapeType="1"/>
              </p:cNvSpPr>
              <p:nvPr/>
            </p:nvSpPr>
            <p:spPr bwMode="auto">
              <a:xfrm>
                <a:off x="4814"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80" name="Line 253"/>
              <p:cNvSpPr>
                <a:spLocks noChangeShapeType="1"/>
              </p:cNvSpPr>
              <p:nvPr/>
            </p:nvSpPr>
            <p:spPr bwMode="auto">
              <a:xfrm>
                <a:off x="4814"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81" name="Line 254"/>
              <p:cNvSpPr>
                <a:spLocks noChangeShapeType="1"/>
              </p:cNvSpPr>
              <p:nvPr/>
            </p:nvSpPr>
            <p:spPr bwMode="auto">
              <a:xfrm>
                <a:off x="4814"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82" name="Line 255"/>
              <p:cNvSpPr>
                <a:spLocks noChangeShapeType="1"/>
              </p:cNvSpPr>
              <p:nvPr/>
            </p:nvSpPr>
            <p:spPr bwMode="auto">
              <a:xfrm>
                <a:off x="4814"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83" name="Line 256"/>
              <p:cNvSpPr>
                <a:spLocks noChangeShapeType="1"/>
              </p:cNvSpPr>
              <p:nvPr/>
            </p:nvSpPr>
            <p:spPr bwMode="auto">
              <a:xfrm>
                <a:off x="4814"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84" name="Line 257"/>
              <p:cNvSpPr>
                <a:spLocks noChangeShapeType="1"/>
              </p:cNvSpPr>
              <p:nvPr/>
            </p:nvSpPr>
            <p:spPr bwMode="auto">
              <a:xfrm>
                <a:off x="5336"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073" name="Rectangle 258"/>
            <p:cNvSpPr>
              <a:spLocks noChangeArrowheads="1"/>
            </p:cNvSpPr>
            <p:nvPr/>
          </p:nvSpPr>
          <p:spPr bwMode="auto">
            <a:xfrm>
              <a:off x="5057"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2</a:t>
              </a:r>
            </a:p>
          </p:txBody>
        </p:sp>
      </p:grpSp>
      <p:grpSp>
        <p:nvGrpSpPr>
          <p:cNvPr id="14" name="Group 259"/>
          <p:cNvGrpSpPr>
            <a:grpSpLocks/>
          </p:cNvGrpSpPr>
          <p:nvPr/>
        </p:nvGrpSpPr>
        <p:grpSpPr bwMode="auto">
          <a:xfrm>
            <a:off x="514350" y="3868738"/>
            <a:ext cx="828675" cy="2551112"/>
            <a:chOff x="318" y="676"/>
            <a:chExt cx="522" cy="1607"/>
          </a:xfrm>
        </p:grpSpPr>
        <p:grpSp>
          <p:nvGrpSpPr>
            <p:cNvPr id="127059" name="Group 260"/>
            <p:cNvGrpSpPr>
              <a:grpSpLocks/>
            </p:cNvGrpSpPr>
            <p:nvPr/>
          </p:nvGrpSpPr>
          <p:grpSpPr bwMode="auto">
            <a:xfrm>
              <a:off x="318" y="676"/>
              <a:ext cx="522" cy="1304"/>
              <a:chOff x="219" y="658"/>
              <a:chExt cx="522" cy="1304"/>
            </a:xfrm>
          </p:grpSpPr>
          <p:sp>
            <p:nvSpPr>
              <p:cNvPr id="127061" name="Rectangle 261"/>
              <p:cNvSpPr>
                <a:spLocks noChangeArrowheads="1"/>
              </p:cNvSpPr>
              <p:nvPr/>
            </p:nvSpPr>
            <p:spPr bwMode="auto">
              <a:xfrm>
                <a:off x="219" y="163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4</a:t>
                </a:r>
              </a:p>
            </p:txBody>
          </p:sp>
          <p:sp>
            <p:nvSpPr>
              <p:cNvPr id="127062" name="Rectangle 262"/>
              <p:cNvSpPr>
                <a:spLocks noChangeArrowheads="1"/>
              </p:cNvSpPr>
              <p:nvPr/>
            </p:nvSpPr>
            <p:spPr bwMode="auto">
              <a:xfrm>
                <a:off x="219" y="131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1</a:t>
                </a:r>
              </a:p>
            </p:txBody>
          </p:sp>
          <p:sp>
            <p:nvSpPr>
              <p:cNvPr id="127063" name="Rectangle 263"/>
              <p:cNvSpPr>
                <a:spLocks noChangeArrowheads="1"/>
              </p:cNvSpPr>
              <p:nvPr/>
            </p:nvSpPr>
            <p:spPr bwMode="auto">
              <a:xfrm>
                <a:off x="219" y="98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2</a:t>
                </a:r>
              </a:p>
            </p:txBody>
          </p:sp>
          <p:sp>
            <p:nvSpPr>
              <p:cNvPr id="127064" name="Rectangle 264"/>
              <p:cNvSpPr>
                <a:spLocks noChangeArrowheads="1"/>
              </p:cNvSpPr>
              <p:nvPr/>
            </p:nvSpPr>
            <p:spPr bwMode="auto">
              <a:xfrm>
                <a:off x="219" y="65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5</a:t>
                </a:r>
              </a:p>
            </p:txBody>
          </p:sp>
          <p:sp>
            <p:nvSpPr>
              <p:cNvPr id="127065" name="Line 265"/>
              <p:cNvSpPr>
                <a:spLocks noChangeShapeType="1"/>
              </p:cNvSpPr>
              <p:nvPr/>
            </p:nvSpPr>
            <p:spPr bwMode="auto">
              <a:xfrm>
                <a:off x="219" y="65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066" name="Line 266"/>
              <p:cNvSpPr>
                <a:spLocks noChangeShapeType="1"/>
              </p:cNvSpPr>
              <p:nvPr/>
            </p:nvSpPr>
            <p:spPr bwMode="auto">
              <a:xfrm>
                <a:off x="219" y="98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67" name="Line 267"/>
              <p:cNvSpPr>
                <a:spLocks noChangeShapeType="1"/>
              </p:cNvSpPr>
              <p:nvPr/>
            </p:nvSpPr>
            <p:spPr bwMode="auto">
              <a:xfrm>
                <a:off x="219" y="131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68" name="Line 268"/>
              <p:cNvSpPr>
                <a:spLocks noChangeShapeType="1"/>
              </p:cNvSpPr>
              <p:nvPr/>
            </p:nvSpPr>
            <p:spPr bwMode="auto">
              <a:xfrm>
                <a:off x="219" y="163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69" name="Line 269"/>
              <p:cNvSpPr>
                <a:spLocks noChangeShapeType="1"/>
              </p:cNvSpPr>
              <p:nvPr/>
            </p:nvSpPr>
            <p:spPr bwMode="auto">
              <a:xfrm>
                <a:off x="219" y="196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70" name="Line 270"/>
              <p:cNvSpPr>
                <a:spLocks noChangeShapeType="1"/>
              </p:cNvSpPr>
              <p:nvPr/>
            </p:nvSpPr>
            <p:spPr bwMode="auto">
              <a:xfrm>
                <a:off x="219" y="65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71" name="Line 271"/>
              <p:cNvSpPr>
                <a:spLocks noChangeShapeType="1"/>
              </p:cNvSpPr>
              <p:nvPr/>
            </p:nvSpPr>
            <p:spPr bwMode="auto">
              <a:xfrm>
                <a:off x="741" y="65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060" name="Rectangle 272"/>
            <p:cNvSpPr>
              <a:spLocks noChangeArrowheads="1"/>
            </p:cNvSpPr>
            <p:nvPr/>
          </p:nvSpPr>
          <p:spPr bwMode="auto">
            <a:xfrm>
              <a:off x="463"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5</a:t>
              </a:r>
            </a:p>
          </p:txBody>
        </p:sp>
      </p:grpSp>
      <p:grpSp>
        <p:nvGrpSpPr>
          <p:cNvPr id="16" name="Group 273"/>
          <p:cNvGrpSpPr>
            <a:grpSpLocks/>
          </p:cNvGrpSpPr>
          <p:nvPr/>
        </p:nvGrpSpPr>
        <p:grpSpPr bwMode="auto">
          <a:xfrm>
            <a:off x="1973263" y="3868738"/>
            <a:ext cx="828675" cy="2551112"/>
            <a:chOff x="1237" y="676"/>
            <a:chExt cx="522" cy="1607"/>
          </a:xfrm>
        </p:grpSpPr>
        <p:grpSp>
          <p:nvGrpSpPr>
            <p:cNvPr id="127046" name="Group 274"/>
            <p:cNvGrpSpPr>
              <a:grpSpLocks/>
            </p:cNvGrpSpPr>
            <p:nvPr/>
          </p:nvGrpSpPr>
          <p:grpSpPr bwMode="auto">
            <a:xfrm>
              <a:off x="1237" y="676"/>
              <a:ext cx="522" cy="1304"/>
              <a:chOff x="1073" y="748"/>
              <a:chExt cx="522" cy="1304"/>
            </a:xfrm>
          </p:grpSpPr>
          <p:sp>
            <p:nvSpPr>
              <p:cNvPr id="127048" name="Rectangle 275"/>
              <p:cNvSpPr>
                <a:spLocks noChangeArrowheads="1"/>
              </p:cNvSpPr>
              <p:nvPr/>
            </p:nvSpPr>
            <p:spPr bwMode="auto">
              <a:xfrm>
                <a:off x="1073"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4</a:t>
                </a:r>
              </a:p>
            </p:txBody>
          </p:sp>
          <p:sp>
            <p:nvSpPr>
              <p:cNvPr id="127049" name="Rectangle 276"/>
              <p:cNvSpPr>
                <a:spLocks noChangeArrowheads="1"/>
              </p:cNvSpPr>
              <p:nvPr/>
            </p:nvSpPr>
            <p:spPr bwMode="auto">
              <a:xfrm>
                <a:off x="1073"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2</a:t>
                </a:r>
              </a:p>
            </p:txBody>
          </p:sp>
          <p:sp>
            <p:nvSpPr>
              <p:cNvPr id="127050" name="Rectangle 277"/>
              <p:cNvSpPr>
                <a:spLocks noChangeArrowheads="1"/>
              </p:cNvSpPr>
              <p:nvPr/>
            </p:nvSpPr>
            <p:spPr bwMode="auto">
              <a:xfrm>
                <a:off x="1073"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5</a:t>
                </a:r>
              </a:p>
            </p:txBody>
          </p:sp>
          <p:sp>
            <p:nvSpPr>
              <p:cNvPr id="127051" name="Rectangle 278"/>
              <p:cNvSpPr>
                <a:spLocks noChangeArrowheads="1"/>
              </p:cNvSpPr>
              <p:nvPr/>
            </p:nvSpPr>
            <p:spPr bwMode="auto">
              <a:xfrm>
                <a:off x="1073"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400" b="1">
                    <a:solidFill>
                      <a:srgbClr val="800000"/>
                    </a:solidFill>
                    <a:latin typeface="Times New Roman" pitchFamily="18" charset="0"/>
                    <a:ea typeface="宋体" pitchFamily="2" charset="-122"/>
                  </a:rPr>
                  <a:t>1</a:t>
                </a:r>
              </a:p>
            </p:txBody>
          </p:sp>
          <p:sp>
            <p:nvSpPr>
              <p:cNvPr id="127052" name="Line 279"/>
              <p:cNvSpPr>
                <a:spLocks noChangeShapeType="1"/>
              </p:cNvSpPr>
              <p:nvPr/>
            </p:nvSpPr>
            <p:spPr bwMode="auto">
              <a:xfrm>
                <a:off x="1073"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053" name="Line 280"/>
              <p:cNvSpPr>
                <a:spLocks noChangeShapeType="1"/>
              </p:cNvSpPr>
              <p:nvPr/>
            </p:nvSpPr>
            <p:spPr bwMode="auto">
              <a:xfrm>
                <a:off x="1073"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54" name="Line 281"/>
              <p:cNvSpPr>
                <a:spLocks noChangeShapeType="1"/>
              </p:cNvSpPr>
              <p:nvPr/>
            </p:nvSpPr>
            <p:spPr bwMode="auto">
              <a:xfrm>
                <a:off x="1073"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55" name="Line 282"/>
              <p:cNvSpPr>
                <a:spLocks noChangeShapeType="1"/>
              </p:cNvSpPr>
              <p:nvPr/>
            </p:nvSpPr>
            <p:spPr bwMode="auto">
              <a:xfrm>
                <a:off x="1073"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56" name="Line 283"/>
              <p:cNvSpPr>
                <a:spLocks noChangeShapeType="1"/>
              </p:cNvSpPr>
              <p:nvPr/>
            </p:nvSpPr>
            <p:spPr bwMode="auto">
              <a:xfrm>
                <a:off x="1073"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57" name="Line 284"/>
              <p:cNvSpPr>
                <a:spLocks noChangeShapeType="1"/>
              </p:cNvSpPr>
              <p:nvPr/>
            </p:nvSpPr>
            <p:spPr bwMode="auto">
              <a:xfrm>
                <a:off x="1073"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58" name="Line 285"/>
              <p:cNvSpPr>
                <a:spLocks noChangeShapeType="1"/>
              </p:cNvSpPr>
              <p:nvPr/>
            </p:nvSpPr>
            <p:spPr bwMode="auto">
              <a:xfrm>
                <a:off x="1595"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047" name="Rectangle 286"/>
            <p:cNvSpPr>
              <a:spLocks noChangeArrowheads="1"/>
            </p:cNvSpPr>
            <p:nvPr/>
          </p:nvSpPr>
          <p:spPr bwMode="auto">
            <a:xfrm>
              <a:off x="1379"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1</a:t>
              </a:r>
            </a:p>
          </p:txBody>
        </p:sp>
      </p:grpSp>
      <p:grpSp>
        <p:nvGrpSpPr>
          <p:cNvPr id="18" name="Group 287"/>
          <p:cNvGrpSpPr>
            <a:grpSpLocks/>
          </p:cNvGrpSpPr>
          <p:nvPr/>
        </p:nvGrpSpPr>
        <p:grpSpPr bwMode="auto">
          <a:xfrm>
            <a:off x="3432175" y="3868738"/>
            <a:ext cx="828675" cy="2551112"/>
            <a:chOff x="2156" y="676"/>
            <a:chExt cx="522" cy="1607"/>
          </a:xfrm>
        </p:grpSpPr>
        <p:grpSp>
          <p:nvGrpSpPr>
            <p:cNvPr id="127033" name="Group 288"/>
            <p:cNvGrpSpPr>
              <a:grpSpLocks/>
            </p:cNvGrpSpPr>
            <p:nvPr/>
          </p:nvGrpSpPr>
          <p:grpSpPr bwMode="auto">
            <a:xfrm>
              <a:off x="2156" y="676"/>
              <a:ext cx="522" cy="1304"/>
              <a:chOff x="1943" y="748"/>
              <a:chExt cx="522" cy="1304"/>
            </a:xfrm>
          </p:grpSpPr>
          <p:sp>
            <p:nvSpPr>
              <p:cNvPr id="127035" name="Rectangle 289"/>
              <p:cNvSpPr>
                <a:spLocks noChangeArrowheads="1"/>
              </p:cNvSpPr>
              <p:nvPr/>
            </p:nvSpPr>
            <p:spPr bwMode="auto">
              <a:xfrm>
                <a:off x="1943"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4</a:t>
                </a:r>
              </a:p>
            </p:txBody>
          </p:sp>
          <p:sp>
            <p:nvSpPr>
              <p:cNvPr id="127036" name="Rectangle 290"/>
              <p:cNvSpPr>
                <a:spLocks noChangeArrowheads="1"/>
              </p:cNvSpPr>
              <p:nvPr/>
            </p:nvSpPr>
            <p:spPr bwMode="auto">
              <a:xfrm>
                <a:off x="1943"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5</a:t>
                </a:r>
              </a:p>
            </p:txBody>
          </p:sp>
          <p:sp>
            <p:nvSpPr>
              <p:cNvPr id="127037" name="Rectangle 291"/>
              <p:cNvSpPr>
                <a:spLocks noChangeArrowheads="1"/>
              </p:cNvSpPr>
              <p:nvPr/>
            </p:nvSpPr>
            <p:spPr bwMode="auto">
              <a:xfrm>
                <a:off x="1943"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1</a:t>
                </a:r>
              </a:p>
            </p:txBody>
          </p:sp>
          <p:sp>
            <p:nvSpPr>
              <p:cNvPr id="127038" name="Rectangle 292"/>
              <p:cNvSpPr>
                <a:spLocks noChangeArrowheads="1"/>
              </p:cNvSpPr>
              <p:nvPr/>
            </p:nvSpPr>
            <p:spPr bwMode="auto">
              <a:xfrm>
                <a:off x="1943"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800000"/>
                    </a:solidFill>
                    <a:latin typeface="Times New Roman" pitchFamily="18" charset="0"/>
                    <a:ea typeface="宋体" pitchFamily="2" charset="-122"/>
                  </a:rPr>
                  <a:t>2</a:t>
                </a:r>
              </a:p>
            </p:txBody>
          </p:sp>
          <p:sp>
            <p:nvSpPr>
              <p:cNvPr id="127039" name="Line 293"/>
              <p:cNvSpPr>
                <a:spLocks noChangeShapeType="1"/>
              </p:cNvSpPr>
              <p:nvPr/>
            </p:nvSpPr>
            <p:spPr bwMode="auto">
              <a:xfrm>
                <a:off x="1943"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040" name="Line 294"/>
              <p:cNvSpPr>
                <a:spLocks noChangeShapeType="1"/>
              </p:cNvSpPr>
              <p:nvPr/>
            </p:nvSpPr>
            <p:spPr bwMode="auto">
              <a:xfrm>
                <a:off x="1943"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41" name="Line 295"/>
              <p:cNvSpPr>
                <a:spLocks noChangeShapeType="1"/>
              </p:cNvSpPr>
              <p:nvPr/>
            </p:nvSpPr>
            <p:spPr bwMode="auto">
              <a:xfrm>
                <a:off x="1943"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42" name="Line 296"/>
              <p:cNvSpPr>
                <a:spLocks noChangeShapeType="1"/>
              </p:cNvSpPr>
              <p:nvPr/>
            </p:nvSpPr>
            <p:spPr bwMode="auto">
              <a:xfrm>
                <a:off x="1943"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43" name="Line 297"/>
              <p:cNvSpPr>
                <a:spLocks noChangeShapeType="1"/>
              </p:cNvSpPr>
              <p:nvPr/>
            </p:nvSpPr>
            <p:spPr bwMode="auto">
              <a:xfrm>
                <a:off x="1943"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44" name="Line 298"/>
              <p:cNvSpPr>
                <a:spLocks noChangeShapeType="1"/>
              </p:cNvSpPr>
              <p:nvPr/>
            </p:nvSpPr>
            <p:spPr bwMode="auto">
              <a:xfrm>
                <a:off x="1943"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45" name="Line 299"/>
              <p:cNvSpPr>
                <a:spLocks noChangeShapeType="1"/>
              </p:cNvSpPr>
              <p:nvPr/>
            </p:nvSpPr>
            <p:spPr bwMode="auto">
              <a:xfrm>
                <a:off x="2465"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034" name="Rectangle 300"/>
            <p:cNvSpPr>
              <a:spLocks noChangeArrowheads="1"/>
            </p:cNvSpPr>
            <p:nvPr/>
          </p:nvSpPr>
          <p:spPr bwMode="auto">
            <a:xfrm>
              <a:off x="2301"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2</a:t>
              </a:r>
            </a:p>
          </p:txBody>
        </p:sp>
      </p:grpSp>
      <p:grpSp>
        <p:nvGrpSpPr>
          <p:cNvPr id="20" name="Group 301"/>
          <p:cNvGrpSpPr>
            <a:grpSpLocks/>
          </p:cNvGrpSpPr>
          <p:nvPr/>
        </p:nvGrpSpPr>
        <p:grpSpPr bwMode="auto">
          <a:xfrm>
            <a:off x="4891088" y="3868738"/>
            <a:ext cx="828675" cy="2551112"/>
            <a:chOff x="3075" y="676"/>
            <a:chExt cx="522" cy="1607"/>
          </a:xfrm>
        </p:grpSpPr>
        <p:grpSp>
          <p:nvGrpSpPr>
            <p:cNvPr id="127020" name="Group 302"/>
            <p:cNvGrpSpPr>
              <a:grpSpLocks/>
            </p:cNvGrpSpPr>
            <p:nvPr/>
          </p:nvGrpSpPr>
          <p:grpSpPr bwMode="auto">
            <a:xfrm>
              <a:off x="3075" y="676"/>
              <a:ext cx="522" cy="1304"/>
              <a:chOff x="2903" y="748"/>
              <a:chExt cx="522" cy="1304"/>
            </a:xfrm>
          </p:grpSpPr>
          <p:sp>
            <p:nvSpPr>
              <p:cNvPr id="127022" name="Rectangle 303"/>
              <p:cNvSpPr>
                <a:spLocks noChangeArrowheads="1"/>
              </p:cNvSpPr>
              <p:nvPr/>
            </p:nvSpPr>
            <p:spPr bwMode="auto">
              <a:xfrm>
                <a:off x="2903"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5</a:t>
                </a:r>
              </a:p>
            </p:txBody>
          </p:sp>
          <p:sp>
            <p:nvSpPr>
              <p:cNvPr id="127023" name="Rectangle 304"/>
              <p:cNvSpPr>
                <a:spLocks noChangeArrowheads="1"/>
              </p:cNvSpPr>
              <p:nvPr/>
            </p:nvSpPr>
            <p:spPr bwMode="auto">
              <a:xfrm>
                <a:off x="2903"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1</a:t>
                </a:r>
              </a:p>
            </p:txBody>
          </p:sp>
          <p:sp>
            <p:nvSpPr>
              <p:cNvPr id="127024" name="Rectangle 305"/>
              <p:cNvSpPr>
                <a:spLocks noChangeArrowheads="1"/>
              </p:cNvSpPr>
              <p:nvPr/>
            </p:nvSpPr>
            <p:spPr bwMode="auto">
              <a:xfrm>
                <a:off x="2903"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2</a:t>
                </a:r>
              </a:p>
            </p:txBody>
          </p:sp>
          <p:sp>
            <p:nvSpPr>
              <p:cNvPr id="127025" name="Rectangle 306"/>
              <p:cNvSpPr>
                <a:spLocks noChangeArrowheads="1"/>
              </p:cNvSpPr>
              <p:nvPr/>
            </p:nvSpPr>
            <p:spPr bwMode="auto">
              <a:xfrm>
                <a:off x="2903"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3</a:t>
                </a:r>
              </a:p>
            </p:txBody>
          </p:sp>
          <p:sp>
            <p:nvSpPr>
              <p:cNvPr id="127026" name="Line 307"/>
              <p:cNvSpPr>
                <a:spLocks noChangeShapeType="1"/>
              </p:cNvSpPr>
              <p:nvPr/>
            </p:nvSpPr>
            <p:spPr bwMode="auto">
              <a:xfrm>
                <a:off x="2903"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027" name="Line 308"/>
              <p:cNvSpPr>
                <a:spLocks noChangeShapeType="1"/>
              </p:cNvSpPr>
              <p:nvPr/>
            </p:nvSpPr>
            <p:spPr bwMode="auto">
              <a:xfrm>
                <a:off x="2903"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28" name="Line 309"/>
              <p:cNvSpPr>
                <a:spLocks noChangeShapeType="1"/>
              </p:cNvSpPr>
              <p:nvPr/>
            </p:nvSpPr>
            <p:spPr bwMode="auto">
              <a:xfrm>
                <a:off x="2903"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29" name="Line 310"/>
              <p:cNvSpPr>
                <a:spLocks noChangeShapeType="1"/>
              </p:cNvSpPr>
              <p:nvPr/>
            </p:nvSpPr>
            <p:spPr bwMode="auto">
              <a:xfrm>
                <a:off x="2903"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30" name="Line 311"/>
              <p:cNvSpPr>
                <a:spLocks noChangeShapeType="1"/>
              </p:cNvSpPr>
              <p:nvPr/>
            </p:nvSpPr>
            <p:spPr bwMode="auto">
              <a:xfrm>
                <a:off x="2903"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31" name="Line 312"/>
              <p:cNvSpPr>
                <a:spLocks noChangeShapeType="1"/>
              </p:cNvSpPr>
              <p:nvPr/>
            </p:nvSpPr>
            <p:spPr bwMode="auto">
              <a:xfrm>
                <a:off x="2903"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32" name="Line 313"/>
              <p:cNvSpPr>
                <a:spLocks noChangeShapeType="1"/>
              </p:cNvSpPr>
              <p:nvPr/>
            </p:nvSpPr>
            <p:spPr bwMode="auto">
              <a:xfrm>
                <a:off x="3425"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021" name="Rectangle 314"/>
            <p:cNvSpPr>
              <a:spLocks noChangeArrowheads="1"/>
            </p:cNvSpPr>
            <p:nvPr/>
          </p:nvSpPr>
          <p:spPr bwMode="auto">
            <a:xfrm>
              <a:off x="3215"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3</a:t>
              </a:r>
            </a:p>
          </p:txBody>
        </p:sp>
      </p:grpSp>
      <p:grpSp>
        <p:nvGrpSpPr>
          <p:cNvPr id="22" name="Group 315"/>
          <p:cNvGrpSpPr>
            <a:grpSpLocks/>
          </p:cNvGrpSpPr>
          <p:nvPr/>
        </p:nvGrpSpPr>
        <p:grpSpPr bwMode="auto">
          <a:xfrm>
            <a:off x="6350000" y="3868738"/>
            <a:ext cx="828675" cy="2551112"/>
            <a:chOff x="3994" y="676"/>
            <a:chExt cx="522" cy="1607"/>
          </a:xfrm>
        </p:grpSpPr>
        <p:grpSp>
          <p:nvGrpSpPr>
            <p:cNvPr id="127007" name="Group 316"/>
            <p:cNvGrpSpPr>
              <a:grpSpLocks/>
            </p:cNvGrpSpPr>
            <p:nvPr/>
          </p:nvGrpSpPr>
          <p:grpSpPr bwMode="auto">
            <a:xfrm>
              <a:off x="3994" y="676"/>
              <a:ext cx="522" cy="1304"/>
              <a:chOff x="3871" y="748"/>
              <a:chExt cx="522" cy="1304"/>
            </a:xfrm>
          </p:grpSpPr>
          <p:sp>
            <p:nvSpPr>
              <p:cNvPr id="127009" name="Rectangle 317"/>
              <p:cNvSpPr>
                <a:spLocks noChangeArrowheads="1"/>
              </p:cNvSpPr>
              <p:nvPr/>
            </p:nvSpPr>
            <p:spPr bwMode="auto">
              <a:xfrm>
                <a:off x="3871"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1</a:t>
                </a:r>
              </a:p>
            </p:txBody>
          </p:sp>
          <p:sp>
            <p:nvSpPr>
              <p:cNvPr id="127010" name="Rectangle 318"/>
              <p:cNvSpPr>
                <a:spLocks noChangeArrowheads="1"/>
              </p:cNvSpPr>
              <p:nvPr/>
            </p:nvSpPr>
            <p:spPr bwMode="auto">
              <a:xfrm>
                <a:off x="3871"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2</a:t>
                </a:r>
              </a:p>
            </p:txBody>
          </p:sp>
          <p:sp>
            <p:nvSpPr>
              <p:cNvPr id="127011" name="Rectangle 319"/>
              <p:cNvSpPr>
                <a:spLocks noChangeArrowheads="1"/>
              </p:cNvSpPr>
              <p:nvPr/>
            </p:nvSpPr>
            <p:spPr bwMode="auto">
              <a:xfrm>
                <a:off x="3871"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3</a:t>
                </a:r>
              </a:p>
            </p:txBody>
          </p:sp>
          <p:sp>
            <p:nvSpPr>
              <p:cNvPr id="127012" name="Rectangle 320"/>
              <p:cNvSpPr>
                <a:spLocks noChangeArrowheads="1"/>
              </p:cNvSpPr>
              <p:nvPr/>
            </p:nvSpPr>
            <p:spPr bwMode="auto">
              <a:xfrm>
                <a:off x="3871"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4</a:t>
                </a:r>
              </a:p>
            </p:txBody>
          </p:sp>
          <p:sp>
            <p:nvSpPr>
              <p:cNvPr id="127013" name="Line 321"/>
              <p:cNvSpPr>
                <a:spLocks noChangeShapeType="1"/>
              </p:cNvSpPr>
              <p:nvPr/>
            </p:nvSpPr>
            <p:spPr bwMode="auto">
              <a:xfrm>
                <a:off x="3871"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014" name="Line 322"/>
              <p:cNvSpPr>
                <a:spLocks noChangeShapeType="1"/>
              </p:cNvSpPr>
              <p:nvPr/>
            </p:nvSpPr>
            <p:spPr bwMode="auto">
              <a:xfrm>
                <a:off x="3871"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15" name="Line 323"/>
              <p:cNvSpPr>
                <a:spLocks noChangeShapeType="1"/>
              </p:cNvSpPr>
              <p:nvPr/>
            </p:nvSpPr>
            <p:spPr bwMode="auto">
              <a:xfrm>
                <a:off x="3871"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16" name="Line 324"/>
              <p:cNvSpPr>
                <a:spLocks noChangeShapeType="1"/>
              </p:cNvSpPr>
              <p:nvPr/>
            </p:nvSpPr>
            <p:spPr bwMode="auto">
              <a:xfrm>
                <a:off x="3871"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17" name="Line 325"/>
              <p:cNvSpPr>
                <a:spLocks noChangeShapeType="1"/>
              </p:cNvSpPr>
              <p:nvPr/>
            </p:nvSpPr>
            <p:spPr bwMode="auto">
              <a:xfrm>
                <a:off x="3871"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18" name="Line 326"/>
              <p:cNvSpPr>
                <a:spLocks noChangeShapeType="1"/>
              </p:cNvSpPr>
              <p:nvPr/>
            </p:nvSpPr>
            <p:spPr bwMode="auto">
              <a:xfrm>
                <a:off x="3871"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19" name="Line 327"/>
              <p:cNvSpPr>
                <a:spLocks noChangeShapeType="1"/>
              </p:cNvSpPr>
              <p:nvPr/>
            </p:nvSpPr>
            <p:spPr bwMode="auto">
              <a:xfrm>
                <a:off x="4393"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7008" name="Rectangle 328"/>
            <p:cNvSpPr>
              <a:spLocks noChangeArrowheads="1"/>
            </p:cNvSpPr>
            <p:nvPr/>
          </p:nvSpPr>
          <p:spPr bwMode="auto">
            <a:xfrm>
              <a:off x="4148"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4</a:t>
              </a:r>
            </a:p>
          </p:txBody>
        </p:sp>
      </p:grpSp>
      <p:grpSp>
        <p:nvGrpSpPr>
          <p:cNvPr id="24" name="Group 329"/>
          <p:cNvGrpSpPr>
            <a:grpSpLocks/>
          </p:cNvGrpSpPr>
          <p:nvPr/>
        </p:nvGrpSpPr>
        <p:grpSpPr bwMode="auto">
          <a:xfrm>
            <a:off x="7808913" y="3868738"/>
            <a:ext cx="828675" cy="2551112"/>
            <a:chOff x="4913" y="676"/>
            <a:chExt cx="522" cy="1607"/>
          </a:xfrm>
        </p:grpSpPr>
        <p:grpSp>
          <p:nvGrpSpPr>
            <p:cNvPr id="126994" name="Group 330"/>
            <p:cNvGrpSpPr>
              <a:grpSpLocks/>
            </p:cNvGrpSpPr>
            <p:nvPr/>
          </p:nvGrpSpPr>
          <p:grpSpPr bwMode="auto">
            <a:xfrm>
              <a:off x="4913" y="676"/>
              <a:ext cx="522" cy="1304"/>
              <a:chOff x="4814" y="748"/>
              <a:chExt cx="522" cy="1304"/>
            </a:xfrm>
          </p:grpSpPr>
          <p:sp>
            <p:nvSpPr>
              <p:cNvPr id="126996" name="Rectangle 331"/>
              <p:cNvSpPr>
                <a:spLocks noChangeArrowheads="1"/>
              </p:cNvSpPr>
              <p:nvPr/>
            </p:nvSpPr>
            <p:spPr bwMode="auto">
              <a:xfrm>
                <a:off x="4814" y="1726"/>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2</a:t>
                </a:r>
              </a:p>
            </p:txBody>
          </p:sp>
          <p:sp>
            <p:nvSpPr>
              <p:cNvPr id="126997" name="Rectangle 332"/>
              <p:cNvSpPr>
                <a:spLocks noChangeArrowheads="1"/>
              </p:cNvSpPr>
              <p:nvPr/>
            </p:nvSpPr>
            <p:spPr bwMode="auto">
              <a:xfrm>
                <a:off x="4814" y="1400"/>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3</a:t>
                </a:r>
              </a:p>
            </p:txBody>
          </p:sp>
          <p:sp>
            <p:nvSpPr>
              <p:cNvPr id="126998" name="Rectangle 333"/>
              <p:cNvSpPr>
                <a:spLocks noChangeArrowheads="1"/>
              </p:cNvSpPr>
              <p:nvPr/>
            </p:nvSpPr>
            <p:spPr bwMode="auto">
              <a:xfrm>
                <a:off x="4814" y="1074"/>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4</a:t>
                </a:r>
              </a:p>
            </p:txBody>
          </p:sp>
          <p:sp>
            <p:nvSpPr>
              <p:cNvPr id="126999" name="Rectangle 334"/>
              <p:cNvSpPr>
                <a:spLocks noChangeArrowheads="1"/>
              </p:cNvSpPr>
              <p:nvPr/>
            </p:nvSpPr>
            <p:spPr bwMode="auto">
              <a:xfrm>
                <a:off x="4814" y="748"/>
                <a:ext cx="5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5</a:t>
                </a:r>
              </a:p>
            </p:txBody>
          </p:sp>
          <p:sp>
            <p:nvSpPr>
              <p:cNvPr id="127000" name="Line 335"/>
              <p:cNvSpPr>
                <a:spLocks noChangeShapeType="1"/>
              </p:cNvSpPr>
              <p:nvPr/>
            </p:nvSpPr>
            <p:spPr bwMode="auto">
              <a:xfrm>
                <a:off x="4814" y="748"/>
                <a:ext cx="5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27001" name="Line 336"/>
              <p:cNvSpPr>
                <a:spLocks noChangeShapeType="1"/>
              </p:cNvSpPr>
              <p:nvPr/>
            </p:nvSpPr>
            <p:spPr bwMode="auto">
              <a:xfrm>
                <a:off x="4814" y="1074"/>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02" name="Line 337"/>
              <p:cNvSpPr>
                <a:spLocks noChangeShapeType="1"/>
              </p:cNvSpPr>
              <p:nvPr/>
            </p:nvSpPr>
            <p:spPr bwMode="auto">
              <a:xfrm>
                <a:off x="4814" y="1400"/>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03" name="Line 338"/>
              <p:cNvSpPr>
                <a:spLocks noChangeShapeType="1"/>
              </p:cNvSpPr>
              <p:nvPr/>
            </p:nvSpPr>
            <p:spPr bwMode="auto">
              <a:xfrm>
                <a:off x="4814" y="1726"/>
                <a:ext cx="5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04" name="Line 339"/>
              <p:cNvSpPr>
                <a:spLocks noChangeShapeType="1"/>
              </p:cNvSpPr>
              <p:nvPr/>
            </p:nvSpPr>
            <p:spPr bwMode="auto">
              <a:xfrm>
                <a:off x="4814" y="2052"/>
                <a:ext cx="5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05" name="Line 340"/>
              <p:cNvSpPr>
                <a:spLocks noChangeShapeType="1"/>
              </p:cNvSpPr>
              <p:nvPr/>
            </p:nvSpPr>
            <p:spPr bwMode="auto">
              <a:xfrm>
                <a:off x="4814"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7006" name="Line 341"/>
              <p:cNvSpPr>
                <a:spLocks noChangeShapeType="1"/>
              </p:cNvSpPr>
              <p:nvPr/>
            </p:nvSpPr>
            <p:spPr bwMode="auto">
              <a:xfrm>
                <a:off x="5336" y="748"/>
                <a:ext cx="0" cy="13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6995" name="Rectangle 342"/>
            <p:cNvSpPr>
              <a:spLocks noChangeArrowheads="1"/>
            </p:cNvSpPr>
            <p:nvPr/>
          </p:nvSpPr>
          <p:spPr bwMode="auto">
            <a:xfrm>
              <a:off x="5057" y="19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宋体" pitchFamily="2" charset="-122"/>
                </a:rPr>
                <a:t>5</a:t>
              </a:r>
            </a:p>
          </p:txBody>
        </p:sp>
      </p:grpSp>
      <p:sp>
        <p:nvSpPr>
          <p:cNvPr id="190807" name="Text Box 343"/>
          <p:cNvSpPr txBox="1">
            <a:spLocks noChangeArrowheads="1"/>
          </p:cNvSpPr>
          <p:nvPr/>
        </p:nvSpPr>
        <p:spPr bwMode="auto">
          <a:xfrm>
            <a:off x="6135688" y="623728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400" b="1">
                <a:solidFill>
                  <a:srgbClr val="0000FF"/>
                </a:solidFill>
                <a:latin typeface="宋体" pitchFamily="2" charset="-122"/>
                <a:ea typeface="宋体" pitchFamily="2" charset="-122"/>
              </a:rPr>
              <a:t>是否可行？</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dissolve">
                                      <p:cBhvr>
                                        <p:cTn id="62" dur="500"/>
                                        <p:tgtEl>
                                          <p:spTgt spid="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0807"/>
                                        </p:tgtEl>
                                        <p:attrNameLst>
                                          <p:attrName>style.visibility</p:attrName>
                                        </p:attrNameLst>
                                      </p:cBhvr>
                                      <p:to>
                                        <p:strVal val="visible"/>
                                      </p:to>
                                    </p:set>
                                    <p:anim calcmode="lin" valueType="num">
                                      <p:cBhvr additive="base">
                                        <p:cTn id="67" dur="500" fill="hold"/>
                                        <p:tgtEl>
                                          <p:spTgt spid="190807"/>
                                        </p:tgtEl>
                                        <p:attrNameLst>
                                          <p:attrName>ppt_x</p:attrName>
                                        </p:attrNameLst>
                                      </p:cBhvr>
                                      <p:tavLst>
                                        <p:tav tm="0">
                                          <p:val>
                                            <p:strVal val="#ppt_x"/>
                                          </p:val>
                                        </p:tav>
                                        <p:tav tm="100000">
                                          <p:val>
                                            <p:strVal val="#ppt_x"/>
                                          </p:val>
                                        </p:tav>
                                      </p:tavLst>
                                    </p:anim>
                                    <p:anim calcmode="lin" valueType="num">
                                      <p:cBhvr additive="base">
                                        <p:cTn id="68" dur="500" fill="hold"/>
                                        <p:tgtEl>
                                          <p:spTgt spid="1908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80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80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CA759C-53D4-4F5B-BBBF-36E686350AF6}" type="slidenum">
              <a:rPr lang="en-US" altLang="zh-CN" smtClean="0">
                <a:latin typeface="Times New Roman" pitchFamily="18" charset="0"/>
              </a:rPr>
              <a:pPr eaLnBrk="1" hangingPunct="1"/>
              <a:t>123</a:t>
            </a:fld>
            <a:endParaRPr lang="en-US" altLang="zh-CN" smtClean="0">
              <a:latin typeface="Times New Roman" pitchFamily="18" charset="0"/>
            </a:endParaRPr>
          </a:p>
        </p:txBody>
      </p:sp>
      <p:sp>
        <p:nvSpPr>
          <p:cNvPr id="191494" name="Rectangle 6"/>
          <p:cNvSpPr>
            <a:spLocks noChangeArrowheads="1"/>
          </p:cNvSpPr>
          <p:nvPr/>
        </p:nvSpPr>
        <p:spPr bwMode="auto">
          <a:xfrm>
            <a:off x="498475" y="1196975"/>
            <a:ext cx="8208963"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spcBef>
                <a:spcPct val="50000"/>
              </a:spcBef>
              <a:buClr>
                <a:schemeClr val="tx1"/>
              </a:buClr>
              <a:buFont typeface="Wingdings" pitchFamily="2" charset="2"/>
              <a:buChar char="w"/>
            </a:pPr>
            <a:r>
              <a:rPr kumimoji="1" lang="zh-CN" altLang="en-US" sz="2800" b="1" dirty="0">
                <a:latin typeface="Times New Roman" pitchFamily="18" charset="0"/>
                <a:ea typeface="宋体" pitchFamily="2" charset="-122"/>
              </a:rPr>
              <a:t>完美的</a:t>
            </a:r>
            <a:r>
              <a:rPr kumimoji="1" lang="en-US" altLang="zh-CN" sz="2800" b="1" dirty="0">
                <a:latin typeface="Times New Roman" pitchFamily="18" charset="0"/>
                <a:ea typeface="宋体" pitchFamily="2" charset="-122"/>
              </a:rPr>
              <a:t>LRU</a:t>
            </a:r>
            <a:r>
              <a:rPr kumimoji="1" lang="zh-CN" altLang="en-US" sz="2800" b="1" dirty="0">
                <a:latin typeface="Times New Roman" pitchFamily="18" charset="0"/>
                <a:ea typeface="宋体" pitchFamily="2" charset="-122"/>
              </a:rPr>
              <a:t>算法并不实用：</a:t>
            </a:r>
          </a:p>
          <a:p>
            <a:pPr marL="952500" lvl="1" indent="-285750">
              <a:spcBef>
                <a:spcPct val="50000"/>
              </a:spcBef>
              <a:buClr>
                <a:schemeClr val="tx1"/>
              </a:buClr>
              <a:buFont typeface="Wingdings" pitchFamily="2" charset="2"/>
              <a:buChar char="ü"/>
            </a:pPr>
            <a:r>
              <a:rPr kumimoji="1" lang="zh-CN" altLang="en-US" sz="2800" b="1" dirty="0">
                <a:latin typeface="Times New Roman" pitchFamily="18" charset="0"/>
                <a:ea typeface="宋体" pitchFamily="2" charset="-122"/>
              </a:rPr>
              <a:t>在每次内存访问时，都需要去更新该页面访问时间（</a:t>
            </a:r>
            <a:r>
              <a:rPr kumimoji="1" lang="zh-CN" altLang="en-US" sz="2800" b="1" dirty="0">
                <a:solidFill>
                  <a:srgbClr val="800000"/>
                </a:solidFill>
                <a:latin typeface="Times New Roman" pitchFamily="18" charset="0"/>
                <a:ea typeface="宋体" pitchFamily="2" charset="-122"/>
              </a:rPr>
              <a:t>时间戳法</a:t>
            </a:r>
            <a:r>
              <a:rPr kumimoji="1" lang="zh-CN" altLang="en-US" sz="2800" b="1" dirty="0">
                <a:latin typeface="Times New Roman" pitchFamily="18" charset="0"/>
                <a:ea typeface="宋体" pitchFamily="2" charset="-122"/>
              </a:rPr>
              <a:t>）或调整各个页面的先后顺序（</a:t>
            </a:r>
            <a:r>
              <a:rPr kumimoji="1" lang="zh-CN" altLang="en-US" sz="2800" b="1" dirty="0">
                <a:solidFill>
                  <a:srgbClr val="800000"/>
                </a:solidFill>
                <a:latin typeface="Times New Roman" pitchFamily="18" charset="0"/>
                <a:ea typeface="宋体" pitchFamily="2" charset="-122"/>
              </a:rPr>
              <a:t>链表法和栈法</a:t>
            </a:r>
            <a:r>
              <a:rPr kumimoji="1" lang="zh-CN" altLang="en-US" sz="2800" b="1" dirty="0">
                <a:latin typeface="Times New Roman" pitchFamily="18" charset="0"/>
                <a:ea typeface="宋体" pitchFamily="2" charset="-122"/>
              </a:rPr>
              <a:t>），</a:t>
            </a:r>
            <a:r>
              <a:rPr kumimoji="1" lang="zh-CN" altLang="en-US" sz="2800" b="1" dirty="0">
                <a:solidFill>
                  <a:srgbClr val="0000FF"/>
                </a:solidFill>
                <a:latin typeface="Times New Roman" pitchFamily="18" charset="0"/>
                <a:ea typeface="宋体" pitchFamily="2" charset="-122"/>
              </a:rPr>
              <a:t>开销很大</a:t>
            </a:r>
            <a:r>
              <a:rPr kumimoji="1" lang="zh-CN" altLang="en-US" sz="2800" b="1" dirty="0">
                <a:latin typeface="Times New Roman" pitchFamily="18" charset="0"/>
                <a:ea typeface="宋体" pitchFamily="2" charset="-122"/>
              </a:rPr>
              <a:t>；</a:t>
            </a:r>
          </a:p>
          <a:p>
            <a:pPr marL="952500" lvl="1" indent="-285750">
              <a:spcBef>
                <a:spcPct val="50000"/>
              </a:spcBef>
              <a:buClr>
                <a:schemeClr val="tx1"/>
              </a:buClr>
              <a:buFont typeface="Wingdings" pitchFamily="2" charset="2"/>
              <a:buChar char="ü"/>
            </a:pPr>
            <a:r>
              <a:rPr kumimoji="1" lang="zh-CN" altLang="en-US" sz="2800" b="1" dirty="0">
                <a:latin typeface="Times New Roman" pitchFamily="18" charset="0"/>
                <a:ea typeface="宋体" pitchFamily="2" charset="-122"/>
              </a:rPr>
              <a:t>缺乏硬件支持。</a:t>
            </a:r>
          </a:p>
          <a:p>
            <a:pPr marL="288925" indent="-288925">
              <a:spcBef>
                <a:spcPct val="40000"/>
              </a:spcBef>
              <a:buClr>
                <a:schemeClr val="tx1"/>
              </a:buClr>
              <a:buFont typeface="Wingdings" pitchFamily="2" charset="2"/>
              <a:buChar char="w"/>
            </a:pPr>
            <a:r>
              <a:rPr kumimoji="1" lang="zh-CN" altLang="en-US" sz="2800" b="1" dirty="0">
                <a:latin typeface="Times New Roman" pitchFamily="18" charset="0"/>
                <a:ea typeface="宋体" pitchFamily="2" charset="-122"/>
              </a:rPr>
              <a:t>可行的做法：</a:t>
            </a:r>
          </a:p>
          <a:p>
            <a:pPr marL="952500" lvl="1" indent="-285750">
              <a:spcBef>
                <a:spcPct val="40000"/>
              </a:spcBef>
              <a:buClr>
                <a:schemeClr val="tx1"/>
              </a:buClr>
              <a:buFont typeface="Wingdings" pitchFamily="2" charset="2"/>
              <a:buChar char="ü"/>
            </a:pPr>
            <a:r>
              <a:rPr kumimoji="1" lang="zh-CN" altLang="en-US" sz="2800" b="1" dirty="0">
                <a:latin typeface="Times New Roman" pitchFamily="18" charset="0"/>
                <a:ea typeface="宋体" pitchFamily="2" charset="-122"/>
              </a:rPr>
              <a:t>对</a:t>
            </a:r>
            <a:r>
              <a:rPr kumimoji="1" lang="en-US" altLang="zh-CN" sz="2800" b="1" dirty="0">
                <a:latin typeface="Times New Roman" pitchFamily="18" charset="0"/>
                <a:ea typeface="宋体" pitchFamily="2" charset="-122"/>
              </a:rPr>
              <a:t>LRU</a:t>
            </a:r>
            <a:r>
              <a:rPr kumimoji="1" lang="zh-CN" altLang="en-US" sz="2800" b="1" dirty="0">
                <a:latin typeface="Times New Roman" pitchFamily="18" charset="0"/>
                <a:ea typeface="宋体" pitchFamily="2" charset="-122"/>
              </a:rPr>
              <a:t>算法的近似；</a:t>
            </a:r>
          </a:p>
          <a:p>
            <a:pPr marL="952500" lvl="1" indent="-285750">
              <a:spcBef>
                <a:spcPct val="40000"/>
              </a:spcBef>
              <a:buClr>
                <a:schemeClr val="tx1"/>
              </a:buClr>
              <a:buFont typeface="Wingdings" pitchFamily="2" charset="2"/>
              <a:buChar char="ü"/>
            </a:pPr>
            <a:r>
              <a:rPr kumimoji="1" lang="zh-CN" altLang="en-US" sz="2800" b="1" dirty="0">
                <a:latin typeface="Times New Roman" pitchFamily="18" charset="0"/>
                <a:ea typeface="宋体" pitchFamily="2" charset="-122"/>
              </a:rPr>
              <a:t>在硬件的支持下，使用某种简单而快速的方法来寻找</a:t>
            </a:r>
            <a:r>
              <a:rPr kumimoji="1" lang="zh-CN" altLang="en-US" sz="2800" b="1" dirty="0">
                <a:solidFill>
                  <a:srgbClr val="0000FF"/>
                </a:solidFill>
                <a:latin typeface="Times New Roman" pitchFamily="18" charset="0"/>
                <a:ea typeface="楷体_GB2312" pitchFamily="49" charset="-122"/>
              </a:rPr>
              <a:t>比较老</a:t>
            </a:r>
            <a:r>
              <a:rPr kumimoji="1" lang="zh-CN" altLang="en-US" sz="2800" b="1" dirty="0">
                <a:latin typeface="Times New Roman" pitchFamily="18" charset="0"/>
                <a:ea typeface="楷体_GB2312" pitchFamily="49" charset="-122"/>
              </a:rPr>
              <a:t>（而非最老）</a:t>
            </a:r>
            <a:r>
              <a:rPr kumimoji="1" lang="zh-CN" altLang="en-US" sz="2800" b="1" dirty="0">
                <a:latin typeface="Times New Roman" pitchFamily="18" charset="0"/>
                <a:ea typeface="宋体" pitchFamily="2" charset="-122"/>
              </a:rPr>
              <a:t>的页面。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91494">
                                            <p:txEl>
                                              <p:pRg st="0" end="0"/>
                                            </p:txEl>
                                          </p:spTgt>
                                        </p:tgtEl>
                                        <p:attrNameLst>
                                          <p:attrName>style.visibility</p:attrName>
                                        </p:attrNameLst>
                                      </p:cBhvr>
                                      <p:to>
                                        <p:strVal val="visible"/>
                                      </p:to>
                                    </p:set>
                                    <p:animEffect transition="in" filter="box(in)">
                                      <p:cBhvr>
                                        <p:cTn id="7" dur="500"/>
                                        <p:tgtEl>
                                          <p:spTgt spid="191494">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91494">
                                            <p:txEl>
                                              <p:pRg st="1" end="1"/>
                                            </p:txEl>
                                          </p:spTgt>
                                        </p:tgtEl>
                                        <p:attrNameLst>
                                          <p:attrName>style.visibility</p:attrName>
                                        </p:attrNameLst>
                                      </p:cBhvr>
                                      <p:to>
                                        <p:strVal val="visible"/>
                                      </p:to>
                                    </p:set>
                                    <p:animEffect transition="in" filter="box(in)">
                                      <p:cBhvr>
                                        <p:cTn id="11" dur="500"/>
                                        <p:tgtEl>
                                          <p:spTgt spid="191494">
                                            <p:txEl>
                                              <p:pRg st="1" end="1"/>
                                            </p:txEl>
                                          </p:spTgt>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191494">
                                            <p:txEl>
                                              <p:pRg st="2" end="2"/>
                                            </p:txEl>
                                          </p:spTgt>
                                        </p:tgtEl>
                                        <p:attrNameLst>
                                          <p:attrName>style.visibility</p:attrName>
                                        </p:attrNameLst>
                                      </p:cBhvr>
                                      <p:to>
                                        <p:strVal val="visible"/>
                                      </p:to>
                                    </p:set>
                                    <p:animEffect transition="in" filter="box(in)">
                                      <p:cBhvr>
                                        <p:cTn id="14" dur="500"/>
                                        <p:tgtEl>
                                          <p:spTgt spid="191494">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91494">
                                            <p:txEl>
                                              <p:pRg st="3" end="3"/>
                                            </p:txEl>
                                          </p:spTgt>
                                        </p:tgtEl>
                                        <p:attrNameLst>
                                          <p:attrName>style.visibility</p:attrName>
                                        </p:attrNameLst>
                                      </p:cBhvr>
                                      <p:to>
                                        <p:strVal val="visible"/>
                                      </p:to>
                                    </p:set>
                                    <p:animEffect transition="in" filter="box(in)">
                                      <p:cBhvr>
                                        <p:cTn id="19" dur="500"/>
                                        <p:tgtEl>
                                          <p:spTgt spid="191494">
                                            <p:txEl>
                                              <p:pRg st="3" end="3"/>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91494">
                                            <p:txEl>
                                              <p:pRg st="4" end="4"/>
                                            </p:txEl>
                                          </p:spTgt>
                                        </p:tgtEl>
                                        <p:attrNameLst>
                                          <p:attrName>style.visibility</p:attrName>
                                        </p:attrNameLst>
                                      </p:cBhvr>
                                      <p:to>
                                        <p:strVal val="visible"/>
                                      </p:to>
                                    </p:set>
                                    <p:animEffect transition="in" filter="box(in)">
                                      <p:cBhvr>
                                        <p:cTn id="22" dur="500"/>
                                        <p:tgtEl>
                                          <p:spTgt spid="191494">
                                            <p:txEl>
                                              <p:pRg st="4" end="4"/>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1494">
                                            <p:txEl>
                                              <p:pRg st="5" end="5"/>
                                            </p:txEl>
                                          </p:spTgt>
                                        </p:tgtEl>
                                        <p:attrNameLst>
                                          <p:attrName>style.visibility</p:attrName>
                                        </p:attrNameLst>
                                      </p:cBhvr>
                                      <p:to>
                                        <p:strVal val="visible"/>
                                      </p:to>
                                    </p:set>
                                    <p:animEffect transition="in" filter="box(in)">
                                      <p:cBhvr>
                                        <p:cTn id="25" dur="500"/>
                                        <p:tgtEl>
                                          <p:spTgt spid="1914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90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735B53-3B3E-450D-98AD-0B8DEA176DD0}" type="slidenum">
              <a:rPr lang="en-US" altLang="zh-CN" smtClean="0">
                <a:latin typeface="Times New Roman" pitchFamily="18" charset="0"/>
              </a:rPr>
              <a:pPr eaLnBrk="1" hangingPunct="1"/>
              <a:t>124</a:t>
            </a:fld>
            <a:endParaRPr lang="en-US" altLang="zh-CN" smtClean="0">
              <a:latin typeface="Times New Roman" pitchFamily="18" charset="0"/>
            </a:endParaRPr>
          </a:p>
        </p:txBody>
      </p:sp>
      <p:sp>
        <p:nvSpPr>
          <p:cNvPr id="129028" name="Text Box 2"/>
          <p:cNvSpPr txBox="1">
            <a:spLocks noChangeArrowheads="1"/>
          </p:cNvSpPr>
          <p:nvPr/>
        </p:nvSpPr>
        <p:spPr bwMode="auto">
          <a:xfrm>
            <a:off x="2765425" y="1322388"/>
            <a:ext cx="3427413"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3. </a:t>
            </a:r>
            <a:r>
              <a:rPr lang="zh-CN" altLang="en-US" sz="3600" b="1">
                <a:latin typeface="Times New Roman" pitchFamily="18" charset="0"/>
                <a:ea typeface="宋体" pitchFamily="2" charset="-122"/>
              </a:rPr>
              <a:t>最不常用算法</a:t>
            </a:r>
            <a:endParaRPr kumimoji="1" lang="zh-CN" altLang="en-US" sz="3600">
              <a:latin typeface="Times New Roman" pitchFamily="18" charset="0"/>
              <a:ea typeface="宋体" pitchFamily="2" charset="-122"/>
            </a:endParaRPr>
          </a:p>
        </p:txBody>
      </p:sp>
      <p:sp>
        <p:nvSpPr>
          <p:cNvPr id="254979" name="Rectangle 3"/>
          <p:cNvSpPr>
            <a:spLocks noChangeArrowheads="1"/>
          </p:cNvSpPr>
          <p:nvPr/>
        </p:nvSpPr>
        <p:spPr bwMode="auto">
          <a:xfrm>
            <a:off x="727075" y="2132856"/>
            <a:ext cx="7794625" cy="4207306"/>
          </a:xfrm>
          <a:prstGeom prst="rect">
            <a:avLst/>
          </a:prstGeom>
          <a:noFill/>
          <a:ln w="9525">
            <a:noFill/>
            <a:miter lim="800000"/>
            <a:headEnd/>
            <a:tailEnd/>
          </a:ln>
        </p:spPr>
        <p:txBody>
          <a:bodyPr>
            <a:spAutoFit/>
          </a:bodyPr>
          <a:lstStyle/>
          <a:p>
            <a:pPr marL="288925" indent="-288925">
              <a:lnSpc>
                <a:spcPct val="125000"/>
              </a:lnSpc>
              <a:spcBef>
                <a:spcPct val="40000"/>
              </a:spcBef>
              <a:buClr>
                <a:schemeClr val="tx1"/>
              </a:buClr>
              <a:buFont typeface="Wingdings" pitchFamily="2" charset="2"/>
              <a:buChar char="w"/>
              <a:defRPr/>
            </a:pPr>
            <a:r>
              <a:rPr kumimoji="1" lang="zh-CN" altLang="en-US" sz="2800" b="1" dirty="0">
                <a:latin typeface="Times New Roman" pitchFamily="18" charset="0"/>
                <a:ea typeface="宋体" pitchFamily="2" charset="-122"/>
              </a:rPr>
              <a:t>最不常用算法（</a:t>
            </a:r>
            <a:r>
              <a:rPr kumimoji="1" lang="en-US" altLang="zh-CN" sz="2800" b="1" dirty="0">
                <a:latin typeface="Times New Roman" pitchFamily="18" charset="0"/>
                <a:ea typeface="宋体" pitchFamily="2" charset="-122"/>
              </a:rPr>
              <a:t>Least Frequently Used, LFU</a:t>
            </a:r>
            <a:r>
              <a:rPr kumimoji="1" lang="zh-CN" altLang="en-US" sz="2800" b="1" dirty="0">
                <a:latin typeface="Times New Roman" pitchFamily="18" charset="0"/>
                <a:ea typeface="宋体" pitchFamily="2" charset="-122"/>
              </a:rPr>
              <a:t>）</a:t>
            </a:r>
            <a:r>
              <a:rPr kumimoji="1" lang="en-US" altLang="zh-CN" sz="2800" b="1" dirty="0">
                <a:latin typeface="Times New Roman" pitchFamily="18" charset="0"/>
                <a:ea typeface="宋体" pitchFamily="2" charset="-122"/>
              </a:rPr>
              <a:t>;</a:t>
            </a:r>
          </a:p>
          <a:p>
            <a:pPr marL="288925" indent="-288925">
              <a:lnSpc>
                <a:spcPct val="125000"/>
              </a:lnSpc>
              <a:spcBef>
                <a:spcPct val="40000"/>
              </a:spcBef>
              <a:buClr>
                <a:schemeClr val="tx1"/>
              </a:buClr>
              <a:buFont typeface="Wingdings" pitchFamily="2" charset="2"/>
              <a:buChar char="w"/>
              <a:defRPr/>
            </a:pPr>
            <a:r>
              <a:rPr kumimoji="1" lang="zh-CN" altLang="en-US" sz="2800" b="1" dirty="0">
                <a:latin typeface="Times New Roman" pitchFamily="18" charset="0"/>
                <a:ea typeface="宋体" pitchFamily="2" charset="-122"/>
              </a:rPr>
              <a:t>基本思路：当一个缺页中断发生时，选择</a:t>
            </a:r>
            <a:r>
              <a:rPr kumimoji="1" lang="zh-CN" altLang="en-US" sz="2800" b="1" dirty="0">
                <a:solidFill>
                  <a:srgbClr val="800000"/>
                </a:solidFill>
                <a:latin typeface="Times New Roman" pitchFamily="18" charset="0"/>
                <a:ea typeface="宋体" pitchFamily="2" charset="-122"/>
              </a:rPr>
              <a:t>访问次数最少</a:t>
            </a:r>
            <a:r>
              <a:rPr kumimoji="1" lang="zh-CN" altLang="en-US" sz="2800" b="1" dirty="0">
                <a:latin typeface="Times New Roman" pitchFamily="18" charset="0"/>
                <a:ea typeface="宋体" pitchFamily="2" charset="-122"/>
              </a:rPr>
              <a:t>的那个页面，并淘汰之。</a:t>
            </a:r>
          </a:p>
          <a:p>
            <a:pPr marL="288925" indent="-288925">
              <a:lnSpc>
                <a:spcPct val="125000"/>
              </a:lnSpc>
              <a:spcBef>
                <a:spcPct val="40000"/>
              </a:spcBef>
              <a:buClr>
                <a:schemeClr val="tx1"/>
              </a:buClr>
              <a:buFont typeface="Wingdings" pitchFamily="2" charset="2"/>
              <a:buChar char="w"/>
              <a:defRPr/>
            </a:pPr>
            <a:r>
              <a:rPr kumimoji="1" lang="zh-CN" altLang="en-US" sz="2800" b="1" dirty="0">
                <a:latin typeface="Times New Roman" pitchFamily="18" charset="0"/>
                <a:ea typeface="宋体" pitchFamily="2" charset="-122"/>
              </a:rPr>
              <a:t>实现方法：对每个页面设置一个</a:t>
            </a:r>
            <a:r>
              <a:rPr kumimoji="1" lang="zh-CN" altLang="en-US" sz="2800" b="1" dirty="0">
                <a:solidFill>
                  <a:srgbClr val="0000FF"/>
                </a:solidFill>
                <a:effectLst>
                  <a:outerShdw blurRad="38100" dist="38100" dir="2700000" algn="tl">
                    <a:srgbClr val="000000">
                      <a:alpha val="43137"/>
                    </a:srgbClr>
                  </a:outerShdw>
                </a:effectLst>
                <a:latin typeface="Times New Roman" pitchFamily="18" charset="0"/>
                <a:ea typeface="宋体" pitchFamily="2" charset="-122"/>
              </a:rPr>
              <a:t>访问计数器</a:t>
            </a:r>
            <a:r>
              <a:rPr kumimoji="1" lang="zh-CN" altLang="en-US" sz="2800" b="1" dirty="0">
                <a:latin typeface="Times New Roman" pitchFamily="18" charset="0"/>
                <a:ea typeface="宋体" pitchFamily="2" charset="-122"/>
              </a:rPr>
              <a:t>，每当一个页面被访问时，该页面的访问计数器加 </a:t>
            </a:r>
            <a:r>
              <a:rPr kumimoji="1" lang="en-US" altLang="zh-CN" sz="2800" b="1" dirty="0">
                <a:latin typeface="Times New Roman" pitchFamily="18" charset="0"/>
                <a:ea typeface="宋体" pitchFamily="2" charset="-122"/>
              </a:rPr>
              <a:t>1</a:t>
            </a:r>
            <a:r>
              <a:rPr kumimoji="1" lang="zh-CN" altLang="en-US" sz="2800" b="1" dirty="0">
                <a:latin typeface="Times New Roman" pitchFamily="18" charset="0"/>
                <a:ea typeface="宋体" pitchFamily="2" charset="-122"/>
              </a:rPr>
              <a:t>。在发生缺页中断时，淘汰计数值最小的那个页面。</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4979">
                                            <p:txEl>
                                              <p:pRg st="1" end="1"/>
                                            </p:txEl>
                                          </p:spTgt>
                                        </p:tgtEl>
                                        <p:attrNameLst>
                                          <p:attrName>style.visibility</p:attrName>
                                        </p:attrNameLst>
                                      </p:cBhvr>
                                      <p:to>
                                        <p:strVal val="visible"/>
                                      </p:to>
                                    </p:set>
                                    <p:animEffect transition="in" filter="dissolve">
                                      <p:cBhvr>
                                        <p:cTn id="7" dur="500"/>
                                        <p:tgtEl>
                                          <p:spTgt spid="254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4979">
                                            <p:txEl>
                                              <p:pRg st="2" end="2"/>
                                            </p:txEl>
                                          </p:spTgt>
                                        </p:tgtEl>
                                        <p:attrNameLst>
                                          <p:attrName>style.visibility</p:attrName>
                                        </p:attrNameLst>
                                      </p:cBhvr>
                                      <p:to>
                                        <p:strVal val="visible"/>
                                      </p:to>
                                    </p:set>
                                    <p:animEffect transition="in" filter="dissolve">
                                      <p:cBhvr>
                                        <p:cTn id="12" dur="500"/>
                                        <p:tgtEl>
                                          <p:spTgt spid="254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00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D564F0-0619-4608-8DA1-2D0A119396B0}" type="slidenum">
              <a:rPr lang="en-US" altLang="zh-CN" smtClean="0">
                <a:latin typeface="Times New Roman" pitchFamily="18" charset="0"/>
              </a:rPr>
              <a:pPr eaLnBrk="1" hangingPunct="1"/>
              <a:t>125</a:t>
            </a:fld>
            <a:endParaRPr lang="en-US" altLang="zh-CN" smtClean="0">
              <a:latin typeface="Times New Roman" pitchFamily="18" charset="0"/>
            </a:endParaRPr>
          </a:p>
        </p:txBody>
      </p:sp>
      <p:sp>
        <p:nvSpPr>
          <p:cNvPr id="130052" name="Text Box 2"/>
          <p:cNvSpPr txBox="1">
            <a:spLocks noChangeArrowheads="1"/>
          </p:cNvSpPr>
          <p:nvPr/>
        </p:nvSpPr>
        <p:spPr bwMode="auto">
          <a:xfrm>
            <a:off x="2765425" y="1319213"/>
            <a:ext cx="3427413"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4. </a:t>
            </a:r>
            <a:r>
              <a:rPr lang="zh-CN" altLang="en-US" sz="3600" b="1">
                <a:latin typeface="Times New Roman" pitchFamily="18" charset="0"/>
                <a:ea typeface="宋体" pitchFamily="2" charset="-122"/>
              </a:rPr>
              <a:t>先进先出算法</a:t>
            </a:r>
            <a:endParaRPr kumimoji="1" lang="zh-CN" altLang="en-US" sz="3600">
              <a:latin typeface="Times New Roman" pitchFamily="18" charset="0"/>
              <a:ea typeface="宋体" pitchFamily="2" charset="-122"/>
            </a:endParaRPr>
          </a:p>
        </p:txBody>
      </p:sp>
      <p:sp>
        <p:nvSpPr>
          <p:cNvPr id="192515" name="Rectangle 3"/>
          <p:cNvSpPr>
            <a:spLocks noChangeArrowheads="1"/>
          </p:cNvSpPr>
          <p:nvPr/>
        </p:nvSpPr>
        <p:spPr bwMode="auto">
          <a:xfrm>
            <a:off x="727075" y="2204864"/>
            <a:ext cx="779462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lnSpc>
                <a:spcPct val="125000"/>
              </a:lnSpc>
              <a:spcBef>
                <a:spcPts val="1200"/>
              </a:spcBef>
              <a:buClr>
                <a:schemeClr val="tx1"/>
              </a:buClr>
              <a:buFont typeface="Wingdings" pitchFamily="2" charset="2"/>
              <a:buChar char="w"/>
            </a:pPr>
            <a:r>
              <a:rPr kumimoji="1" lang="zh-CN" altLang="en-US" sz="3200" b="1" dirty="0">
                <a:latin typeface="Times New Roman" pitchFamily="18" charset="0"/>
                <a:ea typeface="宋体" pitchFamily="2" charset="-122"/>
              </a:rPr>
              <a:t>先进先出算法（</a:t>
            </a:r>
            <a:r>
              <a:rPr kumimoji="1" lang="en-US" altLang="zh-CN" sz="3200" b="1" dirty="0">
                <a:latin typeface="Times New Roman" pitchFamily="18" charset="0"/>
                <a:ea typeface="宋体" pitchFamily="2" charset="-122"/>
              </a:rPr>
              <a:t>First-In First-Out,  FIFO</a:t>
            </a:r>
            <a:r>
              <a:rPr kumimoji="1" lang="zh-CN" altLang="en-US" sz="3200" b="1" dirty="0">
                <a:latin typeface="Times New Roman" pitchFamily="18" charset="0"/>
                <a:ea typeface="宋体" pitchFamily="2" charset="-122"/>
              </a:rPr>
              <a:t>）</a:t>
            </a:r>
          </a:p>
          <a:p>
            <a:pPr marL="288925" indent="-288925">
              <a:lnSpc>
                <a:spcPct val="125000"/>
              </a:lnSpc>
              <a:spcBef>
                <a:spcPts val="1200"/>
              </a:spcBef>
              <a:buClr>
                <a:schemeClr val="tx1"/>
              </a:buClr>
              <a:buFont typeface="Wingdings" pitchFamily="2" charset="2"/>
              <a:buChar char="w"/>
            </a:pPr>
            <a:r>
              <a:rPr kumimoji="1" lang="zh-CN" altLang="en-US" sz="3200" b="1" dirty="0">
                <a:latin typeface="Times New Roman" pitchFamily="18" charset="0"/>
                <a:ea typeface="宋体" pitchFamily="2" charset="-122"/>
              </a:rPr>
              <a:t>基本思路：选择在内存中</a:t>
            </a:r>
            <a:r>
              <a:rPr kumimoji="1" lang="zh-CN" altLang="en-US" sz="3200" b="1" dirty="0">
                <a:solidFill>
                  <a:srgbClr val="800000"/>
                </a:solidFill>
                <a:latin typeface="Times New Roman" pitchFamily="18" charset="0"/>
                <a:ea typeface="宋体" pitchFamily="2" charset="-122"/>
              </a:rPr>
              <a:t>驻留时间最长</a:t>
            </a:r>
            <a:r>
              <a:rPr kumimoji="1" lang="zh-CN" altLang="en-US" sz="3200" b="1" dirty="0">
                <a:latin typeface="Times New Roman" pitchFamily="18" charset="0"/>
                <a:ea typeface="宋体" pitchFamily="2" charset="-122"/>
              </a:rPr>
              <a:t>的页面并淘汰之。</a:t>
            </a:r>
          </a:p>
          <a:p>
            <a:pPr marL="288925" indent="-288925">
              <a:lnSpc>
                <a:spcPct val="125000"/>
              </a:lnSpc>
              <a:spcBef>
                <a:spcPts val="1200"/>
              </a:spcBef>
              <a:buClr>
                <a:schemeClr val="tx1"/>
              </a:buClr>
              <a:buFont typeface="Wingdings" pitchFamily="2" charset="2"/>
              <a:buChar char="w"/>
            </a:pPr>
            <a:r>
              <a:rPr kumimoji="1" lang="zh-CN" altLang="en-US" sz="3200" b="1" dirty="0">
                <a:latin typeface="Times New Roman" pitchFamily="18" charset="0"/>
                <a:ea typeface="宋体" pitchFamily="2" charset="-122"/>
              </a:rPr>
              <a:t>性能较差，调出的页面有可能是经常要访问的页面。</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dissolve">
                                      <p:cBhvr>
                                        <p:cTn id="7" dur="500"/>
                                        <p:tgtEl>
                                          <p:spTgt spid="192515">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Effect transition="in" filter="dissolve">
                                      <p:cBhvr>
                                        <p:cTn id="11" dur="500"/>
                                        <p:tgtEl>
                                          <p:spTgt spid="1925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92515">
                                            <p:txEl>
                                              <p:pRg st="2" end="2"/>
                                            </p:txEl>
                                          </p:spTgt>
                                        </p:tgtEl>
                                        <p:attrNameLst>
                                          <p:attrName>style.visibility</p:attrName>
                                        </p:attrNameLst>
                                      </p:cBhvr>
                                      <p:to>
                                        <p:strVal val="visible"/>
                                      </p:to>
                                    </p:set>
                                    <p:animEffect transition="in" filter="dissolve">
                                      <p:cBhvr>
                                        <p:cTn id="16" dur="500"/>
                                        <p:tgtEl>
                                          <p:spTgt spid="192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10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24514F-79D5-4ECC-9E18-C388D49140B3}" type="slidenum">
              <a:rPr lang="en-US" altLang="zh-CN" smtClean="0">
                <a:latin typeface="Times New Roman" pitchFamily="18" charset="0"/>
              </a:rPr>
              <a:pPr eaLnBrk="1" hangingPunct="1"/>
              <a:t>126</a:t>
            </a:fld>
            <a:endParaRPr lang="en-US" altLang="zh-CN" smtClean="0">
              <a:latin typeface="Times New Roman" pitchFamily="18" charset="0"/>
            </a:endParaRPr>
          </a:p>
        </p:txBody>
      </p:sp>
      <p:sp>
        <p:nvSpPr>
          <p:cNvPr id="131076" name="Text Box 5"/>
          <p:cNvSpPr txBox="1">
            <a:spLocks noChangeArrowheads="1"/>
          </p:cNvSpPr>
          <p:nvPr/>
        </p:nvSpPr>
        <p:spPr bwMode="auto">
          <a:xfrm>
            <a:off x="2451100" y="188913"/>
            <a:ext cx="4405313"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5. </a:t>
            </a:r>
            <a:r>
              <a:rPr lang="zh-CN" altLang="en-US" sz="3600" b="1">
                <a:latin typeface="Times New Roman" pitchFamily="18" charset="0"/>
                <a:ea typeface="宋体" pitchFamily="2" charset="-122"/>
              </a:rPr>
              <a:t>时钟页面置换算法</a:t>
            </a:r>
          </a:p>
        </p:txBody>
      </p:sp>
      <p:sp>
        <p:nvSpPr>
          <p:cNvPr id="256006" name="Rectangle 6"/>
          <p:cNvSpPr>
            <a:spLocks noChangeArrowheads="1"/>
          </p:cNvSpPr>
          <p:nvPr/>
        </p:nvSpPr>
        <p:spPr bwMode="auto">
          <a:xfrm>
            <a:off x="598488" y="1196975"/>
            <a:ext cx="8226425"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spcBef>
                <a:spcPct val="40000"/>
              </a:spcBef>
              <a:buClr>
                <a:schemeClr val="tx1"/>
              </a:buClr>
              <a:buFont typeface="Wingdings" pitchFamily="2" charset="2"/>
              <a:buChar char="w"/>
            </a:pPr>
            <a:r>
              <a:rPr kumimoji="1" lang="zh-CN" altLang="en-US" sz="2800" b="1">
                <a:latin typeface="Times New Roman" pitchFamily="18" charset="0"/>
                <a:ea typeface="宋体" pitchFamily="2" charset="-122"/>
              </a:rPr>
              <a:t>时钟页面置换算法</a:t>
            </a:r>
            <a:r>
              <a:rPr kumimoji="1" lang="en-US" altLang="zh-CN" sz="2800" b="1">
                <a:latin typeface="Times New Roman" pitchFamily="18" charset="0"/>
                <a:ea typeface="宋体" pitchFamily="2" charset="-122"/>
              </a:rPr>
              <a:t>(Clock) </a:t>
            </a:r>
            <a:endParaRPr kumimoji="1" lang="zh-CN" altLang="en-US" sz="2800" b="1">
              <a:latin typeface="Times New Roman" pitchFamily="18" charset="0"/>
              <a:ea typeface="宋体" pitchFamily="2" charset="-122"/>
            </a:endParaRPr>
          </a:p>
          <a:p>
            <a:pPr marL="288925" indent="-288925">
              <a:spcBef>
                <a:spcPct val="20000"/>
              </a:spcBef>
              <a:buClr>
                <a:schemeClr val="tx1"/>
              </a:buClr>
              <a:buFont typeface="Wingdings" pitchFamily="2" charset="2"/>
              <a:buChar char="w"/>
            </a:pPr>
            <a:r>
              <a:rPr kumimoji="1" lang="zh-CN" altLang="en-US" sz="2800" b="1">
                <a:latin typeface="Times New Roman" pitchFamily="18" charset="0"/>
                <a:ea typeface="宋体" pitchFamily="2" charset="-122"/>
              </a:rPr>
              <a:t>基本思路（</a:t>
            </a:r>
            <a:r>
              <a:rPr kumimoji="1" lang="en-US" altLang="zh-CN" sz="2800" b="1">
                <a:solidFill>
                  <a:srgbClr val="0000FF"/>
                </a:solidFill>
                <a:latin typeface="Times New Roman" pitchFamily="18" charset="0"/>
                <a:ea typeface="宋体" pitchFamily="2" charset="-122"/>
              </a:rPr>
              <a:t>FIFO</a:t>
            </a:r>
            <a:r>
              <a:rPr kumimoji="1" lang="en-US" altLang="zh-CN" sz="2800" b="1">
                <a:latin typeface="Times New Roman" pitchFamily="18" charset="0"/>
                <a:ea typeface="宋体" pitchFamily="2" charset="-122"/>
              </a:rPr>
              <a:t>+</a:t>
            </a:r>
            <a:r>
              <a:rPr kumimoji="1" lang="zh-CN" altLang="en-US" sz="2800" b="1">
                <a:latin typeface="Times New Roman" pitchFamily="18" charset="0"/>
                <a:ea typeface="宋体" pitchFamily="2" charset="-122"/>
              </a:rPr>
              <a:t>跳过访问过的页面）：</a:t>
            </a:r>
          </a:p>
          <a:p>
            <a:pPr marL="765175" lvl="1" indent="-285750">
              <a:spcBef>
                <a:spcPct val="10000"/>
              </a:spcBef>
              <a:buClr>
                <a:schemeClr val="tx1"/>
              </a:buClr>
              <a:buFontTx/>
              <a:buChar char="–"/>
            </a:pPr>
            <a:r>
              <a:rPr kumimoji="1" lang="zh-CN" altLang="en-US" sz="2800" b="1">
                <a:latin typeface="Times New Roman" pitchFamily="18" charset="0"/>
                <a:ea typeface="宋体" pitchFamily="2" charset="-122"/>
              </a:rPr>
              <a:t>需要用到页表项当中的访问位。如果一个页面被访问（读</a:t>
            </a:r>
            <a:r>
              <a:rPr kumimoji="1" lang="en-US" altLang="zh-CN" sz="2800" b="1">
                <a:latin typeface="Times New Roman" pitchFamily="18" charset="0"/>
                <a:ea typeface="宋体" pitchFamily="2" charset="-122"/>
              </a:rPr>
              <a:t>/</a:t>
            </a:r>
            <a:r>
              <a:rPr kumimoji="1" lang="zh-CN" altLang="en-US" sz="2800" b="1">
                <a:latin typeface="Times New Roman" pitchFamily="18" charset="0"/>
                <a:ea typeface="宋体" pitchFamily="2" charset="-122"/>
              </a:rPr>
              <a:t>写），硬件自动将其访问位置为</a:t>
            </a:r>
            <a:r>
              <a:rPr kumimoji="1" lang="en-US" altLang="zh-CN" sz="2800" b="1">
                <a:latin typeface="Times New Roman" pitchFamily="18" charset="0"/>
                <a:ea typeface="宋体" pitchFamily="2" charset="-122"/>
              </a:rPr>
              <a:t>1</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OS</a:t>
            </a:r>
            <a:r>
              <a:rPr kumimoji="1" lang="zh-CN" altLang="en-US" sz="2800" b="1">
                <a:latin typeface="Times New Roman" pitchFamily="18" charset="0"/>
                <a:ea typeface="宋体" pitchFamily="2" charset="-122"/>
              </a:rPr>
              <a:t>则负责定期清</a:t>
            </a:r>
            <a:r>
              <a:rPr kumimoji="1" lang="en-US" altLang="zh-CN" sz="2800" b="1">
                <a:latin typeface="Times New Roman" pitchFamily="18" charset="0"/>
                <a:ea typeface="宋体" pitchFamily="2" charset="-122"/>
              </a:rPr>
              <a:t>0</a:t>
            </a:r>
            <a:r>
              <a:rPr kumimoji="1" lang="zh-CN" altLang="en-US" sz="2800" b="1">
                <a:latin typeface="Times New Roman" pitchFamily="18" charset="0"/>
                <a:ea typeface="宋体" pitchFamily="2" charset="-122"/>
              </a:rPr>
              <a:t>；</a:t>
            </a:r>
          </a:p>
          <a:p>
            <a:pPr marL="765175" lvl="1" indent="-285750">
              <a:spcBef>
                <a:spcPct val="20000"/>
              </a:spcBef>
              <a:buClr>
                <a:schemeClr val="tx1"/>
              </a:buClr>
              <a:buFontTx/>
              <a:buChar char="–"/>
            </a:pPr>
            <a:r>
              <a:rPr kumimoji="1" lang="zh-CN" altLang="en-US" sz="2800" b="1">
                <a:latin typeface="Times New Roman" pitchFamily="18" charset="0"/>
                <a:ea typeface="宋体" pitchFamily="2" charset="-122"/>
              </a:rPr>
              <a:t>把各个页面组织成环形链表（类似钟表面），把指针指向最老的页面（最先进来）；</a:t>
            </a:r>
          </a:p>
          <a:p>
            <a:pPr marL="765175" lvl="1" indent="-285750">
              <a:spcBef>
                <a:spcPct val="20000"/>
              </a:spcBef>
              <a:buClr>
                <a:schemeClr val="tx1"/>
              </a:buClr>
              <a:buFontTx/>
              <a:buChar char="–"/>
            </a:pPr>
            <a:r>
              <a:rPr kumimoji="1" lang="zh-CN" altLang="en-US" sz="2800" b="1">
                <a:latin typeface="Times New Roman" pitchFamily="18" charset="0"/>
                <a:ea typeface="宋体" pitchFamily="2" charset="-122"/>
              </a:rPr>
              <a:t>当发生一个缺页中断时，考察指针所指向的最老页面，若它的访问位为</a:t>
            </a:r>
            <a:r>
              <a:rPr kumimoji="1" lang="en-US" altLang="zh-CN" sz="2800" b="1">
                <a:latin typeface="Times New Roman" pitchFamily="18" charset="0"/>
                <a:ea typeface="宋体" pitchFamily="2" charset="-122"/>
              </a:rPr>
              <a:t>0</a:t>
            </a:r>
            <a:r>
              <a:rPr kumimoji="1" lang="zh-CN" altLang="en-US" sz="2800" b="1">
                <a:latin typeface="Times New Roman" pitchFamily="18" charset="0"/>
                <a:ea typeface="宋体" pitchFamily="2" charset="-122"/>
              </a:rPr>
              <a:t>，立即淘汰；若访问位为</a:t>
            </a:r>
            <a:r>
              <a:rPr kumimoji="1" lang="en-US" altLang="zh-CN" sz="2800" b="1">
                <a:solidFill>
                  <a:srgbClr val="0000FF"/>
                </a:solidFill>
                <a:latin typeface="Times New Roman" pitchFamily="18" charset="0"/>
                <a:ea typeface="宋体" pitchFamily="2" charset="-122"/>
              </a:rPr>
              <a:t>1</a:t>
            </a:r>
            <a:r>
              <a:rPr kumimoji="1" lang="zh-CN" altLang="en-US" sz="2800" b="1">
                <a:latin typeface="Times New Roman" pitchFamily="18" charset="0"/>
                <a:ea typeface="宋体" pitchFamily="2" charset="-122"/>
              </a:rPr>
              <a:t>，则把该位置为</a:t>
            </a:r>
            <a:r>
              <a:rPr kumimoji="1" lang="en-US" altLang="zh-CN" sz="2800" b="1">
                <a:latin typeface="Times New Roman" pitchFamily="18" charset="0"/>
                <a:ea typeface="宋体" pitchFamily="2" charset="-122"/>
              </a:rPr>
              <a:t>0</a:t>
            </a:r>
            <a:r>
              <a:rPr kumimoji="1" lang="zh-CN" altLang="en-US" sz="2800" b="1">
                <a:latin typeface="Times New Roman" pitchFamily="18" charset="0"/>
                <a:ea typeface="宋体" pitchFamily="2" charset="-122"/>
              </a:rPr>
              <a:t>，然后指针往下移动一格。如此下去，直到找到被淘汰的页面。</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06">
                                            <p:txEl>
                                              <p:pRg st="0" end="0"/>
                                            </p:txEl>
                                          </p:spTgt>
                                        </p:tgtEl>
                                        <p:attrNameLst>
                                          <p:attrName>style.visibility</p:attrName>
                                        </p:attrNameLst>
                                      </p:cBhvr>
                                      <p:to>
                                        <p:strVal val="visible"/>
                                      </p:to>
                                    </p:set>
                                    <p:animEffect transition="in" filter="dissolve">
                                      <p:cBhvr>
                                        <p:cTn id="7" dur="500"/>
                                        <p:tgtEl>
                                          <p:spTgt spid="256006">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6006">
                                            <p:txEl>
                                              <p:pRg st="1" end="1"/>
                                            </p:txEl>
                                          </p:spTgt>
                                        </p:tgtEl>
                                        <p:attrNameLst>
                                          <p:attrName>style.visibility</p:attrName>
                                        </p:attrNameLst>
                                      </p:cBhvr>
                                      <p:to>
                                        <p:strVal val="visible"/>
                                      </p:to>
                                    </p:set>
                                    <p:animEffect transition="in" filter="dissolve">
                                      <p:cBhvr>
                                        <p:cTn id="11" dur="500"/>
                                        <p:tgtEl>
                                          <p:spTgt spid="25600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56006">
                                            <p:txEl>
                                              <p:pRg st="2" end="2"/>
                                            </p:txEl>
                                          </p:spTgt>
                                        </p:tgtEl>
                                        <p:attrNameLst>
                                          <p:attrName>style.visibility</p:attrName>
                                        </p:attrNameLst>
                                      </p:cBhvr>
                                      <p:to>
                                        <p:strVal val="visible"/>
                                      </p:to>
                                    </p:set>
                                    <p:animEffect transition="in" filter="dissolve">
                                      <p:cBhvr>
                                        <p:cTn id="16" dur="500"/>
                                        <p:tgtEl>
                                          <p:spTgt spid="25600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56006">
                                            <p:txEl>
                                              <p:pRg st="3" end="3"/>
                                            </p:txEl>
                                          </p:spTgt>
                                        </p:tgtEl>
                                        <p:attrNameLst>
                                          <p:attrName>style.visibility</p:attrName>
                                        </p:attrNameLst>
                                      </p:cBhvr>
                                      <p:to>
                                        <p:strVal val="visible"/>
                                      </p:to>
                                    </p:set>
                                    <p:animEffect transition="in" filter="dissolve">
                                      <p:cBhvr>
                                        <p:cTn id="21" dur="500"/>
                                        <p:tgtEl>
                                          <p:spTgt spid="256006">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56006">
                                            <p:txEl>
                                              <p:pRg st="4" end="4"/>
                                            </p:txEl>
                                          </p:spTgt>
                                        </p:tgtEl>
                                        <p:attrNameLst>
                                          <p:attrName>style.visibility</p:attrName>
                                        </p:attrNameLst>
                                      </p:cBhvr>
                                      <p:to>
                                        <p:strVal val="visible"/>
                                      </p:to>
                                    </p:set>
                                    <p:animEffect transition="in" filter="dissolve">
                                      <p:cBhvr>
                                        <p:cTn id="26" dur="500"/>
                                        <p:tgtEl>
                                          <p:spTgt spid="2560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build="p" bldLvl="2"/>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17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8B4682-54B4-4CB3-8D66-4BB1463D5DA6}" type="slidenum">
              <a:rPr lang="en-US" altLang="zh-CN" smtClean="0">
                <a:latin typeface="Times New Roman" pitchFamily="18" charset="0"/>
              </a:rPr>
              <a:pPr eaLnBrk="1" hangingPunct="1"/>
              <a:t>127</a:t>
            </a:fld>
            <a:endParaRPr lang="en-US" altLang="zh-CN" smtClean="0">
              <a:latin typeface="Times New Roman" pitchFamily="18" charset="0"/>
            </a:endParaRPr>
          </a:p>
        </p:txBody>
      </p:sp>
      <p:grpSp>
        <p:nvGrpSpPr>
          <p:cNvPr id="7174" name="Group 4"/>
          <p:cNvGrpSpPr>
            <a:grpSpLocks/>
          </p:cNvGrpSpPr>
          <p:nvPr/>
        </p:nvGrpSpPr>
        <p:grpSpPr bwMode="auto">
          <a:xfrm>
            <a:off x="111125" y="1023938"/>
            <a:ext cx="4332288" cy="4679950"/>
            <a:chOff x="124" y="645"/>
            <a:chExt cx="2729" cy="2948"/>
          </a:xfrm>
        </p:grpSpPr>
        <p:graphicFrame>
          <p:nvGraphicFramePr>
            <p:cNvPr id="7171" name="Object 5"/>
            <p:cNvGraphicFramePr>
              <a:graphicFrameLocks noChangeAspect="1"/>
            </p:cNvGraphicFramePr>
            <p:nvPr/>
          </p:nvGraphicFramePr>
          <p:xfrm>
            <a:off x="124" y="645"/>
            <a:ext cx="2729" cy="2948"/>
          </p:xfrm>
          <a:graphic>
            <a:graphicData uri="http://schemas.openxmlformats.org/presentationml/2006/ole">
              <mc:AlternateContent xmlns:mc="http://schemas.openxmlformats.org/markup-compatibility/2006">
                <mc:Choice xmlns:v="urn:schemas-microsoft-com:vml" Requires="v">
                  <p:oleObj spid="_x0000_s7741" name="位图图像" r:id="rId3" imgW="3467584" imgH="3419952" progId="Paint.Picture">
                    <p:embed/>
                  </p:oleObj>
                </mc:Choice>
                <mc:Fallback>
                  <p:oleObj name="位图图像" r:id="rId3" imgW="3467584" imgH="3419952"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 y="645"/>
                          <a:ext cx="2729" cy="2948"/>
                        </a:xfrm>
                        <a:prstGeom prst="rect">
                          <a:avLst/>
                        </a:prstGeom>
                        <a:noFill/>
                        <a:ln>
                          <a:noFill/>
                        </a:ln>
                        <a:effectLst/>
                        <a:extLst>
                          <a:ext uri="{909E8E84-426E-40dd-AFC4-6F175D3DCCD1}">
                            <a14:hiddenFill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8" name="Text Box 6"/>
            <p:cNvSpPr txBox="1">
              <a:spLocks noChangeArrowheads="1"/>
            </p:cNvSpPr>
            <p:nvPr/>
          </p:nvSpPr>
          <p:spPr bwMode="auto">
            <a:xfrm>
              <a:off x="1360" y="9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199" name="Text Box 7"/>
            <p:cNvSpPr txBox="1">
              <a:spLocks noChangeArrowheads="1"/>
            </p:cNvSpPr>
            <p:nvPr/>
          </p:nvSpPr>
          <p:spPr bwMode="auto">
            <a:xfrm>
              <a:off x="1948" y="10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200" name="Text Box 8"/>
            <p:cNvSpPr txBox="1">
              <a:spLocks noChangeArrowheads="1"/>
            </p:cNvSpPr>
            <p:nvPr/>
          </p:nvSpPr>
          <p:spPr bwMode="auto">
            <a:xfrm>
              <a:off x="2238" y="15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a:t>
              </a:r>
            </a:p>
          </p:txBody>
        </p:sp>
        <p:sp>
          <p:nvSpPr>
            <p:cNvPr id="7201" name="Text Box 9"/>
            <p:cNvSpPr txBox="1">
              <a:spLocks noChangeArrowheads="1"/>
            </p:cNvSpPr>
            <p:nvPr/>
          </p:nvSpPr>
          <p:spPr bwMode="auto">
            <a:xfrm>
              <a:off x="2316" y="197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a:t>
              </a:r>
            </a:p>
          </p:txBody>
        </p:sp>
        <p:sp>
          <p:nvSpPr>
            <p:cNvPr id="7202" name="Text Box 10"/>
            <p:cNvSpPr txBox="1">
              <a:spLocks noChangeArrowheads="1"/>
            </p:cNvSpPr>
            <p:nvPr/>
          </p:nvSpPr>
          <p:spPr bwMode="auto">
            <a:xfrm>
              <a:off x="2159" y="253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203" name="Text Box 11"/>
            <p:cNvSpPr txBox="1">
              <a:spLocks noChangeArrowheads="1"/>
            </p:cNvSpPr>
            <p:nvPr/>
          </p:nvSpPr>
          <p:spPr bwMode="auto">
            <a:xfrm>
              <a:off x="1745" y="29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204" name="Text Box 12"/>
            <p:cNvSpPr txBox="1">
              <a:spLocks noChangeArrowheads="1"/>
            </p:cNvSpPr>
            <p:nvPr/>
          </p:nvSpPr>
          <p:spPr bwMode="auto">
            <a:xfrm>
              <a:off x="1351" y="30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a:t>
              </a:r>
            </a:p>
          </p:txBody>
        </p:sp>
        <p:sp>
          <p:nvSpPr>
            <p:cNvPr id="7205" name="Text Box 13"/>
            <p:cNvSpPr txBox="1">
              <a:spLocks noChangeArrowheads="1"/>
            </p:cNvSpPr>
            <p:nvPr/>
          </p:nvSpPr>
          <p:spPr bwMode="auto">
            <a:xfrm>
              <a:off x="848" y="28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a:t>
              </a:r>
            </a:p>
          </p:txBody>
        </p:sp>
        <p:sp>
          <p:nvSpPr>
            <p:cNvPr id="7206" name="Text Box 14"/>
            <p:cNvSpPr txBox="1">
              <a:spLocks noChangeArrowheads="1"/>
            </p:cNvSpPr>
            <p:nvPr/>
          </p:nvSpPr>
          <p:spPr bwMode="auto">
            <a:xfrm>
              <a:off x="537" y="24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207" name="Text Box 15"/>
            <p:cNvSpPr txBox="1">
              <a:spLocks noChangeArrowheads="1"/>
            </p:cNvSpPr>
            <p:nvPr/>
          </p:nvSpPr>
          <p:spPr bwMode="auto">
            <a:xfrm>
              <a:off x="386" y="1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208" name="Text Box 16"/>
            <p:cNvSpPr txBox="1">
              <a:spLocks noChangeArrowheads="1"/>
            </p:cNvSpPr>
            <p:nvPr/>
          </p:nvSpPr>
          <p:spPr bwMode="auto">
            <a:xfrm>
              <a:off x="562" y="145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209" name="Text Box 17"/>
            <p:cNvSpPr txBox="1">
              <a:spLocks noChangeArrowheads="1"/>
            </p:cNvSpPr>
            <p:nvPr/>
          </p:nvSpPr>
          <p:spPr bwMode="auto">
            <a:xfrm>
              <a:off x="926" y="10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a:t>
              </a:r>
            </a:p>
          </p:txBody>
        </p:sp>
      </p:grpSp>
      <p:sp>
        <p:nvSpPr>
          <p:cNvPr id="7175" name="Line 18"/>
          <p:cNvSpPr>
            <a:spLocks noChangeShapeType="1"/>
          </p:cNvSpPr>
          <p:nvPr/>
        </p:nvSpPr>
        <p:spPr bwMode="auto">
          <a:xfrm flipV="1">
            <a:off x="2252663" y="623888"/>
            <a:ext cx="0" cy="55245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176" name="Text Box 19"/>
          <p:cNvSpPr txBox="1">
            <a:spLocks noChangeArrowheads="1"/>
          </p:cNvSpPr>
          <p:nvPr/>
        </p:nvSpPr>
        <p:spPr bwMode="auto">
          <a:xfrm>
            <a:off x="1781175" y="1682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FFFF"/>
                </a:solidFill>
                <a:latin typeface="Times New Roman" pitchFamily="18" charset="0"/>
                <a:ea typeface="宋体" pitchFamily="2" charset="-122"/>
              </a:rPr>
              <a:t>页面</a:t>
            </a:r>
          </a:p>
        </p:txBody>
      </p:sp>
      <p:sp>
        <p:nvSpPr>
          <p:cNvPr id="7177" name="Line 20"/>
          <p:cNvSpPr>
            <a:spLocks noChangeShapeType="1"/>
          </p:cNvSpPr>
          <p:nvPr/>
        </p:nvSpPr>
        <p:spPr bwMode="auto">
          <a:xfrm flipV="1">
            <a:off x="2324100" y="623888"/>
            <a:ext cx="1017588" cy="99853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78" name="Text Box 21"/>
          <p:cNvSpPr txBox="1">
            <a:spLocks noChangeArrowheads="1"/>
          </p:cNvSpPr>
          <p:nvPr/>
        </p:nvSpPr>
        <p:spPr bwMode="auto">
          <a:xfrm>
            <a:off x="2790825" y="16351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FFFF"/>
                </a:solidFill>
                <a:latin typeface="Times New Roman" pitchFamily="18" charset="0"/>
                <a:ea typeface="宋体" pitchFamily="2" charset="-122"/>
              </a:rPr>
              <a:t>访问位</a:t>
            </a:r>
          </a:p>
        </p:txBody>
      </p:sp>
      <p:sp>
        <p:nvSpPr>
          <p:cNvPr id="7179" name="Text Box 22"/>
          <p:cNvSpPr txBox="1">
            <a:spLocks noChangeArrowheads="1"/>
          </p:cNvSpPr>
          <p:nvPr/>
        </p:nvSpPr>
        <p:spPr bwMode="auto">
          <a:xfrm>
            <a:off x="1203325" y="5815013"/>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页面置换前</a:t>
            </a:r>
          </a:p>
        </p:txBody>
      </p:sp>
      <p:grpSp>
        <p:nvGrpSpPr>
          <p:cNvPr id="3" name="Group 23"/>
          <p:cNvGrpSpPr>
            <a:grpSpLocks/>
          </p:cNvGrpSpPr>
          <p:nvPr/>
        </p:nvGrpSpPr>
        <p:grpSpPr bwMode="auto">
          <a:xfrm>
            <a:off x="4678363" y="1019175"/>
            <a:ext cx="4332287" cy="5310188"/>
            <a:chOff x="2947" y="642"/>
            <a:chExt cx="2729" cy="3345"/>
          </a:xfrm>
        </p:grpSpPr>
        <p:grpSp>
          <p:nvGrpSpPr>
            <p:cNvPr id="7181" name="Group 24"/>
            <p:cNvGrpSpPr>
              <a:grpSpLocks/>
            </p:cNvGrpSpPr>
            <p:nvPr/>
          </p:nvGrpSpPr>
          <p:grpSpPr bwMode="auto">
            <a:xfrm>
              <a:off x="2947" y="642"/>
              <a:ext cx="2729" cy="2948"/>
              <a:chOff x="124" y="645"/>
              <a:chExt cx="2729" cy="2948"/>
            </a:xfrm>
          </p:grpSpPr>
          <p:graphicFrame>
            <p:nvGraphicFramePr>
              <p:cNvPr id="7170" name="Object 25"/>
              <p:cNvGraphicFramePr>
                <a:graphicFrameLocks noChangeAspect="1"/>
              </p:cNvGraphicFramePr>
              <p:nvPr/>
            </p:nvGraphicFramePr>
            <p:xfrm>
              <a:off x="124" y="645"/>
              <a:ext cx="2729" cy="2948"/>
            </p:xfrm>
            <a:graphic>
              <a:graphicData uri="http://schemas.openxmlformats.org/presentationml/2006/ole">
                <mc:AlternateContent xmlns:mc="http://schemas.openxmlformats.org/markup-compatibility/2006">
                  <mc:Choice xmlns:v="urn:schemas-microsoft-com:vml" Requires="v">
                    <p:oleObj spid="_x0000_s7742" name="位图图像" r:id="rId5" imgW="3467584" imgH="3419952" progId="Paint.Picture">
                      <p:embed/>
                    </p:oleObj>
                  </mc:Choice>
                  <mc:Fallback>
                    <p:oleObj name="位图图像" r:id="rId5" imgW="3467584" imgH="3419952" progId="Paint.Picture">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 y="645"/>
                            <a:ext cx="2729" cy="2948"/>
                          </a:xfrm>
                          <a:prstGeom prst="rect">
                            <a:avLst/>
                          </a:prstGeom>
                          <a:noFill/>
                          <a:ln>
                            <a:noFill/>
                          </a:ln>
                          <a:effectLst/>
                          <a:extLst>
                            <a:ext uri="{909E8E84-426E-40dd-AFC4-6F175D3DCCD1}">
                              <a14:hiddenFill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6" name="Text Box 26"/>
              <p:cNvSpPr txBox="1">
                <a:spLocks noChangeArrowheads="1"/>
              </p:cNvSpPr>
              <p:nvPr/>
            </p:nvSpPr>
            <p:spPr bwMode="auto">
              <a:xfrm>
                <a:off x="1360" y="91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187" name="Text Box 27"/>
              <p:cNvSpPr txBox="1">
                <a:spLocks noChangeArrowheads="1"/>
              </p:cNvSpPr>
              <p:nvPr/>
            </p:nvSpPr>
            <p:spPr bwMode="auto">
              <a:xfrm>
                <a:off x="1948" y="10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188" name="Text Box 28"/>
              <p:cNvSpPr txBox="1">
                <a:spLocks noChangeArrowheads="1"/>
              </p:cNvSpPr>
              <p:nvPr/>
            </p:nvSpPr>
            <p:spPr bwMode="auto">
              <a:xfrm>
                <a:off x="2238" y="15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solidFill>
                      <a:srgbClr val="800000"/>
                    </a:solidFill>
                    <a:latin typeface="Times New Roman" pitchFamily="18" charset="0"/>
                    <a:ea typeface="宋体" pitchFamily="2" charset="-122"/>
                  </a:rPr>
                  <a:t>0</a:t>
                </a:r>
              </a:p>
            </p:txBody>
          </p:sp>
          <p:sp>
            <p:nvSpPr>
              <p:cNvPr id="7189" name="Text Box 29"/>
              <p:cNvSpPr txBox="1">
                <a:spLocks noChangeArrowheads="1"/>
              </p:cNvSpPr>
              <p:nvPr/>
            </p:nvSpPr>
            <p:spPr bwMode="auto">
              <a:xfrm>
                <a:off x="2316" y="197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solidFill>
                      <a:srgbClr val="800000"/>
                    </a:solidFill>
                    <a:latin typeface="Times New Roman" pitchFamily="18" charset="0"/>
                    <a:ea typeface="宋体" pitchFamily="2" charset="-122"/>
                  </a:rPr>
                  <a:t>0</a:t>
                </a:r>
              </a:p>
            </p:txBody>
          </p:sp>
          <p:sp>
            <p:nvSpPr>
              <p:cNvPr id="7190" name="Text Box 30"/>
              <p:cNvSpPr txBox="1">
                <a:spLocks noChangeArrowheads="1"/>
              </p:cNvSpPr>
              <p:nvPr/>
            </p:nvSpPr>
            <p:spPr bwMode="auto">
              <a:xfrm>
                <a:off x="2159" y="253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191" name="Text Box 31"/>
              <p:cNvSpPr txBox="1">
                <a:spLocks noChangeArrowheads="1"/>
              </p:cNvSpPr>
              <p:nvPr/>
            </p:nvSpPr>
            <p:spPr bwMode="auto">
              <a:xfrm>
                <a:off x="1745" y="29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192" name="Text Box 32"/>
              <p:cNvSpPr txBox="1">
                <a:spLocks noChangeArrowheads="1"/>
              </p:cNvSpPr>
              <p:nvPr/>
            </p:nvSpPr>
            <p:spPr bwMode="auto">
              <a:xfrm>
                <a:off x="1351" y="30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a:t>
                </a:r>
              </a:p>
            </p:txBody>
          </p:sp>
          <p:sp>
            <p:nvSpPr>
              <p:cNvPr id="7193" name="Text Box 33"/>
              <p:cNvSpPr txBox="1">
                <a:spLocks noChangeArrowheads="1"/>
              </p:cNvSpPr>
              <p:nvPr/>
            </p:nvSpPr>
            <p:spPr bwMode="auto">
              <a:xfrm>
                <a:off x="848" y="28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a:t>
                </a:r>
              </a:p>
            </p:txBody>
          </p:sp>
          <p:sp>
            <p:nvSpPr>
              <p:cNvPr id="7194" name="Text Box 34"/>
              <p:cNvSpPr txBox="1">
                <a:spLocks noChangeArrowheads="1"/>
              </p:cNvSpPr>
              <p:nvPr/>
            </p:nvSpPr>
            <p:spPr bwMode="auto">
              <a:xfrm>
                <a:off x="537" y="24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195" name="Text Box 35"/>
              <p:cNvSpPr txBox="1">
                <a:spLocks noChangeArrowheads="1"/>
              </p:cNvSpPr>
              <p:nvPr/>
            </p:nvSpPr>
            <p:spPr bwMode="auto">
              <a:xfrm>
                <a:off x="386" y="1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196" name="Text Box 36"/>
              <p:cNvSpPr txBox="1">
                <a:spLocks noChangeArrowheads="1"/>
              </p:cNvSpPr>
              <p:nvPr/>
            </p:nvSpPr>
            <p:spPr bwMode="auto">
              <a:xfrm>
                <a:off x="562" y="145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7197" name="Text Box 37"/>
              <p:cNvSpPr txBox="1">
                <a:spLocks noChangeArrowheads="1"/>
              </p:cNvSpPr>
              <p:nvPr/>
            </p:nvSpPr>
            <p:spPr bwMode="auto">
              <a:xfrm>
                <a:off x="926" y="10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a:t>
                </a:r>
              </a:p>
            </p:txBody>
          </p:sp>
        </p:grpSp>
        <p:sp>
          <p:nvSpPr>
            <p:cNvPr id="7182" name="Text Box 38"/>
            <p:cNvSpPr txBox="1">
              <a:spLocks noChangeArrowheads="1"/>
            </p:cNvSpPr>
            <p:nvPr/>
          </p:nvSpPr>
          <p:spPr bwMode="auto">
            <a:xfrm>
              <a:off x="3635" y="3660"/>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页面置换后</a:t>
              </a:r>
            </a:p>
          </p:txBody>
        </p:sp>
        <p:sp>
          <p:nvSpPr>
            <p:cNvPr id="7183" name="Line 39"/>
            <p:cNvSpPr>
              <a:spLocks noChangeShapeType="1"/>
            </p:cNvSpPr>
            <p:nvPr/>
          </p:nvSpPr>
          <p:spPr bwMode="auto">
            <a:xfrm>
              <a:off x="4299" y="2130"/>
              <a:ext cx="374" cy="85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184" name="Text Box 40"/>
            <p:cNvSpPr txBox="1">
              <a:spLocks noChangeArrowheads="1"/>
            </p:cNvSpPr>
            <p:nvPr/>
          </p:nvSpPr>
          <p:spPr bwMode="auto">
            <a:xfrm>
              <a:off x="5190" y="2645"/>
              <a:ext cx="238"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solidFill>
                    <a:srgbClr val="800000"/>
                  </a:solidFill>
                  <a:latin typeface="Times New Roman" pitchFamily="18" charset="0"/>
                  <a:ea typeface="宋体" pitchFamily="2" charset="-122"/>
                </a:rPr>
                <a:t>M</a:t>
              </a:r>
            </a:p>
          </p:txBody>
        </p:sp>
        <p:sp>
          <p:nvSpPr>
            <p:cNvPr id="7185" name="Rectangle 41"/>
            <p:cNvSpPr>
              <a:spLocks noChangeArrowheads="1"/>
            </p:cNvSpPr>
            <p:nvPr/>
          </p:nvSpPr>
          <p:spPr bwMode="auto">
            <a:xfrm rot="-1800000">
              <a:off x="4119" y="1767"/>
              <a:ext cx="1071"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7315200" cy="908050"/>
          </a:xfrm>
        </p:spPr>
        <p:txBody>
          <a:bodyPr/>
          <a:lstStyle/>
          <a:p>
            <a:pPr>
              <a:defRPr/>
            </a:pPr>
            <a:r>
              <a:rPr lang="zh-CN" altLang="en-US" sz="5400" dirty="0" smtClean="0">
                <a:effectLst>
                  <a:outerShdw blurRad="38100" dist="38100" dir="2700000" algn="tl">
                    <a:srgbClr val="000000">
                      <a:alpha val="43137"/>
                    </a:srgbClr>
                  </a:outerShdw>
                </a:effectLst>
                <a:latin typeface="华文琥珀" pitchFamily="2" charset="-122"/>
                <a:ea typeface="华文琥珀" pitchFamily="2" charset="-122"/>
              </a:rPr>
              <a:t>练习题（</a:t>
            </a:r>
            <a:r>
              <a:rPr lang="zh-CN" altLang="en-US" sz="5400" dirty="0">
                <a:effectLst>
                  <a:outerShdw blurRad="38100" dist="38100" dir="2700000" algn="tl">
                    <a:srgbClr val="000000">
                      <a:alpha val="43137"/>
                    </a:srgbClr>
                  </a:outerShdw>
                </a:effectLst>
                <a:latin typeface="华文琥珀" pitchFamily="2" charset="-122"/>
                <a:ea typeface="华文琥珀" pitchFamily="2" charset="-122"/>
              </a:rPr>
              <a:t>课</a:t>
            </a:r>
            <a:r>
              <a:rPr lang="zh-CN" altLang="en-US" sz="5400" dirty="0" smtClean="0">
                <a:effectLst>
                  <a:outerShdw blurRad="38100" dist="38100" dir="2700000" algn="tl">
                    <a:srgbClr val="000000">
                      <a:alpha val="43137"/>
                    </a:srgbClr>
                  </a:outerShdw>
                </a:effectLst>
                <a:latin typeface="华文琥珀" pitchFamily="2" charset="-122"/>
                <a:ea typeface="华文琥珀" pitchFamily="2" charset="-122"/>
              </a:rPr>
              <a:t>上）</a:t>
            </a:r>
            <a:endParaRPr lang="zh-CN" altLang="en-US" sz="5400" dirty="0">
              <a:effectLst>
                <a:outerShdw blurRad="38100" dist="38100" dir="2700000" algn="tl">
                  <a:srgbClr val="000000">
                    <a:alpha val="43137"/>
                  </a:srgbClr>
                </a:outerShdw>
              </a:effectLst>
              <a:latin typeface="华文琥珀" pitchFamily="2" charset="-122"/>
              <a:ea typeface="华文琥珀" pitchFamily="2" charset="-122"/>
            </a:endParaRPr>
          </a:p>
        </p:txBody>
      </p:sp>
      <p:sp>
        <p:nvSpPr>
          <p:cNvPr id="3" name="内容占位符 2"/>
          <p:cNvSpPr>
            <a:spLocks noGrp="1"/>
          </p:cNvSpPr>
          <p:nvPr>
            <p:ph idx="1"/>
          </p:nvPr>
        </p:nvSpPr>
        <p:spPr/>
        <p:txBody>
          <a:bodyPr/>
          <a:lstStyle/>
          <a:p>
            <a:pPr algn="just">
              <a:defRPr/>
            </a:pPr>
            <a:r>
              <a:rPr lang="zh-CN" altLang="en-US" sz="4800" dirty="0" smtClean="0">
                <a:solidFill>
                  <a:srgbClr val="0000FF"/>
                </a:solidFill>
                <a:effectLst>
                  <a:outerShdw blurRad="38100" dist="38100" dir="2700000" algn="tl">
                    <a:srgbClr val="C0C0C0"/>
                  </a:outerShdw>
                </a:effectLst>
                <a:latin typeface="Britannic Bold" pitchFamily="34" charset="0"/>
                <a:ea typeface="宋体" pitchFamily="2" charset="-122"/>
              </a:rPr>
              <a:t>逻辑页号访问次序为：</a:t>
            </a:r>
            <a:r>
              <a:rPr lang="en-US" altLang="zh-CN" sz="4800" dirty="0" smtClean="0">
                <a:solidFill>
                  <a:srgbClr val="0000FF"/>
                </a:solidFill>
                <a:effectLst>
                  <a:outerShdw blurRad="38100" dist="38100" dir="2700000" algn="tl">
                    <a:srgbClr val="C0C0C0"/>
                  </a:outerShdw>
                </a:effectLst>
                <a:latin typeface="Britannic Bold" pitchFamily="34" charset="0"/>
                <a:ea typeface="宋体" pitchFamily="2" charset="-122"/>
              </a:rPr>
              <a:t>2, 3, 2, 1, 4, 5, 2, 4, 5, 1, 3, 2, 5, 2</a:t>
            </a:r>
            <a:r>
              <a:rPr lang="zh-CN" altLang="en-US" sz="4800" dirty="0" smtClean="0">
                <a:solidFill>
                  <a:srgbClr val="0000FF"/>
                </a:solidFill>
                <a:effectLst>
                  <a:outerShdw blurRad="38100" dist="38100" dir="2700000" algn="tl">
                    <a:srgbClr val="C0C0C0"/>
                  </a:outerShdw>
                </a:effectLst>
                <a:latin typeface="Britannic Bold" pitchFamily="34" charset="0"/>
                <a:ea typeface="宋体" pitchFamily="2" charset="-122"/>
              </a:rPr>
              <a:t>，共分配</a:t>
            </a:r>
            <a:r>
              <a:rPr lang="zh-CN" altLang="en-US" sz="4800" dirty="0" smtClean="0">
                <a:solidFill>
                  <a:srgbClr val="800000"/>
                </a:solidFill>
                <a:effectLst>
                  <a:outerShdw blurRad="38100" dist="38100" dir="2700000" algn="tl">
                    <a:srgbClr val="C0C0C0"/>
                  </a:outerShdw>
                </a:effectLst>
                <a:latin typeface="Britannic Bold" pitchFamily="34" charset="0"/>
                <a:ea typeface="宋体" pitchFamily="2" charset="-122"/>
              </a:rPr>
              <a:t>三个</a:t>
            </a:r>
            <a:r>
              <a:rPr lang="zh-CN" altLang="en-US" sz="4800" dirty="0" smtClean="0">
                <a:solidFill>
                  <a:srgbClr val="0000FF"/>
                </a:solidFill>
                <a:effectLst>
                  <a:outerShdw blurRad="38100" dist="38100" dir="2700000" algn="tl">
                    <a:srgbClr val="C0C0C0"/>
                  </a:outerShdw>
                </a:effectLst>
                <a:latin typeface="Britannic Bold" pitchFamily="34" charset="0"/>
                <a:ea typeface="宋体" pitchFamily="2" charset="-122"/>
              </a:rPr>
              <a:t>物理页面，请给出</a:t>
            </a:r>
            <a:r>
              <a:rPr lang="en-US" altLang="zh-CN" sz="4800" dirty="0" smtClean="0">
                <a:solidFill>
                  <a:srgbClr val="0000FF"/>
                </a:solidFill>
                <a:effectLst>
                  <a:outerShdw blurRad="38100" dist="38100" dir="2700000" algn="tl">
                    <a:srgbClr val="C0C0C0"/>
                  </a:outerShdw>
                </a:effectLst>
                <a:latin typeface="Britannic Bold" pitchFamily="34" charset="0"/>
                <a:ea typeface="宋体" pitchFamily="2" charset="-122"/>
              </a:rPr>
              <a:t>OPT</a:t>
            </a:r>
            <a:r>
              <a:rPr lang="zh-CN" altLang="en-US" sz="4800" dirty="0" smtClean="0">
                <a:solidFill>
                  <a:srgbClr val="0000FF"/>
                </a:solidFill>
                <a:effectLst>
                  <a:outerShdw blurRad="38100" dist="38100" dir="2700000" algn="tl">
                    <a:srgbClr val="C0C0C0"/>
                  </a:outerShdw>
                </a:effectLst>
                <a:latin typeface="Britannic Bold" pitchFamily="34" charset="0"/>
                <a:ea typeface="宋体" pitchFamily="2" charset="-122"/>
              </a:rPr>
              <a:t>、</a:t>
            </a:r>
            <a:r>
              <a:rPr lang="en-US" altLang="zh-CN" sz="4800" dirty="0" smtClean="0">
                <a:solidFill>
                  <a:srgbClr val="0000FF"/>
                </a:solidFill>
                <a:effectLst>
                  <a:outerShdw blurRad="38100" dist="38100" dir="2700000" algn="tl">
                    <a:srgbClr val="C0C0C0"/>
                  </a:outerShdw>
                </a:effectLst>
                <a:latin typeface="Britannic Bold" pitchFamily="34" charset="0"/>
                <a:ea typeface="宋体" pitchFamily="2" charset="-122"/>
              </a:rPr>
              <a:t>FIFO</a:t>
            </a:r>
            <a:r>
              <a:rPr lang="zh-CN" altLang="en-US" sz="4800" dirty="0" smtClean="0">
                <a:solidFill>
                  <a:srgbClr val="0000FF"/>
                </a:solidFill>
                <a:effectLst>
                  <a:outerShdw blurRad="38100" dist="38100" dir="2700000" algn="tl">
                    <a:srgbClr val="C0C0C0"/>
                  </a:outerShdw>
                </a:effectLst>
                <a:latin typeface="Britannic Bold" pitchFamily="34" charset="0"/>
                <a:ea typeface="宋体" pitchFamily="2" charset="-122"/>
              </a:rPr>
              <a:t>、</a:t>
            </a:r>
            <a:r>
              <a:rPr lang="en-US" altLang="zh-CN" sz="4800" dirty="0" smtClean="0">
                <a:solidFill>
                  <a:srgbClr val="0000FF"/>
                </a:solidFill>
                <a:effectLst>
                  <a:outerShdw blurRad="38100" dist="38100" dir="2700000" algn="tl">
                    <a:srgbClr val="C0C0C0"/>
                  </a:outerShdw>
                </a:effectLst>
                <a:latin typeface="Britannic Bold" pitchFamily="34" charset="0"/>
                <a:ea typeface="宋体" pitchFamily="2" charset="-122"/>
              </a:rPr>
              <a:t>LRU</a:t>
            </a:r>
            <a:r>
              <a:rPr lang="zh-CN" altLang="en-US" sz="4800" dirty="0" smtClean="0">
                <a:solidFill>
                  <a:srgbClr val="0000FF"/>
                </a:solidFill>
                <a:effectLst>
                  <a:outerShdw blurRad="38100" dist="38100" dir="2700000" algn="tl">
                    <a:srgbClr val="C0C0C0"/>
                  </a:outerShdw>
                </a:effectLst>
                <a:latin typeface="Britannic Bold" pitchFamily="34" charset="0"/>
                <a:ea typeface="宋体" pitchFamily="2" charset="-122"/>
              </a:rPr>
              <a:t>、</a:t>
            </a:r>
            <a:r>
              <a:rPr lang="en-US" altLang="zh-CN" sz="4800" dirty="0" smtClean="0">
                <a:solidFill>
                  <a:srgbClr val="0000FF"/>
                </a:solidFill>
                <a:effectLst>
                  <a:outerShdw blurRad="38100" dist="38100" dir="2700000" algn="tl">
                    <a:srgbClr val="C0C0C0"/>
                  </a:outerShdw>
                </a:effectLst>
                <a:latin typeface="Britannic Bold" pitchFamily="34" charset="0"/>
                <a:ea typeface="宋体" pitchFamily="2" charset="-122"/>
              </a:rPr>
              <a:t>LFU</a:t>
            </a:r>
            <a:r>
              <a:rPr lang="zh-CN" altLang="en-US" sz="4800" dirty="0" smtClean="0">
                <a:solidFill>
                  <a:srgbClr val="0000FF"/>
                </a:solidFill>
                <a:effectLst>
                  <a:outerShdw blurRad="38100" dist="38100" dir="2700000" algn="tl">
                    <a:srgbClr val="C0C0C0"/>
                  </a:outerShdw>
                </a:effectLst>
                <a:latin typeface="Britannic Bold" pitchFamily="34" charset="0"/>
                <a:ea typeface="宋体" pitchFamily="2" charset="-122"/>
              </a:rPr>
              <a:t>、</a:t>
            </a:r>
            <a:r>
              <a:rPr lang="en-US" altLang="zh-CN" sz="4800" dirty="0" smtClean="0">
                <a:solidFill>
                  <a:srgbClr val="0000FF"/>
                </a:solidFill>
                <a:effectLst>
                  <a:outerShdw blurRad="38100" dist="38100" dir="2700000" algn="tl">
                    <a:srgbClr val="C0C0C0"/>
                  </a:outerShdw>
                </a:effectLst>
                <a:latin typeface="Britannic Bold" pitchFamily="34" charset="0"/>
                <a:ea typeface="宋体" pitchFamily="2" charset="-122"/>
              </a:rPr>
              <a:t>Clock</a:t>
            </a:r>
            <a:r>
              <a:rPr lang="zh-CN" altLang="en-US" sz="4800" dirty="0" smtClean="0">
                <a:solidFill>
                  <a:srgbClr val="0000FF"/>
                </a:solidFill>
                <a:effectLst>
                  <a:outerShdw blurRad="38100" dist="38100" dir="2700000" algn="tl">
                    <a:srgbClr val="C0C0C0"/>
                  </a:outerShdw>
                </a:effectLst>
                <a:latin typeface="Britannic Bold" pitchFamily="34" charset="0"/>
                <a:ea typeface="宋体" pitchFamily="2" charset="-122"/>
              </a:rPr>
              <a:t>算法的每步置换过程。</a:t>
            </a:r>
            <a:endParaRPr lang="en-US" altLang="zh-CN" sz="4800" dirty="0" smtClean="0">
              <a:solidFill>
                <a:srgbClr val="0000FF"/>
              </a:solidFill>
              <a:effectLst>
                <a:outerShdw blurRad="38100" dist="38100" dir="2700000" algn="tl">
                  <a:srgbClr val="C0C0C0"/>
                </a:outerShdw>
              </a:effectLst>
              <a:latin typeface="Britannic Bold" pitchFamily="34" charset="0"/>
              <a:ea typeface="宋体" pitchFamily="2" charset="-122"/>
            </a:endParaRPr>
          </a:p>
        </p:txBody>
      </p:sp>
      <p:sp>
        <p:nvSpPr>
          <p:cNvPr id="1321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210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2BA4EAA-0511-4D4D-BAA8-5F6A0FA1E1F6}" type="slidenum">
              <a:rPr lang="en-US" altLang="zh-CN" smtClean="0">
                <a:latin typeface="Times New Roman" pitchFamily="18" charset="0"/>
              </a:rPr>
              <a:pPr eaLnBrk="1" hangingPunct="1"/>
              <a:t>128</a:t>
            </a:fld>
            <a:endParaRPr lang="en-US" altLang="zh-CN"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31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FF3D94-2115-40CB-A723-53B4EF18995D}" type="slidenum">
              <a:rPr lang="en-US" altLang="zh-CN" smtClean="0">
                <a:latin typeface="Times New Roman" pitchFamily="18" charset="0"/>
              </a:rPr>
              <a:pPr eaLnBrk="1" hangingPunct="1"/>
              <a:t>129</a:t>
            </a:fld>
            <a:endParaRPr lang="en-US" altLang="zh-CN" smtClean="0">
              <a:latin typeface="Times New Roman" pitchFamily="18" charset="0"/>
            </a:endParaRPr>
          </a:p>
        </p:txBody>
      </p:sp>
      <p:sp>
        <p:nvSpPr>
          <p:cNvPr id="258052" name="Rectangle 4"/>
          <p:cNvSpPr>
            <a:spLocks noChangeArrowheads="1"/>
          </p:cNvSpPr>
          <p:nvPr/>
        </p:nvSpPr>
        <p:spPr bwMode="auto">
          <a:xfrm>
            <a:off x="738188" y="2527300"/>
            <a:ext cx="8010525" cy="294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lgn="ctr">
              <a:spcBef>
                <a:spcPct val="60000"/>
              </a:spcBef>
              <a:buClr>
                <a:schemeClr val="tx1"/>
              </a:buClr>
              <a:buFont typeface="Wingdings" pitchFamily="2" charset="2"/>
              <a:buChar char="w"/>
            </a:pPr>
            <a:r>
              <a:rPr kumimoji="1" lang="zh-CN" altLang="en-US" sz="3200" b="1" dirty="0">
                <a:latin typeface="Times New Roman" pitchFamily="18" charset="0"/>
                <a:ea typeface="宋体" pitchFamily="2" charset="-122"/>
              </a:rPr>
              <a:t>什么时候</a:t>
            </a:r>
            <a:r>
              <a:rPr kumimoji="1" lang="en-US" altLang="zh-CN" sz="3200" b="1" dirty="0">
                <a:solidFill>
                  <a:srgbClr val="FF0000"/>
                </a:solidFill>
                <a:latin typeface="Times New Roman" pitchFamily="18" charset="0"/>
                <a:ea typeface="宋体" pitchFamily="2" charset="-122"/>
              </a:rPr>
              <a:t>LRU</a:t>
            </a:r>
            <a:r>
              <a:rPr kumimoji="1" lang="zh-CN" altLang="en-US" sz="3200" b="1" dirty="0" smtClean="0">
                <a:solidFill>
                  <a:srgbClr val="FF0000"/>
                </a:solidFill>
                <a:latin typeface="Times New Roman" pitchFamily="18" charset="0"/>
                <a:ea typeface="宋体" pitchFamily="2" charset="-122"/>
              </a:rPr>
              <a:t>等于</a:t>
            </a:r>
            <a:r>
              <a:rPr kumimoji="1" lang="en-US" altLang="zh-CN" sz="3200" b="1" dirty="0">
                <a:solidFill>
                  <a:srgbClr val="FF0000"/>
                </a:solidFill>
                <a:latin typeface="Times New Roman" pitchFamily="18" charset="0"/>
                <a:ea typeface="宋体" pitchFamily="2" charset="-122"/>
              </a:rPr>
              <a:t>FIFO</a:t>
            </a:r>
            <a:r>
              <a:rPr kumimoji="1" lang="zh-CN" altLang="en-US" sz="3200" b="1" dirty="0">
                <a:latin typeface="Times New Roman" pitchFamily="18" charset="0"/>
                <a:ea typeface="宋体" pitchFamily="2" charset="-122"/>
              </a:rPr>
              <a:t>，举例？</a:t>
            </a:r>
          </a:p>
          <a:p>
            <a:pPr marL="288925" indent="-288925" algn="ctr">
              <a:spcBef>
                <a:spcPct val="60000"/>
              </a:spcBef>
              <a:buClr>
                <a:schemeClr val="tx1"/>
              </a:buClr>
              <a:buFont typeface="Wingdings" pitchFamily="2" charset="2"/>
              <a:buChar char="w"/>
            </a:pPr>
            <a:r>
              <a:rPr kumimoji="1" lang="zh-CN" altLang="en-US" sz="3200" b="1" dirty="0">
                <a:latin typeface="Times New Roman" pitchFamily="18" charset="0"/>
                <a:ea typeface="宋体" pitchFamily="2" charset="-122"/>
              </a:rPr>
              <a:t>什么时候</a:t>
            </a:r>
            <a:r>
              <a:rPr kumimoji="1" lang="en-US" altLang="zh-CN" sz="3200" b="1" dirty="0">
                <a:solidFill>
                  <a:srgbClr val="FF0000"/>
                </a:solidFill>
                <a:latin typeface="Times New Roman" pitchFamily="18" charset="0"/>
                <a:ea typeface="宋体" pitchFamily="2" charset="-122"/>
              </a:rPr>
              <a:t>LRU</a:t>
            </a:r>
            <a:r>
              <a:rPr kumimoji="1" lang="zh-CN" altLang="en-US" sz="3200" b="1" dirty="0">
                <a:solidFill>
                  <a:srgbClr val="FF0000"/>
                </a:solidFill>
                <a:latin typeface="Times New Roman" pitchFamily="18" charset="0"/>
                <a:ea typeface="宋体" pitchFamily="2" charset="-122"/>
              </a:rPr>
              <a:t>优于</a:t>
            </a:r>
            <a:r>
              <a:rPr kumimoji="1" lang="en-US" altLang="zh-CN" sz="3200" b="1" dirty="0">
                <a:solidFill>
                  <a:srgbClr val="FF0000"/>
                </a:solidFill>
                <a:latin typeface="Times New Roman" pitchFamily="18" charset="0"/>
                <a:ea typeface="宋体" pitchFamily="2" charset="-122"/>
              </a:rPr>
              <a:t>FIFO</a:t>
            </a:r>
            <a:r>
              <a:rPr kumimoji="1" lang="zh-CN" altLang="en-US" sz="3200" b="1" dirty="0">
                <a:latin typeface="Times New Roman" pitchFamily="18" charset="0"/>
                <a:ea typeface="宋体" pitchFamily="2" charset="-122"/>
              </a:rPr>
              <a:t>，举例？</a:t>
            </a:r>
          </a:p>
          <a:p>
            <a:pPr marL="288925" indent="-288925" algn="ctr">
              <a:spcBef>
                <a:spcPct val="60000"/>
              </a:spcBef>
              <a:buClr>
                <a:schemeClr val="tx1"/>
              </a:buClr>
              <a:buFont typeface="Wingdings" pitchFamily="2" charset="2"/>
              <a:buChar char="w"/>
            </a:pPr>
            <a:r>
              <a:rPr kumimoji="1" lang="zh-CN" altLang="en-US" sz="3200" b="1" dirty="0">
                <a:latin typeface="Times New Roman" pitchFamily="18" charset="0"/>
                <a:ea typeface="宋体" pitchFamily="2" charset="-122"/>
              </a:rPr>
              <a:t>什么时候</a:t>
            </a:r>
            <a:r>
              <a:rPr kumimoji="1" lang="en-US" altLang="zh-CN" sz="3200" b="1" dirty="0">
                <a:solidFill>
                  <a:srgbClr val="FF0000"/>
                </a:solidFill>
                <a:latin typeface="Times New Roman" pitchFamily="18" charset="0"/>
                <a:ea typeface="宋体" pitchFamily="2" charset="-122"/>
              </a:rPr>
              <a:t>FIFO</a:t>
            </a:r>
            <a:r>
              <a:rPr kumimoji="1" lang="zh-CN" altLang="en-US" sz="3200" b="1" dirty="0">
                <a:solidFill>
                  <a:srgbClr val="FF0000"/>
                </a:solidFill>
                <a:latin typeface="Times New Roman" pitchFamily="18" charset="0"/>
                <a:ea typeface="宋体" pitchFamily="2" charset="-122"/>
              </a:rPr>
              <a:t>优于</a:t>
            </a:r>
            <a:r>
              <a:rPr kumimoji="1" lang="en-US" altLang="zh-CN" sz="3200" b="1" dirty="0">
                <a:solidFill>
                  <a:srgbClr val="FF0000"/>
                </a:solidFill>
                <a:latin typeface="Times New Roman" pitchFamily="18" charset="0"/>
                <a:ea typeface="宋体" pitchFamily="2" charset="-122"/>
              </a:rPr>
              <a:t>LRU</a:t>
            </a:r>
            <a:r>
              <a:rPr kumimoji="1" lang="zh-CN" altLang="en-US" sz="3200" b="1" dirty="0">
                <a:latin typeface="Times New Roman" pitchFamily="18" charset="0"/>
                <a:ea typeface="宋体" pitchFamily="2" charset="-122"/>
              </a:rPr>
              <a:t>，举例？</a:t>
            </a:r>
          </a:p>
          <a:p>
            <a:pPr marL="288925" indent="-288925" algn="ctr">
              <a:spcBef>
                <a:spcPct val="60000"/>
              </a:spcBef>
              <a:buClr>
                <a:schemeClr val="tx1"/>
              </a:buClr>
              <a:buFont typeface="Wingdings" pitchFamily="2" charset="2"/>
              <a:buChar char="w"/>
            </a:pPr>
            <a:r>
              <a:rPr kumimoji="1" lang="zh-CN" altLang="en-US" sz="3200" b="1" dirty="0">
                <a:latin typeface="Times New Roman" pitchFamily="18" charset="0"/>
                <a:ea typeface="宋体" pitchFamily="2" charset="-122"/>
              </a:rPr>
              <a:t>什么时候</a:t>
            </a:r>
            <a:r>
              <a:rPr kumimoji="1" lang="en-US" altLang="zh-CN" sz="3200" b="1" dirty="0">
                <a:solidFill>
                  <a:srgbClr val="FF0000"/>
                </a:solidFill>
                <a:latin typeface="Times New Roman" pitchFamily="18" charset="0"/>
                <a:ea typeface="宋体" pitchFamily="2" charset="-122"/>
              </a:rPr>
              <a:t>LRU</a:t>
            </a:r>
            <a:r>
              <a:rPr kumimoji="1" lang="zh-CN" altLang="en-US" sz="3200" b="1" dirty="0">
                <a:solidFill>
                  <a:srgbClr val="FF0000"/>
                </a:solidFill>
                <a:latin typeface="Times New Roman" pitchFamily="18" charset="0"/>
                <a:ea typeface="宋体" pitchFamily="2" charset="-122"/>
              </a:rPr>
              <a:t>优于</a:t>
            </a:r>
            <a:r>
              <a:rPr kumimoji="1" lang="en-US" altLang="zh-CN" sz="3200" b="1" dirty="0">
                <a:solidFill>
                  <a:srgbClr val="FF0000"/>
                </a:solidFill>
                <a:latin typeface="Times New Roman" pitchFamily="18" charset="0"/>
                <a:ea typeface="宋体" pitchFamily="2" charset="-122"/>
              </a:rPr>
              <a:t>Clock</a:t>
            </a:r>
            <a:r>
              <a:rPr kumimoji="1" lang="zh-CN" altLang="en-US" sz="3200" b="1" dirty="0">
                <a:latin typeface="Times New Roman" pitchFamily="18" charset="0"/>
                <a:ea typeface="宋体" pitchFamily="2" charset="-122"/>
              </a:rPr>
              <a:t>，举例？</a:t>
            </a:r>
          </a:p>
        </p:txBody>
      </p:sp>
      <p:sp>
        <p:nvSpPr>
          <p:cNvPr id="133125" name="Text Box 5"/>
          <p:cNvSpPr txBox="1">
            <a:spLocks noChangeArrowheads="1"/>
          </p:cNvSpPr>
          <p:nvPr/>
        </p:nvSpPr>
        <p:spPr bwMode="auto">
          <a:xfrm>
            <a:off x="1692275" y="1492250"/>
            <a:ext cx="5678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3600" b="1">
                <a:latin typeface="Times New Roman" pitchFamily="18" charset="0"/>
                <a:ea typeface="宋体" pitchFamily="2" charset="-122"/>
              </a:rPr>
              <a:t>LRU</a:t>
            </a:r>
            <a:r>
              <a:rPr kumimoji="1" lang="zh-CN" altLang="en-US" sz="3600" b="1">
                <a:latin typeface="Times New Roman" pitchFamily="18" charset="0"/>
                <a:ea typeface="宋体" pitchFamily="2" charset="-122"/>
              </a:rPr>
              <a:t>、</a:t>
            </a:r>
            <a:r>
              <a:rPr kumimoji="1" lang="en-US" altLang="zh-CN" sz="3600" b="1">
                <a:latin typeface="Times New Roman" pitchFamily="18" charset="0"/>
                <a:ea typeface="宋体" pitchFamily="2" charset="-122"/>
              </a:rPr>
              <a:t>FIFO</a:t>
            </a:r>
            <a:r>
              <a:rPr kumimoji="1" lang="zh-CN" altLang="en-US" sz="3600" b="1">
                <a:latin typeface="Times New Roman" pitchFamily="18" charset="0"/>
                <a:ea typeface="宋体" pitchFamily="2" charset="-122"/>
              </a:rPr>
              <a:t>和</a:t>
            </a:r>
            <a:r>
              <a:rPr kumimoji="1" lang="en-US" altLang="zh-CN" sz="3600" b="1">
                <a:latin typeface="Times New Roman" pitchFamily="18" charset="0"/>
                <a:ea typeface="宋体" pitchFamily="2" charset="-122"/>
              </a:rPr>
              <a:t>Clock</a:t>
            </a:r>
            <a:r>
              <a:rPr kumimoji="1" lang="zh-CN" altLang="en-US" sz="3600" b="1">
                <a:latin typeface="Times New Roman" pitchFamily="18" charset="0"/>
                <a:ea typeface="宋体" pitchFamily="2" charset="-122"/>
              </a:rPr>
              <a:t>的比较</a:t>
            </a:r>
          </a:p>
        </p:txBody>
      </p:sp>
      <p:sp>
        <p:nvSpPr>
          <p:cNvPr id="6" name="标题 1"/>
          <p:cNvSpPr>
            <a:spLocks noGrp="1"/>
          </p:cNvSpPr>
          <p:nvPr>
            <p:ph type="title"/>
          </p:nvPr>
        </p:nvSpPr>
        <p:spPr>
          <a:xfrm>
            <a:off x="609600" y="28575"/>
            <a:ext cx="7315200" cy="909638"/>
          </a:xfrm>
        </p:spPr>
        <p:txBody>
          <a:bodyPr/>
          <a:lstStyle/>
          <a:p>
            <a:pPr>
              <a:defRPr/>
            </a:pPr>
            <a:r>
              <a:rPr lang="zh-CN" altLang="en-US" sz="5400" dirty="0" smtClean="0">
                <a:effectLst>
                  <a:outerShdw blurRad="38100" dist="38100" dir="2700000" algn="tl">
                    <a:srgbClr val="000000">
                      <a:alpha val="43137"/>
                    </a:srgbClr>
                  </a:outerShdw>
                </a:effectLst>
                <a:latin typeface="华文琥珀" pitchFamily="2" charset="-122"/>
                <a:ea typeface="华文琥珀" pitchFamily="2" charset="-122"/>
              </a:rPr>
              <a:t>练习题（课后）</a:t>
            </a:r>
            <a:endParaRPr lang="zh-CN" altLang="en-US" sz="5400" dirty="0">
              <a:effectLst>
                <a:outerShdw blurRad="38100" dist="38100" dir="2700000" algn="tl">
                  <a:srgbClr val="000000">
                    <a:alpha val="43137"/>
                  </a:srgbClr>
                </a:outerShdw>
              </a:effectLst>
              <a:latin typeface="华文琥珀" pitchFamily="2" charset="-122"/>
              <a:ea typeface="华文琥珀"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8052">
                                            <p:txEl>
                                              <p:pRg st="0" end="0"/>
                                            </p:txEl>
                                          </p:spTgt>
                                        </p:tgtEl>
                                        <p:attrNameLst>
                                          <p:attrName>style.visibility</p:attrName>
                                        </p:attrNameLst>
                                      </p:cBhvr>
                                      <p:to>
                                        <p:strVal val="visible"/>
                                      </p:to>
                                    </p:set>
                                    <p:anim calcmode="lin" valueType="num">
                                      <p:cBhvr additive="base">
                                        <p:cTn id="7" dur="500" fill="hold"/>
                                        <p:tgtEl>
                                          <p:spTgt spid="2580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80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8052">
                                            <p:txEl>
                                              <p:pRg st="1" end="1"/>
                                            </p:txEl>
                                          </p:spTgt>
                                        </p:tgtEl>
                                        <p:attrNameLst>
                                          <p:attrName>style.visibility</p:attrName>
                                        </p:attrNameLst>
                                      </p:cBhvr>
                                      <p:to>
                                        <p:strVal val="visible"/>
                                      </p:to>
                                    </p:set>
                                    <p:anim calcmode="lin" valueType="num">
                                      <p:cBhvr additive="base">
                                        <p:cTn id="13" dur="500" fill="hold"/>
                                        <p:tgtEl>
                                          <p:spTgt spid="2580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80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8052">
                                            <p:txEl>
                                              <p:pRg st="2" end="2"/>
                                            </p:txEl>
                                          </p:spTgt>
                                        </p:tgtEl>
                                        <p:attrNameLst>
                                          <p:attrName>style.visibility</p:attrName>
                                        </p:attrNameLst>
                                      </p:cBhvr>
                                      <p:to>
                                        <p:strVal val="visible"/>
                                      </p:to>
                                    </p:set>
                                    <p:anim calcmode="lin" valueType="num">
                                      <p:cBhvr additive="base">
                                        <p:cTn id="19" dur="500" fill="hold"/>
                                        <p:tgtEl>
                                          <p:spTgt spid="2580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80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8052">
                                            <p:txEl>
                                              <p:pRg st="3" end="3"/>
                                            </p:txEl>
                                          </p:spTgt>
                                        </p:tgtEl>
                                        <p:attrNameLst>
                                          <p:attrName>style.visibility</p:attrName>
                                        </p:attrNameLst>
                                      </p:cBhvr>
                                      <p:to>
                                        <p:strVal val="visible"/>
                                      </p:to>
                                    </p:set>
                                    <p:anim calcmode="lin" valueType="num">
                                      <p:cBhvr additive="base">
                                        <p:cTn id="25" dur="500" fill="hold"/>
                                        <p:tgtEl>
                                          <p:spTgt spid="2580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805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25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30A358-711E-438E-9722-F4514AD4505A}"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22532"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2.1</a:t>
            </a:r>
            <a:r>
              <a:rPr lang="en-US" altLang="en-US" sz="4400" smtClean="0">
                <a:latin typeface="隶书" pitchFamily="49" charset="-122"/>
                <a:ea typeface="隶书" pitchFamily="49" charset="-122"/>
              </a:rPr>
              <a:t> </a:t>
            </a:r>
            <a:r>
              <a:rPr lang="en-US" altLang="zh-CN" sz="4400" smtClean="0">
                <a:latin typeface="隶书" pitchFamily="49" charset="-122"/>
                <a:ea typeface="隶书" pitchFamily="49" charset="-122"/>
              </a:rPr>
              <a:t>固定</a:t>
            </a:r>
            <a:r>
              <a:rPr lang="zh-CN" altLang="en-US" sz="4400" smtClean="0">
                <a:latin typeface="隶书" pitchFamily="49" charset="-122"/>
                <a:ea typeface="隶书" pitchFamily="49" charset="-122"/>
              </a:rPr>
              <a:t>分区存储管理</a:t>
            </a:r>
          </a:p>
        </p:txBody>
      </p:sp>
      <p:sp>
        <p:nvSpPr>
          <p:cNvPr id="22533" name="Text Box 4"/>
          <p:cNvSpPr txBox="1">
            <a:spLocks noChangeArrowheads="1"/>
          </p:cNvSpPr>
          <p:nvPr/>
        </p:nvSpPr>
        <p:spPr bwMode="auto">
          <a:xfrm>
            <a:off x="539948" y="2355895"/>
            <a:ext cx="8064500" cy="164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50000"/>
              </a:spcBef>
            </a:pPr>
            <a:r>
              <a:rPr kumimoji="1" lang="zh-CN" altLang="en-US" sz="3600" b="1" dirty="0">
                <a:latin typeface="Times New Roman" pitchFamily="18" charset="0"/>
                <a:ea typeface="隶书" pitchFamily="49" charset="-122"/>
              </a:rPr>
              <a:t>        各个用户分区的个数、位置和大小一旦确定以后，就</a:t>
            </a:r>
            <a:r>
              <a:rPr kumimoji="1" lang="zh-CN" altLang="en-US" sz="3600" b="1" dirty="0">
                <a:solidFill>
                  <a:srgbClr val="800000"/>
                </a:solidFill>
                <a:latin typeface="Times New Roman" pitchFamily="18" charset="0"/>
                <a:ea typeface="隶书" pitchFamily="49" charset="-122"/>
              </a:rPr>
              <a:t>固定不变</a:t>
            </a:r>
            <a:r>
              <a:rPr kumimoji="1" lang="zh-CN" altLang="en-US" sz="3600" b="1" dirty="0">
                <a:latin typeface="Times New Roman" pitchFamily="18" charset="0"/>
                <a:ea typeface="隶书" pitchFamily="49" charset="-122"/>
              </a:rPr>
              <a:t>。</a:t>
            </a:r>
          </a:p>
        </p:txBody>
      </p:sp>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41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69F836-11C6-4C2E-ABA4-87C40374CE8D}" type="slidenum">
              <a:rPr lang="en-US" altLang="zh-CN" smtClean="0">
                <a:latin typeface="Times New Roman" pitchFamily="18" charset="0"/>
              </a:rPr>
              <a:pPr eaLnBrk="1" hangingPunct="1"/>
              <a:t>130</a:t>
            </a:fld>
            <a:endParaRPr lang="en-US" altLang="zh-CN" smtClean="0">
              <a:latin typeface="Times New Roman" pitchFamily="18" charset="0"/>
            </a:endParaRPr>
          </a:p>
        </p:txBody>
      </p:sp>
      <p:sp>
        <p:nvSpPr>
          <p:cNvPr id="134148"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4.4</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工作集模型</a:t>
            </a:r>
          </a:p>
        </p:txBody>
      </p:sp>
      <p:sp>
        <p:nvSpPr>
          <p:cNvPr id="134149" name="Text Box 4"/>
          <p:cNvSpPr txBox="1">
            <a:spLocks noChangeArrowheads="1"/>
          </p:cNvSpPr>
          <p:nvPr/>
        </p:nvSpPr>
        <p:spPr bwMode="auto">
          <a:xfrm>
            <a:off x="3402013" y="1563688"/>
            <a:ext cx="2097087"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1. </a:t>
            </a:r>
            <a:r>
              <a:rPr lang="zh-CN" altLang="en-US" sz="3600" b="1">
                <a:latin typeface="Times New Roman" pitchFamily="18" charset="0"/>
                <a:ea typeface="宋体" pitchFamily="2" charset="-122"/>
              </a:rPr>
              <a:t>工作集</a:t>
            </a:r>
            <a:endParaRPr kumimoji="1" lang="zh-CN" altLang="en-US" sz="3600">
              <a:latin typeface="Times New Roman" pitchFamily="18" charset="0"/>
              <a:ea typeface="宋体" pitchFamily="2" charset="-122"/>
            </a:endParaRPr>
          </a:p>
        </p:txBody>
      </p:sp>
      <p:sp>
        <p:nvSpPr>
          <p:cNvPr id="133126" name="Rectangle 5"/>
          <p:cNvSpPr>
            <a:spLocks noChangeArrowheads="1"/>
          </p:cNvSpPr>
          <p:nvPr/>
        </p:nvSpPr>
        <p:spPr bwMode="auto">
          <a:xfrm>
            <a:off x="569913" y="2755900"/>
            <a:ext cx="8105775" cy="2953501"/>
          </a:xfrm>
          <a:prstGeom prst="rect">
            <a:avLst/>
          </a:prstGeom>
          <a:noFill/>
          <a:ln w="9525">
            <a:noFill/>
            <a:miter lim="800000"/>
            <a:headEnd/>
            <a:tailEnd/>
          </a:ln>
        </p:spPr>
        <p:txBody>
          <a:bodyPr>
            <a:spAutoFit/>
          </a:bodyPr>
          <a:lstStyle/>
          <a:p>
            <a:pPr>
              <a:lnSpc>
                <a:spcPct val="150000"/>
              </a:lnSpc>
              <a:buClr>
                <a:srgbClr val="FFFF66"/>
              </a:buClr>
              <a:buFont typeface="Wingdings" pitchFamily="2" charset="2"/>
              <a:buNone/>
              <a:defRPr/>
            </a:pPr>
            <a:r>
              <a:rPr kumimoji="1" lang="zh-CN" altLang="en-US" sz="32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虚拟页式存储管理</a:t>
            </a:r>
            <a:r>
              <a:rPr kumimoji="1" lang="zh-CN" altLang="en-US" sz="3200" b="1" dirty="0">
                <a:latin typeface="Times New Roman" pitchFamily="18" charset="0"/>
                <a:ea typeface="宋体" pitchFamily="2" charset="-122"/>
              </a:rPr>
              <a:t>基于一个前提，即程序的</a:t>
            </a:r>
            <a:r>
              <a:rPr kumimoji="1" lang="zh-CN" altLang="en-US" sz="3200" b="1" dirty="0">
                <a:solidFill>
                  <a:srgbClr val="7030A0"/>
                </a:solidFill>
                <a:effectLst>
                  <a:outerShdw blurRad="38100" dist="38100" dir="2700000" algn="tl">
                    <a:srgbClr val="000000">
                      <a:alpha val="43137"/>
                    </a:srgbClr>
                  </a:outerShdw>
                </a:effectLst>
                <a:latin typeface="Times New Roman" pitchFamily="18" charset="0"/>
                <a:ea typeface="宋体" pitchFamily="2" charset="-122"/>
              </a:rPr>
              <a:t>局部性原理</a:t>
            </a:r>
            <a:r>
              <a:rPr kumimoji="1" lang="zh-CN" altLang="en-US" sz="3200" b="1" dirty="0">
                <a:latin typeface="Times New Roman" pitchFamily="18" charset="0"/>
                <a:ea typeface="宋体" pitchFamily="2" charset="-122"/>
              </a:rPr>
              <a:t>。但是此原理是否成立？如果成立，如何来证明它的存在，如何来对它进行定量地分析？</a:t>
            </a:r>
          </a:p>
        </p:txBody>
      </p:sp>
    </p:spTree>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51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3238B8-C53F-4C01-ACAB-00C614E6362D}" type="slidenum">
              <a:rPr lang="en-US" altLang="zh-CN" smtClean="0">
                <a:latin typeface="Times New Roman" pitchFamily="18" charset="0"/>
              </a:rPr>
              <a:pPr eaLnBrk="1" hangingPunct="1"/>
              <a:t>131</a:t>
            </a:fld>
            <a:endParaRPr lang="en-US" altLang="zh-CN" smtClean="0">
              <a:latin typeface="Times New Roman" pitchFamily="18" charset="0"/>
            </a:endParaRPr>
          </a:p>
        </p:txBody>
      </p:sp>
      <p:sp>
        <p:nvSpPr>
          <p:cNvPr id="194565" name="Rectangle 5"/>
          <p:cNvSpPr>
            <a:spLocks noChangeArrowheads="1"/>
          </p:cNvSpPr>
          <p:nvPr/>
        </p:nvSpPr>
        <p:spPr bwMode="auto">
          <a:xfrm>
            <a:off x="498475" y="980728"/>
            <a:ext cx="8208963" cy="5189113"/>
          </a:xfrm>
          <a:prstGeom prst="rect">
            <a:avLst/>
          </a:prstGeom>
          <a:noFill/>
          <a:ln w="9525">
            <a:noFill/>
            <a:miter lim="800000"/>
            <a:headEnd/>
            <a:tailEnd/>
          </a:ln>
        </p:spPr>
        <p:txBody>
          <a:bodyPr>
            <a:spAutoFit/>
          </a:bodyPr>
          <a:lstStyle/>
          <a:p>
            <a:pPr marL="476250" indent="-476250">
              <a:lnSpc>
                <a:spcPct val="120000"/>
              </a:lnSpc>
              <a:buClr>
                <a:srgbClr val="FFFF66"/>
              </a:buClr>
              <a:buFont typeface="Wingdings" pitchFamily="2" charset="2"/>
              <a:buNone/>
              <a:defRPr/>
            </a:pPr>
            <a:r>
              <a:rPr kumimoji="1" lang="zh-CN" altLang="en-US" sz="2800" b="1" dirty="0">
                <a:solidFill>
                  <a:srgbClr val="800000"/>
                </a:solidFill>
                <a:latin typeface="Times New Roman" pitchFamily="18" charset="0"/>
                <a:ea typeface="宋体" pitchFamily="2" charset="-122"/>
              </a:rPr>
              <a:t>工作集</a:t>
            </a:r>
            <a:r>
              <a:rPr kumimoji="1" lang="zh-CN" altLang="en-US" sz="2800" b="1" dirty="0">
                <a:latin typeface="Times New Roman" pitchFamily="18" charset="0"/>
                <a:ea typeface="宋体" pitchFamily="2" charset="-122"/>
              </a:rPr>
              <a:t>：一个进程当前正在使用的</a:t>
            </a:r>
            <a:r>
              <a:rPr kumimoji="1" lang="zh-CN" altLang="en-US" sz="2800" b="1" dirty="0">
                <a:solidFill>
                  <a:srgbClr val="7030A0"/>
                </a:solidFill>
                <a:effectLst>
                  <a:outerShdw blurRad="38100" dist="38100" dir="2700000" algn="tl">
                    <a:srgbClr val="000000">
                      <a:alpha val="43137"/>
                    </a:srgbClr>
                  </a:outerShdw>
                </a:effectLst>
                <a:latin typeface="Times New Roman" pitchFamily="18" charset="0"/>
                <a:ea typeface="宋体" pitchFamily="2" charset="-122"/>
              </a:rPr>
              <a:t>逻辑页面集合</a:t>
            </a:r>
            <a:r>
              <a:rPr kumimoji="1" lang="zh-CN" altLang="en-US" sz="2800" b="1" dirty="0">
                <a:latin typeface="Times New Roman" pitchFamily="18" charset="0"/>
                <a:ea typeface="宋体" pitchFamily="2" charset="-122"/>
              </a:rPr>
              <a:t>，</a:t>
            </a:r>
          </a:p>
          <a:p>
            <a:pPr marL="476250" indent="-476250">
              <a:lnSpc>
                <a:spcPct val="120000"/>
              </a:lnSpc>
              <a:buClr>
                <a:srgbClr val="FFFF66"/>
              </a:buClr>
              <a:buFont typeface="Wingdings" pitchFamily="2" charset="2"/>
              <a:buNone/>
              <a:defRPr/>
            </a:pPr>
            <a:r>
              <a:rPr kumimoji="1" lang="zh-CN" altLang="en-US" sz="2800" b="1" dirty="0">
                <a:latin typeface="Times New Roman" pitchFamily="18" charset="0"/>
                <a:ea typeface="宋体" pitchFamily="2" charset="-122"/>
              </a:rPr>
              <a:t>可以用一个二元函数</a:t>
            </a:r>
            <a:r>
              <a:rPr kumimoji="1" lang="en-US" altLang="zh-CN" sz="2800" b="1" dirty="0">
                <a:latin typeface="Times New Roman" pitchFamily="18" charset="0"/>
                <a:ea typeface="宋体" pitchFamily="2" charset="-122"/>
              </a:rPr>
              <a:t>W(t, </a:t>
            </a:r>
            <a:r>
              <a:rPr kumimoji="1" lang="en-US" altLang="zh-CN" sz="2800" b="1" dirty="0" err="1" smtClean="0">
                <a:latin typeface="Times New Roman" pitchFamily="18" charset="0"/>
                <a:ea typeface="宋体" pitchFamily="2" charset="-122"/>
              </a:rPr>
              <a:t>Δ</a:t>
            </a:r>
            <a:r>
              <a:rPr kumimoji="1" lang="en-US" altLang="zh-CN" sz="2800" b="1" dirty="0" smtClean="0">
                <a:latin typeface="Times New Roman" pitchFamily="18" charset="0"/>
                <a:ea typeface="宋体" pitchFamily="2" charset="-122"/>
              </a:rPr>
              <a:t>)</a:t>
            </a:r>
            <a:r>
              <a:rPr kumimoji="1" lang="zh-CN" altLang="en-US" sz="2800" b="1" dirty="0">
                <a:latin typeface="Times New Roman" pitchFamily="18" charset="0"/>
                <a:ea typeface="宋体" pitchFamily="2" charset="-122"/>
              </a:rPr>
              <a:t>来表示：</a:t>
            </a:r>
          </a:p>
          <a:p>
            <a:pPr marL="476250" indent="-476250">
              <a:spcBef>
                <a:spcPts val="1200"/>
              </a:spcBef>
              <a:buClr>
                <a:schemeClr val="tx1"/>
              </a:buClr>
              <a:buFont typeface="Wingdings" pitchFamily="2" charset="2"/>
              <a:buChar char="F"/>
              <a:defRPr/>
            </a:pPr>
            <a:r>
              <a:rPr kumimoji="1" lang="en-US" altLang="zh-CN" sz="2800" b="1" dirty="0">
                <a:latin typeface="Times New Roman" pitchFamily="18" charset="0"/>
                <a:ea typeface="宋体" pitchFamily="2" charset="-122"/>
              </a:rPr>
              <a:t>t</a:t>
            </a:r>
            <a:r>
              <a:rPr kumimoji="1" lang="zh-CN" altLang="en-US" sz="2800" b="1" dirty="0">
                <a:latin typeface="Times New Roman" pitchFamily="18" charset="0"/>
                <a:ea typeface="宋体" pitchFamily="2" charset="-122"/>
              </a:rPr>
              <a:t>是当前的执行时刻；</a:t>
            </a:r>
          </a:p>
          <a:p>
            <a:pPr marL="476250" indent="-476250">
              <a:lnSpc>
                <a:spcPct val="120000"/>
              </a:lnSpc>
              <a:spcBef>
                <a:spcPts val="1200"/>
              </a:spcBef>
              <a:buClr>
                <a:schemeClr val="tx1"/>
              </a:buClr>
              <a:buFont typeface="Wingdings" pitchFamily="2" charset="2"/>
              <a:buChar char="F"/>
              <a:defRPr/>
            </a:pPr>
            <a:r>
              <a:rPr kumimoji="1" lang="en-US" altLang="zh-CN" sz="2800" b="1" dirty="0" err="1">
                <a:latin typeface="Times New Roman" pitchFamily="18" charset="0"/>
                <a:ea typeface="宋体" pitchFamily="2" charset="-122"/>
              </a:rPr>
              <a:t>Δ</a:t>
            </a:r>
            <a:r>
              <a:rPr kumimoji="1" lang="zh-CN" altLang="en-US" sz="2800" b="1" dirty="0" smtClean="0">
                <a:latin typeface="Times New Roman" pitchFamily="18" charset="0"/>
                <a:ea typeface="宋体" pitchFamily="2" charset="-122"/>
                <a:sym typeface="Symbol" pitchFamily="18" charset="2"/>
              </a:rPr>
              <a:t> </a:t>
            </a:r>
            <a:r>
              <a:rPr kumimoji="1" lang="zh-CN" altLang="en-US" sz="2800" b="1" dirty="0">
                <a:latin typeface="Times New Roman" pitchFamily="18" charset="0"/>
                <a:ea typeface="宋体" pitchFamily="2" charset="-122"/>
                <a:sym typeface="Symbol" pitchFamily="18" charset="2"/>
              </a:rPr>
              <a:t>称为工作集窗口（</a:t>
            </a:r>
            <a:r>
              <a:rPr kumimoji="1" lang="en-US" altLang="zh-CN" sz="2800" b="1" dirty="0">
                <a:latin typeface="Times New Roman" pitchFamily="18" charset="0"/>
                <a:ea typeface="宋体" pitchFamily="2" charset="-122"/>
                <a:sym typeface="Symbol" pitchFamily="18" charset="2"/>
              </a:rPr>
              <a:t>working-set </a:t>
            </a:r>
            <a:r>
              <a:rPr kumimoji="1" lang="en-US" altLang="zh-CN" sz="2800" b="1" dirty="0" smtClean="0">
                <a:latin typeface="Times New Roman" pitchFamily="18" charset="0"/>
                <a:ea typeface="宋体" pitchFamily="2" charset="-122"/>
                <a:sym typeface="Symbol" pitchFamily="18" charset="2"/>
              </a:rPr>
              <a:t>window</a:t>
            </a:r>
            <a:r>
              <a:rPr kumimoji="1" lang="zh-CN" altLang="en-US" sz="2800" b="1" dirty="0" smtClean="0">
                <a:latin typeface="Times New Roman" pitchFamily="18" charset="0"/>
                <a:ea typeface="宋体" pitchFamily="2" charset="-122"/>
                <a:sym typeface="Symbol" pitchFamily="18" charset="2"/>
              </a:rPr>
              <a:t>），</a:t>
            </a:r>
            <a:r>
              <a:rPr kumimoji="1" lang="zh-CN" altLang="en-US" sz="2800" b="1" dirty="0">
                <a:latin typeface="Times New Roman" pitchFamily="18" charset="0"/>
                <a:ea typeface="宋体" pitchFamily="2" charset="-122"/>
                <a:sym typeface="Symbol" pitchFamily="18" charset="2"/>
              </a:rPr>
              <a:t>即一个定长的页面访问窗口；</a:t>
            </a:r>
          </a:p>
          <a:p>
            <a:pPr marL="476250" indent="-476250">
              <a:lnSpc>
                <a:spcPct val="120000"/>
              </a:lnSpc>
              <a:spcBef>
                <a:spcPts val="1200"/>
              </a:spcBef>
              <a:buClr>
                <a:schemeClr val="tx1"/>
              </a:buClr>
              <a:buFont typeface="Wingdings" pitchFamily="2" charset="2"/>
              <a:buChar char="F"/>
              <a:defRPr/>
            </a:pPr>
            <a:r>
              <a:rPr kumimoji="1" lang="en-US" altLang="zh-CN" sz="2800" b="1" dirty="0">
                <a:latin typeface="Times New Roman" pitchFamily="18" charset="0"/>
                <a:ea typeface="宋体" pitchFamily="2" charset="-122"/>
              </a:rPr>
              <a:t>W(t, </a:t>
            </a:r>
            <a:r>
              <a:rPr kumimoji="1" lang="en-US" altLang="zh-CN" sz="2800" b="1" dirty="0" err="1">
                <a:latin typeface="Times New Roman" pitchFamily="18" charset="0"/>
                <a:ea typeface="宋体" pitchFamily="2" charset="-122"/>
              </a:rPr>
              <a:t>Δ</a:t>
            </a:r>
            <a:r>
              <a:rPr kumimoji="1" lang="en-US" altLang="zh-CN" sz="2800" b="1" dirty="0">
                <a:latin typeface="Times New Roman" pitchFamily="18" charset="0"/>
                <a:ea typeface="宋体" pitchFamily="2" charset="-122"/>
              </a:rPr>
              <a:t>)</a:t>
            </a:r>
            <a:r>
              <a:rPr kumimoji="1" lang="zh-CN" altLang="en-US" sz="2800" b="1" dirty="0">
                <a:latin typeface="Times New Roman" pitchFamily="18" charset="0"/>
                <a:ea typeface="宋体" pitchFamily="2" charset="-122"/>
              </a:rPr>
              <a:t>＝在当前时刻 </a:t>
            </a:r>
            <a:r>
              <a:rPr kumimoji="1" lang="en-US" altLang="zh-CN" sz="2800" b="1" dirty="0">
                <a:latin typeface="Times New Roman" pitchFamily="18" charset="0"/>
                <a:ea typeface="宋体" pitchFamily="2" charset="-122"/>
              </a:rPr>
              <a:t>t </a:t>
            </a:r>
            <a:r>
              <a:rPr kumimoji="1" lang="zh-CN" altLang="en-US" sz="2800" b="1" dirty="0">
                <a:latin typeface="Times New Roman" pitchFamily="18" charset="0"/>
                <a:ea typeface="宋体" pitchFamily="2" charset="-122"/>
              </a:rPr>
              <a:t>之前的 </a:t>
            </a:r>
            <a:r>
              <a:rPr kumimoji="1" lang="en-US" altLang="zh-CN" sz="2800" b="1" dirty="0" err="1">
                <a:latin typeface="Times New Roman" pitchFamily="18" charset="0"/>
                <a:ea typeface="宋体" pitchFamily="2" charset="-122"/>
              </a:rPr>
              <a:t>Δ</a:t>
            </a:r>
            <a:r>
              <a:rPr kumimoji="1" lang="zh-CN" altLang="en-US" sz="2800" b="1" dirty="0" smtClean="0">
                <a:latin typeface="Times New Roman" pitchFamily="18" charset="0"/>
                <a:ea typeface="宋体" pitchFamily="2" charset="-122"/>
                <a:sym typeface="Symbol" pitchFamily="18" charset="2"/>
              </a:rPr>
              <a:t> </a:t>
            </a:r>
            <a:r>
              <a:rPr kumimoji="1" lang="zh-CN" altLang="en-US" sz="2800" b="1" dirty="0">
                <a:latin typeface="Times New Roman" pitchFamily="18" charset="0"/>
                <a:ea typeface="宋体" pitchFamily="2" charset="-122"/>
                <a:sym typeface="Symbol" pitchFamily="18" charset="2"/>
              </a:rPr>
              <a:t>窗口当中的所有页面所组成的</a:t>
            </a:r>
            <a:r>
              <a:rPr kumimoji="1" lang="zh-CN" altLang="en-US" sz="2800" b="1" dirty="0">
                <a:solidFill>
                  <a:srgbClr val="0000FF"/>
                </a:solidFill>
                <a:latin typeface="Times New Roman" pitchFamily="18" charset="0"/>
                <a:ea typeface="宋体" pitchFamily="2" charset="-122"/>
                <a:sym typeface="Symbol" pitchFamily="18" charset="2"/>
              </a:rPr>
              <a:t>集合</a:t>
            </a:r>
            <a:r>
              <a:rPr kumimoji="1" lang="zh-CN" altLang="en-US" sz="2800" b="1" dirty="0">
                <a:latin typeface="Times New Roman" pitchFamily="18" charset="0"/>
                <a:ea typeface="宋体" pitchFamily="2" charset="-122"/>
                <a:sym typeface="Symbol" pitchFamily="18" charset="2"/>
              </a:rPr>
              <a:t>（随着 </a:t>
            </a:r>
            <a:r>
              <a:rPr kumimoji="1" lang="en-US" altLang="zh-CN" sz="2800" b="1" dirty="0">
                <a:latin typeface="Times New Roman" pitchFamily="18" charset="0"/>
                <a:ea typeface="宋体" pitchFamily="2" charset="-122"/>
                <a:sym typeface="Symbol" pitchFamily="18" charset="2"/>
              </a:rPr>
              <a:t>t </a:t>
            </a:r>
            <a:r>
              <a:rPr kumimoji="1" lang="zh-CN" altLang="en-US" sz="2800" b="1" dirty="0">
                <a:latin typeface="Times New Roman" pitchFamily="18" charset="0"/>
                <a:ea typeface="宋体" pitchFamily="2" charset="-122"/>
                <a:sym typeface="Symbol" pitchFamily="18" charset="2"/>
              </a:rPr>
              <a:t>的变化，该集合也在不断地变化）；</a:t>
            </a:r>
          </a:p>
          <a:p>
            <a:pPr marL="476250" indent="-476250">
              <a:spcBef>
                <a:spcPts val="1200"/>
              </a:spcBef>
              <a:buClr>
                <a:schemeClr val="tx1"/>
              </a:buClr>
              <a:buFont typeface="Wingdings" pitchFamily="2" charset="2"/>
              <a:buChar char="F"/>
              <a:defRPr/>
            </a:pPr>
            <a:r>
              <a:rPr kumimoji="1" lang="en-US" altLang="zh-CN" sz="2800" b="1" dirty="0">
                <a:latin typeface="Times New Roman" pitchFamily="18" charset="0"/>
                <a:ea typeface="宋体" pitchFamily="2" charset="-122"/>
                <a:sym typeface="Symbol" pitchFamily="18" charset="2"/>
              </a:rPr>
              <a:t>| W(t, </a:t>
            </a:r>
            <a:r>
              <a:rPr kumimoji="1" lang="en-US" altLang="zh-CN" sz="2800" b="1" dirty="0" err="1">
                <a:latin typeface="Times New Roman" pitchFamily="18" charset="0"/>
                <a:ea typeface="宋体" pitchFamily="2" charset="-122"/>
              </a:rPr>
              <a:t>Δ</a:t>
            </a:r>
            <a:r>
              <a:rPr kumimoji="1" lang="en-US" altLang="zh-CN" sz="2800" b="1" dirty="0" smtClean="0">
                <a:latin typeface="Times New Roman" pitchFamily="18" charset="0"/>
                <a:ea typeface="宋体" pitchFamily="2" charset="-122"/>
                <a:sym typeface="Symbol" pitchFamily="18" charset="2"/>
              </a:rPr>
              <a:t>) </a:t>
            </a:r>
            <a:r>
              <a:rPr kumimoji="1" lang="en-US" altLang="zh-CN" sz="2800" b="1" dirty="0">
                <a:latin typeface="Times New Roman" pitchFamily="18" charset="0"/>
                <a:ea typeface="宋体" pitchFamily="2" charset="-122"/>
                <a:sym typeface="Symbol" pitchFamily="18" charset="2"/>
              </a:rPr>
              <a:t>| </a:t>
            </a:r>
            <a:r>
              <a:rPr kumimoji="1" lang="zh-CN" altLang="en-US" sz="2800" b="1" dirty="0">
                <a:latin typeface="Times New Roman" pitchFamily="18" charset="0"/>
                <a:ea typeface="宋体" pitchFamily="2" charset="-122"/>
                <a:sym typeface="Symbol" pitchFamily="18" charset="2"/>
              </a:rPr>
              <a:t>指工作集的大小，即页面数目。</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565">
                                            <p:txEl>
                                              <p:pRg st="3" end="3"/>
                                            </p:txEl>
                                          </p:spTgt>
                                        </p:tgtEl>
                                        <p:attrNameLst>
                                          <p:attrName>style.visibility</p:attrName>
                                        </p:attrNameLst>
                                      </p:cBhvr>
                                      <p:to>
                                        <p:strVal val="visible"/>
                                      </p:to>
                                    </p:set>
                                    <p:animEffect transition="in" filter="dissolve">
                                      <p:cBhvr>
                                        <p:cTn id="7" dur="500"/>
                                        <p:tgtEl>
                                          <p:spTgt spid="19456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565">
                                            <p:txEl>
                                              <p:pRg st="4" end="4"/>
                                            </p:txEl>
                                          </p:spTgt>
                                        </p:tgtEl>
                                        <p:attrNameLst>
                                          <p:attrName>style.visibility</p:attrName>
                                        </p:attrNameLst>
                                      </p:cBhvr>
                                      <p:to>
                                        <p:strVal val="visible"/>
                                      </p:to>
                                    </p:set>
                                    <p:animEffect transition="in" filter="dissolve">
                                      <p:cBhvr>
                                        <p:cTn id="12" dur="500"/>
                                        <p:tgtEl>
                                          <p:spTgt spid="19456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4565">
                                            <p:txEl>
                                              <p:pRg st="5" end="5"/>
                                            </p:txEl>
                                          </p:spTgt>
                                        </p:tgtEl>
                                        <p:attrNameLst>
                                          <p:attrName>style.visibility</p:attrName>
                                        </p:attrNameLst>
                                      </p:cBhvr>
                                      <p:to>
                                        <p:strVal val="visible"/>
                                      </p:to>
                                    </p:set>
                                    <p:animEffect transition="in" filter="dissolve">
                                      <p:cBhvr>
                                        <p:cTn id="17" dur="500"/>
                                        <p:tgtEl>
                                          <p:spTgt spid="1945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61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B95638-7A2D-47B8-AF7F-2754D3FB3DC0}" type="slidenum">
              <a:rPr lang="en-US" altLang="zh-CN" smtClean="0">
                <a:latin typeface="Times New Roman" pitchFamily="18" charset="0"/>
              </a:rPr>
              <a:pPr eaLnBrk="1" hangingPunct="1"/>
              <a:t>132</a:t>
            </a:fld>
            <a:endParaRPr lang="en-US" altLang="zh-CN" smtClean="0">
              <a:latin typeface="Times New Roman" pitchFamily="18" charset="0"/>
            </a:endParaRPr>
          </a:p>
        </p:txBody>
      </p:sp>
      <p:sp>
        <p:nvSpPr>
          <p:cNvPr id="195587" name="Rectangle 3"/>
          <p:cNvSpPr>
            <a:spLocks noChangeArrowheads="1"/>
          </p:cNvSpPr>
          <p:nvPr/>
        </p:nvSpPr>
        <p:spPr bwMode="auto">
          <a:xfrm>
            <a:off x="457200" y="2574925"/>
            <a:ext cx="83185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pPr>
            <a:r>
              <a:rPr kumimoji="1" lang="en-US" altLang="zh-CN" sz="2800" b="1" dirty="0">
                <a:latin typeface="Times New Roman" pitchFamily="18" charset="0"/>
                <a:ea typeface="宋体" pitchFamily="2" charset="-122"/>
              </a:rPr>
              <a:t>2 6 1 5 7 7 7 7 5 1  6 2 3 4 1 2 3 4 4 4 3 4 3 4 4 4  1 3 2 7 </a:t>
            </a:r>
          </a:p>
          <a:p>
            <a:pPr marL="342900" indent="-342900">
              <a:spcBef>
                <a:spcPct val="20000"/>
              </a:spcBef>
            </a:pPr>
            <a:endParaRPr kumimoji="1" lang="en-US" altLang="zh-CN" sz="2800" b="1" dirty="0">
              <a:latin typeface="Times New Roman" pitchFamily="18" charset="0"/>
              <a:ea typeface="宋体" pitchFamily="2" charset="-122"/>
            </a:endParaRPr>
          </a:p>
          <a:p>
            <a:pPr marL="342900" indent="-342900">
              <a:spcBef>
                <a:spcPct val="20000"/>
              </a:spcBef>
            </a:pPr>
            <a:endParaRPr kumimoji="1" lang="en-US" altLang="zh-CN" sz="3200" b="1" dirty="0">
              <a:latin typeface="Times New Roman" pitchFamily="18" charset="0"/>
              <a:ea typeface="宋体" pitchFamily="2" charset="-122"/>
            </a:endParaRPr>
          </a:p>
          <a:p>
            <a:pPr marL="342900" indent="-342900">
              <a:spcBef>
                <a:spcPct val="20000"/>
              </a:spcBef>
            </a:pPr>
            <a:r>
              <a:rPr kumimoji="1" lang="en-US" altLang="zh-CN" sz="3200" b="1" dirty="0">
                <a:latin typeface="Times New Roman" pitchFamily="18" charset="0"/>
                <a:ea typeface="宋体" pitchFamily="2" charset="-122"/>
              </a:rPr>
              <a:t>	 </a:t>
            </a:r>
            <a:r>
              <a:rPr kumimoji="1" lang="zh-CN" altLang="en-US" sz="3200" b="1" dirty="0">
                <a:latin typeface="Times New Roman" pitchFamily="18" charset="0"/>
                <a:ea typeface="宋体" pitchFamily="2" charset="-122"/>
              </a:rPr>
              <a:t>如果 </a:t>
            </a:r>
            <a:r>
              <a:rPr kumimoji="1" lang="en-US" altLang="zh-CN" sz="2800" b="1" dirty="0" err="1">
                <a:latin typeface="Times New Roman" pitchFamily="18" charset="0"/>
                <a:ea typeface="宋体" pitchFamily="2" charset="-122"/>
              </a:rPr>
              <a:t>Δ</a:t>
            </a:r>
            <a:r>
              <a:rPr kumimoji="1" lang="zh-CN" altLang="en-US" sz="2800" b="1" dirty="0" smtClean="0">
                <a:latin typeface="Times New Roman" pitchFamily="18" charset="0"/>
                <a:ea typeface="宋体" pitchFamily="2" charset="-122"/>
                <a:sym typeface="Symbol" pitchFamily="18" charset="2"/>
              </a:rPr>
              <a:t> </a:t>
            </a:r>
            <a:r>
              <a:rPr kumimoji="1" lang="zh-CN" altLang="en-US" sz="2800" b="1" dirty="0">
                <a:latin typeface="Times New Roman" pitchFamily="18" charset="0"/>
                <a:ea typeface="宋体" pitchFamily="2" charset="-122"/>
                <a:sym typeface="Symbol" pitchFamily="18" charset="2"/>
              </a:rPr>
              <a:t>窗口的长度为</a:t>
            </a:r>
            <a:r>
              <a:rPr kumimoji="1" lang="en-US" altLang="zh-CN" sz="2800" b="1" dirty="0">
                <a:latin typeface="Times New Roman" pitchFamily="18" charset="0"/>
                <a:ea typeface="宋体" pitchFamily="2" charset="-122"/>
                <a:sym typeface="Symbol" pitchFamily="18" charset="2"/>
              </a:rPr>
              <a:t>10</a:t>
            </a:r>
            <a:r>
              <a:rPr kumimoji="1" lang="zh-CN" altLang="en-US" sz="2800" b="1" dirty="0">
                <a:latin typeface="Times New Roman" pitchFamily="18" charset="0"/>
                <a:ea typeface="宋体" pitchFamily="2" charset="-122"/>
                <a:sym typeface="Symbol" pitchFamily="18" charset="2"/>
              </a:rPr>
              <a:t>，那么：</a:t>
            </a:r>
            <a:endParaRPr kumimoji="1" lang="zh-CN" altLang="en-US" sz="3200" b="1" dirty="0">
              <a:latin typeface="Times New Roman" pitchFamily="18" charset="0"/>
              <a:ea typeface="宋体" pitchFamily="2" charset="-122"/>
            </a:endParaRPr>
          </a:p>
          <a:p>
            <a:pPr marL="342900" indent="-342900">
              <a:spcBef>
                <a:spcPct val="20000"/>
              </a:spcBef>
            </a:pPr>
            <a:r>
              <a:rPr kumimoji="1" lang="zh-CN" altLang="en-US" sz="3200" b="1" dirty="0">
                <a:latin typeface="Times New Roman" pitchFamily="18" charset="0"/>
                <a:ea typeface="宋体" pitchFamily="2" charset="-122"/>
              </a:rPr>
              <a:t>  </a:t>
            </a:r>
            <a:r>
              <a:rPr kumimoji="1" lang="en-US" altLang="zh-CN" sz="3200" b="1" dirty="0" smtClean="0">
                <a:latin typeface="Times New Roman" pitchFamily="18" charset="0"/>
                <a:ea typeface="宋体" pitchFamily="2" charset="-122"/>
              </a:rPr>
              <a:t>W</a:t>
            </a:r>
            <a:r>
              <a:rPr kumimoji="1" lang="en-US" altLang="zh-CN" sz="3200" b="1" dirty="0">
                <a:latin typeface="Times New Roman" pitchFamily="18" charset="0"/>
                <a:ea typeface="宋体" pitchFamily="2" charset="-122"/>
              </a:rPr>
              <a:t>(t</a:t>
            </a:r>
            <a:r>
              <a:rPr kumimoji="1" lang="en-US" altLang="zh-CN" sz="3200" b="1" baseline="-25000" dirty="0">
                <a:latin typeface="Times New Roman" pitchFamily="18" charset="0"/>
                <a:ea typeface="宋体" pitchFamily="2" charset="-122"/>
              </a:rPr>
              <a:t>1</a:t>
            </a:r>
            <a:r>
              <a:rPr kumimoji="1" lang="en-US" altLang="zh-CN" sz="3200" b="1" dirty="0">
                <a:latin typeface="Times New Roman" pitchFamily="18" charset="0"/>
                <a:ea typeface="宋体" pitchFamily="2" charset="-122"/>
              </a:rPr>
              <a:t>, </a:t>
            </a:r>
            <a:r>
              <a:rPr kumimoji="1" lang="en-US" altLang="zh-CN" sz="2800" b="1" dirty="0" err="1">
                <a:latin typeface="Times New Roman" pitchFamily="18" charset="0"/>
                <a:ea typeface="宋体" pitchFamily="2" charset="-122"/>
              </a:rPr>
              <a:t>Δ</a:t>
            </a:r>
            <a:r>
              <a:rPr kumimoji="1" lang="en-US" altLang="zh-CN" sz="3200" b="1" dirty="0" smtClean="0">
                <a:latin typeface="Times New Roman" pitchFamily="18" charset="0"/>
                <a:ea typeface="宋体" pitchFamily="2" charset="-122"/>
              </a:rPr>
              <a:t>) </a:t>
            </a:r>
            <a:r>
              <a:rPr kumimoji="1" lang="en-US" altLang="zh-CN" sz="3200" b="1" dirty="0">
                <a:latin typeface="Times New Roman" pitchFamily="18" charset="0"/>
                <a:ea typeface="宋体" pitchFamily="2" charset="-122"/>
              </a:rPr>
              <a:t>= {1, 2, 5, 6, 7}  </a:t>
            </a:r>
          </a:p>
          <a:p>
            <a:pPr marL="342900" indent="-342900">
              <a:spcBef>
                <a:spcPct val="20000"/>
              </a:spcBef>
            </a:pPr>
            <a:r>
              <a:rPr kumimoji="1" lang="en-US" altLang="zh-CN" sz="3200" b="1" dirty="0">
                <a:latin typeface="Times New Roman" pitchFamily="18" charset="0"/>
                <a:ea typeface="宋体" pitchFamily="2" charset="-122"/>
              </a:rPr>
              <a:t>    W(t</a:t>
            </a:r>
            <a:r>
              <a:rPr kumimoji="1" lang="en-US" altLang="zh-CN" sz="3200" b="1" baseline="-25000" dirty="0">
                <a:latin typeface="Times New Roman" pitchFamily="18" charset="0"/>
                <a:ea typeface="宋体" pitchFamily="2" charset="-122"/>
              </a:rPr>
              <a:t>2</a:t>
            </a:r>
            <a:r>
              <a:rPr kumimoji="1" lang="en-US" altLang="zh-CN" sz="3200" b="1" dirty="0">
                <a:latin typeface="Times New Roman" pitchFamily="18" charset="0"/>
                <a:ea typeface="宋体" pitchFamily="2" charset="-122"/>
              </a:rPr>
              <a:t>, </a:t>
            </a:r>
            <a:r>
              <a:rPr kumimoji="1" lang="en-US" altLang="zh-CN" sz="2800" b="1" dirty="0" err="1">
                <a:latin typeface="Times New Roman" pitchFamily="18" charset="0"/>
                <a:ea typeface="宋体" pitchFamily="2" charset="-122"/>
              </a:rPr>
              <a:t>Δ</a:t>
            </a:r>
            <a:r>
              <a:rPr kumimoji="1" lang="en-US" altLang="zh-CN" sz="3200" b="1" dirty="0" smtClean="0">
                <a:latin typeface="Times New Roman" pitchFamily="18" charset="0"/>
                <a:ea typeface="宋体" pitchFamily="2" charset="-122"/>
              </a:rPr>
              <a:t>) </a:t>
            </a:r>
            <a:r>
              <a:rPr kumimoji="1" lang="en-US" altLang="zh-CN" sz="3200" b="1" dirty="0">
                <a:latin typeface="Times New Roman" pitchFamily="18" charset="0"/>
                <a:ea typeface="宋体" pitchFamily="2" charset="-122"/>
              </a:rPr>
              <a:t>= {3, 4}</a:t>
            </a:r>
          </a:p>
        </p:txBody>
      </p:sp>
      <p:sp>
        <p:nvSpPr>
          <p:cNvPr id="136197" name="Text Box 4"/>
          <p:cNvSpPr txBox="1">
            <a:spLocks noChangeArrowheads="1"/>
          </p:cNvSpPr>
          <p:nvPr/>
        </p:nvSpPr>
        <p:spPr bwMode="auto">
          <a:xfrm>
            <a:off x="3419872" y="1124744"/>
            <a:ext cx="23581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kumimoji="1" lang="zh-CN" altLang="en-US" sz="3600" b="1" dirty="0">
                <a:solidFill>
                  <a:srgbClr val="800000"/>
                </a:solidFill>
                <a:latin typeface="Times New Roman" pitchFamily="18" charset="0"/>
                <a:ea typeface="宋体" pitchFamily="2" charset="-122"/>
              </a:rPr>
              <a:t>一个例子</a:t>
            </a:r>
          </a:p>
        </p:txBody>
      </p:sp>
      <p:sp>
        <p:nvSpPr>
          <p:cNvPr id="136198" name="Rectangle 5"/>
          <p:cNvSpPr>
            <a:spLocks noChangeArrowheads="1"/>
          </p:cNvSpPr>
          <p:nvPr/>
        </p:nvSpPr>
        <p:spPr bwMode="auto">
          <a:xfrm>
            <a:off x="628650" y="1960563"/>
            <a:ext cx="304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3200" b="1">
                <a:latin typeface="Times New Roman" pitchFamily="18" charset="0"/>
                <a:ea typeface="宋体" pitchFamily="2" charset="-122"/>
              </a:rPr>
              <a:t>页面访问顺序：</a:t>
            </a:r>
          </a:p>
        </p:txBody>
      </p:sp>
      <p:grpSp>
        <p:nvGrpSpPr>
          <p:cNvPr id="136199" name="Group 6"/>
          <p:cNvGrpSpPr>
            <a:grpSpLocks/>
          </p:cNvGrpSpPr>
          <p:nvPr/>
        </p:nvGrpSpPr>
        <p:grpSpPr bwMode="auto">
          <a:xfrm>
            <a:off x="547688" y="2954338"/>
            <a:ext cx="2906712" cy="1162050"/>
            <a:chOff x="111" y="1343"/>
            <a:chExt cx="1831" cy="732"/>
          </a:xfrm>
        </p:grpSpPr>
        <p:sp>
          <p:nvSpPr>
            <p:cNvPr id="136205" name="Line 7"/>
            <p:cNvSpPr>
              <a:spLocks noChangeShapeType="1"/>
            </p:cNvSpPr>
            <p:nvPr/>
          </p:nvSpPr>
          <p:spPr bwMode="auto">
            <a:xfrm>
              <a:off x="111" y="1740"/>
              <a:ext cx="1666" cy="0"/>
            </a:xfrm>
            <a:prstGeom prst="line">
              <a:avLst/>
            </a:prstGeom>
            <a:noFill/>
            <a:ln w="28575">
              <a:solidFill>
                <a:srgbClr val="0000FF"/>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6" name="Line 8"/>
            <p:cNvSpPr>
              <a:spLocks noChangeShapeType="1"/>
            </p:cNvSpPr>
            <p:nvPr/>
          </p:nvSpPr>
          <p:spPr bwMode="auto">
            <a:xfrm flipV="1">
              <a:off x="1782" y="1343"/>
              <a:ext cx="0" cy="461"/>
            </a:xfrm>
            <a:prstGeom prst="line">
              <a:avLst/>
            </a:prstGeom>
            <a:noFill/>
            <a:ln w="28575">
              <a:solidFill>
                <a:srgbClr val="0000FF"/>
              </a:solidFill>
              <a:round/>
              <a:headEnd/>
              <a:tailEnd type="triangle" w="lg"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36207" name="Rectangle 9"/>
            <p:cNvSpPr>
              <a:spLocks noChangeArrowheads="1"/>
            </p:cNvSpPr>
            <p:nvPr/>
          </p:nvSpPr>
          <p:spPr bwMode="auto">
            <a:xfrm>
              <a:off x="917" y="1450"/>
              <a:ext cx="2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dirty="0" err="1">
                  <a:latin typeface="Times New Roman" pitchFamily="18" charset="0"/>
                  <a:ea typeface="宋体" pitchFamily="2" charset="-122"/>
                </a:rPr>
                <a:t>Δ</a:t>
              </a:r>
              <a:endParaRPr kumimoji="1" lang="zh-CN" altLang="en-US" sz="2800" b="1" dirty="0">
                <a:solidFill>
                  <a:srgbClr val="0000FF"/>
                </a:solidFill>
                <a:latin typeface="Times New Roman" pitchFamily="18" charset="0"/>
                <a:ea typeface="宋体" pitchFamily="2" charset="-122"/>
                <a:sym typeface="Symbol" pitchFamily="18" charset="2"/>
              </a:endParaRPr>
            </a:p>
          </p:txBody>
        </p:sp>
        <p:sp>
          <p:nvSpPr>
            <p:cNvPr id="136208" name="Rectangle 10"/>
            <p:cNvSpPr>
              <a:spLocks noChangeArrowheads="1"/>
            </p:cNvSpPr>
            <p:nvPr/>
          </p:nvSpPr>
          <p:spPr bwMode="auto">
            <a:xfrm>
              <a:off x="1657" y="1710"/>
              <a:ext cx="2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3200" b="1">
                  <a:latin typeface="Times New Roman" pitchFamily="18" charset="0"/>
                  <a:ea typeface="宋体" pitchFamily="2" charset="-122"/>
                </a:rPr>
                <a:t>t</a:t>
              </a:r>
              <a:r>
                <a:rPr kumimoji="1" lang="en-US" altLang="zh-CN" sz="3200" b="1" baseline="-25000">
                  <a:latin typeface="Times New Roman" pitchFamily="18" charset="0"/>
                  <a:ea typeface="宋体" pitchFamily="2" charset="-122"/>
                </a:rPr>
                <a:t>1</a:t>
              </a:r>
            </a:p>
          </p:txBody>
        </p:sp>
      </p:grpSp>
      <p:grpSp>
        <p:nvGrpSpPr>
          <p:cNvPr id="136200" name="Group 11"/>
          <p:cNvGrpSpPr>
            <a:grpSpLocks/>
          </p:cNvGrpSpPr>
          <p:nvPr/>
        </p:nvGrpSpPr>
        <p:grpSpPr bwMode="auto">
          <a:xfrm>
            <a:off x="4886325" y="2949575"/>
            <a:ext cx="2978150" cy="1166813"/>
            <a:chOff x="3105" y="1340"/>
            <a:chExt cx="1876" cy="735"/>
          </a:xfrm>
        </p:grpSpPr>
        <p:sp>
          <p:nvSpPr>
            <p:cNvPr id="136201" name="Line 12"/>
            <p:cNvSpPr>
              <a:spLocks noChangeShapeType="1"/>
            </p:cNvSpPr>
            <p:nvPr/>
          </p:nvSpPr>
          <p:spPr bwMode="auto">
            <a:xfrm>
              <a:off x="3105" y="1737"/>
              <a:ext cx="1678" cy="0"/>
            </a:xfrm>
            <a:prstGeom prst="line">
              <a:avLst/>
            </a:prstGeom>
            <a:noFill/>
            <a:ln w="28575">
              <a:solidFill>
                <a:srgbClr val="0000FF"/>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2" name="Line 13"/>
            <p:cNvSpPr>
              <a:spLocks noChangeShapeType="1"/>
            </p:cNvSpPr>
            <p:nvPr/>
          </p:nvSpPr>
          <p:spPr bwMode="auto">
            <a:xfrm flipV="1">
              <a:off x="4803" y="1340"/>
              <a:ext cx="0" cy="461"/>
            </a:xfrm>
            <a:prstGeom prst="line">
              <a:avLst/>
            </a:prstGeom>
            <a:noFill/>
            <a:ln w="28575">
              <a:solidFill>
                <a:srgbClr val="0000FF"/>
              </a:solidFill>
              <a:round/>
              <a:headEnd/>
              <a:tailEnd type="triangle" w="lg"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36203" name="Rectangle 14"/>
            <p:cNvSpPr>
              <a:spLocks noChangeArrowheads="1"/>
            </p:cNvSpPr>
            <p:nvPr/>
          </p:nvSpPr>
          <p:spPr bwMode="auto">
            <a:xfrm>
              <a:off x="3875" y="1438"/>
              <a:ext cx="2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dirty="0" err="1">
                  <a:latin typeface="Times New Roman" pitchFamily="18" charset="0"/>
                  <a:ea typeface="宋体" pitchFamily="2" charset="-122"/>
                </a:rPr>
                <a:t>Δ</a:t>
              </a:r>
              <a:endParaRPr kumimoji="1" lang="zh-CN" altLang="en-US" sz="2800" b="1" dirty="0">
                <a:solidFill>
                  <a:srgbClr val="0000FF"/>
                </a:solidFill>
                <a:latin typeface="Times New Roman" pitchFamily="18" charset="0"/>
                <a:ea typeface="宋体" pitchFamily="2" charset="-122"/>
                <a:sym typeface="Symbol" pitchFamily="18" charset="2"/>
              </a:endParaRPr>
            </a:p>
          </p:txBody>
        </p:sp>
        <p:sp>
          <p:nvSpPr>
            <p:cNvPr id="136204" name="Rectangle 15"/>
            <p:cNvSpPr>
              <a:spLocks noChangeArrowheads="1"/>
            </p:cNvSpPr>
            <p:nvPr/>
          </p:nvSpPr>
          <p:spPr bwMode="auto">
            <a:xfrm>
              <a:off x="4696" y="1710"/>
              <a:ext cx="2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3200" b="1">
                  <a:latin typeface="Times New Roman" pitchFamily="18" charset="0"/>
                  <a:ea typeface="宋体" pitchFamily="2" charset="-122"/>
                </a:rPr>
                <a:t>t</a:t>
              </a:r>
              <a:r>
                <a:rPr kumimoji="1" lang="en-US" altLang="zh-CN" sz="3200" b="1" baseline="-25000">
                  <a:latin typeface="Times New Roman" pitchFamily="18" charset="0"/>
                  <a:ea typeface="宋体" pitchFamily="2" charset="-122"/>
                </a:rPr>
                <a:t>2</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5587">
                                            <p:txEl>
                                              <p:pRg st="5" end="5"/>
                                            </p:txEl>
                                          </p:spTgt>
                                        </p:tgtEl>
                                        <p:attrNameLst>
                                          <p:attrName>style.visibility</p:attrName>
                                        </p:attrNameLst>
                                      </p:cBhvr>
                                      <p:to>
                                        <p:strVal val="visible"/>
                                      </p:to>
                                    </p:set>
                                    <p:animEffect transition="in" filter="dissolve">
                                      <p:cBhvr>
                                        <p:cTn id="7" dur="500"/>
                                        <p:tgtEl>
                                          <p:spTgt spid="195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19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57492EE-05EB-47EF-9DD5-262FFAC19F9D}" type="slidenum">
              <a:rPr lang="en-US" altLang="zh-CN" smtClean="0">
                <a:latin typeface="Times New Roman" pitchFamily="18" charset="0"/>
              </a:rPr>
              <a:pPr eaLnBrk="1" hangingPunct="1"/>
              <a:t>133</a:t>
            </a:fld>
            <a:endParaRPr lang="en-US" altLang="zh-CN" smtClean="0">
              <a:latin typeface="Times New Roman" pitchFamily="18" charset="0"/>
            </a:endParaRPr>
          </a:p>
        </p:txBody>
      </p:sp>
      <p:sp>
        <p:nvSpPr>
          <p:cNvPr id="8197" name="Rectangle 15"/>
          <p:cNvSpPr>
            <a:spLocks noChangeArrowheads="1"/>
          </p:cNvSpPr>
          <p:nvPr/>
        </p:nvSpPr>
        <p:spPr bwMode="auto">
          <a:xfrm>
            <a:off x="0" y="0"/>
            <a:ext cx="9144000" cy="6865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8198" name="Text Box 16"/>
          <p:cNvSpPr txBox="1">
            <a:spLocks noChangeArrowheads="1"/>
          </p:cNvSpPr>
          <p:nvPr/>
        </p:nvSpPr>
        <p:spPr bwMode="auto">
          <a:xfrm>
            <a:off x="228600" y="115888"/>
            <a:ext cx="86868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800" b="1">
                <a:latin typeface="Times New Roman" pitchFamily="18" charset="0"/>
                <a:ea typeface="宋体" pitchFamily="2" charset="-122"/>
              </a:rPr>
              <a:t>工作集大小的变化：进程开始执行后，随着访问新页面逐步建立</a:t>
            </a:r>
            <a:r>
              <a:rPr kumimoji="1" lang="zh-CN" altLang="en-US" sz="2800" b="1">
                <a:solidFill>
                  <a:srgbClr val="800000"/>
                </a:solidFill>
                <a:latin typeface="Times New Roman" pitchFamily="18" charset="0"/>
                <a:ea typeface="宋体" pitchFamily="2" charset="-122"/>
              </a:rPr>
              <a:t>较稳定的工作集</a:t>
            </a:r>
            <a:r>
              <a:rPr kumimoji="1" lang="zh-CN" altLang="en-US" sz="2800" b="1">
                <a:latin typeface="Times New Roman" pitchFamily="18" charset="0"/>
                <a:ea typeface="宋体" pitchFamily="2" charset="-122"/>
              </a:rPr>
              <a:t>。当内存访问的</a:t>
            </a:r>
            <a:r>
              <a:rPr kumimoji="1" lang="zh-CN" altLang="en-US" sz="2800" b="1">
                <a:solidFill>
                  <a:srgbClr val="800000"/>
                </a:solidFill>
                <a:latin typeface="Times New Roman" pitchFamily="18" charset="0"/>
                <a:ea typeface="宋体" pitchFamily="2" charset="-122"/>
              </a:rPr>
              <a:t>局部性区域</a:t>
            </a:r>
            <a:r>
              <a:rPr kumimoji="1" lang="zh-CN" altLang="en-US" sz="2800" b="1">
                <a:latin typeface="Times New Roman" pitchFamily="18" charset="0"/>
                <a:ea typeface="宋体" pitchFamily="2" charset="-122"/>
              </a:rPr>
              <a:t>的位置大致稳定时，工作集大小也大致稳定；局部性区域的位置改变时，工作集</a:t>
            </a:r>
            <a:r>
              <a:rPr kumimoji="1" lang="zh-CN" altLang="en-US" sz="2800" b="1">
                <a:solidFill>
                  <a:srgbClr val="800000"/>
                </a:solidFill>
                <a:latin typeface="Times New Roman" pitchFamily="18" charset="0"/>
                <a:ea typeface="宋体" pitchFamily="2" charset="-122"/>
              </a:rPr>
              <a:t>快速扩张和收缩</a:t>
            </a:r>
            <a:r>
              <a:rPr kumimoji="1" lang="zh-CN" altLang="en-US" sz="2800" b="1">
                <a:latin typeface="Times New Roman" pitchFamily="18" charset="0"/>
                <a:ea typeface="宋体" pitchFamily="2" charset="-122"/>
              </a:rPr>
              <a:t>过渡到下一个稳定值。</a:t>
            </a:r>
          </a:p>
        </p:txBody>
      </p:sp>
      <p:graphicFrame>
        <p:nvGraphicFramePr>
          <p:cNvPr id="8194" name="Object 17"/>
          <p:cNvGraphicFramePr>
            <a:graphicFrameLocks noChangeAspect="1"/>
          </p:cNvGraphicFramePr>
          <p:nvPr/>
        </p:nvGraphicFramePr>
        <p:xfrm>
          <a:off x="250825" y="2349500"/>
          <a:ext cx="8610600" cy="4356100"/>
        </p:xfrm>
        <a:graphic>
          <a:graphicData uri="http://schemas.openxmlformats.org/presentationml/2006/ole">
            <mc:AlternateContent xmlns:mc="http://schemas.openxmlformats.org/markup-compatibility/2006">
              <mc:Choice xmlns:v="urn:schemas-microsoft-com:vml" Requires="v">
                <p:oleObj spid="_x0000_s8465" name="Visio" r:id="rId3" imgW="4163400" imgH="2106000" progId="Visio.Drawing.11">
                  <p:embed/>
                </p:oleObj>
              </mc:Choice>
              <mc:Fallback>
                <p:oleObj name="Visio" r:id="rId3" imgW="4163400" imgH="2106000" progId="Visio.Drawing.11">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349500"/>
                        <a:ext cx="8610600"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72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8ED4D6-CEF2-4468-9458-96131DBA0890}" type="slidenum">
              <a:rPr lang="en-US" altLang="zh-CN" smtClean="0">
                <a:latin typeface="Times New Roman" pitchFamily="18" charset="0"/>
              </a:rPr>
              <a:pPr eaLnBrk="1" hangingPunct="1"/>
              <a:t>134</a:t>
            </a:fld>
            <a:endParaRPr lang="en-US" altLang="zh-CN" smtClean="0">
              <a:latin typeface="Times New Roman" pitchFamily="18" charset="0"/>
            </a:endParaRPr>
          </a:p>
        </p:txBody>
      </p:sp>
      <p:sp>
        <p:nvSpPr>
          <p:cNvPr id="137220" name="Text Box 3"/>
          <p:cNvSpPr txBox="1">
            <a:spLocks noChangeArrowheads="1"/>
          </p:cNvSpPr>
          <p:nvPr/>
        </p:nvSpPr>
        <p:spPr bwMode="auto">
          <a:xfrm>
            <a:off x="3387725" y="1274763"/>
            <a:ext cx="2097088"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2. </a:t>
            </a:r>
            <a:r>
              <a:rPr lang="zh-CN" altLang="en-US" sz="3600" b="1">
                <a:latin typeface="Times New Roman" pitchFamily="18" charset="0"/>
                <a:ea typeface="宋体" pitchFamily="2" charset="-122"/>
              </a:rPr>
              <a:t>驻留集</a:t>
            </a:r>
            <a:endParaRPr kumimoji="1" lang="zh-CN" altLang="en-US" sz="3600">
              <a:latin typeface="Times New Roman" pitchFamily="18" charset="0"/>
              <a:ea typeface="宋体" pitchFamily="2" charset="-122"/>
            </a:endParaRPr>
          </a:p>
        </p:txBody>
      </p:sp>
      <p:sp>
        <p:nvSpPr>
          <p:cNvPr id="136197" name="Rectangle 4"/>
          <p:cNvSpPr>
            <a:spLocks noChangeArrowheads="1"/>
          </p:cNvSpPr>
          <p:nvPr/>
        </p:nvSpPr>
        <p:spPr bwMode="auto">
          <a:xfrm>
            <a:off x="498475" y="1988840"/>
            <a:ext cx="8208963" cy="2914644"/>
          </a:xfrm>
          <a:prstGeom prst="rect">
            <a:avLst/>
          </a:prstGeom>
          <a:noFill/>
          <a:ln w="9525">
            <a:noFill/>
            <a:miter lim="800000"/>
            <a:headEnd/>
            <a:tailEnd/>
          </a:ln>
        </p:spPr>
        <p:txBody>
          <a:bodyPr>
            <a:spAutoFit/>
          </a:bodyPr>
          <a:lstStyle/>
          <a:p>
            <a:pPr marL="288925" indent="-288925">
              <a:lnSpc>
                <a:spcPct val="125000"/>
              </a:lnSpc>
              <a:buClr>
                <a:srgbClr val="FFFF66"/>
              </a:buClr>
              <a:buFont typeface="Wingdings" pitchFamily="2" charset="2"/>
              <a:buNone/>
              <a:defRPr/>
            </a:pPr>
            <a:r>
              <a:rPr kumimoji="1" lang="zh-CN" altLang="en-US" sz="2800" b="1" dirty="0">
                <a:latin typeface="Times New Roman" pitchFamily="18" charset="0"/>
                <a:ea typeface="宋体" pitchFamily="2" charset="-122"/>
              </a:rPr>
              <a:t>驻留集是指在当前时刻，进程实际</a:t>
            </a:r>
            <a:r>
              <a:rPr kumimoji="1" lang="zh-CN" altLang="en-US" sz="2800" b="1" dirty="0">
                <a:solidFill>
                  <a:srgbClr val="7030A0"/>
                </a:solidFill>
                <a:effectLst>
                  <a:outerShdw blurRad="38100" dist="38100" dir="2700000" algn="tl">
                    <a:srgbClr val="000000">
                      <a:alpha val="43137"/>
                    </a:srgbClr>
                  </a:outerShdw>
                </a:effectLst>
                <a:latin typeface="Times New Roman" pitchFamily="18" charset="0"/>
                <a:ea typeface="宋体" pitchFamily="2" charset="-122"/>
              </a:rPr>
              <a:t>驻留在内存当中</a:t>
            </a:r>
          </a:p>
          <a:p>
            <a:pPr marL="288925" indent="-288925">
              <a:lnSpc>
                <a:spcPct val="125000"/>
              </a:lnSpc>
              <a:buClr>
                <a:srgbClr val="FFFF66"/>
              </a:buClr>
              <a:buFont typeface="Wingdings" pitchFamily="2" charset="2"/>
              <a:buNone/>
              <a:defRPr/>
            </a:pPr>
            <a:r>
              <a:rPr kumimoji="1" lang="zh-CN" altLang="en-US" sz="2800" b="1" dirty="0" smtClean="0">
                <a:solidFill>
                  <a:srgbClr val="7030A0"/>
                </a:solidFill>
                <a:effectLst>
                  <a:outerShdw blurRad="38100" dist="38100" dir="2700000" algn="tl">
                    <a:srgbClr val="000000">
                      <a:alpha val="43137"/>
                    </a:srgbClr>
                  </a:outerShdw>
                </a:effectLst>
                <a:latin typeface="Times New Roman" pitchFamily="18" charset="0"/>
                <a:ea typeface="宋体" pitchFamily="2" charset="-122"/>
              </a:rPr>
              <a:t>的逻辑页面</a:t>
            </a:r>
            <a:r>
              <a:rPr kumimoji="1" lang="zh-CN" altLang="en-US" sz="2800" b="1" dirty="0">
                <a:solidFill>
                  <a:srgbClr val="7030A0"/>
                </a:solidFill>
                <a:effectLst>
                  <a:outerShdw blurRad="38100" dist="38100" dir="2700000" algn="tl">
                    <a:srgbClr val="000000">
                      <a:alpha val="43137"/>
                    </a:srgbClr>
                  </a:outerShdw>
                </a:effectLst>
                <a:latin typeface="Times New Roman" pitchFamily="18" charset="0"/>
                <a:ea typeface="宋体" pitchFamily="2" charset="-122"/>
              </a:rPr>
              <a:t>集合</a:t>
            </a:r>
            <a:r>
              <a:rPr kumimoji="1" lang="zh-CN" altLang="en-US" sz="2800" b="1" dirty="0">
                <a:latin typeface="Times New Roman" pitchFamily="18" charset="0"/>
                <a:ea typeface="宋体" pitchFamily="2" charset="-122"/>
              </a:rPr>
              <a:t>。</a:t>
            </a:r>
          </a:p>
          <a:p>
            <a:pPr marL="288925" indent="-288925">
              <a:lnSpc>
                <a:spcPct val="125000"/>
              </a:lnSpc>
              <a:spcBef>
                <a:spcPct val="30000"/>
              </a:spcBef>
              <a:buClr>
                <a:schemeClr val="tx1"/>
              </a:buClr>
              <a:buFont typeface="Wingdings" pitchFamily="2" charset="2"/>
              <a:buChar char="w"/>
              <a:defRPr/>
            </a:pPr>
            <a:r>
              <a:rPr kumimoji="1" lang="zh-CN" altLang="en-US" sz="28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工作集</a:t>
            </a:r>
            <a:r>
              <a:rPr kumimoji="1" lang="zh-CN" altLang="en-US" sz="2800" b="1" dirty="0">
                <a:latin typeface="Times New Roman" pitchFamily="18" charset="0"/>
                <a:ea typeface="宋体" pitchFamily="2" charset="-122"/>
              </a:rPr>
              <a:t>是进程在运行过程中固有的性质，而</a:t>
            </a:r>
            <a:r>
              <a:rPr kumimoji="1" lang="zh-CN" altLang="en-US" sz="28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驻留集</a:t>
            </a:r>
            <a:r>
              <a:rPr kumimoji="1" lang="zh-CN" altLang="en-US" sz="2800" b="1" dirty="0">
                <a:latin typeface="Times New Roman" pitchFamily="18" charset="0"/>
                <a:ea typeface="宋体" pitchFamily="2" charset="-122"/>
              </a:rPr>
              <a:t>取决于系统分配给进程的物理页面数目，以及所采用的页面置换算法；</a:t>
            </a:r>
          </a:p>
        </p:txBody>
      </p:sp>
      <p:sp>
        <p:nvSpPr>
          <p:cNvPr id="197637" name="Text Box 5"/>
          <p:cNvSpPr txBox="1">
            <a:spLocks noChangeArrowheads="1"/>
          </p:cNvSpPr>
          <p:nvPr/>
        </p:nvSpPr>
        <p:spPr bwMode="auto">
          <a:xfrm>
            <a:off x="1749425" y="4869160"/>
            <a:ext cx="4339650"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buFontTx/>
              <a:buAutoNum type="arabicPeriod"/>
            </a:pPr>
            <a:r>
              <a:rPr kumimoji="1" lang="en-US" altLang="zh-CN" sz="2800" b="1" dirty="0" err="1">
                <a:solidFill>
                  <a:srgbClr val="0000FF"/>
                </a:solidFill>
                <a:latin typeface="Times New Roman" pitchFamily="18" charset="0"/>
                <a:ea typeface="楷体_GB2312" pitchFamily="49" charset="-122"/>
              </a:rPr>
              <a:t>如</a:t>
            </a:r>
            <a:r>
              <a:rPr kumimoji="1" lang="en-US" altLang="zh-CN" sz="2800" b="1" dirty="0" err="1" smtClean="0">
                <a:solidFill>
                  <a:srgbClr val="0000FF"/>
                </a:solidFill>
                <a:latin typeface="Times New Roman" pitchFamily="18" charset="0"/>
                <a:ea typeface="楷体_GB2312" pitchFamily="49" charset="-122"/>
              </a:rPr>
              <a:t>果</a:t>
            </a:r>
            <a:r>
              <a:rPr kumimoji="1" lang="en-US" altLang="zh-CN" sz="2800" b="1" dirty="0" err="1" smtClean="0">
                <a:solidFill>
                  <a:srgbClr val="0000FF"/>
                </a:solidFill>
                <a:latin typeface="Times New Roman" pitchFamily="18" charset="0"/>
                <a:ea typeface="楷体_GB2312" pitchFamily="49" charset="-122"/>
              </a:rPr>
              <a:t>|</a:t>
            </a:r>
            <a:r>
              <a:rPr kumimoji="1" lang="en-US" altLang="en-US" sz="2800" b="1" dirty="0" err="1" smtClean="0">
                <a:solidFill>
                  <a:srgbClr val="0000FF"/>
                </a:solidFill>
                <a:latin typeface="Times New Roman" pitchFamily="18" charset="0"/>
                <a:ea typeface="楷体_GB2312" pitchFamily="49" charset="-122"/>
              </a:rPr>
              <a:t>驻</a:t>
            </a:r>
            <a:r>
              <a:rPr kumimoji="1" lang="en-US" altLang="en-US" sz="2800" b="1" dirty="0" err="1">
                <a:solidFill>
                  <a:srgbClr val="0000FF"/>
                </a:solidFill>
                <a:latin typeface="Times New Roman" pitchFamily="18" charset="0"/>
                <a:ea typeface="楷体_GB2312" pitchFamily="49" charset="-122"/>
              </a:rPr>
              <a:t>留</a:t>
            </a:r>
            <a:r>
              <a:rPr kumimoji="1" lang="en-US" altLang="en-US" sz="2800" b="1" dirty="0" err="1" smtClean="0">
                <a:solidFill>
                  <a:srgbClr val="0000FF"/>
                </a:solidFill>
                <a:latin typeface="Times New Roman" pitchFamily="18" charset="0"/>
                <a:ea typeface="楷体_GB2312" pitchFamily="49" charset="-122"/>
              </a:rPr>
              <a:t>集</a:t>
            </a:r>
            <a:r>
              <a:rPr kumimoji="1" lang="en-US" altLang="zh-CN" sz="2800" b="1" dirty="0" smtClean="0">
                <a:solidFill>
                  <a:srgbClr val="0000FF"/>
                </a:solidFill>
                <a:latin typeface="Times New Roman" pitchFamily="18" charset="0"/>
                <a:ea typeface="楷体_GB2312" pitchFamily="49" charset="-122"/>
              </a:rPr>
              <a:t>|</a:t>
            </a:r>
            <a:r>
              <a:rPr kumimoji="1" lang="en-US" altLang="en-US" sz="2800" b="1" dirty="0" smtClean="0">
                <a:solidFill>
                  <a:srgbClr val="0000FF"/>
                </a:solidFill>
                <a:latin typeface="Times New Roman" pitchFamily="18" charset="0"/>
                <a:ea typeface="楷体_GB2312" pitchFamily="49" charset="-122"/>
              </a:rPr>
              <a:t> ≥ </a:t>
            </a:r>
            <a:r>
              <a:rPr kumimoji="1" lang="en-US" altLang="zh-CN" sz="2800" b="1" dirty="0" smtClean="0">
                <a:solidFill>
                  <a:srgbClr val="0000FF"/>
                </a:solidFill>
                <a:latin typeface="Times New Roman" pitchFamily="18" charset="0"/>
                <a:ea typeface="楷体_GB2312" pitchFamily="49" charset="-122"/>
              </a:rPr>
              <a:t>|</a:t>
            </a:r>
            <a:r>
              <a:rPr kumimoji="1" lang="en-US" altLang="en-US" sz="2800" b="1" dirty="0" smtClean="0">
                <a:solidFill>
                  <a:srgbClr val="0000FF"/>
                </a:solidFill>
                <a:latin typeface="Times New Roman" pitchFamily="18" charset="0"/>
                <a:ea typeface="楷体_GB2312" pitchFamily="49" charset="-122"/>
              </a:rPr>
              <a:t>工</a:t>
            </a:r>
            <a:r>
              <a:rPr kumimoji="1" lang="en-US" altLang="en-US" sz="2800" b="1" dirty="0">
                <a:solidFill>
                  <a:srgbClr val="0000FF"/>
                </a:solidFill>
                <a:latin typeface="Times New Roman" pitchFamily="18" charset="0"/>
                <a:ea typeface="楷体_GB2312" pitchFamily="49" charset="-122"/>
              </a:rPr>
              <a:t>作</a:t>
            </a:r>
            <a:r>
              <a:rPr kumimoji="1" lang="en-US" altLang="en-US" sz="2800" b="1" dirty="0" smtClean="0">
                <a:solidFill>
                  <a:srgbClr val="0000FF"/>
                </a:solidFill>
                <a:latin typeface="Times New Roman" pitchFamily="18" charset="0"/>
                <a:ea typeface="楷体_GB2312" pitchFamily="49" charset="-122"/>
              </a:rPr>
              <a:t>集</a:t>
            </a:r>
            <a:r>
              <a:rPr kumimoji="1" lang="en-US" altLang="zh-CN" sz="2800" b="1" dirty="0" smtClean="0">
                <a:solidFill>
                  <a:srgbClr val="0000FF"/>
                </a:solidFill>
                <a:latin typeface="Times New Roman" pitchFamily="18" charset="0"/>
                <a:ea typeface="楷体_GB2312" pitchFamily="49" charset="-122"/>
              </a:rPr>
              <a:t>|</a:t>
            </a:r>
            <a:r>
              <a:rPr kumimoji="1" lang="en-US" altLang="zh-CN" sz="2800" b="1" dirty="0" smtClean="0">
                <a:solidFill>
                  <a:srgbClr val="0000FF"/>
                </a:solidFill>
                <a:latin typeface="Times New Roman" pitchFamily="18" charset="0"/>
                <a:ea typeface="楷体_GB2312" pitchFamily="49" charset="-122"/>
              </a:rPr>
              <a:t>？</a:t>
            </a:r>
            <a:endParaRPr kumimoji="1" lang="en-US" altLang="zh-CN" sz="2800" b="1" dirty="0">
              <a:solidFill>
                <a:srgbClr val="0000FF"/>
              </a:solidFill>
              <a:latin typeface="Times New Roman" pitchFamily="18" charset="0"/>
              <a:ea typeface="楷体_GB2312" pitchFamily="49" charset="-122"/>
            </a:endParaRPr>
          </a:p>
          <a:p>
            <a:pPr>
              <a:spcBef>
                <a:spcPct val="20000"/>
              </a:spcBef>
              <a:buFontTx/>
              <a:buAutoNum type="arabicPeriod"/>
            </a:pPr>
            <a:r>
              <a:rPr kumimoji="1" lang="zh-CN" altLang="en-US" sz="2800" b="1" dirty="0">
                <a:solidFill>
                  <a:srgbClr val="0000FF"/>
                </a:solidFill>
                <a:latin typeface="Times New Roman" pitchFamily="18" charset="0"/>
                <a:ea typeface="楷体_GB2312" pitchFamily="49" charset="-122"/>
              </a:rPr>
              <a:t>驻留集越大越好？</a:t>
            </a:r>
          </a:p>
          <a:p>
            <a:pPr>
              <a:spcBef>
                <a:spcPct val="20000"/>
              </a:spcBef>
              <a:buFontTx/>
              <a:buAutoNum type="arabicPeriod"/>
            </a:pPr>
            <a:r>
              <a:rPr kumimoji="1" lang="zh-CN" altLang="en-US" sz="2800" b="1" dirty="0" smtClean="0">
                <a:solidFill>
                  <a:srgbClr val="0000FF"/>
                </a:solidFill>
                <a:latin typeface="Times New Roman" pitchFamily="18" charset="0"/>
                <a:ea typeface="楷体_GB2312" pitchFamily="49" charset="-122"/>
              </a:rPr>
              <a:t>如果</a:t>
            </a:r>
            <a:r>
              <a:rPr kumimoji="1" lang="en-US" altLang="zh-CN" sz="2800" b="1" dirty="0" smtClean="0">
                <a:solidFill>
                  <a:srgbClr val="0000FF"/>
                </a:solidFill>
                <a:latin typeface="Times New Roman" pitchFamily="18" charset="0"/>
                <a:ea typeface="楷体_GB2312" pitchFamily="49" charset="-122"/>
              </a:rPr>
              <a:t>|</a:t>
            </a:r>
            <a:r>
              <a:rPr kumimoji="1" lang="zh-CN" altLang="en-US" sz="2800" b="1" dirty="0" smtClean="0">
                <a:solidFill>
                  <a:srgbClr val="0000FF"/>
                </a:solidFill>
                <a:latin typeface="Times New Roman" pitchFamily="18" charset="0"/>
                <a:ea typeface="楷体_GB2312" pitchFamily="49" charset="-122"/>
              </a:rPr>
              <a:t>驻留集</a:t>
            </a:r>
            <a:r>
              <a:rPr kumimoji="1" lang="en-US" altLang="zh-CN" sz="2800" b="1" dirty="0" smtClean="0">
                <a:solidFill>
                  <a:srgbClr val="0000FF"/>
                </a:solidFill>
                <a:latin typeface="Times New Roman" pitchFamily="18" charset="0"/>
                <a:ea typeface="楷体_GB2312" pitchFamily="49" charset="-122"/>
              </a:rPr>
              <a:t>|</a:t>
            </a:r>
            <a:r>
              <a:rPr kumimoji="1" lang="zh-CN" altLang="en-US" sz="2800" b="1" dirty="0" smtClean="0">
                <a:solidFill>
                  <a:srgbClr val="0000FF"/>
                </a:solidFill>
                <a:latin typeface="Times New Roman" pitchFamily="18" charset="0"/>
                <a:ea typeface="楷体_GB2312" pitchFamily="49" charset="-122"/>
              </a:rPr>
              <a:t> </a:t>
            </a:r>
            <a:r>
              <a:rPr kumimoji="1" lang="en-US" altLang="zh-CN" sz="2800" b="1" dirty="0" smtClean="0">
                <a:solidFill>
                  <a:srgbClr val="0000FF"/>
                </a:solidFill>
                <a:latin typeface="Times New Roman" pitchFamily="18" charset="0"/>
                <a:ea typeface="楷体_GB2312" pitchFamily="49" charset="-122"/>
              </a:rPr>
              <a:t>&lt;</a:t>
            </a:r>
            <a:r>
              <a:rPr kumimoji="1" lang="zh-CN" altLang="en-US" sz="2800" b="1" dirty="0" smtClean="0">
                <a:solidFill>
                  <a:srgbClr val="0000FF"/>
                </a:solidFill>
                <a:latin typeface="Times New Roman" pitchFamily="18" charset="0"/>
                <a:ea typeface="楷体_GB2312" pitchFamily="49" charset="-122"/>
              </a:rPr>
              <a:t> </a:t>
            </a:r>
            <a:r>
              <a:rPr kumimoji="1" lang="en-US" altLang="zh-CN" sz="2800" b="1" dirty="0" smtClean="0">
                <a:solidFill>
                  <a:srgbClr val="0000FF"/>
                </a:solidFill>
                <a:latin typeface="Times New Roman" pitchFamily="18" charset="0"/>
                <a:ea typeface="楷体_GB2312" pitchFamily="49" charset="-122"/>
              </a:rPr>
              <a:t>|</a:t>
            </a:r>
            <a:r>
              <a:rPr kumimoji="1" lang="zh-CN" altLang="en-US" sz="2800" b="1" dirty="0" smtClean="0">
                <a:solidFill>
                  <a:srgbClr val="0000FF"/>
                </a:solidFill>
                <a:latin typeface="Times New Roman" pitchFamily="18" charset="0"/>
                <a:ea typeface="楷体_GB2312" pitchFamily="49" charset="-122"/>
              </a:rPr>
              <a:t>工作集</a:t>
            </a:r>
            <a:r>
              <a:rPr kumimoji="1" lang="en-US" altLang="zh-CN" sz="2800" b="1" dirty="0" smtClean="0">
                <a:solidFill>
                  <a:srgbClr val="0000FF"/>
                </a:solidFill>
                <a:latin typeface="Times New Roman" pitchFamily="18" charset="0"/>
                <a:ea typeface="楷体_GB2312" pitchFamily="49" charset="-122"/>
              </a:rPr>
              <a:t>|</a:t>
            </a:r>
            <a:r>
              <a:rPr kumimoji="1" lang="zh-CN" altLang="en-US" sz="2800" b="1" dirty="0" smtClean="0">
                <a:solidFill>
                  <a:srgbClr val="0000FF"/>
                </a:solidFill>
                <a:latin typeface="Times New Roman" pitchFamily="18" charset="0"/>
                <a:ea typeface="楷体_GB2312" pitchFamily="49" charset="-122"/>
              </a:rPr>
              <a:t>？</a:t>
            </a:r>
            <a:endParaRPr kumimoji="1" lang="zh-CN" altLang="en-US" sz="2800" b="1" dirty="0">
              <a:solidFill>
                <a:srgbClr val="0000FF"/>
              </a:solidFill>
              <a:latin typeface="Times New Roman" pitchFamily="18" charset="0"/>
              <a:ea typeface="楷体_GB2312" pitchFamily="49" charset="-122"/>
            </a:endParaRPr>
          </a:p>
        </p:txBody>
      </p:sp>
      <p:sp>
        <p:nvSpPr>
          <p:cNvPr id="197638" name="Rectangle 6"/>
          <p:cNvSpPr>
            <a:spLocks noChangeArrowheads="1"/>
          </p:cNvSpPr>
          <p:nvPr/>
        </p:nvSpPr>
        <p:spPr bwMode="auto">
          <a:xfrm>
            <a:off x="5795963" y="5862216"/>
            <a:ext cx="2600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ea typeface="宋体" pitchFamily="2" charset="-122"/>
              </a:rPr>
              <a:t>抖动</a:t>
            </a:r>
            <a:r>
              <a:rPr lang="en-US" altLang="zh-CN" sz="2800" b="1" dirty="0">
                <a:latin typeface="Times New Roman" pitchFamily="18" charset="0"/>
                <a:ea typeface="宋体" pitchFamily="2" charset="-122"/>
              </a:rPr>
              <a:t>(thrashing)</a:t>
            </a:r>
            <a:endParaRPr lang="zh-CN" altLang="en-US" sz="2800" b="1" dirty="0">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6197">
                                            <p:txEl>
                                              <p:pRg st="2" end="2"/>
                                            </p:txEl>
                                          </p:spTgt>
                                        </p:tgtEl>
                                        <p:attrNameLst>
                                          <p:attrName>style.visibility</p:attrName>
                                        </p:attrNameLst>
                                      </p:cBhvr>
                                      <p:to>
                                        <p:strVal val="visible"/>
                                      </p:to>
                                    </p:set>
                                    <p:animEffect transition="in" filter="dissolve">
                                      <p:cBhvr>
                                        <p:cTn id="7" dur="500"/>
                                        <p:tgtEl>
                                          <p:spTgt spid="13619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7637">
                                            <p:txEl>
                                              <p:pRg st="0" end="0"/>
                                            </p:txEl>
                                          </p:spTgt>
                                        </p:tgtEl>
                                        <p:attrNameLst>
                                          <p:attrName>style.visibility</p:attrName>
                                        </p:attrNameLst>
                                      </p:cBhvr>
                                      <p:to>
                                        <p:strVal val="visible"/>
                                      </p:to>
                                    </p:set>
                                    <p:anim calcmode="lin" valueType="num">
                                      <p:cBhvr additive="base">
                                        <p:cTn id="12" dur="500" fill="hold"/>
                                        <p:tgtEl>
                                          <p:spTgt spid="19763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76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7637">
                                            <p:txEl>
                                              <p:pRg st="1" end="1"/>
                                            </p:txEl>
                                          </p:spTgt>
                                        </p:tgtEl>
                                        <p:attrNameLst>
                                          <p:attrName>style.visibility</p:attrName>
                                        </p:attrNameLst>
                                      </p:cBhvr>
                                      <p:to>
                                        <p:strVal val="visible"/>
                                      </p:to>
                                    </p:set>
                                    <p:anim calcmode="lin" valueType="num">
                                      <p:cBhvr additive="base">
                                        <p:cTn id="18" dur="500" fill="hold"/>
                                        <p:tgtEl>
                                          <p:spTgt spid="19763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976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7637">
                                            <p:txEl>
                                              <p:pRg st="2" end="2"/>
                                            </p:txEl>
                                          </p:spTgt>
                                        </p:tgtEl>
                                        <p:attrNameLst>
                                          <p:attrName>style.visibility</p:attrName>
                                        </p:attrNameLst>
                                      </p:cBhvr>
                                      <p:to>
                                        <p:strVal val="visible"/>
                                      </p:to>
                                    </p:set>
                                    <p:anim calcmode="lin" valueType="num">
                                      <p:cBhvr additive="base">
                                        <p:cTn id="24" dur="500" fill="hold"/>
                                        <p:tgtEl>
                                          <p:spTgt spid="19763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76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7638"/>
                                        </p:tgtEl>
                                        <p:attrNameLst>
                                          <p:attrName>style.visibility</p:attrName>
                                        </p:attrNameLst>
                                      </p:cBhvr>
                                      <p:to>
                                        <p:strVal val="visible"/>
                                      </p:to>
                                    </p:set>
                                    <p:animEffect transition="in" filter="dissolve">
                                      <p:cBhvr>
                                        <p:cTn id="30"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uiExpand="1" build="p"/>
      <p:bldP spid="197638"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82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11FC0C-F5C5-42F9-8ACC-3FFF7CB8730A}" type="slidenum">
              <a:rPr lang="en-US" altLang="zh-CN" smtClean="0">
                <a:latin typeface="Times New Roman" pitchFamily="18" charset="0"/>
              </a:rPr>
              <a:pPr eaLnBrk="1" hangingPunct="1"/>
              <a:t>135</a:t>
            </a:fld>
            <a:endParaRPr lang="en-US" altLang="zh-CN" smtClean="0">
              <a:latin typeface="Times New Roman" pitchFamily="18" charset="0"/>
            </a:endParaRPr>
          </a:p>
        </p:txBody>
      </p:sp>
      <p:sp>
        <p:nvSpPr>
          <p:cNvPr id="138244" name="Rectangle 5"/>
          <p:cNvSpPr>
            <a:spLocks noChangeArrowheads="1"/>
          </p:cNvSpPr>
          <p:nvPr/>
        </p:nvSpPr>
        <p:spPr bwMode="auto">
          <a:xfrm>
            <a:off x="539750" y="1281113"/>
            <a:ext cx="820896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850900">
              <a:spcBef>
                <a:spcPct val="50000"/>
              </a:spcBef>
              <a:buClr>
                <a:srgbClr val="FFFF66"/>
              </a:buClr>
              <a:buFont typeface="Wingdings" pitchFamily="2" charset="2"/>
              <a:buNone/>
            </a:pPr>
            <a:r>
              <a:rPr kumimoji="1" lang="zh-CN" altLang="en-US" sz="3600" b="1" dirty="0">
                <a:latin typeface="Times New Roman" pitchFamily="18" charset="0"/>
                <a:ea typeface="黑体" pitchFamily="49" charset="-122"/>
              </a:rPr>
              <a:t>例题：</a:t>
            </a:r>
          </a:p>
          <a:p>
            <a:pPr defTabSz="850900">
              <a:lnSpc>
                <a:spcPct val="125000"/>
              </a:lnSpc>
              <a:spcBef>
                <a:spcPct val="50000"/>
              </a:spcBef>
              <a:buClr>
                <a:srgbClr val="FFFF66"/>
              </a:buClr>
            </a:pPr>
            <a:r>
              <a:rPr kumimoji="1" lang="zh-CN" altLang="en-US" sz="3200" b="1" dirty="0">
                <a:latin typeface="Times New Roman" pitchFamily="18" charset="0"/>
                <a:ea typeface="宋体" pitchFamily="2" charset="-122"/>
              </a:rPr>
              <a:t>	请求分页管理系统中，假设某进程的页表内容如下表所示。</a:t>
            </a:r>
          </a:p>
        </p:txBody>
      </p:sp>
      <p:graphicFrame>
        <p:nvGraphicFramePr>
          <p:cNvPr id="198708" name="Group 52"/>
          <p:cNvGraphicFramePr>
            <a:graphicFrameLocks noGrp="1"/>
          </p:cNvGraphicFramePr>
          <p:nvPr/>
        </p:nvGraphicFramePr>
        <p:xfrm>
          <a:off x="684213" y="3525838"/>
          <a:ext cx="8002587" cy="2357610"/>
        </p:xfrm>
        <a:graphic>
          <a:graphicData uri="http://schemas.openxmlformats.org/drawingml/2006/table">
            <a:tbl>
              <a:tblPr/>
              <a:tblGrid>
                <a:gridCol w="1655762"/>
                <a:gridCol w="3794125"/>
                <a:gridCol w="2552700"/>
              </a:tblGrid>
              <a:tr h="8031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页号</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Arial Unicode MS" pitchFamily="34" charset="-122"/>
                        </a:rPr>
                        <a:t>页框</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Arial Unicode MS" pitchFamily="34" charset="-122"/>
                        </a:rPr>
                        <a:t>(Page  Frame)</a:t>
                      </a: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Arial Unicode MS" pitchFamily="34" charset="-122"/>
                        </a:rPr>
                        <a:t>号</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Arial Unicode MS" pitchFamily="34" charset="-122"/>
                        </a:rPr>
                        <a:t>有效位</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9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Times New Roman" pitchFamily="18" charset="0"/>
                          <a:ea typeface="Arial Unicode MS" pitchFamily="34" charset="-122"/>
                          <a:cs typeface="Arial Unicode MS" pitchFamily="34" charset="-122"/>
                        </a:rPr>
                        <a:t>0</a:t>
                      </a:r>
                      <a:endParaRPr kumimoji="0" lang="en-US" altLang="zh-CN" sz="2800" b="1" i="0" u="none" strike="noStrike" cap="none" normalizeH="0" baseline="0" dirty="0" smtClean="0">
                        <a:ln>
                          <a:noFill/>
                        </a:ln>
                        <a:solidFill>
                          <a:srgbClr val="0000FF"/>
                        </a:solidFill>
                        <a:effectLst/>
                        <a:latin typeface="Times New Roman" pitchFamily="18" charset="0"/>
                        <a:ea typeface="宋体"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Times New Roman" pitchFamily="18" charset="0"/>
                          <a:ea typeface="Arial Unicode MS" pitchFamily="34" charset="-122"/>
                          <a:cs typeface="Arial Unicode MS" pitchFamily="34" charset="-122"/>
                        </a:rPr>
                        <a:t>101H</a:t>
                      </a:r>
                      <a:endParaRPr kumimoji="0" lang="en-US" altLang="zh-CN" sz="2800" b="1" i="0" u="none" strike="noStrike" cap="none" normalizeH="0" baseline="0" dirty="0" smtClean="0">
                        <a:ln>
                          <a:noFill/>
                        </a:ln>
                        <a:solidFill>
                          <a:srgbClr val="0000FF"/>
                        </a:solidFill>
                        <a:effectLst/>
                        <a:latin typeface="Times New Roman" pitchFamily="18"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Times New Roman" pitchFamily="18" charset="0"/>
                          <a:ea typeface="Arial Unicode MS" pitchFamily="34" charset="-122"/>
                          <a:cs typeface="Arial Unicode MS" pitchFamily="34" charset="-122"/>
                        </a:rPr>
                        <a:t>1</a:t>
                      </a:r>
                      <a:endParaRPr kumimoji="0" lang="en-US" altLang="zh-CN" sz="2800" b="1" i="0" u="none" strike="noStrike" cap="none" normalizeH="0" baseline="0" dirty="0" smtClean="0">
                        <a:ln>
                          <a:noFill/>
                        </a:ln>
                        <a:solidFill>
                          <a:srgbClr val="0000FF"/>
                        </a:solidFill>
                        <a:effectLst/>
                        <a:latin typeface="Times New Roman" pitchFamily="18"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9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Times New Roman" pitchFamily="18" charset="0"/>
                          <a:ea typeface="Arial Unicode MS" pitchFamily="34" charset="-122"/>
                          <a:cs typeface="Arial Unicode MS" pitchFamily="34" charset="-122"/>
                        </a:rPr>
                        <a:t>1</a:t>
                      </a:r>
                      <a:endParaRPr kumimoji="0" lang="en-US" altLang="zh-CN" sz="2800" b="1" i="0" u="none" strike="noStrike" cap="none" normalizeH="0" baseline="0" dirty="0" smtClean="0">
                        <a:ln>
                          <a:noFill/>
                        </a:ln>
                        <a:solidFill>
                          <a:srgbClr val="FF0000"/>
                        </a:solidFill>
                        <a:effectLst/>
                        <a:latin typeface="Times New Roman" pitchFamily="18" charset="0"/>
                        <a:ea typeface="宋体"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Times New Roman" pitchFamily="18" charset="0"/>
                          <a:ea typeface="Arial Unicode MS" pitchFamily="34" charset="-122"/>
                          <a:cs typeface="Arial Unicode MS" pitchFamily="34" charset="-122"/>
                        </a:rPr>
                        <a:t>—</a:t>
                      </a:r>
                      <a:endParaRPr kumimoji="0" lang="en-US" altLang="zh-CN" sz="2800" b="1" i="0" u="none" strike="noStrike" cap="none" normalizeH="0" baseline="0" dirty="0" smtClean="0">
                        <a:ln>
                          <a:noFill/>
                        </a:ln>
                        <a:solidFill>
                          <a:srgbClr val="FF0000"/>
                        </a:solidFill>
                        <a:effectLst/>
                        <a:latin typeface="Times New Roman" pitchFamily="18"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FF0000"/>
                          </a:solidFill>
                          <a:effectLst/>
                          <a:latin typeface="Times New Roman" pitchFamily="18" charset="0"/>
                          <a:ea typeface="Arial Unicode MS" pitchFamily="34" charset="-122"/>
                          <a:cs typeface="Arial Unicode MS" pitchFamily="34" charset="-122"/>
                        </a:rPr>
                        <a:t>0</a:t>
                      </a:r>
                      <a:endParaRPr kumimoji="0" lang="en-US" altLang="zh-CN" sz="2800" b="1" i="0" u="none" strike="noStrike" cap="none" normalizeH="0" baseline="0" dirty="0" smtClean="0">
                        <a:ln>
                          <a:noFill/>
                        </a:ln>
                        <a:solidFill>
                          <a:srgbClr val="FF0000"/>
                        </a:solidFill>
                        <a:effectLst/>
                        <a:latin typeface="Times New Roman" pitchFamily="18"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9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Times New Roman" pitchFamily="18" charset="0"/>
                          <a:ea typeface="Arial Unicode MS" pitchFamily="34" charset="-122"/>
                          <a:cs typeface="Arial Unicode MS" pitchFamily="34" charset="-122"/>
                        </a:rPr>
                        <a:t>2</a:t>
                      </a:r>
                      <a:endParaRPr kumimoji="0" lang="en-US" altLang="zh-CN" sz="2800" b="1" i="0" u="none" strike="noStrike" cap="none" normalizeH="0" baseline="0" dirty="0" smtClean="0">
                        <a:ln>
                          <a:noFill/>
                        </a:ln>
                        <a:solidFill>
                          <a:srgbClr val="0000FF"/>
                        </a:solidFill>
                        <a:effectLst/>
                        <a:latin typeface="Times New Roman" pitchFamily="18" charset="0"/>
                        <a:ea typeface="宋体"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Times New Roman" pitchFamily="18" charset="0"/>
                          <a:ea typeface="Arial Unicode MS" pitchFamily="34" charset="-122"/>
                          <a:cs typeface="Arial Unicode MS" pitchFamily="34" charset="-122"/>
                        </a:rPr>
                        <a:t>254H</a:t>
                      </a:r>
                      <a:endParaRPr kumimoji="0" lang="en-US" altLang="zh-CN" sz="2800" b="1" i="0" u="none" strike="noStrike" cap="none" normalizeH="0" baseline="0" dirty="0" smtClean="0">
                        <a:ln>
                          <a:noFill/>
                        </a:ln>
                        <a:solidFill>
                          <a:srgbClr val="0000FF"/>
                        </a:solidFill>
                        <a:effectLst/>
                        <a:latin typeface="Times New Roman" pitchFamily="18"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Times New Roman" pitchFamily="18" charset="0"/>
                          <a:ea typeface="Arial Unicode MS" pitchFamily="34" charset="-122"/>
                          <a:cs typeface="Arial Unicode MS" pitchFamily="34" charset="-122"/>
                        </a:rPr>
                        <a:t>1</a:t>
                      </a:r>
                      <a:endParaRPr kumimoji="0" lang="en-US" altLang="zh-CN" sz="2800" b="1" i="0" u="none" strike="noStrike" cap="none" normalizeH="0" baseline="0" dirty="0" smtClean="0">
                        <a:ln>
                          <a:noFill/>
                        </a:ln>
                        <a:solidFill>
                          <a:srgbClr val="0000FF"/>
                        </a:solidFill>
                        <a:effectLst/>
                        <a:latin typeface="Times New Roman" pitchFamily="18"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92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D5B8DB-2B3C-4E68-B20E-7A04A5BCDEDB}" type="slidenum">
              <a:rPr lang="en-US" altLang="zh-CN" smtClean="0">
                <a:latin typeface="Times New Roman" pitchFamily="18" charset="0"/>
              </a:rPr>
              <a:pPr eaLnBrk="1" hangingPunct="1"/>
              <a:t>136</a:t>
            </a:fld>
            <a:endParaRPr lang="en-US" altLang="zh-CN" smtClean="0">
              <a:latin typeface="Times New Roman" pitchFamily="18" charset="0"/>
            </a:endParaRPr>
          </a:p>
        </p:txBody>
      </p:sp>
      <p:sp>
        <p:nvSpPr>
          <p:cNvPr id="139268" name="Rectangle 5"/>
          <p:cNvSpPr>
            <a:spLocks noChangeArrowheads="1"/>
          </p:cNvSpPr>
          <p:nvPr/>
        </p:nvSpPr>
        <p:spPr bwMode="auto">
          <a:xfrm>
            <a:off x="468313" y="1124744"/>
            <a:ext cx="8208962" cy="521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defTabSz="850900">
              <a:lnSpc>
                <a:spcPct val="120000"/>
              </a:lnSpc>
              <a:spcBef>
                <a:spcPct val="50000"/>
              </a:spcBef>
              <a:buClr>
                <a:srgbClr val="FFFF66"/>
              </a:buClr>
            </a:pPr>
            <a:r>
              <a:rPr kumimoji="1" lang="zh-CN" altLang="en-US" sz="2800" b="1" dirty="0">
                <a:latin typeface="Times New Roman" pitchFamily="18" charset="0"/>
                <a:ea typeface="宋体" pitchFamily="2" charset="-122"/>
              </a:rPr>
              <a:t>	页面大小为</a:t>
            </a:r>
            <a:r>
              <a:rPr kumimoji="1" lang="en-US" altLang="zh-CN" sz="2800" b="1" dirty="0">
                <a:latin typeface="Times New Roman" pitchFamily="18" charset="0"/>
                <a:ea typeface="宋体" pitchFamily="2" charset="-122"/>
              </a:rPr>
              <a:t>4KB</a:t>
            </a:r>
            <a:r>
              <a:rPr kumimoji="1" lang="zh-CN" altLang="en-US" sz="2800" b="1" dirty="0">
                <a:latin typeface="Times New Roman" pitchFamily="18" charset="0"/>
                <a:ea typeface="宋体" pitchFamily="2" charset="-122"/>
              </a:rPr>
              <a:t>，一次内存的访问时间是</a:t>
            </a:r>
            <a:r>
              <a:rPr kumimoji="1" lang="en-US" altLang="zh-CN" sz="2800" b="1" dirty="0">
                <a:latin typeface="Times New Roman" pitchFamily="18" charset="0"/>
                <a:ea typeface="宋体" pitchFamily="2" charset="-122"/>
              </a:rPr>
              <a:t>100ns</a:t>
            </a:r>
            <a:r>
              <a:rPr kumimoji="1" lang="zh-CN" altLang="en-US" sz="2800" b="1" dirty="0">
                <a:latin typeface="Times New Roman" pitchFamily="18" charset="0"/>
                <a:ea typeface="宋体" pitchFamily="2" charset="-122"/>
              </a:rPr>
              <a:t>，一次快表（</a:t>
            </a:r>
            <a:r>
              <a:rPr kumimoji="1" lang="en-US" altLang="zh-CN" sz="2800" b="1" dirty="0">
                <a:latin typeface="Times New Roman" pitchFamily="18" charset="0"/>
                <a:ea typeface="宋体" pitchFamily="2" charset="-122"/>
              </a:rPr>
              <a:t>TLB</a:t>
            </a:r>
            <a:r>
              <a:rPr kumimoji="1" lang="zh-CN" altLang="en-US" sz="2800" b="1" dirty="0">
                <a:latin typeface="Times New Roman" pitchFamily="18" charset="0"/>
                <a:ea typeface="宋体" pitchFamily="2" charset="-122"/>
              </a:rPr>
              <a:t>）的访问时间是</a:t>
            </a:r>
            <a:r>
              <a:rPr kumimoji="1" lang="en-US" altLang="zh-CN" sz="2800" b="1" dirty="0">
                <a:latin typeface="Times New Roman" pitchFamily="18" charset="0"/>
                <a:ea typeface="宋体" pitchFamily="2" charset="-122"/>
              </a:rPr>
              <a:t>10ns</a:t>
            </a:r>
            <a:r>
              <a:rPr kumimoji="1" lang="zh-CN" altLang="en-US" sz="2800" b="1" dirty="0">
                <a:latin typeface="Times New Roman" pitchFamily="18" charset="0"/>
                <a:ea typeface="宋体" pitchFamily="2" charset="-122"/>
              </a:rPr>
              <a:t>，处理一次缺页的平均时间为</a:t>
            </a:r>
            <a:r>
              <a:rPr kumimoji="1" lang="en-US" altLang="zh-CN" sz="2800" b="1" dirty="0">
                <a:latin typeface="Times New Roman" pitchFamily="18" charset="0"/>
                <a:ea typeface="宋体" pitchFamily="2" charset="-122"/>
              </a:rPr>
              <a:t>10</a:t>
            </a:r>
            <a:r>
              <a:rPr kumimoji="1" lang="en-US" altLang="zh-CN" sz="2800" b="1" baseline="30000" dirty="0">
                <a:latin typeface="Times New Roman" pitchFamily="18" charset="0"/>
                <a:ea typeface="宋体" pitchFamily="2" charset="-122"/>
              </a:rPr>
              <a:t>8</a:t>
            </a:r>
            <a:r>
              <a:rPr kumimoji="1" lang="en-US" altLang="zh-CN" sz="2800" b="1" dirty="0">
                <a:latin typeface="Times New Roman" pitchFamily="18" charset="0"/>
                <a:ea typeface="宋体" pitchFamily="2" charset="-122"/>
              </a:rPr>
              <a:t>ns</a:t>
            </a:r>
            <a:r>
              <a:rPr kumimoji="1" lang="zh-CN" altLang="en-US" sz="2800" b="1" dirty="0">
                <a:latin typeface="Times New Roman" pitchFamily="18" charset="0"/>
                <a:ea typeface="宋体" pitchFamily="2" charset="-122"/>
              </a:rPr>
              <a:t>（已含更新</a:t>
            </a:r>
            <a:r>
              <a:rPr kumimoji="1" lang="en-US" altLang="zh-CN" sz="2800" b="1" dirty="0">
                <a:latin typeface="Times New Roman" pitchFamily="18" charset="0"/>
                <a:ea typeface="宋体" pitchFamily="2" charset="-122"/>
              </a:rPr>
              <a:t>TLB</a:t>
            </a:r>
            <a:r>
              <a:rPr kumimoji="1" lang="zh-CN" altLang="en-US" sz="2800" b="1" dirty="0">
                <a:latin typeface="Times New Roman" pitchFamily="18" charset="0"/>
                <a:ea typeface="宋体" pitchFamily="2" charset="-122"/>
              </a:rPr>
              <a:t>和页表的时间），进程的驻留集大小固定为</a:t>
            </a:r>
            <a:r>
              <a:rPr kumimoji="1" lang="en-US" altLang="zh-CN" sz="2800" b="1" dirty="0">
                <a:latin typeface="Times New Roman" pitchFamily="18" charset="0"/>
                <a:ea typeface="宋体" pitchFamily="2" charset="-122"/>
              </a:rPr>
              <a:t>2</a:t>
            </a:r>
            <a:r>
              <a:rPr kumimoji="1" lang="zh-CN" altLang="en-US" sz="2800" b="1" dirty="0">
                <a:latin typeface="Times New Roman" pitchFamily="18" charset="0"/>
                <a:ea typeface="宋体" pitchFamily="2" charset="-122"/>
              </a:rPr>
              <a:t>，采用最近最少使用置换算法（</a:t>
            </a:r>
            <a:r>
              <a:rPr kumimoji="1" lang="en-US" altLang="zh-CN" sz="2800" b="1" dirty="0" smtClean="0">
                <a:latin typeface="Times New Roman" pitchFamily="18" charset="0"/>
                <a:ea typeface="宋体" pitchFamily="2" charset="-122"/>
              </a:rPr>
              <a:t>LFU</a:t>
            </a:r>
            <a:r>
              <a:rPr kumimoji="1" lang="zh-CN" altLang="en-US" sz="2800" b="1" dirty="0">
                <a:latin typeface="Times New Roman" pitchFamily="18" charset="0"/>
                <a:ea typeface="宋体" pitchFamily="2" charset="-122"/>
              </a:rPr>
              <a:t>）和局部淘汰策略。假设①</a:t>
            </a:r>
            <a:r>
              <a:rPr kumimoji="1" lang="en-US" altLang="zh-CN" sz="2800" b="1" dirty="0">
                <a:latin typeface="Times New Roman" pitchFamily="18" charset="0"/>
                <a:ea typeface="宋体" pitchFamily="2" charset="-122"/>
              </a:rPr>
              <a:t>TLB</a:t>
            </a:r>
            <a:r>
              <a:rPr kumimoji="1" lang="zh-CN" altLang="en-US" sz="2800" b="1" dirty="0">
                <a:latin typeface="Times New Roman" pitchFamily="18" charset="0"/>
                <a:ea typeface="宋体" pitchFamily="2" charset="-122"/>
              </a:rPr>
              <a:t>初始为空；②地址转换时先访问</a:t>
            </a:r>
            <a:r>
              <a:rPr kumimoji="1" lang="en-US" altLang="zh-CN" sz="2800" b="1" dirty="0">
                <a:latin typeface="Times New Roman" pitchFamily="18" charset="0"/>
                <a:ea typeface="宋体" pitchFamily="2" charset="-122"/>
              </a:rPr>
              <a:t>TLB</a:t>
            </a:r>
            <a:r>
              <a:rPr kumimoji="1" lang="zh-CN" altLang="en-US" sz="2800" b="1" dirty="0">
                <a:latin typeface="Times New Roman" pitchFamily="18" charset="0"/>
                <a:ea typeface="宋体" pitchFamily="2" charset="-122"/>
              </a:rPr>
              <a:t>，若 </a:t>
            </a:r>
            <a:r>
              <a:rPr kumimoji="1" lang="en-US" altLang="zh-CN" sz="2800" b="1" dirty="0">
                <a:latin typeface="Times New Roman" pitchFamily="18" charset="0"/>
                <a:ea typeface="宋体" pitchFamily="2" charset="-122"/>
              </a:rPr>
              <a:t>TLB</a:t>
            </a:r>
            <a:r>
              <a:rPr kumimoji="1" lang="zh-CN" altLang="en-US" sz="2800" b="1" dirty="0">
                <a:latin typeface="Times New Roman" pitchFamily="18" charset="0"/>
                <a:ea typeface="宋体" pitchFamily="2" charset="-122"/>
              </a:rPr>
              <a:t>未命中，再访问页表（忽略访问页表之后的 </a:t>
            </a:r>
            <a:r>
              <a:rPr kumimoji="1" lang="en-US" altLang="zh-CN" sz="2800" b="1" dirty="0">
                <a:latin typeface="Times New Roman" pitchFamily="18" charset="0"/>
                <a:ea typeface="宋体" pitchFamily="2" charset="-122"/>
              </a:rPr>
              <a:t>TLB</a:t>
            </a:r>
            <a:r>
              <a:rPr kumimoji="1" lang="zh-CN" altLang="en-US" sz="2800" b="1" dirty="0">
                <a:latin typeface="Times New Roman" pitchFamily="18" charset="0"/>
                <a:ea typeface="宋体" pitchFamily="2" charset="-122"/>
              </a:rPr>
              <a:t>更新时间）；③有效位为</a:t>
            </a:r>
            <a:r>
              <a:rPr kumimoji="1" lang="en-US" altLang="zh-CN" sz="2800" b="1" dirty="0">
                <a:latin typeface="Times New Roman" pitchFamily="18" charset="0"/>
                <a:ea typeface="宋体" pitchFamily="2" charset="-122"/>
              </a:rPr>
              <a:t>0</a:t>
            </a:r>
            <a:r>
              <a:rPr kumimoji="1" lang="zh-CN" altLang="en-US" sz="2800" b="1" dirty="0">
                <a:latin typeface="Times New Roman" pitchFamily="18" charset="0"/>
                <a:ea typeface="宋体" pitchFamily="2" charset="-122"/>
              </a:rPr>
              <a:t>表示页面不在内存，产生缺页中断，缺页中断处理后，返回到产生缺页中断的指令处重新执行。</a:t>
            </a:r>
          </a:p>
        </p:txBody>
      </p:sp>
    </p:spTree>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02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BE6163-3A8B-46DF-B3A3-7C880AE4C5C3}" type="slidenum">
              <a:rPr lang="en-US" altLang="zh-CN" smtClean="0">
                <a:latin typeface="Times New Roman" pitchFamily="18" charset="0"/>
              </a:rPr>
              <a:pPr eaLnBrk="1" hangingPunct="1"/>
              <a:t>137</a:t>
            </a:fld>
            <a:endParaRPr lang="en-US" altLang="zh-CN" smtClean="0">
              <a:latin typeface="Times New Roman" pitchFamily="18" charset="0"/>
            </a:endParaRPr>
          </a:p>
        </p:txBody>
      </p:sp>
      <p:sp>
        <p:nvSpPr>
          <p:cNvPr id="140292" name="Rectangle 3"/>
          <p:cNvSpPr>
            <a:spLocks noChangeArrowheads="1"/>
          </p:cNvSpPr>
          <p:nvPr/>
        </p:nvSpPr>
        <p:spPr bwMode="auto">
          <a:xfrm>
            <a:off x="468313" y="1412776"/>
            <a:ext cx="820896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850900">
              <a:lnSpc>
                <a:spcPct val="130000"/>
              </a:lnSpc>
              <a:spcBef>
                <a:spcPct val="50000"/>
              </a:spcBef>
              <a:buClr>
                <a:srgbClr val="FFFF66"/>
              </a:buClr>
            </a:pPr>
            <a:r>
              <a:rPr kumimoji="1" lang="zh-CN" altLang="en-US" sz="3200" b="1" dirty="0">
                <a:latin typeface="Times New Roman" pitchFamily="18" charset="0"/>
                <a:ea typeface="宋体" pitchFamily="2" charset="-122"/>
              </a:rPr>
              <a:t> </a:t>
            </a:r>
            <a:r>
              <a:rPr kumimoji="1" lang="zh-CN" altLang="en-US" sz="3200" b="1" dirty="0" smtClean="0">
                <a:latin typeface="Times New Roman" pitchFamily="18" charset="0"/>
                <a:ea typeface="宋体" pitchFamily="2" charset="-122"/>
              </a:rPr>
              <a:t>  </a:t>
            </a:r>
            <a:r>
              <a:rPr kumimoji="1" lang="zh-CN" altLang="en-US" sz="3200" b="1" smtClean="0">
                <a:latin typeface="Times New Roman" pitchFamily="18" charset="0"/>
                <a:ea typeface="宋体" pitchFamily="2" charset="-122"/>
              </a:rPr>
              <a:t> 设有虚地址访问</a:t>
            </a:r>
            <a:r>
              <a:rPr kumimoji="1" lang="zh-CN" altLang="en-US" sz="3200" b="1" dirty="0">
                <a:latin typeface="Times New Roman" pitchFamily="18" charset="0"/>
                <a:ea typeface="宋体" pitchFamily="2" charset="-122"/>
              </a:rPr>
              <a:t>序列 </a:t>
            </a:r>
            <a:r>
              <a:rPr kumimoji="1" lang="en-US" altLang="zh-CN" sz="3200" b="1" dirty="0">
                <a:latin typeface="Times New Roman" pitchFamily="18" charset="0"/>
                <a:ea typeface="宋体" pitchFamily="2" charset="-122"/>
              </a:rPr>
              <a:t>2362H</a:t>
            </a: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1565H</a:t>
            </a: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25A5H</a:t>
            </a:r>
            <a:r>
              <a:rPr kumimoji="1" lang="zh-CN" altLang="en-US" sz="3200" b="1" dirty="0">
                <a:latin typeface="Times New Roman" pitchFamily="18" charset="0"/>
                <a:ea typeface="宋体" pitchFamily="2" charset="-122"/>
              </a:rPr>
              <a:t>，请问：</a:t>
            </a:r>
          </a:p>
          <a:p>
            <a:pPr defTabSz="850900">
              <a:lnSpc>
                <a:spcPct val="130000"/>
              </a:lnSpc>
              <a:spcBef>
                <a:spcPct val="50000"/>
              </a:spcBef>
              <a:buClr>
                <a:srgbClr val="FFFF66"/>
              </a:buClr>
            </a:pP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1</a:t>
            </a:r>
            <a:r>
              <a:rPr kumimoji="1" lang="zh-CN" altLang="en-US" sz="3200" b="1" dirty="0">
                <a:latin typeface="Times New Roman" pitchFamily="18" charset="0"/>
                <a:ea typeface="宋体" pitchFamily="2" charset="-122"/>
              </a:rPr>
              <a:t>）依次访问上述三个虚地址，</a:t>
            </a:r>
            <a:r>
              <a:rPr kumimoji="1" lang="zh-CN" altLang="en-US" sz="3200" b="1" dirty="0">
                <a:solidFill>
                  <a:srgbClr val="0000FF"/>
                </a:solidFill>
                <a:latin typeface="Times New Roman" pitchFamily="18" charset="0"/>
                <a:ea typeface="宋体" pitchFamily="2" charset="-122"/>
              </a:rPr>
              <a:t>各需多少时间</a:t>
            </a:r>
            <a:r>
              <a:rPr kumimoji="1" lang="zh-CN" altLang="en-US" sz="3200" b="1" dirty="0">
                <a:latin typeface="Times New Roman" pitchFamily="18" charset="0"/>
                <a:ea typeface="宋体" pitchFamily="2" charset="-122"/>
              </a:rPr>
              <a:t>？</a:t>
            </a:r>
          </a:p>
          <a:p>
            <a:pPr defTabSz="850900">
              <a:lnSpc>
                <a:spcPct val="130000"/>
              </a:lnSpc>
              <a:spcBef>
                <a:spcPct val="50000"/>
              </a:spcBef>
              <a:buClr>
                <a:srgbClr val="FFFF66"/>
              </a:buClr>
            </a:pP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2</a:t>
            </a:r>
            <a:r>
              <a:rPr kumimoji="1" lang="zh-CN" altLang="en-US" sz="3200" b="1" dirty="0">
                <a:latin typeface="Times New Roman" pitchFamily="18" charset="0"/>
                <a:ea typeface="宋体" pitchFamily="2" charset="-122"/>
              </a:rPr>
              <a:t>）基于上述访问序列，虚地址 </a:t>
            </a:r>
            <a:r>
              <a:rPr kumimoji="1" lang="en-US" altLang="zh-CN" sz="3200" b="1" dirty="0">
                <a:latin typeface="Times New Roman" pitchFamily="18" charset="0"/>
                <a:ea typeface="宋体" pitchFamily="2" charset="-122"/>
              </a:rPr>
              <a:t>1565H </a:t>
            </a:r>
            <a:r>
              <a:rPr kumimoji="1" lang="zh-CN" altLang="en-US" sz="3200" b="1" dirty="0">
                <a:latin typeface="Times New Roman" pitchFamily="18" charset="0"/>
                <a:ea typeface="宋体" pitchFamily="2" charset="-122"/>
              </a:rPr>
              <a:t>的物理地址是多少？</a:t>
            </a:r>
          </a:p>
        </p:txBody>
      </p:sp>
    </p:spTree>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13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269828-829F-4BCE-BC60-5F226D278273}" type="slidenum">
              <a:rPr lang="en-US" altLang="zh-CN" smtClean="0">
                <a:latin typeface="Times New Roman" pitchFamily="18" charset="0"/>
              </a:rPr>
              <a:pPr eaLnBrk="1" hangingPunct="1"/>
              <a:t>138</a:t>
            </a:fld>
            <a:endParaRPr lang="en-US" altLang="zh-CN" smtClean="0">
              <a:latin typeface="Times New Roman" pitchFamily="18" charset="0"/>
            </a:endParaRPr>
          </a:p>
        </p:txBody>
      </p:sp>
      <p:sp>
        <p:nvSpPr>
          <p:cNvPr id="141316" name="Rectangle 3"/>
          <p:cNvSpPr>
            <a:spLocks noChangeArrowheads="1"/>
          </p:cNvSpPr>
          <p:nvPr/>
        </p:nvSpPr>
        <p:spPr bwMode="auto">
          <a:xfrm>
            <a:off x="539750" y="1700213"/>
            <a:ext cx="8208963" cy="369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850900">
              <a:lnSpc>
                <a:spcPct val="150000"/>
              </a:lnSpc>
              <a:spcBef>
                <a:spcPct val="50000"/>
              </a:spcBef>
              <a:buClr>
                <a:srgbClr val="FFFF66"/>
              </a:buClr>
            </a:pP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1</a:t>
            </a:r>
            <a:r>
              <a:rPr kumimoji="1" lang="zh-CN" altLang="en-US" sz="3200" b="1" dirty="0">
                <a:latin typeface="Times New Roman" pitchFamily="18" charset="0"/>
                <a:ea typeface="宋体" pitchFamily="2" charset="-122"/>
              </a:rPr>
              <a:t>）根据页式管理的工作原理，应先考虑页面大小，以便将页号和页内偏移分解出来。页面大小为 </a:t>
            </a:r>
            <a:r>
              <a:rPr kumimoji="1" lang="en-US" altLang="zh-CN" sz="3200" b="1" dirty="0">
                <a:latin typeface="Times New Roman" pitchFamily="18" charset="0"/>
                <a:ea typeface="宋体" pitchFamily="2" charset="-122"/>
              </a:rPr>
              <a:t>4KB</a:t>
            </a:r>
            <a:r>
              <a:rPr kumimoji="1" lang="zh-CN" altLang="en-US" sz="3200" b="1" dirty="0">
                <a:latin typeface="Times New Roman" pitchFamily="18" charset="0"/>
                <a:ea typeface="宋体" pitchFamily="2" charset="-122"/>
              </a:rPr>
              <a:t>，即 </a:t>
            </a:r>
            <a:r>
              <a:rPr kumimoji="1" lang="en-US" altLang="zh-CN" sz="3200" b="1" dirty="0">
                <a:latin typeface="Times New Roman" pitchFamily="18" charset="0"/>
                <a:ea typeface="宋体" pitchFamily="2" charset="-122"/>
              </a:rPr>
              <a:t>2</a:t>
            </a:r>
            <a:r>
              <a:rPr kumimoji="1" lang="en-US" altLang="zh-CN" sz="3200" b="1" baseline="30000" dirty="0">
                <a:latin typeface="Times New Roman" pitchFamily="18" charset="0"/>
                <a:ea typeface="宋体" pitchFamily="2" charset="-122"/>
              </a:rPr>
              <a:t>12</a:t>
            </a:r>
            <a:r>
              <a:rPr kumimoji="1" lang="zh-CN" altLang="en-US" sz="3200" b="1" dirty="0">
                <a:latin typeface="Times New Roman" pitchFamily="18" charset="0"/>
                <a:ea typeface="宋体" pitchFamily="2" charset="-122"/>
              </a:rPr>
              <a:t>，则得到页内偏移占虚地址的低 </a:t>
            </a:r>
            <a:r>
              <a:rPr kumimoji="1" lang="en-US" altLang="zh-CN" sz="3200" b="1" dirty="0">
                <a:latin typeface="Times New Roman" pitchFamily="18" charset="0"/>
                <a:ea typeface="宋体" pitchFamily="2" charset="-122"/>
              </a:rPr>
              <a:t>12 </a:t>
            </a:r>
            <a:r>
              <a:rPr kumimoji="1" lang="zh-CN" altLang="en-US" sz="3200" b="1" dirty="0">
                <a:latin typeface="Times New Roman" pitchFamily="18" charset="0"/>
                <a:ea typeface="宋体" pitchFamily="2" charset="-122"/>
              </a:rPr>
              <a:t>位，页号占剩余高位。可得三个虚地址的页号 </a:t>
            </a:r>
            <a:r>
              <a:rPr kumimoji="1" lang="en-US" altLang="zh-CN" sz="3200" b="1" dirty="0">
                <a:latin typeface="Times New Roman" pitchFamily="18" charset="0"/>
                <a:ea typeface="宋体" pitchFamily="2" charset="-122"/>
              </a:rPr>
              <a:t>P</a:t>
            </a:r>
            <a:r>
              <a:rPr kumimoji="1" lang="zh-CN" altLang="en-US" sz="3200" b="1" dirty="0">
                <a:latin typeface="Times New Roman" pitchFamily="18" charset="0"/>
                <a:ea typeface="宋体" pitchFamily="2" charset="-122"/>
              </a:rPr>
              <a:t>如下</a:t>
            </a:r>
            <a:r>
              <a:rPr kumimoji="1" lang="zh-CN" altLang="en-US" sz="3200" b="1" dirty="0" smtClean="0">
                <a:latin typeface="Times New Roman" pitchFamily="18" charset="0"/>
                <a:ea typeface="宋体" pitchFamily="2" charset="-122"/>
              </a:rPr>
              <a:t>：</a:t>
            </a:r>
            <a:endParaRPr kumimoji="1" lang="zh-CN" altLang="en-US" sz="3200" b="1" dirty="0">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23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5BF2EA-D9ED-47FE-8E9B-F7D135D0747D}" type="slidenum">
              <a:rPr lang="en-US" altLang="zh-CN" smtClean="0">
                <a:latin typeface="Times New Roman" pitchFamily="18" charset="0"/>
              </a:rPr>
              <a:pPr eaLnBrk="1" hangingPunct="1"/>
              <a:t>139</a:t>
            </a:fld>
            <a:endParaRPr lang="en-US" altLang="zh-CN" smtClean="0">
              <a:latin typeface="Times New Roman" pitchFamily="18" charset="0"/>
            </a:endParaRPr>
          </a:p>
        </p:txBody>
      </p:sp>
      <p:sp>
        <p:nvSpPr>
          <p:cNvPr id="202755" name="Text Box 3"/>
          <p:cNvSpPr txBox="1">
            <a:spLocks noChangeArrowheads="1"/>
          </p:cNvSpPr>
          <p:nvPr/>
        </p:nvSpPr>
        <p:spPr bwMode="auto">
          <a:xfrm>
            <a:off x="598488" y="1340768"/>
            <a:ext cx="8137525" cy="4832092"/>
          </a:xfrm>
          <a:prstGeom prst="rect">
            <a:avLst/>
          </a:prstGeom>
          <a:noFill/>
          <a:ln w="9525">
            <a:noFill/>
            <a:miter lim="800000"/>
            <a:headEnd/>
            <a:tailEnd/>
          </a:ln>
        </p:spPr>
        <p:txBody>
          <a:bodyPr>
            <a:spAutoFit/>
          </a:bodyPr>
          <a:lstStyle/>
          <a:p>
            <a:pPr marL="357188" indent="-357188">
              <a:spcBef>
                <a:spcPts val="2400"/>
              </a:spcBef>
              <a:buFontTx/>
              <a:buChar char="•"/>
              <a:defRPr/>
            </a:pPr>
            <a:r>
              <a:rPr lang="en-US" altLang="zh-CN" sz="3200" b="1" dirty="0">
                <a:latin typeface="楷体_GB2312" pitchFamily="49" charset="-122"/>
                <a:ea typeface="楷体_GB2312" pitchFamily="49" charset="-122"/>
              </a:rPr>
              <a:t>2362H</a:t>
            </a:r>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P=2</a:t>
            </a:r>
            <a:r>
              <a:rPr lang="zh-CN" altLang="en-US" sz="3200" b="1" dirty="0">
                <a:latin typeface="楷体_GB2312" pitchFamily="49" charset="-122"/>
                <a:ea typeface="楷体_GB2312" pitchFamily="49" charset="-122"/>
              </a:rPr>
              <a:t>，访问快表</a:t>
            </a:r>
            <a:r>
              <a:rPr lang="en-US" altLang="zh-CN" sz="3200" b="1" dirty="0">
                <a:latin typeface="楷体_GB2312" pitchFamily="49" charset="-122"/>
                <a:ea typeface="楷体_GB2312" pitchFamily="49" charset="-122"/>
              </a:rPr>
              <a:t>10ns</a:t>
            </a:r>
            <a:r>
              <a:rPr lang="zh-CN" altLang="en-US" sz="3200" b="1" dirty="0">
                <a:latin typeface="楷体_GB2312" pitchFamily="49" charset="-122"/>
                <a:ea typeface="楷体_GB2312" pitchFamily="49" charset="-122"/>
              </a:rPr>
              <a:t>，因初始为空，访问页表</a:t>
            </a:r>
            <a:r>
              <a:rPr lang="en-US" altLang="zh-CN" sz="3200" b="1" dirty="0">
                <a:latin typeface="楷体_GB2312" pitchFamily="49" charset="-122"/>
                <a:ea typeface="楷体_GB2312" pitchFamily="49" charset="-122"/>
              </a:rPr>
              <a:t>100ns</a:t>
            </a:r>
            <a:r>
              <a:rPr lang="zh-CN" altLang="en-US" sz="3200" b="1" dirty="0">
                <a:latin typeface="楷体_GB2312" pitchFamily="49" charset="-122"/>
                <a:ea typeface="楷体_GB2312" pitchFamily="49" charset="-122"/>
              </a:rPr>
              <a:t>得到页框号，合成物理地址后访问主存</a:t>
            </a:r>
            <a:r>
              <a:rPr lang="en-US" altLang="zh-CN" sz="3200" b="1" dirty="0">
                <a:latin typeface="楷体_GB2312" pitchFamily="49" charset="-122"/>
                <a:ea typeface="楷体_GB2312" pitchFamily="49" charset="-122"/>
              </a:rPr>
              <a:t>100ns</a:t>
            </a:r>
            <a:r>
              <a:rPr lang="zh-CN" altLang="en-US" sz="3200" b="1" dirty="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rPr>
              <a:t>共计：</a:t>
            </a:r>
            <a:endParaRPr lang="en-US" altLang="zh-CN" sz="3200" b="1" dirty="0" smtClean="0">
              <a:latin typeface="楷体_GB2312" pitchFamily="49" charset="-122"/>
              <a:ea typeface="楷体_GB2312" pitchFamily="49" charset="-122"/>
            </a:endParaRPr>
          </a:p>
          <a:p>
            <a:pPr>
              <a:spcBef>
                <a:spcPts val="1800"/>
              </a:spcBef>
              <a:defRPr/>
            </a:pPr>
            <a:r>
              <a:rPr lang="en-US" altLang="zh-CN" sz="3200" b="1" dirty="0" smtClean="0">
                <a:solidFill>
                  <a:srgbClr val="692AA2"/>
                </a:solidFill>
                <a:effectLst>
                  <a:outerShdw blurRad="38100" dist="38100" dir="2700000" algn="tl">
                    <a:srgbClr val="000000">
                      <a:alpha val="43137"/>
                    </a:srgbClr>
                  </a:outerShdw>
                </a:effectLst>
                <a:latin typeface="楷体_GB2312" pitchFamily="49" charset="-122"/>
                <a:ea typeface="楷体_GB2312" pitchFamily="49" charset="-122"/>
              </a:rPr>
              <a:t>  10ns+100ns+100ns=210ns</a:t>
            </a:r>
            <a:endParaRPr lang="zh-CN" altLang="en-US" sz="3200" b="1" dirty="0">
              <a:solidFill>
                <a:srgbClr val="692AA2"/>
              </a:solidFill>
              <a:latin typeface="楷体_GB2312" pitchFamily="49" charset="-122"/>
              <a:ea typeface="楷体_GB2312" pitchFamily="49" charset="-122"/>
            </a:endParaRPr>
          </a:p>
          <a:p>
            <a:pPr marL="357188" indent="-357188">
              <a:spcBef>
                <a:spcPct val="50000"/>
              </a:spcBef>
              <a:buFontTx/>
              <a:buChar char="•"/>
              <a:defRPr/>
            </a:pPr>
            <a:r>
              <a:rPr lang="en-US" altLang="zh-CN" sz="3200" b="1" dirty="0">
                <a:latin typeface="楷体_GB2312" pitchFamily="49" charset="-122"/>
                <a:ea typeface="楷体_GB2312" pitchFamily="49" charset="-122"/>
              </a:rPr>
              <a:t>1565H</a:t>
            </a:r>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P=1</a:t>
            </a:r>
            <a:r>
              <a:rPr lang="zh-CN" altLang="en-US" sz="3200" b="1" dirty="0">
                <a:latin typeface="楷体_GB2312" pitchFamily="49" charset="-122"/>
                <a:ea typeface="楷体_GB2312" pitchFamily="49" charset="-122"/>
              </a:rPr>
              <a:t>，访问快表</a:t>
            </a:r>
            <a:r>
              <a:rPr lang="en-US" altLang="zh-CN" sz="3200" b="1" dirty="0">
                <a:latin typeface="楷体_GB2312" pitchFamily="49" charset="-122"/>
                <a:ea typeface="楷体_GB2312" pitchFamily="49" charset="-122"/>
              </a:rPr>
              <a:t>10ns</a:t>
            </a:r>
            <a:r>
              <a:rPr lang="zh-CN" altLang="en-US" sz="3200" b="1" dirty="0">
                <a:latin typeface="楷体_GB2312" pitchFamily="49" charset="-122"/>
                <a:ea typeface="楷体_GB2312" pitchFamily="49" charset="-122"/>
              </a:rPr>
              <a:t>，落空，访问页表</a:t>
            </a:r>
            <a:r>
              <a:rPr lang="en-US" altLang="zh-CN" sz="3200" b="1" dirty="0">
                <a:latin typeface="楷体_GB2312" pitchFamily="49" charset="-122"/>
                <a:ea typeface="楷体_GB2312" pitchFamily="49" charset="-122"/>
              </a:rPr>
              <a:t>100ns</a:t>
            </a:r>
            <a:r>
              <a:rPr lang="zh-CN" altLang="en-US" sz="3200" b="1" dirty="0">
                <a:latin typeface="楷体_GB2312" pitchFamily="49" charset="-122"/>
                <a:ea typeface="楷体_GB2312" pitchFamily="49" charset="-122"/>
              </a:rPr>
              <a:t>落空，进行缺页中断处理</a:t>
            </a:r>
            <a:r>
              <a:rPr lang="en-US" altLang="zh-CN" sz="3200" b="1" dirty="0">
                <a:latin typeface="楷体_GB2312" pitchFamily="49" charset="-122"/>
                <a:ea typeface="楷体_GB2312" pitchFamily="49" charset="-122"/>
              </a:rPr>
              <a:t>10</a:t>
            </a:r>
            <a:r>
              <a:rPr lang="en-US" altLang="zh-CN" sz="3200" b="1" baseline="30000" dirty="0">
                <a:latin typeface="楷体_GB2312" pitchFamily="49" charset="-122"/>
                <a:ea typeface="楷体_GB2312" pitchFamily="49" charset="-122"/>
              </a:rPr>
              <a:t>8</a:t>
            </a:r>
            <a:r>
              <a:rPr lang="en-US" altLang="zh-CN" sz="3200" b="1" dirty="0">
                <a:latin typeface="楷体_GB2312" pitchFamily="49" charset="-122"/>
                <a:ea typeface="楷体_GB2312" pitchFamily="49" charset="-122"/>
              </a:rPr>
              <a:t>ns</a:t>
            </a:r>
            <a:r>
              <a:rPr lang="zh-CN" altLang="en-US" sz="3200" b="1" dirty="0">
                <a:latin typeface="楷体_GB2312" pitchFamily="49" charset="-122"/>
                <a:ea typeface="楷体_GB2312" pitchFamily="49" charset="-122"/>
              </a:rPr>
              <a:t>，合成物理地址后访问主存</a:t>
            </a:r>
            <a:r>
              <a:rPr lang="en-US" altLang="zh-CN" sz="3200" b="1" dirty="0">
                <a:latin typeface="楷体_GB2312" pitchFamily="49" charset="-122"/>
                <a:ea typeface="楷体_GB2312" pitchFamily="49" charset="-122"/>
              </a:rPr>
              <a:t>100ns</a:t>
            </a:r>
            <a:r>
              <a:rPr lang="zh-CN" altLang="en-US" sz="3200" b="1" dirty="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rPr>
              <a:t>共计</a:t>
            </a:r>
            <a:r>
              <a:rPr lang="zh-CN" altLang="en-US" sz="3200" b="1" dirty="0">
                <a:latin typeface="楷体_GB2312" pitchFamily="49" charset="-122"/>
                <a:ea typeface="楷体_GB2312" pitchFamily="49" charset="-122"/>
              </a:rPr>
              <a:t>：</a:t>
            </a:r>
            <a:endParaRPr lang="en-US" altLang="zh-CN" sz="3200" b="1" dirty="0" smtClean="0">
              <a:latin typeface="楷体_GB2312" pitchFamily="49" charset="-122"/>
              <a:ea typeface="楷体_GB2312" pitchFamily="49" charset="-122"/>
            </a:endParaRPr>
          </a:p>
          <a:p>
            <a:pPr>
              <a:spcBef>
                <a:spcPts val="1800"/>
              </a:spcBef>
              <a:defRPr/>
            </a:pPr>
            <a:r>
              <a:rPr lang="en-US" altLang="zh-CN" sz="3200" b="1" dirty="0" smtClean="0">
                <a:solidFill>
                  <a:srgbClr val="692AA2"/>
                </a:solidFill>
                <a:effectLst>
                  <a:outerShdw blurRad="38100" dist="38100" dir="2700000" algn="tl">
                    <a:srgbClr val="000000">
                      <a:alpha val="43137"/>
                    </a:srgbClr>
                  </a:outerShdw>
                </a:effectLst>
                <a:latin typeface="楷体_GB2312" pitchFamily="49" charset="-122"/>
                <a:ea typeface="楷体_GB2312" pitchFamily="49" charset="-122"/>
              </a:rPr>
              <a:t>  10ns+100ns+10</a:t>
            </a:r>
            <a:r>
              <a:rPr lang="en-US" altLang="zh-CN" sz="3200" b="1" baseline="30000" dirty="0" smtClean="0">
                <a:solidFill>
                  <a:srgbClr val="692AA2"/>
                </a:solidFill>
                <a:effectLst>
                  <a:outerShdw blurRad="38100" dist="38100" dir="2700000" algn="tl">
                    <a:srgbClr val="000000">
                      <a:alpha val="43137"/>
                    </a:srgbClr>
                  </a:outerShdw>
                </a:effectLst>
                <a:latin typeface="楷体_GB2312" pitchFamily="49" charset="-122"/>
                <a:ea typeface="楷体_GB2312" pitchFamily="49" charset="-122"/>
              </a:rPr>
              <a:t>8</a:t>
            </a:r>
            <a:r>
              <a:rPr lang="en-US" altLang="zh-CN" sz="3200" b="1" dirty="0" smtClean="0">
                <a:solidFill>
                  <a:srgbClr val="692AA2"/>
                </a:solidFill>
                <a:effectLst>
                  <a:outerShdw blurRad="38100" dist="38100" dir="2700000" algn="tl">
                    <a:srgbClr val="000000">
                      <a:alpha val="43137"/>
                    </a:srgbClr>
                  </a:outerShdw>
                </a:effectLst>
                <a:latin typeface="楷体_GB2312" pitchFamily="49" charset="-122"/>
                <a:ea typeface="楷体_GB2312" pitchFamily="49" charset="-122"/>
              </a:rPr>
              <a:t>ns+100ns</a:t>
            </a:r>
            <a:endParaRPr lang="en-US" altLang="zh-CN" sz="3200" b="1" dirty="0">
              <a:solidFill>
                <a:srgbClr val="692AA2"/>
              </a:solidFill>
              <a:effectLst>
                <a:outerShdw blurRad="38100" dist="38100" dir="2700000" algn="tl">
                  <a:srgbClr val="000000">
                    <a:alpha val="43137"/>
                  </a:srgbClr>
                </a:outerShdw>
              </a:effectLst>
              <a:latin typeface="楷体_GB2312" pitchFamily="49" charset="-122"/>
              <a:ea typeface="楷体_GB2312" pitchFamily="49"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additive="base">
                                        <p:cTn id="7" dur="500" fill="hold"/>
                                        <p:tgtEl>
                                          <p:spTgt spid="202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7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55">
                                            <p:txEl>
                                              <p:pRg st="1" end="1"/>
                                            </p:txEl>
                                          </p:spTgt>
                                        </p:tgtEl>
                                        <p:attrNameLst>
                                          <p:attrName>style.visibility</p:attrName>
                                        </p:attrNameLst>
                                      </p:cBhvr>
                                      <p:to>
                                        <p:strVal val="visible"/>
                                      </p:to>
                                    </p:set>
                                    <p:anim calcmode="lin" valueType="num">
                                      <p:cBhvr additive="base">
                                        <p:cTn id="11" dur="500" fill="hold"/>
                                        <p:tgtEl>
                                          <p:spTgt spid="2027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2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 calcmode="lin" valueType="num">
                                      <p:cBhvr additive="base">
                                        <p:cTn id="17" dur="500" fill="hold"/>
                                        <p:tgtEl>
                                          <p:spTgt spid="2027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27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2755">
                                            <p:txEl>
                                              <p:pRg st="3" end="3"/>
                                            </p:txEl>
                                          </p:spTgt>
                                        </p:tgtEl>
                                        <p:attrNameLst>
                                          <p:attrName>style.visibility</p:attrName>
                                        </p:attrNameLst>
                                      </p:cBhvr>
                                      <p:to>
                                        <p:strVal val="visible"/>
                                      </p:to>
                                    </p:set>
                                    <p:anim calcmode="lin" valueType="num">
                                      <p:cBhvr additive="base">
                                        <p:cTn id="21" dur="500" fill="hold"/>
                                        <p:tgtEl>
                                          <p:spTgt spid="2027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27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35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590C4E-524E-4DA4-A050-F1B5BA49253C}"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96259" name="Text Box 3"/>
          <p:cNvSpPr txBox="1">
            <a:spLocks noChangeArrowheads="1"/>
          </p:cNvSpPr>
          <p:nvPr/>
        </p:nvSpPr>
        <p:spPr bwMode="auto">
          <a:xfrm>
            <a:off x="466725" y="1601564"/>
            <a:ext cx="8208963"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eaLnBrk="0" hangingPunct="0">
              <a:defRPr>
                <a:solidFill>
                  <a:schemeClr val="tx1"/>
                </a:solidFill>
                <a:latin typeface="Arial" charset="0"/>
              </a:defRPr>
            </a:lvl1pPr>
            <a:lvl2pPr marL="1162050" indent="-5381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2" pitchFamily="18" charset="2"/>
              <a:buChar char="ö"/>
            </a:pPr>
            <a:r>
              <a:rPr lang="zh-CN" altLang="en-US" sz="3600" b="1">
                <a:solidFill>
                  <a:srgbClr val="0000FF"/>
                </a:solidFill>
                <a:latin typeface="黑体" pitchFamily="49" charset="-122"/>
                <a:ea typeface="黑体" pitchFamily="49" charset="-122"/>
              </a:rPr>
              <a:t>分区的大小是否相等？</a:t>
            </a:r>
          </a:p>
          <a:p>
            <a:pPr lvl="1" eaLnBrk="1" hangingPunct="1">
              <a:spcBef>
                <a:spcPct val="50000"/>
              </a:spcBef>
              <a:buFont typeface="Wingdings" pitchFamily="2" charset="2"/>
              <a:buChar char="ü"/>
            </a:pPr>
            <a:r>
              <a:rPr lang="zh-CN" altLang="en-US" sz="3200" b="1">
                <a:latin typeface="楷体_GB2312" pitchFamily="49" charset="-122"/>
                <a:ea typeface="楷体_GB2312" pitchFamily="49" charset="-122"/>
              </a:rPr>
              <a:t>程序大小不同</a:t>
            </a:r>
          </a:p>
          <a:p>
            <a:pPr lvl="1" eaLnBrk="1" hangingPunct="1">
              <a:spcBef>
                <a:spcPct val="50000"/>
              </a:spcBef>
              <a:buFont typeface="Wingdings" pitchFamily="2" charset="2"/>
              <a:buChar char="ü"/>
            </a:pPr>
            <a:r>
              <a:rPr lang="zh-CN" altLang="en-US" sz="3200" b="1">
                <a:latin typeface="楷体_GB2312" pitchFamily="49" charset="-122"/>
                <a:ea typeface="楷体_GB2312" pitchFamily="49" charset="-122"/>
              </a:rPr>
              <a:t>多个小分区、适量的中等分区、少量大分区</a:t>
            </a:r>
          </a:p>
          <a:p>
            <a:pPr eaLnBrk="1" hangingPunct="1">
              <a:spcBef>
                <a:spcPct val="60000"/>
              </a:spcBef>
              <a:buFont typeface="Wingdings 2" pitchFamily="18" charset="2"/>
              <a:buChar char="ö"/>
            </a:pPr>
            <a:r>
              <a:rPr lang="zh-CN" altLang="en-US" sz="3600" b="1">
                <a:solidFill>
                  <a:srgbClr val="0000FF"/>
                </a:solidFill>
                <a:latin typeface="黑体" pitchFamily="49" charset="-122"/>
                <a:ea typeface="黑体" pitchFamily="49" charset="-122"/>
              </a:rPr>
              <a:t>进程个数多于分区个数？</a:t>
            </a:r>
          </a:p>
          <a:p>
            <a:pPr lvl="1" eaLnBrk="1" hangingPunct="1">
              <a:spcBef>
                <a:spcPct val="50000"/>
              </a:spcBef>
              <a:buFont typeface="Wingdings" pitchFamily="2" charset="2"/>
              <a:buChar char="ü"/>
            </a:pPr>
            <a:r>
              <a:rPr lang="zh-CN" altLang="en-US" sz="3200" b="1">
                <a:latin typeface="楷体_GB2312" pitchFamily="49" charset="-122"/>
                <a:ea typeface="楷体_GB2312" pitchFamily="49" charset="-122"/>
              </a:rPr>
              <a:t>输入队列</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dissolve">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dissolve">
                                      <p:cBhvr>
                                        <p:cTn id="12" dur="500"/>
                                        <p:tgtEl>
                                          <p:spTgt spid="96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Effect transition="in" filter="dissolve">
                                      <p:cBhvr>
                                        <p:cTn id="17" dur="500"/>
                                        <p:tgtEl>
                                          <p:spTgt spid="96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6259">
                                            <p:txEl>
                                              <p:pRg st="3" end="3"/>
                                            </p:txEl>
                                          </p:spTgt>
                                        </p:tgtEl>
                                        <p:attrNameLst>
                                          <p:attrName>style.visibility</p:attrName>
                                        </p:attrNameLst>
                                      </p:cBhvr>
                                      <p:to>
                                        <p:strVal val="visible"/>
                                      </p:to>
                                    </p:set>
                                    <p:animEffect transition="in" filter="dissolve">
                                      <p:cBhvr>
                                        <p:cTn id="22" dur="500"/>
                                        <p:tgtEl>
                                          <p:spTgt spid="962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6259">
                                            <p:txEl>
                                              <p:pRg st="4" end="4"/>
                                            </p:txEl>
                                          </p:spTgt>
                                        </p:tgtEl>
                                        <p:attrNameLst>
                                          <p:attrName>style.visibility</p:attrName>
                                        </p:attrNameLst>
                                      </p:cBhvr>
                                      <p:to>
                                        <p:strVal val="visible"/>
                                      </p:to>
                                    </p:set>
                                    <p:animEffect transition="in" filter="dissolve">
                                      <p:cBhvr>
                                        <p:cTn id="27" dur="500"/>
                                        <p:tgtEl>
                                          <p:spTgt spid="9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33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BE03F0-9071-4447-9210-8291C8026085}" type="slidenum">
              <a:rPr lang="en-US" altLang="zh-CN" smtClean="0">
                <a:latin typeface="Times New Roman" pitchFamily="18" charset="0"/>
              </a:rPr>
              <a:pPr eaLnBrk="1" hangingPunct="1"/>
              <a:t>140</a:t>
            </a:fld>
            <a:endParaRPr lang="en-US" altLang="zh-CN" smtClean="0">
              <a:latin typeface="Times New Roman" pitchFamily="18" charset="0"/>
            </a:endParaRPr>
          </a:p>
        </p:txBody>
      </p:sp>
      <p:sp>
        <p:nvSpPr>
          <p:cNvPr id="203779" name="Text Box 3"/>
          <p:cNvSpPr txBox="1">
            <a:spLocks noChangeArrowheads="1"/>
          </p:cNvSpPr>
          <p:nvPr/>
        </p:nvSpPr>
        <p:spPr bwMode="auto">
          <a:xfrm>
            <a:off x="611188" y="1916113"/>
            <a:ext cx="8137525" cy="3046988"/>
          </a:xfrm>
          <a:prstGeom prst="rect">
            <a:avLst/>
          </a:prstGeom>
          <a:noFill/>
          <a:ln w="9525">
            <a:noFill/>
            <a:miter lim="800000"/>
            <a:headEnd/>
            <a:tailEnd/>
          </a:ln>
        </p:spPr>
        <p:txBody>
          <a:bodyPr>
            <a:spAutoFit/>
          </a:bodyPr>
          <a:lstStyle/>
          <a:p>
            <a:pPr marL="357188" indent="-357188">
              <a:lnSpc>
                <a:spcPct val="150000"/>
              </a:lnSpc>
              <a:spcBef>
                <a:spcPct val="50000"/>
              </a:spcBef>
              <a:buFontTx/>
              <a:buChar char="•"/>
              <a:defRPr/>
            </a:pPr>
            <a:r>
              <a:rPr lang="en-US" altLang="zh-CN" sz="3200" b="1" dirty="0">
                <a:latin typeface="楷体_GB2312" pitchFamily="49" charset="-122"/>
                <a:ea typeface="楷体_GB2312" pitchFamily="49" charset="-122"/>
              </a:rPr>
              <a:t>25A5H</a:t>
            </a:r>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P=2</a:t>
            </a:r>
            <a:r>
              <a:rPr lang="zh-CN" altLang="en-US" sz="3200" b="1" dirty="0">
                <a:latin typeface="楷体_GB2312" pitchFamily="49" charset="-122"/>
                <a:ea typeface="楷体_GB2312" pitchFamily="49" charset="-122"/>
              </a:rPr>
              <a:t>，访问快表，因第一次访问已将该页号放入快表，因此花费</a:t>
            </a:r>
            <a:r>
              <a:rPr lang="en-US" altLang="zh-CN" sz="3200" b="1" dirty="0">
                <a:latin typeface="楷体_GB2312" pitchFamily="49" charset="-122"/>
                <a:ea typeface="楷体_GB2312" pitchFamily="49" charset="-122"/>
              </a:rPr>
              <a:t>10ns</a:t>
            </a:r>
            <a:r>
              <a:rPr lang="zh-CN" altLang="en-US" sz="3200" b="1" dirty="0">
                <a:latin typeface="楷体_GB2312" pitchFamily="49" charset="-122"/>
                <a:ea typeface="楷体_GB2312" pitchFamily="49" charset="-122"/>
              </a:rPr>
              <a:t>便可合成物理地址，访问主存</a:t>
            </a:r>
            <a:r>
              <a:rPr lang="en-US" altLang="zh-CN" sz="3200" b="1" dirty="0">
                <a:latin typeface="楷体_GB2312" pitchFamily="49" charset="-122"/>
                <a:ea typeface="楷体_GB2312" pitchFamily="49" charset="-122"/>
              </a:rPr>
              <a:t>100ns</a:t>
            </a:r>
            <a:r>
              <a:rPr lang="zh-CN" altLang="en-US" sz="3200" b="1" dirty="0">
                <a:latin typeface="楷体_GB2312" pitchFamily="49" charset="-122"/>
                <a:ea typeface="楷体_GB2312" pitchFamily="49" charset="-122"/>
              </a:rPr>
              <a:t>，</a:t>
            </a:r>
            <a:r>
              <a:rPr lang="zh-CN" altLang="en-US" sz="3200" b="1" dirty="0" smtClean="0">
                <a:latin typeface="楷体_GB2312" pitchFamily="49" charset="-122"/>
                <a:ea typeface="楷体_GB2312" pitchFamily="49" charset="-122"/>
              </a:rPr>
              <a:t>共计：</a:t>
            </a:r>
            <a:endParaRPr lang="en-US" altLang="zh-CN" sz="3200" b="1" dirty="0" smtClean="0">
              <a:latin typeface="楷体_GB2312" pitchFamily="49" charset="-122"/>
              <a:ea typeface="楷体_GB2312" pitchFamily="49" charset="-122"/>
            </a:endParaRPr>
          </a:p>
          <a:p>
            <a:pPr>
              <a:spcBef>
                <a:spcPct val="50000"/>
              </a:spcBef>
              <a:defRPr/>
            </a:pPr>
            <a:r>
              <a:rPr lang="en-US" altLang="zh-CN" sz="3200" b="1" dirty="0">
                <a:solidFill>
                  <a:srgbClr val="692AA2"/>
                </a:solidFill>
                <a:effectLst>
                  <a:outerShdw blurRad="38100" dist="38100" dir="2700000" algn="tl">
                    <a:srgbClr val="000000">
                      <a:alpha val="43137"/>
                    </a:srgbClr>
                  </a:outerShdw>
                </a:effectLst>
                <a:latin typeface="楷体_GB2312" pitchFamily="49" charset="-122"/>
                <a:ea typeface="楷体_GB2312" pitchFamily="49" charset="-122"/>
              </a:rPr>
              <a:t> </a:t>
            </a:r>
            <a:r>
              <a:rPr lang="en-US" altLang="zh-CN" sz="3200" b="1" dirty="0" smtClean="0">
                <a:solidFill>
                  <a:srgbClr val="692AA2"/>
                </a:solidFill>
                <a:effectLst>
                  <a:outerShdw blurRad="38100" dist="38100" dir="2700000" algn="tl">
                    <a:srgbClr val="000000">
                      <a:alpha val="43137"/>
                    </a:srgbClr>
                  </a:outerShdw>
                </a:effectLst>
                <a:latin typeface="楷体_GB2312" pitchFamily="49" charset="-122"/>
                <a:ea typeface="楷体_GB2312" pitchFamily="49" charset="-122"/>
              </a:rPr>
              <a:t> 10ns+100ns=110ns</a:t>
            </a:r>
            <a:endParaRPr lang="zh-CN" altLang="en-US" sz="3200" b="1" dirty="0">
              <a:solidFill>
                <a:srgbClr val="692AA2"/>
              </a:solidFill>
              <a:effectLst>
                <a:outerShdw blurRad="38100" dist="38100" dir="2700000" algn="tl">
                  <a:srgbClr val="000000">
                    <a:alpha val="43137"/>
                  </a:srgbClr>
                </a:outerShdw>
              </a:effectLst>
              <a:latin typeface="楷体_GB2312" pitchFamily="49" charset="-122"/>
              <a:ea typeface="楷体_GB2312" pitchFamily="49"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 calcmode="lin" valueType="num">
                                      <p:cBhvr additive="base">
                                        <p:cTn id="12" dur="500" fill="hold"/>
                                        <p:tgtEl>
                                          <p:spTgt spid="2037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37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43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ACE320-C66F-4386-875C-40818C99B0F4}" type="slidenum">
              <a:rPr lang="en-US" altLang="zh-CN" smtClean="0">
                <a:latin typeface="Times New Roman" pitchFamily="18" charset="0"/>
              </a:rPr>
              <a:pPr eaLnBrk="1" hangingPunct="1"/>
              <a:t>141</a:t>
            </a:fld>
            <a:endParaRPr lang="en-US" altLang="zh-CN" smtClean="0">
              <a:latin typeface="Times New Roman" pitchFamily="18" charset="0"/>
            </a:endParaRPr>
          </a:p>
        </p:txBody>
      </p:sp>
      <p:sp>
        <p:nvSpPr>
          <p:cNvPr id="144388" name="Rectangle 3"/>
          <p:cNvSpPr>
            <a:spLocks noChangeArrowheads="1"/>
          </p:cNvSpPr>
          <p:nvPr/>
        </p:nvSpPr>
        <p:spPr bwMode="auto">
          <a:xfrm>
            <a:off x="539750" y="1628800"/>
            <a:ext cx="820896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850900">
              <a:lnSpc>
                <a:spcPct val="150000"/>
              </a:lnSpc>
              <a:spcBef>
                <a:spcPct val="50000"/>
              </a:spcBef>
              <a:buClr>
                <a:srgbClr val="FFFF66"/>
              </a:buClr>
            </a:pP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2</a:t>
            </a:r>
            <a:r>
              <a:rPr kumimoji="1" lang="zh-CN" altLang="en-US" sz="3200" b="1" dirty="0">
                <a:latin typeface="Times New Roman" pitchFamily="18" charset="0"/>
                <a:ea typeface="宋体" pitchFamily="2" charset="-122"/>
              </a:rPr>
              <a:t>）当访问虚地址 </a:t>
            </a:r>
            <a:r>
              <a:rPr kumimoji="1" lang="en-US" altLang="zh-CN" sz="3200" b="1" dirty="0">
                <a:latin typeface="Times New Roman" pitchFamily="18" charset="0"/>
                <a:ea typeface="宋体" pitchFamily="2" charset="-122"/>
              </a:rPr>
              <a:t>1565H </a:t>
            </a:r>
            <a:r>
              <a:rPr kumimoji="1" lang="zh-CN" altLang="en-US" sz="3200" b="1" dirty="0">
                <a:latin typeface="Times New Roman" pitchFamily="18" charset="0"/>
                <a:ea typeface="宋体" pitchFamily="2" charset="-122"/>
              </a:rPr>
              <a:t>时，产生缺页中断，合法驻留集为 </a:t>
            </a:r>
            <a:r>
              <a:rPr kumimoji="1" lang="en-US" altLang="zh-CN" sz="3200" b="1" dirty="0">
                <a:latin typeface="Times New Roman" pitchFamily="18" charset="0"/>
                <a:ea typeface="宋体" pitchFamily="2" charset="-122"/>
              </a:rPr>
              <a:t>2</a:t>
            </a:r>
            <a:r>
              <a:rPr kumimoji="1" lang="zh-CN" altLang="en-US" sz="3200" b="1" dirty="0">
                <a:latin typeface="Times New Roman" pitchFamily="18" charset="0"/>
                <a:ea typeface="宋体" pitchFamily="2" charset="-122"/>
              </a:rPr>
              <a:t>，必须从页表中淘汰一个页面，根据题目的置换算法，应淘汰 </a:t>
            </a:r>
            <a:r>
              <a:rPr kumimoji="1" lang="en-US" altLang="zh-CN" sz="3200" b="1" dirty="0">
                <a:latin typeface="Times New Roman" pitchFamily="18" charset="0"/>
                <a:ea typeface="宋体" pitchFamily="2" charset="-122"/>
              </a:rPr>
              <a:t>0 </a:t>
            </a:r>
            <a:r>
              <a:rPr kumimoji="1" lang="zh-CN" altLang="en-US" sz="3200" b="1" dirty="0">
                <a:latin typeface="Times New Roman" pitchFamily="18" charset="0"/>
                <a:ea typeface="宋体" pitchFamily="2" charset="-122"/>
              </a:rPr>
              <a:t>号页面，因此 </a:t>
            </a:r>
            <a:r>
              <a:rPr kumimoji="1" lang="en-US" altLang="zh-CN" sz="3200" b="1" dirty="0">
                <a:latin typeface="Times New Roman" pitchFamily="18" charset="0"/>
                <a:ea typeface="宋体" pitchFamily="2" charset="-122"/>
              </a:rPr>
              <a:t>1565H </a:t>
            </a:r>
            <a:r>
              <a:rPr kumimoji="1" lang="zh-CN" altLang="en-US" sz="3200" b="1" dirty="0">
                <a:latin typeface="Times New Roman" pitchFamily="18" charset="0"/>
                <a:ea typeface="宋体" pitchFamily="2" charset="-122"/>
              </a:rPr>
              <a:t>的对应页框号为 </a:t>
            </a:r>
            <a:r>
              <a:rPr kumimoji="1" lang="en-US" altLang="zh-CN" sz="3200" b="1" dirty="0">
                <a:latin typeface="Times New Roman" pitchFamily="18" charset="0"/>
                <a:ea typeface="宋体" pitchFamily="2" charset="-122"/>
              </a:rPr>
              <a:t>101H</a:t>
            </a:r>
            <a:r>
              <a:rPr kumimoji="1" lang="zh-CN" altLang="en-US" sz="3200" b="1" dirty="0">
                <a:latin typeface="Times New Roman" pitchFamily="18" charset="0"/>
                <a:ea typeface="宋体" pitchFamily="2" charset="-122"/>
              </a:rPr>
              <a:t>。由此可得 </a:t>
            </a:r>
            <a:r>
              <a:rPr kumimoji="1" lang="en-US" altLang="zh-CN" sz="3200" b="1" dirty="0">
                <a:latin typeface="Times New Roman" pitchFamily="18" charset="0"/>
                <a:ea typeface="宋体" pitchFamily="2" charset="-122"/>
              </a:rPr>
              <a:t>1565H </a:t>
            </a:r>
            <a:r>
              <a:rPr kumimoji="1" lang="zh-CN" altLang="en-US" sz="3200" b="1" dirty="0">
                <a:latin typeface="Times New Roman" pitchFamily="18" charset="0"/>
                <a:ea typeface="宋体" pitchFamily="2" charset="-122"/>
              </a:rPr>
              <a:t>的物理地址为 </a:t>
            </a:r>
            <a:r>
              <a:rPr kumimoji="1" lang="en-US" altLang="zh-CN" sz="3200" b="1" dirty="0">
                <a:latin typeface="Times New Roman" pitchFamily="18" charset="0"/>
                <a:ea typeface="宋体" pitchFamily="2" charset="-122"/>
              </a:rPr>
              <a:t>101565H</a:t>
            </a:r>
            <a:r>
              <a:rPr kumimoji="1" lang="zh-CN" altLang="en-US" sz="32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54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D687EB-7BD8-4C79-BB83-75B39B863498}" type="slidenum">
              <a:rPr lang="en-US" altLang="zh-CN" smtClean="0">
                <a:latin typeface="Times New Roman" pitchFamily="18" charset="0"/>
              </a:rPr>
              <a:pPr eaLnBrk="1" hangingPunct="1"/>
              <a:t>142</a:t>
            </a:fld>
            <a:endParaRPr lang="en-US" altLang="zh-CN" smtClean="0">
              <a:latin typeface="Times New Roman" pitchFamily="18" charset="0"/>
            </a:endParaRPr>
          </a:p>
        </p:txBody>
      </p:sp>
      <p:sp>
        <p:nvSpPr>
          <p:cNvPr id="145412"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4.5</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虚拟页式的设计问题</a:t>
            </a:r>
          </a:p>
        </p:txBody>
      </p:sp>
      <p:sp>
        <p:nvSpPr>
          <p:cNvPr id="145413" name="Text Box 5"/>
          <p:cNvSpPr txBox="1">
            <a:spLocks noChangeArrowheads="1"/>
          </p:cNvSpPr>
          <p:nvPr/>
        </p:nvSpPr>
        <p:spPr bwMode="auto">
          <a:xfrm>
            <a:off x="2578100" y="1119188"/>
            <a:ext cx="3859213"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1. </a:t>
            </a:r>
            <a:r>
              <a:rPr lang="zh-CN" altLang="en-US" sz="3600" b="1">
                <a:latin typeface="Times New Roman" pitchFamily="18" charset="0"/>
                <a:ea typeface="宋体" pitchFamily="2" charset="-122"/>
              </a:rPr>
              <a:t>页面的分配策略</a:t>
            </a:r>
          </a:p>
        </p:txBody>
      </p:sp>
      <p:sp>
        <p:nvSpPr>
          <p:cNvPr id="259078" name="Rectangle 6"/>
          <p:cNvSpPr>
            <a:spLocks noChangeArrowheads="1"/>
          </p:cNvSpPr>
          <p:nvPr/>
        </p:nvSpPr>
        <p:spPr bwMode="auto">
          <a:xfrm>
            <a:off x="498475" y="1885950"/>
            <a:ext cx="8208963" cy="4321175"/>
          </a:xfrm>
          <a:prstGeom prst="rect">
            <a:avLst/>
          </a:prstGeom>
          <a:noFill/>
          <a:ln w="9525">
            <a:noFill/>
            <a:miter lim="800000"/>
            <a:headEnd/>
            <a:tailEnd/>
          </a:ln>
        </p:spPr>
        <p:txBody>
          <a:bodyPr>
            <a:spAutoFit/>
          </a:bodyPr>
          <a:lstStyle/>
          <a:p>
            <a:pPr marL="374650" indent="-374650">
              <a:buClr>
                <a:srgbClr val="FFFF66"/>
              </a:buClr>
              <a:buFont typeface="Wingdings" pitchFamily="2" charset="2"/>
              <a:buNone/>
              <a:defRPr/>
            </a:pPr>
            <a:r>
              <a:rPr kumimoji="1" lang="zh-CN" altLang="en-US" sz="2800" b="1" dirty="0">
                <a:latin typeface="Times New Roman" pitchFamily="18" charset="0"/>
                <a:ea typeface="宋体" pitchFamily="2" charset="-122"/>
              </a:rPr>
              <a:t>如何来确定驻留集的大小？</a:t>
            </a:r>
            <a:r>
              <a:rPr kumimoji="1" lang="zh-CN" altLang="en-US" sz="2800" b="1" dirty="0">
                <a:solidFill>
                  <a:srgbClr val="800000"/>
                </a:solidFill>
                <a:latin typeface="Times New Roman" pitchFamily="18" charset="0"/>
                <a:ea typeface="宋体" pitchFamily="2" charset="-122"/>
              </a:rPr>
              <a:t>固定分配</a:t>
            </a:r>
            <a:r>
              <a:rPr kumimoji="1" lang="zh-CN" altLang="en-US" sz="2800" b="1" dirty="0">
                <a:latin typeface="Times New Roman" pitchFamily="18" charset="0"/>
                <a:ea typeface="宋体" pitchFamily="2" charset="-122"/>
              </a:rPr>
              <a:t>与</a:t>
            </a:r>
            <a:r>
              <a:rPr kumimoji="1" lang="zh-CN" altLang="en-US" sz="2800" b="1" dirty="0">
                <a:solidFill>
                  <a:srgbClr val="800000"/>
                </a:solidFill>
                <a:latin typeface="Times New Roman" pitchFamily="18" charset="0"/>
                <a:ea typeface="宋体" pitchFamily="2" charset="-122"/>
              </a:rPr>
              <a:t>可变分配</a:t>
            </a:r>
            <a:r>
              <a:rPr kumimoji="1" lang="zh-CN" altLang="en-US" sz="2800" b="1" dirty="0">
                <a:latin typeface="Times New Roman" pitchFamily="18" charset="0"/>
                <a:ea typeface="宋体" pitchFamily="2" charset="-122"/>
              </a:rPr>
              <a:t>。</a:t>
            </a:r>
          </a:p>
          <a:p>
            <a:pPr marL="374650" indent="-374650">
              <a:spcBef>
                <a:spcPct val="30000"/>
              </a:spcBef>
              <a:buClr>
                <a:schemeClr val="tx1"/>
              </a:buClr>
              <a:buFont typeface="Wingdings" pitchFamily="2" charset="2"/>
              <a:buChar char="Ø"/>
              <a:defRPr/>
            </a:pPr>
            <a:r>
              <a:rPr kumimoji="1" lang="zh-CN" altLang="en-US" sz="2800" b="1" dirty="0">
                <a:latin typeface="Times New Roman" pitchFamily="18" charset="0"/>
                <a:ea typeface="宋体" pitchFamily="2" charset="-122"/>
              </a:rPr>
              <a:t>固定分配策略：驻留集大小固定。例如：各进程平均分配，或根据程序大小按比例分配等。</a:t>
            </a:r>
          </a:p>
          <a:p>
            <a:pPr marL="1054100" lvl="1" indent="-488950">
              <a:spcBef>
                <a:spcPct val="30000"/>
              </a:spcBef>
              <a:buClr>
                <a:schemeClr val="tx1"/>
              </a:buClr>
              <a:buFont typeface="Wingdings" pitchFamily="2" charset="2"/>
              <a:buChar char="F"/>
              <a:defRPr/>
            </a:pPr>
            <a:r>
              <a:rPr kumimoji="1" lang="zh-CN" altLang="en-US" sz="2800" b="1" dirty="0">
                <a:latin typeface="Times New Roman" pitchFamily="18" charset="0"/>
                <a:ea typeface="宋体" pitchFamily="2" charset="-122"/>
              </a:rPr>
              <a:t>采用局部页面置换的方式，当发生一个缺页中断时，被置换的页面局限在本进程内部。</a:t>
            </a:r>
          </a:p>
          <a:p>
            <a:pPr marL="1054100" lvl="1" indent="-488950">
              <a:spcBef>
                <a:spcPct val="30000"/>
              </a:spcBef>
              <a:buClr>
                <a:schemeClr val="tx1"/>
              </a:buClr>
              <a:buFont typeface="Wingdings" pitchFamily="2" charset="2"/>
              <a:buChar char="F"/>
              <a:defRPr/>
            </a:pPr>
            <a:r>
              <a:rPr kumimoji="1" lang="zh-CN" altLang="en-US" sz="2800" b="1" dirty="0">
                <a:latin typeface="Times New Roman" pitchFamily="18" charset="0"/>
                <a:ea typeface="宋体" pitchFamily="2" charset="-122"/>
              </a:rPr>
              <a:t>缺点：</a:t>
            </a:r>
            <a:r>
              <a:rPr kumimoji="1" lang="zh-CN" altLang="en-US" sz="2800" b="1" dirty="0">
                <a:solidFill>
                  <a:srgbClr val="692AA2"/>
                </a:solidFill>
                <a:effectLst>
                  <a:outerShdw blurRad="38100" dist="38100" dir="2700000" algn="tl">
                    <a:srgbClr val="000000">
                      <a:alpha val="43137"/>
                    </a:srgbClr>
                  </a:outerShdw>
                </a:effectLst>
                <a:latin typeface="Times New Roman" pitchFamily="18" charset="0"/>
                <a:ea typeface="宋体" pitchFamily="2" charset="-122"/>
              </a:rPr>
              <a:t>分配的物理页面数难以确定</a:t>
            </a:r>
            <a:r>
              <a:rPr kumimoji="1" lang="zh-CN" altLang="en-US" sz="2800" b="1" dirty="0">
                <a:latin typeface="Times New Roman" pitchFamily="18" charset="0"/>
                <a:ea typeface="宋体" pitchFamily="2" charset="-122"/>
              </a:rPr>
              <a:t>。进程在运行过程中，工作集的大小可能会不断地变化，若分配的页面数太少，则发生抖动；若分配的页面数太多，则浪费内存资源。</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9078">
                                            <p:txEl>
                                              <p:pRg st="2" end="2"/>
                                            </p:txEl>
                                          </p:spTgt>
                                        </p:tgtEl>
                                        <p:attrNameLst>
                                          <p:attrName>style.visibility</p:attrName>
                                        </p:attrNameLst>
                                      </p:cBhvr>
                                      <p:to>
                                        <p:strVal val="visible"/>
                                      </p:to>
                                    </p:set>
                                    <p:animEffect transition="in" filter="dissolve">
                                      <p:cBhvr>
                                        <p:cTn id="7" dur="500"/>
                                        <p:tgtEl>
                                          <p:spTgt spid="25907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9078">
                                            <p:txEl>
                                              <p:pRg st="3" end="3"/>
                                            </p:txEl>
                                          </p:spTgt>
                                        </p:tgtEl>
                                        <p:attrNameLst>
                                          <p:attrName>style.visibility</p:attrName>
                                        </p:attrNameLst>
                                      </p:cBhvr>
                                      <p:to>
                                        <p:strVal val="visible"/>
                                      </p:to>
                                    </p:set>
                                    <p:animEffect transition="in" filter="dissolve">
                                      <p:cBhvr>
                                        <p:cTn id="12" dur="500"/>
                                        <p:tgtEl>
                                          <p:spTgt spid="2590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64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74E8C0-59B1-4B1A-9932-E84B9EE734EE}" type="slidenum">
              <a:rPr lang="en-US" altLang="zh-CN" smtClean="0">
                <a:latin typeface="Times New Roman" pitchFamily="18" charset="0"/>
              </a:rPr>
              <a:pPr eaLnBrk="1" hangingPunct="1"/>
              <a:t>143</a:t>
            </a:fld>
            <a:endParaRPr lang="en-US" altLang="zh-CN" smtClean="0">
              <a:latin typeface="Times New Roman" pitchFamily="18" charset="0"/>
            </a:endParaRPr>
          </a:p>
        </p:txBody>
      </p:sp>
      <p:sp>
        <p:nvSpPr>
          <p:cNvPr id="146436" name="Rectangle 6"/>
          <p:cNvSpPr>
            <a:spLocks noChangeArrowheads="1"/>
          </p:cNvSpPr>
          <p:nvPr/>
        </p:nvSpPr>
        <p:spPr bwMode="auto">
          <a:xfrm>
            <a:off x="498475" y="1125538"/>
            <a:ext cx="8208963" cy="4876800"/>
          </a:xfrm>
          <a:prstGeom prst="rect">
            <a:avLst/>
          </a:prstGeom>
          <a:noFill/>
          <a:ln w="9525">
            <a:noFill/>
            <a:miter lim="800000"/>
            <a:headEnd/>
            <a:tailEnd/>
          </a:ln>
        </p:spPr>
        <p:txBody>
          <a:bodyPr>
            <a:spAutoFit/>
          </a:bodyPr>
          <a:lstStyle/>
          <a:p>
            <a:pPr marL="374650" indent="-374650">
              <a:spcBef>
                <a:spcPct val="40000"/>
              </a:spcBef>
              <a:buClr>
                <a:schemeClr val="tx1"/>
              </a:buClr>
              <a:buFont typeface="Wingdings" pitchFamily="2" charset="2"/>
              <a:buChar char="Ø"/>
              <a:defRPr/>
            </a:pPr>
            <a:r>
              <a:rPr kumimoji="1" lang="zh-CN" altLang="en-US" sz="2800" b="1" dirty="0">
                <a:latin typeface="Times New Roman" pitchFamily="18" charset="0"/>
                <a:ea typeface="宋体" pitchFamily="2" charset="-122"/>
              </a:rPr>
              <a:t>可变分配策略：驻留集大小可变。例如：每个进程在刚开始运行的时候，先根据程序大小给它分配一定数目的物理页面，然后在进程运行过程中，再动态地调整驻留集的大小。</a:t>
            </a:r>
          </a:p>
          <a:p>
            <a:pPr marL="1054100" lvl="1" indent="-488950">
              <a:spcBef>
                <a:spcPct val="40000"/>
              </a:spcBef>
              <a:buClr>
                <a:schemeClr val="tx1"/>
              </a:buClr>
              <a:buFont typeface="Wingdings" pitchFamily="2" charset="2"/>
              <a:buChar char="F"/>
              <a:defRPr/>
            </a:pPr>
            <a:r>
              <a:rPr kumimoji="1" lang="zh-CN" altLang="en-US" sz="2800" b="1" dirty="0">
                <a:latin typeface="Times New Roman" pitchFamily="18" charset="0"/>
                <a:ea typeface="宋体" pitchFamily="2" charset="-122"/>
              </a:rPr>
              <a:t>可采用全局页面置换的方式，当发生一个缺页中断时，被置换的页面可以是在其它进程当中，各个并发进程竞争地使用物理页面。</a:t>
            </a:r>
          </a:p>
          <a:p>
            <a:pPr marL="1054100" lvl="1" indent="-488950">
              <a:spcBef>
                <a:spcPct val="40000"/>
              </a:spcBef>
              <a:buClr>
                <a:schemeClr val="tx1"/>
              </a:buClr>
              <a:buFont typeface="Wingdings" pitchFamily="2" charset="2"/>
              <a:buChar char="F"/>
              <a:defRPr/>
            </a:pPr>
            <a:r>
              <a:rPr kumimoji="1" lang="zh-CN" altLang="en-US" sz="2800" b="1" dirty="0">
                <a:latin typeface="Times New Roman" pitchFamily="18" charset="0"/>
                <a:ea typeface="宋体" pitchFamily="2" charset="-122"/>
              </a:rPr>
              <a:t>优缺点：性能较好，但增加了系统开销。</a:t>
            </a:r>
          </a:p>
          <a:p>
            <a:pPr marL="1054100" lvl="1" indent="-488950">
              <a:spcBef>
                <a:spcPct val="40000"/>
              </a:spcBef>
              <a:buClr>
                <a:schemeClr val="tx1"/>
              </a:buClr>
              <a:buFont typeface="Wingdings" pitchFamily="2" charset="2"/>
              <a:buChar char="F"/>
              <a:defRPr/>
            </a:pPr>
            <a:r>
              <a:rPr kumimoji="1" lang="zh-CN" altLang="en-US" sz="2800" b="1" dirty="0">
                <a:latin typeface="Times New Roman" pitchFamily="18" charset="0"/>
                <a:ea typeface="宋体" pitchFamily="2" charset="-122"/>
              </a:rPr>
              <a:t>具体实现：可以使用</a:t>
            </a:r>
            <a:r>
              <a:rPr kumimoji="1" lang="zh-CN" altLang="en-US" sz="2800" b="1" dirty="0">
                <a:solidFill>
                  <a:srgbClr val="692AA2"/>
                </a:solidFill>
                <a:effectLst>
                  <a:outerShdw blurRad="38100" dist="38100" dir="2700000" algn="tl">
                    <a:srgbClr val="000000">
                      <a:alpha val="43137"/>
                    </a:srgbClr>
                  </a:outerShdw>
                </a:effectLst>
                <a:latin typeface="Times New Roman" pitchFamily="18" charset="0"/>
                <a:ea typeface="宋体" pitchFamily="2" charset="-122"/>
              </a:rPr>
              <a:t>缺页率算法</a:t>
            </a:r>
            <a:r>
              <a:rPr kumimoji="1" lang="en-US" altLang="zh-CN" sz="2800" b="1" dirty="0">
                <a:latin typeface="Times New Roman" pitchFamily="18" charset="0"/>
                <a:ea typeface="宋体" pitchFamily="2" charset="-122"/>
              </a:rPr>
              <a:t>(PFF, page fault frequency)</a:t>
            </a:r>
            <a:r>
              <a:rPr kumimoji="1" lang="zh-CN" altLang="en-US" sz="2800" b="1" dirty="0">
                <a:latin typeface="Times New Roman" pitchFamily="18" charset="0"/>
                <a:ea typeface="宋体" pitchFamily="2" charset="-122"/>
              </a:rPr>
              <a:t>来动态调整驻留集的大小。</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6436">
                                            <p:txEl>
                                              <p:pRg st="1" end="1"/>
                                            </p:txEl>
                                          </p:spTgt>
                                        </p:tgtEl>
                                        <p:attrNameLst>
                                          <p:attrName>style.visibility</p:attrName>
                                        </p:attrNameLst>
                                      </p:cBhvr>
                                      <p:to>
                                        <p:strVal val="visible"/>
                                      </p:to>
                                    </p:set>
                                    <p:animEffect transition="in" filter="dissolve">
                                      <p:cBhvr>
                                        <p:cTn id="7" dur="500"/>
                                        <p:tgtEl>
                                          <p:spTgt spid="1464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6436">
                                            <p:txEl>
                                              <p:pRg st="2" end="2"/>
                                            </p:txEl>
                                          </p:spTgt>
                                        </p:tgtEl>
                                        <p:attrNameLst>
                                          <p:attrName>style.visibility</p:attrName>
                                        </p:attrNameLst>
                                      </p:cBhvr>
                                      <p:to>
                                        <p:strVal val="visible"/>
                                      </p:to>
                                    </p:set>
                                    <p:animEffect transition="in" filter="dissolve">
                                      <p:cBhvr>
                                        <p:cTn id="12" dur="500"/>
                                        <p:tgtEl>
                                          <p:spTgt spid="1464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6436">
                                            <p:txEl>
                                              <p:pRg st="3" end="3"/>
                                            </p:txEl>
                                          </p:spTgt>
                                        </p:tgtEl>
                                        <p:attrNameLst>
                                          <p:attrName>style.visibility</p:attrName>
                                        </p:attrNameLst>
                                      </p:cBhvr>
                                      <p:to>
                                        <p:strVal val="visible"/>
                                      </p:to>
                                    </p:set>
                                    <p:animEffect transition="in" filter="dissolve">
                                      <p:cBhvr>
                                        <p:cTn id="17" dur="500"/>
                                        <p:tgtEl>
                                          <p:spTgt spid="1464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74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1789DD-C823-41FA-AC8E-48177D2F4B4F}" type="slidenum">
              <a:rPr lang="en-US" altLang="zh-CN" smtClean="0">
                <a:latin typeface="Times New Roman" pitchFamily="18" charset="0"/>
              </a:rPr>
              <a:pPr eaLnBrk="1" hangingPunct="1"/>
              <a:t>144</a:t>
            </a:fld>
            <a:endParaRPr lang="en-US" altLang="zh-CN" smtClean="0">
              <a:latin typeface="Times New Roman" pitchFamily="18" charset="0"/>
            </a:endParaRPr>
          </a:p>
        </p:txBody>
      </p:sp>
      <p:sp>
        <p:nvSpPr>
          <p:cNvPr id="147460" name="Text Box 3"/>
          <p:cNvSpPr txBox="1">
            <a:spLocks noChangeArrowheads="1"/>
          </p:cNvSpPr>
          <p:nvPr/>
        </p:nvSpPr>
        <p:spPr bwMode="auto">
          <a:xfrm>
            <a:off x="268288" y="1268413"/>
            <a:ext cx="8208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3600" b="1">
                <a:latin typeface="Times New Roman" pitchFamily="18" charset="0"/>
                <a:ea typeface="宋体" pitchFamily="2" charset="-122"/>
              </a:rPr>
              <a:t>缺页率</a:t>
            </a:r>
            <a:endParaRPr kumimoji="1" lang="zh-CN" altLang="en-US" sz="3600">
              <a:latin typeface="Times New Roman" pitchFamily="18" charset="0"/>
              <a:ea typeface="宋体" pitchFamily="2" charset="-122"/>
            </a:endParaRPr>
          </a:p>
        </p:txBody>
      </p:sp>
      <p:sp>
        <p:nvSpPr>
          <p:cNvPr id="147461" name="Rectangle 4"/>
          <p:cNvSpPr>
            <a:spLocks noChangeArrowheads="1"/>
          </p:cNvSpPr>
          <p:nvPr/>
        </p:nvSpPr>
        <p:spPr bwMode="auto">
          <a:xfrm>
            <a:off x="611188" y="2049962"/>
            <a:ext cx="8208962" cy="4142673"/>
          </a:xfrm>
          <a:prstGeom prst="rect">
            <a:avLst/>
          </a:prstGeom>
          <a:noFill/>
          <a:ln w="9525">
            <a:noFill/>
            <a:miter lim="800000"/>
            <a:headEnd/>
            <a:tailEnd/>
          </a:ln>
        </p:spPr>
        <p:txBody>
          <a:bodyPr>
            <a:spAutoFit/>
          </a:bodyPr>
          <a:lstStyle/>
          <a:p>
            <a:pPr algn="just">
              <a:lnSpc>
                <a:spcPct val="130000"/>
              </a:lnSpc>
              <a:buClr>
                <a:srgbClr val="FFFF66"/>
              </a:buClr>
              <a:buFont typeface="Wingdings" pitchFamily="2" charset="2"/>
              <a:buNone/>
              <a:defRPr/>
            </a:pPr>
            <a:r>
              <a:rPr kumimoji="1" lang="zh-CN" altLang="en-US" sz="2800" b="1" dirty="0">
                <a:solidFill>
                  <a:srgbClr val="0000FF"/>
                </a:solidFill>
                <a:effectLst>
                  <a:outerShdw blurRad="38100" dist="38100" dir="2700000" algn="tl">
                    <a:srgbClr val="000000">
                      <a:alpha val="43137"/>
                    </a:srgbClr>
                  </a:outerShdw>
                </a:effectLst>
                <a:latin typeface="Times New Roman" pitchFamily="18" charset="0"/>
                <a:ea typeface="宋体" pitchFamily="2" charset="-122"/>
              </a:rPr>
              <a:t>缺页率</a:t>
            </a:r>
            <a:r>
              <a:rPr kumimoji="1" lang="zh-CN" altLang="en-US" sz="2800" b="1" dirty="0">
                <a:latin typeface="Times New Roman" pitchFamily="18" charset="0"/>
                <a:ea typeface="宋体" pitchFamily="2" charset="-122"/>
              </a:rPr>
              <a:t>表示“缺页次数 </a:t>
            </a:r>
            <a:r>
              <a:rPr kumimoji="1" lang="en-US" altLang="zh-CN" sz="2800" b="1" dirty="0">
                <a:latin typeface="Times New Roman" pitchFamily="18" charset="0"/>
                <a:ea typeface="宋体" pitchFamily="2" charset="-122"/>
              </a:rPr>
              <a:t>/ </a:t>
            </a:r>
            <a:r>
              <a:rPr kumimoji="1" lang="zh-CN" altLang="en-US" sz="2800" b="1" dirty="0">
                <a:latin typeface="Times New Roman" pitchFamily="18" charset="0"/>
                <a:ea typeface="宋体" pitchFamily="2" charset="-122"/>
              </a:rPr>
              <a:t>内存访问次数”</a:t>
            </a:r>
            <a:r>
              <a:rPr kumimoji="1" lang="en-US" altLang="zh-CN" sz="2800" b="1" dirty="0">
                <a:latin typeface="Times New Roman" pitchFamily="18" charset="0"/>
                <a:ea typeface="宋体" pitchFamily="2" charset="-122"/>
              </a:rPr>
              <a:t>(</a:t>
            </a:r>
            <a:r>
              <a:rPr kumimoji="1" lang="zh-CN" altLang="en-US" sz="2800" b="1" dirty="0">
                <a:latin typeface="Times New Roman" pitchFamily="18" charset="0"/>
                <a:ea typeface="宋体" pitchFamily="2" charset="-122"/>
              </a:rPr>
              <a:t>比率</a:t>
            </a:r>
            <a:r>
              <a:rPr kumimoji="1" lang="en-US" altLang="zh-CN" sz="2800" b="1" dirty="0">
                <a:latin typeface="Times New Roman" pitchFamily="18" charset="0"/>
                <a:ea typeface="宋体" pitchFamily="2" charset="-122"/>
              </a:rPr>
              <a:t>)</a:t>
            </a:r>
            <a:r>
              <a:rPr kumimoji="1" lang="zh-CN" altLang="en-US" sz="2800" b="1" dirty="0">
                <a:latin typeface="Times New Roman" pitchFamily="18" charset="0"/>
                <a:ea typeface="宋体" pitchFamily="2" charset="-122"/>
              </a:rPr>
              <a:t>或“缺页的平均时间间隔的倒数”。影响缺页率的因素：</a:t>
            </a:r>
          </a:p>
          <a:p>
            <a:pPr marL="1790700" lvl="3" indent="-228600" algn="just">
              <a:spcBef>
                <a:spcPts val="0"/>
              </a:spcBef>
              <a:buClr>
                <a:schemeClr val="tx1"/>
              </a:buClr>
              <a:buFont typeface="Wingdings" pitchFamily="2" charset="2"/>
              <a:buChar char="w"/>
              <a:defRPr/>
            </a:pPr>
            <a:r>
              <a:rPr kumimoji="1" lang="zh-CN" altLang="en-US" sz="2800" b="1" dirty="0">
                <a:latin typeface="Times New Roman" pitchFamily="18" charset="0"/>
                <a:ea typeface="宋体" pitchFamily="2" charset="-122"/>
              </a:rPr>
              <a:t>页面置换算法</a:t>
            </a:r>
          </a:p>
          <a:p>
            <a:pPr marL="1790700" lvl="3" indent="-228600" algn="just">
              <a:spcBef>
                <a:spcPct val="50000"/>
              </a:spcBef>
              <a:buClr>
                <a:schemeClr val="tx1"/>
              </a:buClr>
              <a:buFont typeface="Wingdings" pitchFamily="2" charset="2"/>
              <a:buChar char="w"/>
              <a:defRPr/>
            </a:pPr>
            <a:r>
              <a:rPr kumimoji="1" lang="zh-CN" altLang="en-US" sz="2800" b="1" dirty="0">
                <a:latin typeface="Times New Roman" pitchFamily="18" charset="0"/>
                <a:ea typeface="宋体" pitchFamily="2" charset="-122"/>
              </a:rPr>
              <a:t>分配给进程的物理页面数目</a:t>
            </a:r>
          </a:p>
          <a:p>
            <a:pPr marL="1790700" lvl="3" indent="-228600" algn="just">
              <a:spcBef>
                <a:spcPct val="50000"/>
              </a:spcBef>
              <a:buClr>
                <a:schemeClr val="tx1"/>
              </a:buClr>
              <a:buFont typeface="Wingdings" pitchFamily="2" charset="2"/>
              <a:buChar char="w"/>
              <a:defRPr/>
            </a:pPr>
            <a:r>
              <a:rPr kumimoji="1" lang="zh-CN" altLang="en-US" sz="2800" b="1" dirty="0">
                <a:latin typeface="Times New Roman" pitchFamily="18" charset="0"/>
                <a:ea typeface="宋体" pitchFamily="2" charset="-122"/>
              </a:rPr>
              <a:t>页面本身的大小</a:t>
            </a:r>
          </a:p>
          <a:p>
            <a:pPr marL="1790700" lvl="3" indent="-228600" algn="just">
              <a:spcBef>
                <a:spcPct val="50000"/>
              </a:spcBef>
              <a:buClr>
                <a:schemeClr val="tx1"/>
              </a:buClr>
              <a:buFont typeface="Wingdings" pitchFamily="2" charset="2"/>
              <a:buChar char="w"/>
              <a:defRPr/>
            </a:pPr>
            <a:r>
              <a:rPr kumimoji="1" lang="zh-CN" altLang="en-US" sz="2800" b="1" dirty="0">
                <a:latin typeface="Times New Roman" pitchFamily="18" charset="0"/>
                <a:ea typeface="宋体" pitchFamily="2" charset="-122"/>
              </a:rPr>
              <a:t>程序的编制方法</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461">
                                            <p:txEl>
                                              <p:pRg st="1" end="1"/>
                                            </p:txEl>
                                          </p:spTgt>
                                        </p:tgtEl>
                                        <p:attrNameLst>
                                          <p:attrName>style.visibility</p:attrName>
                                        </p:attrNameLst>
                                      </p:cBhvr>
                                      <p:to>
                                        <p:strVal val="visible"/>
                                      </p:to>
                                    </p:set>
                                    <p:anim calcmode="lin" valueType="num">
                                      <p:cBhvr additive="base">
                                        <p:cTn id="7" dur="500" fill="hold"/>
                                        <p:tgtEl>
                                          <p:spTgt spid="14746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461">
                                            <p:txEl>
                                              <p:pRg st="2" end="2"/>
                                            </p:txEl>
                                          </p:spTgt>
                                        </p:tgtEl>
                                        <p:attrNameLst>
                                          <p:attrName>style.visibility</p:attrName>
                                        </p:attrNameLst>
                                      </p:cBhvr>
                                      <p:to>
                                        <p:strVal val="visible"/>
                                      </p:to>
                                    </p:set>
                                    <p:anim calcmode="lin" valueType="num">
                                      <p:cBhvr additive="base">
                                        <p:cTn id="13" dur="500" fill="hold"/>
                                        <p:tgtEl>
                                          <p:spTgt spid="14746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461">
                                            <p:txEl>
                                              <p:pRg st="3" end="3"/>
                                            </p:txEl>
                                          </p:spTgt>
                                        </p:tgtEl>
                                        <p:attrNameLst>
                                          <p:attrName>style.visibility</p:attrName>
                                        </p:attrNameLst>
                                      </p:cBhvr>
                                      <p:to>
                                        <p:strVal val="visible"/>
                                      </p:to>
                                    </p:set>
                                    <p:anim calcmode="lin" valueType="num">
                                      <p:cBhvr additive="base">
                                        <p:cTn id="19" dur="500" fill="hold"/>
                                        <p:tgtEl>
                                          <p:spTgt spid="14746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4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461">
                                            <p:txEl>
                                              <p:pRg st="4" end="4"/>
                                            </p:txEl>
                                          </p:spTgt>
                                        </p:tgtEl>
                                        <p:attrNameLst>
                                          <p:attrName>style.visibility</p:attrName>
                                        </p:attrNameLst>
                                      </p:cBhvr>
                                      <p:to>
                                        <p:strVal val="visible"/>
                                      </p:to>
                                    </p:set>
                                    <p:anim calcmode="lin" valueType="num">
                                      <p:cBhvr additive="base">
                                        <p:cTn id="25" dur="500" fill="hold"/>
                                        <p:tgtEl>
                                          <p:spTgt spid="14746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46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84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2D68FE-0B05-4740-B0D0-7E96763FE8A7}" type="slidenum">
              <a:rPr lang="en-US" altLang="zh-CN" smtClean="0">
                <a:latin typeface="Times New Roman" pitchFamily="18" charset="0"/>
              </a:rPr>
              <a:pPr eaLnBrk="1" hangingPunct="1"/>
              <a:t>145</a:t>
            </a:fld>
            <a:endParaRPr lang="en-US" altLang="zh-CN" smtClean="0">
              <a:latin typeface="Times New Roman" pitchFamily="18" charset="0"/>
            </a:endParaRPr>
          </a:p>
        </p:txBody>
      </p:sp>
      <p:pic>
        <p:nvPicPr>
          <p:cNvPr id="148484" name="Picture 4"/>
          <p:cNvPicPr>
            <a:picLocks noChangeAspect="1" noChangeArrowheads="1"/>
          </p:cNvPicPr>
          <p:nvPr/>
        </p:nvPicPr>
        <p:blipFill>
          <a:blip r:embed="rId2">
            <a:extLst>
              <a:ext uri="{28A0092B-C50C-407E-A947-70E740481C1C}">
                <a14:useLocalDpi xmlns:a14="http://schemas.microsoft.com/office/drawing/2010/main" val="0"/>
              </a:ext>
            </a:extLst>
          </a:blip>
          <a:srcRect l="580" t="18047" r="580" b="18515"/>
          <a:stretch>
            <a:fillRect/>
          </a:stretch>
        </p:blipFill>
        <p:spPr bwMode="auto">
          <a:xfrm>
            <a:off x="331788" y="749300"/>
            <a:ext cx="8531225" cy="43799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8485" name="Text Box 5"/>
          <p:cNvSpPr txBox="1">
            <a:spLocks noChangeArrowheads="1"/>
          </p:cNvSpPr>
          <p:nvPr/>
        </p:nvSpPr>
        <p:spPr bwMode="auto">
          <a:xfrm>
            <a:off x="827088" y="5189538"/>
            <a:ext cx="730091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若进程的缺页率过高，则分配更多的物理页面；若进</a:t>
            </a:r>
            <a:br>
              <a:rPr kumimoji="1" lang="zh-CN" altLang="en-US" sz="2400" b="1">
                <a:latin typeface="Times New Roman" pitchFamily="18" charset="0"/>
                <a:ea typeface="宋体" pitchFamily="2" charset="-122"/>
              </a:rPr>
            </a:br>
            <a:r>
              <a:rPr kumimoji="1" lang="zh-CN" altLang="en-US" sz="2400" b="1">
                <a:latin typeface="Times New Roman" pitchFamily="18" charset="0"/>
                <a:ea typeface="宋体" pitchFamily="2" charset="-122"/>
              </a:rPr>
              <a:t>程的缺页率过低，则</a:t>
            </a:r>
            <a:r>
              <a:rPr kumimoji="1" lang="zh-CN" altLang="en-US" sz="2400" b="1">
                <a:solidFill>
                  <a:srgbClr val="0000FF"/>
                </a:solidFill>
                <a:latin typeface="Times New Roman" pitchFamily="18" charset="0"/>
                <a:ea typeface="宋体" pitchFamily="2" charset="-122"/>
              </a:rPr>
              <a:t>减少</a:t>
            </a:r>
            <a:r>
              <a:rPr kumimoji="1" lang="zh-CN" altLang="en-US" sz="2400" b="1">
                <a:latin typeface="Times New Roman" pitchFamily="18" charset="0"/>
                <a:ea typeface="宋体" pitchFamily="2" charset="-122"/>
              </a:rPr>
              <a:t>它的物理页面数，力图使每</a:t>
            </a:r>
            <a:br>
              <a:rPr kumimoji="1" lang="zh-CN" altLang="en-US" sz="2400" b="1">
                <a:latin typeface="Times New Roman" pitchFamily="18" charset="0"/>
                <a:ea typeface="宋体" pitchFamily="2" charset="-122"/>
              </a:rPr>
            </a:br>
            <a:r>
              <a:rPr kumimoji="1" lang="zh-CN" altLang="en-US" sz="2400" b="1">
                <a:latin typeface="Times New Roman" pitchFamily="18" charset="0"/>
                <a:ea typeface="宋体" pitchFamily="2" charset="-122"/>
              </a:rPr>
              <a:t>个进程的缺页率保持在一个合理的范围内。</a:t>
            </a:r>
          </a:p>
        </p:txBody>
      </p:sp>
      <p:sp>
        <p:nvSpPr>
          <p:cNvPr id="148486" name="Text Box 6"/>
          <p:cNvSpPr txBox="1">
            <a:spLocks noChangeArrowheads="1"/>
          </p:cNvSpPr>
          <p:nvPr/>
        </p:nvSpPr>
        <p:spPr bwMode="auto">
          <a:xfrm>
            <a:off x="484188" y="119063"/>
            <a:ext cx="8208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3600" b="1">
                <a:solidFill>
                  <a:srgbClr val="FFFFFF"/>
                </a:solidFill>
                <a:latin typeface="Times New Roman" pitchFamily="18" charset="0"/>
                <a:ea typeface="宋体" pitchFamily="2" charset="-122"/>
              </a:rPr>
              <a:t>缺页率算法</a:t>
            </a:r>
            <a:endParaRPr kumimoji="1" lang="zh-CN" altLang="en-US" sz="3600">
              <a:solidFill>
                <a:srgbClr val="FFFFFF"/>
              </a:solidFill>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95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D89243-C1E8-4AE6-AC11-9C5181641B63}" type="slidenum">
              <a:rPr lang="en-US" altLang="zh-CN" smtClean="0">
                <a:latin typeface="Times New Roman" pitchFamily="18" charset="0"/>
              </a:rPr>
              <a:pPr eaLnBrk="1" hangingPunct="1"/>
              <a:t>146</a:t>
            </a:fld>
            <a:endParaRPr lang="en-US" altLang="zh-CN" smtClean="0">
              <a:latin typeface="Times New Roman" pitchFamily="18" charset="0"/>
            </a:endParaRPr>
          </a:p>
        </p:txBody>
      </p:sp>
      <p:sp>
        <p:nvSpPr>
          <p:cNvPr id="263172" name="Rectangle 4"/>
          <p:cNvSpPr>
            <a:spLocks noChangeArrowheads="1"/>
          </p:cNvSpPr>
          <p:nvPr/>
        </p:nvSpPr>
        <p:spPr bwMode="auto">
          <a:xfrm>
            <a:off x="323850" y="981075"/>
            <a:ext cx="80676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spcAft>
                <a:spcPct val="50000"/>
              </a:spcAft>
            </a:pPr>
            <a:r>
              <a:rPr kumimoji="1" lang="zh-CN" altLang="en-US" sz="3200" b="1" dirty="0">
                <a:solidFill>
                  <a:srgbClr val="800000"/>
                </a:solidFill>
                <a:latin typeface="Times New Roman" pitchFamily="18" charset="0"/>
                <a:ea typeface="宋体" pitchFamily="2" charset="-122"/>
              </a:rPr>
              <a:t>程序的编写方法</a:t>
            </a:r>
            <a:r>
              <a:rPr kumimoji="1" lang="zh-CN" altLang="en-US" sz="3200" b="1" dirty="0">
                <a:latin typeface="Times New Roman" pitchFamily="18" charset="0"/>
                <a:ea typeface="宋体" pitchFamily="2" charset="-122"/>
              </a:rPr>
              <a:t>对缺页率的影响：</a:t>
            </a:r>
          </a:p>
          <a:p>
            <a:pPr marL="342900" indent="-342900"/>
            <a:r>
              <a:rPr kumimoji="1" lang="zh-CN" altLang="en-US" sz="3200" b="1" dirty="0">
                <a:latin typeface="Times New Roman" pitchFamily="18" charset="0"/>
                <a:ea typeface="宋体" pitchFamily="2" charset="-122"/>
              </a:rPr>
              <a:t>例子：页面大小为</a:t>
            </a:r>
            <a:r>
              <a:rPr kumimoji="1" lang="en-US" altLang="zh-CN" sz="3200" b="1" dirty="0">
                <a:latin typeface="Times New Roman" pitchFamily="18" charset="0"/>
                <a:ea typeface="宋体" pitchFamily="2" charset="-122"/>
              </a:rPr>
              <a:t>4K</a:t>
            </a:r>
            <a:r>
              <a:rPr kumimoji="1" lang="zh-CN" altLang="en-US" sz="3200" b="1" dirty="0">
                <a:latin typeface="Times New Roman" pitchFamily="18" charset="0"/>
                <a:ea typeface="宋体" pitchFamily="2" charset="-122"/>
              </a:rPr>
              <a:t>，分配给每个进程的</a:t>
            </a:r>
          </a:p>
          <a:p>
            <a:pPr marL="342900" indent="-342900"/>
            <a:r>
              <a:rPr kumimoji="1" lang="zh-CN" altLang="en-US" sz="3200" b="1" dirty="0">
                <a:latin typeface="Times New Roman" pitchFamily="18" charset="0"/>
                <a:ea typeface="宋体" pitchFamily="2" charset="-122"/>
              </a:rPr>
              <a:t>物理页面数为</a:t>
            </a:r>
            <a:r>
              <a:rPr kumimoji="1" lang="en-US" altLang="zh-CN" sz="3200" b="1" dirty="0">
                <a:latin typeface="Times New Roman" pitchFamily="18" charset="0"/>
                <a:ea typeface="宋体" pitchFamily="2" charset="-122"/>
              </a:rPr>
              <a:t>1</a:t>
            </a:r>
            <a:r>
              <a:rPr kumimoji="1" lang="zh-CN" altLang="en-US" sz="3200" b="1" dirty="0">
                <a:latin typeface="Times New Roman" pitchFamily="18" charset="0"/>
                <a:ea typeface="宋体" pitchFamily="2" charset="-122"/>
              </a:rPr>
              <a:t>。在一个进程中，定义了</a:t>
            </a:r>
          </a:p>
          <a:p>
            <a:pPr marL="342900" indent="-342900"/>
            <a:r>
              <a:rPr kumimoji="1" lang="zh-CN" altLang="en-US" sz="3200" b="1" dirty="0">
                <a:latin typeface="Times New Roman" pitchFamily="18" charset="0"/>
                <a:ea typeface="宋体" pitchFamily="2" charset="-122"/>
              </a:rPr>
              <a:t>如下的二维数组</a:t>
            </a:r>
            <a:r>
              <a:rPr kumimoji="1" lang="en-US" altLang="zh-CN" sz="3200" b="1" dirty="0" err="1">
                <a:latin typeface="Times New Roman" pitchFamily="18" charset="0"/>
                <a:ea typeface="宋体" pitchFamily="2" charset="-122"/>
              </a:rPr>
              <a:t>int</a:t>
            </a:r>
            <a:r>
              <a:rPr kumimoji="1" lang="en-US" altLang="zh-CN" sz="3200" b="1" dirty="0">
                <a:latin typeface="Times New Roman" pitchFamily="18" charset="0"/>
                <a:ea typeface="宋体" pitchFamily="2" charset="-122"/>
              </a:rPr>
              <a:t> A[1024][1024]</a:t>
            </a:r>
            <a:r>
              <a:rPr kumimoji="1" lang="zh-CN" altLang="en-US" sz="3200" b="1" dirty="0">
                <a:latin typeface="Times New Roman" pitchFamily="18" charset="0"/>
                <a:ea typeface="宋体" pitchFamily="2" charset="-122"/>
              </a:rPr>
              <a:t>，该数组</a:t>
            </a:r>
          </a:p>
          <a:p>
            <a:pPr marL="342900" indent="-342900">
              <a:spcAft>
                <a:spcPct val="50000"/>
              </a:spcAft>
            </a:pPr>
            <a:r>
              <a:rPr kumimoji="1" lang="zh-CN" altLang="en-US" sz="3200" b="1" dirty="0">
                <a:latin typeface="Times New Roman" pitchFamily="18" charset="0"/>
                <a:ea typeface="宋体" pitchFamily="2" charset="-122"/>
              </a:rPr>
              <a:t>按行存放在内存，每一行放在</a:t>
            </a:r>
            <a:r>
              <a:rPr kumimoji="1" lang="zh-CN" altLang="en-US" sz="3200" b="1" dirty="0">
                <a:solidFill>
                  <a:srgbClr val="0000FF"/>
                </a:solidFill>
                <a:latin typeface="Times New Roman" pitchFamily="18" charset="0"/>
                <a:ea typeface="宋体" pitchFamily="2" charset="-122"/>
              </a:rPr>
              <a:t>一个</a:t>
            </a:r>
            <a:r>
              <a:rPr kumimoji="1" lang="zh-CN" altLang="en-US" sz="3200" b="1" dirty="0">
                <a:latin typeface="Times New Roman" pitchFamily="18" charset="0"/>
                <a:ea typeface="宋体" pitchFamily="2" charset="-122"/>
              </a:rPr>
              <a:t>页面中。</a:t>
            </a:r>
          </a:p>
          <a:p>
            <a:pPr marL="342900" indent="-342900">
              <a:spcBef>
                <a:spcPct val="20000"/>
              </a:spcBef>
            </a:pPr>
            <a:r>
              <a:rPr kumimoji="1" lang="zh-CN" altLang="en-US" sz="3200" b="1" dirty="0">
                <a:solidFill>
                  <a:srgbClr val="0000FF"/>
                </a:solidFill>
                <a:latin typeface="Times New Roman" pitchFamily="18" charset="0"/>
                <a:ea typeface="宋体" pitchFamily="2" charset="-122"/>
              </a:rPr>
              <a:t>程序编制方法</a:t>
            </a:r>
            <a:r>
              <a:rPr kumimoji="1" lang="en-US" altLang="zh-CN" sz="3200" b="1" dirty="0">
                <a:solidFill>
                  <a:srgbClr val="0000FF"/>
                </a:solidFill>
                <a:latin typeface="Times New Roman" pitchFamily="18" charset="0"/>
                <a:ea typeface="宋体" pitchFamily="2" charset="-122"/>
              </a:rPr>
              <a:t>1</a:t>
            </a:r>
            <a:r>
              <a:rPr kumimoji="1" lang="zh-CN" altLang="en-US" sz="3200" b="1" dirty="0">
                <a:solidFill>
                  <a:srgbClr val="0000FF"/>
                </a:solidFill>
                <a:latin typeface="Times New Roman" pitchFamily="18" charset="0"/>
                <a:ea typeface="宋体" pitchFamily="2" charset="-122"/>
              </a:rPr>
              <a:t>：</a:t>
            </a:r>
          </a:p>
          <a:p>
            <a:pPr marL="342900" indent="-342900">
              <a:spcBef>
                <a:spcPct val="20000"/>
              </a:spcBef>
            </a:pPr>
            <a:r>
              <a:rPr kumimoji="1" lang="en-US" altLang="zh-CN" sz="3200" b="1" dirty="0">
                <a:solidFill>
                  <a:srgbClr val="0000FF"/>
                </a:solidFill>
                <a:latin typeface="Times New Roman" pitchFamily="18" charset="0"/>
                <a:ea typeface="宋体" pitchFamily="2" charset="-122"/>
              </a:rPr>
              <a:t>for (j = 0; j &lt; 1024; j++)</a:t>
            </a:r>
          </a:p>
          <a:p>
            <a:pPr marL="342900" indent="-342900">
              <a:spcBef>
                <a:spcPct val="20000"/>
              </a:spcBef>
            </a:pPr>
            <a:r>
              <a:rPr kumimoji="1" lang="en-US" altLang="zh-CN" sz="3200" b="1" dirty="0">
                <a:solidFill>
                  <a:srgbClr val="0000FF"/>
                </a:solidFill>
                <a:latin typeface="Times New Roman" pitchFamily="18" charset="0"/>
                <a:ea typeface="宋体" pitchFamily="2" charset="-122"/>
              </a:rPr>
              <a:t>for (</a:t>
            </a:r>
            <a:r>
              <a:rPr kumimoji="1" lang="en-US" altLang="zh-CN" sz="3200" b="1" dirty="0" err="1">
                <a:solidFill>
                  <a:srgbClr val="0000FF"/>
                </a:solidFill>
                <a:latin typeface="Times New Roman" pitchFamily="18" charset="0"/>
                <a:ea typeface="宋体" pitchFamily="2" charset="-122"/>
              </a:rPr>
              <a:t>i</a:t>
            </a:r>
            <a:r>
              <a:rPr kumimoji="1" lang="en-US" altLang="zh-CN" sz="3200" b="1" dirty="0">
                <a:solidFill>
                  <a:srgbClr val="0000FF"/>
                </a:solidFill>
                <a:latin typeface="Times New Roman" pitchFamily="18" charset="0"/>
                <a:ea typeface="宋体" pitchFamily="2" charset="-122"/>
              </a:rPr>
              <a:t> = 0; </a:t>
            </a:r>
            <a:r>
              <a:rPr kumimoji="1" lang="en-US" altLang="zh-CN" sz="3200" b="1" dirty="0" err="1">
                <a:solidFill>
                  <a:srgbClr val="0000FF"/>
                </a:solidFill>
                <a:latin typeface="Times New Roman" pitchFamily="18" charset="0"/>
                <a:ea typeface="宋体" pitchFamily="2" charset="-122"/>
              </a:rPr>
              <a:t>i</a:t>
            </a:r>
            <a:r>
              <a:rPr kumimoji="1" lang="en-US" altLang="zh-CN" sz="3200" b="1" dirty="0">
                <a:solidFill>
                  <a:srgbClr val="0000FF"/>
                </a:solidFill>
                <a:latin typeface="Times New Roman" pitchFamily="18" charset="0"/>
                <a:ea typeface="宋体" pitchFamily="2" charset="-122"/>
              </a:rPr>
              <a:t> &lt; 1024; </a:t>
            </a:r>
            <a:r>
              <a:rPr kumimoji="1" lang="en-US" altLang="zh-CN" sz="3200" b="1" dirty="0" err="1">
                <a:solidFill>
                  <a:srgbClr val="0000FF"/>
                </a:solidFill>
                <a:latin typeface="Times New Roman" pitchFamily="18" charset="0"/>
                <a:ea typeface="宋体" pitchFamily="2" charset="-122"/>
              </a:rPr>
              <a:t>i</a:t>
            </a:r>
            <a:r>
              <a:rPr kumimoji="1" lang="en-US" altLang="zh-CN" sz="3200" b="1" dirty="0">
                <a:solidFill>
                  <a:srgbClr val="0000FF"/>
                </a:solidFill>
                <a:latin typeface="Times New Roman" pitchFamily="18" charset="0"/>
                <a:ea typeface="宋体" pitchFamily="2" charset="-122"/>
              </a:rPr>
              <a:t>++)</a:t>
            </a:r>
          </a:p>
          <a:p>
            <a:pPr marL="342900" indent="-342900">
              <a:spcBef>
                <a:spcPct val="20000"/>
              </a:spcBef>
            </a:pPr>
            <a:r>
              <a:rPr kumimoji="1" lang="en-US" altLang="zh-CN" sz="3200" b="1" dirty="0">
                <a:solidFill>
                  <a:srgbClr val="0000FF"/>
                </a:solidFill>
                <a:latin typeface="Times New Roman" pitchFamily="18" charset="0"/>
                <a:ea typeface="宋体" pitchFamily="2" charset="-122"/>
              </a:rPr>
              <a:t>      A[</a:t>
            </a:r>
            <a:r>
              <a:rPr kumimoji="1" lang="en-US" altLang="zh-CN" sz="3200" b="1" dirty="0" err="1">
                <a:solidFill>
                  <a:srgbClr val="0000FF"/>
                </a:solidFill>
                <a:latin typeface="Times New Roman" pitchFamily="18" charset="0"/>
                <a:ea typeface="宋体" pitchFamily="2" charset="-122"/>
              </a:rPr>
              <a:t>i</a:t>
            </a:r>
            <a:r>
              <a:rPr kumimoji="1" lang="en-US" altLang="zh-CN" sz="3200" b="1" dirty="0">
                <a:solidFill>
                  <a:srgbClr val="0000FF"/>
                </a:solidFill>
                <a:latin typeface="Times New Roman" pitchFamily="18" charset="0"/>
                <a:ea typeface="宋体" pitchFamily="2" charset="-122"/>
              </a:rPr>
              <a:t>][j] = 0;</a:t>
            </a:r>
          </a:p>
        </p:txBody>
      </p:sp>
      <p:sp>
        <p:nvSpPr>
          <p:cNvPr id="263173" name="Rectangle 5"/>
          <p:cNvSpPr>
            <a:spLocks noChangeArrowheads="1"/>
          </p:cNvSpPr>
          <p:nvPr/>
        </p:nvSpPr>
        <p:spPr bwMode="auto">
          <a:xfrm>
            <a:off x="4838700" y="4006850"/>
            <a:ext cx="3886200" cy="2590800"/>
          </a:xfrm>
          <a:prstGeom prst="rect">
            <a:avLst/>
          </a:prstGeom>
          <a:noFill/>
          <a:ln w="12700" cap="sq">
            <a:noFill/>
            <a:miter lim="800000"/>
            <a:headEnd type="none" w="sm" len="sm"/>
            <a:tailEnd type="none" w="sm" len="sm"/>
          </a:ln>
          <a:effectLst/>
        </p:spPr>
        <p:txBody>
          <a:bodyPr/>
          <a:lstStyle/>
          <a:p>
            <a:pPr marL="342900" indent="-342900">
              <a:spcBef>
                <a:spcPct val="20000"/>
              </a:spcBef>
              <a:buClr>
                <a:schemeClr val="tx2"/>
              </a:buClr>
              <a:buSzPct val="75000"/>
              <a:buFont typeface="Wingdings" pitchFamily="2" charset="2"/>
              <a:buNone/>
              <a:defRPr/>
            </a:pPr>
            <a:r>
              <a:rPr kumimoji="1" lang="zh-CN" altLang="en-US" sz="3200" b="1" dirty="0">
                <a:solidFill>
                  <a:srgbClr val="0000FF"/>
                </a:solidFill>
                <a:effectLst>
                  <a:outerShdw blurRad="38100" dist="38100" dir="2700000" algn="tl">
                    <a:srgbClr val="C0C0C0"/>
                  </a:outerShdw>
                </a:effectLst>
                <a:latin typeface="Times New Roman" pitchFamily="18" charset="0"/>
                <a:ea typeface="宋体" pitchFamily="2" charset="-122"/>
              </a:rPr>
              <a:t>程序编制方法</a:t>
            </a:r>
            <a:r>
              <a:rPr kumimoji="1" lang="en-US" altLang="zh-CN" sz="3200" b="1" dirty="0">
                <a:solidFill>
                  <a:srgbClr val="0000FF"/>
                </a:solidFill>
                <a:effectLst>
                  <a:outerShdw blurRad="38100" dist="38100" dir="2700000" algn="tl">
                    <a:srgbClr val="C0C0C0"/>
                  </a:outerShdw>
                </a:effectLst>
                <a:latin typeface="Times New Roman" pitchFamily="18" charset="0"/>
                <a:ea typeface="宋体" pitchFamily="2" charset="-122"/>
              </a:rPr>
              <a:t>2</a:t>
            </a:r>
            <a:r>
              <a:rPr kumimoji="1" lang="zh-CN" altLang="en-US" sz="3200" b="1" dirty="0">
                <a:solidFill>
                  <a:srgbClr val="0000FF"/>
                </a:solidFill>
                <a:effectLst>
                  <a:outerShdw blurRad="38100" dist="38100" dir="2700000" algn="tl">
                    <a:srgbClr val="C0C0C0"/>
                  </a:outerShdw>
                </a:effectLst>
                <a:latin typeface="Times New Roman" pitchFamily="18" charset="0"/>
                <a:ea typeface="宋体" pitchFamily="2" charset="-122"/>
              </a:rPr>
              <a:t>：</a:t>
            </a:r>
          </a:p>
          <a:p>
            <a:pPr marL="342900" indent="-342900">
              <a:spcBef>
                <a:spcPct val="20000"/>
              </a:spcBef>
              <a:defRPr/>
            </a:pPr>
            <a:r>
              <a:rPr kumimoji="1" lang="en-US" altLang="zh-CN" sz="3200" b="1" dirty="0">
                <a:solidFill>
                  <a:srgbClr val="0000FF"/>
                </a:solidFill>
                <a:latin typeface="Times New Roman" pitchFamily="18" charset="0"/>
                <a:ea typeface="宋体" pitchFamily="2" charset="-122"/>
              </a:rPr>
              <a:t>for (</a:t>
            </a:r>
            <a:r>
              <a:rPr kumimoji="1" lang="en-US" altLang="zh-CN" sz="3200" b="1" dirty="0" err="1">
                <a:solidFill>
                  <a:srgbClr val="0000FF"/>
                </a:solidFill>
                <a:latin typeface="Times New Roman" pitchFamily="18" charset="0"/>
                <a:ea typeface="宋体" pitchFamily="2" charset="-122"/>
              </a:rPr>
              <a:t>i</a:t>
            </a:r>
            <a:r>
              <a:rPr kumimoji="1" lang="en-US" altLang="zh-CN" sz="3200" b="1" dirty="0">
                <a:solidFill>
                  <a:srgbClr val="0000FF"/>
                </a:solidFill>
                <a:latin typeface="Times New Roman" pitchFamily="18" charset="0"/>
                <a:ea typeface="宋体" pitchFamily="2" charset="-122"/>
              </a:rPr>
              <a:t>=0; </a:t>
            </a:r>
            <a:r>
              <a:rPr kumimoji="1" lang="en-US" altLang="zh-CN" sz="3200" b="1" dirty="0" err="1">
                <a:solidFill>
                  <a:srgbClr val="0000FF"/>
                </a:solidFill>
                <a:latin typeface="Times New Roman" pitchFamily="18" charset="0"/>
                <a:ea typeface="宋体" pitchFamily="2" charset="-122"/>
              </a:rPr>
              <a:t>i</a:t>
            </a:r>
            <a:r>
              <a:rPr kumimoji="1" lang="en-US" altLang="zh-CN" sz="3200" b="1" dirty="0">
                <a:solidFill>
                  <a:srgbClr val="0000FF"/>
                </a:solidFill>
                <a:latin typeface="Times New Roman" pitchFamily="18" charset="0"/>
                <a:ea typeface="宋体" pitchFamily="2" charset="-122"/>
              </a:rPr>
              <a:t>&lt;1024; </a:t>
            </a:r>
            <a:r>
              <a:rPr kumimoji="1" lang="en-US" altLang="zh-CN" sz="3200" b="1" dirty="0" err="1">
                <a:solidFill>
                  <a:srgbClr val="0000FF"/>
                </a:solidFill>
                <a:latin typeface="Times New Roman" pitchFamily="18" charset="0"/>
                <a:ea typeface="宋体" pitchFamily="2" charset="-122"/>
              </a:rPr>
              <a:t>i</a:t>
            </a:r>
            <a:r>
              <a:rPr kumimoji="1" lang="en-US" altLang="zh-CN" sz="3200" b="1" dirty="0">
                <a:solidFill>
                  <a:srgbClr val="0000FF"/>
                </a:solidFill>
                <a:latin typeface="Times New Roman" pitchFamily="18" charset="0"/>
                <a:ea typeface="宋体" pitchFamily="2" charset="-122"/>
              </a:rPr>
              <a:t>++)</a:t>
            </a:r>
          </a:p>
          <a:p>
            <a:pPr marL="342900" indent="-342900">
              <a:spcBef>
                <a:spcPct val="20000"/>
              </a:spcBef>
              <a:defRPr/>
            </a:pPr>
            <a:r>
              <a:rPr kumimoji="1" lang="en-US" altLang="zh-CN" sz="3200" b="1" dirty="0">
                <a:solidFill>
                  <a:srgbClr val="0000FF"/>
                </a:solidFill>
                <a:latin typeface="Times New Roman" pitchFamily="18" charset="0"/>
                <a:ea typeface="宋体" pitchFamily="2" charset="-122"/>
              </a:rPr>
              <a:t>for (j=0; j&lt;1024; j++)</a:t>
            </a:r>
          </a:p>
          <a:p>
            <a:pPr marL="342900" indent="-342900">
              <a:spcBef>
                <a:spcPct val="20000"/>
              </a:spcBef>
              <a:defRPr/>
            </a:pPr>
            <a:r>
              <a:rPr kumimoji="1" lang="en-US" altLang="zh-CN" sz="3200" b="1" dirty="0">
                <a:solidFill>
                  <a:srgbClr val="0000FF"/>
                </a:solidFill>
                <a:latin typeface="Times New Roman" pitchFamily="18" charset="0"/>
                <a:ea typeface="宋体" pitchFamily="2" charset="-122"/>
              </a:rPr>
              <a:t>          A[</a:t>
            </a:r>
            <a:r>
              <a:rPr kumimoji="1" lang="en-US" altLang="zh-CN" sz="3200" b="1" dirty="0" err="1">
                <a:solidFill>
                  <a:srgbClr val="0000FF"/>
                </a:solidFill>
                <a:latin typeface="Times New Roman" pitchFamily="18" charset="0"/>
                <a:ea typeface="宋体" pitchFamily="2" charset="-122"/>
              </a:rPr>
              <a:t>i</a:t>
            </a:r>
            <a:r>
              <a:rPr kumimoji="1" lang="en-US" altLang="zh-CN" sz="3200" b="1" dirty="0">
                <a:solidFill>
                  <a:srgbClr val="0000FF"/>
                </a:solidFill>
                <a:latin typeface="Times New Roman" pitchFamily="18" charset="0"/>
                <a:ea typeface="宋体" pitchFamily="2" charset="-122"/>
              </a:rPr>
              <a:t>][j] = 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3172">
                                            <p:txEl>
                                              <p:pRg st="5" end="5"/>
                                            </p:txEl>
                                          </p:spTgt>
                                        </p:tgtEl>
                                        <p:attrNameLst>
                                          <p:attrName>style.visibility</p:attrName>
                                        </p:attrNameLst>
                                      </p:cBhvr>
                                      <p:to>
                                        <p:strVal val="visible"/>
                                      </p:to>
                                    </p:set>
                                    <p:animEffect transition="in" filter="dissolve">
                                      <p:cBhvr>
                                        <p:cTn id="7" dur="500"/>
                                        <p:tgtEl>
                                          <p:spTgt spid="263172">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63172">
                                            <p:txEl>
                                              <p:pRg st="6" end="6"/>
                                            </p:txEl>
                                          </p:spTgt>
                                        </p:tgtEl>
                                        <p:attrNameLst>
                                          <p:attrName>style.visibility</p:attrName>
                                        </p:attrNameLst>
                                      </p:cBhvr>
                                      <p:to>
                                        <p:strVal val="visible"/>
                                      </p:to>
                                    </p:set>
                                    <p:animEffect transition="in" filter="dissolve">
                                      <p:cBhvr>
                                        <p:cTn id="10" dur="500"/>
                                        <p:tgtEl>
                                          <p:spTgt spid="263172">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63172">
                                            <p:txEl>
                                              <p:pRg st="7" end="7"/>
                                            </p:txEl>
                                          </p:spTgt>
                                        </p:tgtEl>
                                        <p:attrNameLst>
                                          <p:attrName>style.visibility</p:attrName>
                                        </p:attrNameLst>
                                      </p:cBhvr>
                                      <p:to>
                                        <p:strVal val="visible"/>
                                      </p:to>
                                    </p:set>
                                    <p:animEffect transition="in" filter="dissolve">
                                      <p:cBhvr>
                                        <p:cTn id="13" dur="500"/>
                                        <p:tgtEl>
                                          <p:spTgt spid="263172">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63172">
                                            <p:txEl>
                                              <p:pRg st="8" end="8"/>
                                            </p:txEl>
                                          </p:spTgt>
                                        </p:tgtEl>
                                        <p:attrNameLst>
                                          <p:attrName>style.visibility</p:attrName>
                                        </p:attrNameLst>
                                      </p:cBhvr>
                                      <p:to>
                                        <p:strVal val="visible"/>
                                      </p:to>
                                    </p:set>
                                    <p:animEffect transition="in" filter="dissolve">
                                      <p:cBhvr>
                                        <p:cTn id="16" dur="500"/>
                                        <p:tgtEl>
                                          <p:spTgt spid="263172">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63173"/>
                                        </p:tgtEl>
                                        <p:attrNameLst>
                                          <p:attrName>style.visibility</p:attrName>
                                        </p:attrNameLst>
                                      </p:cBhvr>
                                      <p:to>
                                        <p:strVal val="visible"/>
                                      </p:to>
                                    </p:set>
                                    <p:animEffect transition="in" filter="dissolve">
                                      <p:cBhvr>
                                        <p:cTn id="21" dur="500"/>
                                        <p:tgtEl>
                                          <p:spTgt spid="26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05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3B085D-C5E4-436B-9ACF-68588BD46177}" type="slidenum">
              <a:rPr lang="en-US" altLang="zh-CN" smtClean="0">
                <a:latin typeface="Times New Roman" pitchFamily="18" charset="0"/>
              </a:rPr>
              <a:pPr eaLnBrk="1" hangingPunct="1"/>
              <a:t>147</a:t>
            </a:fld>
            <a:endParaRPr lang="en-US" altLang="zh-CN" smtClean="0">
              <a:latin typeface="Times New Roman" pitchFamily="18" charset="0"/>
            </a:endParaRPr>
          </a:p>
        </p:txBody>
      </p:sp>
      <p:sp>
        <p:nvSpPr>
          <p:cNvPr id="264196" name="Rectangle 4"/>
          <p:cNvSpPr>
            <a:spLocks noChangeArrowheads="1"/>
          </p:cNvSpPr>
          <p:nvPr/>
        </p:nvSpPr>
        <p:spPr bwMode="auto">
          <a:xfrm>
            <a:off x="819150" y="893763"/>
            <a:ext cx="8001000" cy="54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marL="342900" indent="-342900">
              <a:spcBef>
                <a:spcPct val="20000"/>
              </a:spcBef>
            </a:pPr>
            <a:r>
              <a:rPr kumimoji="1" lang="en-US" altLang="zh-CN" sz="3200" b="1">
                <a:latin typeface="Times New Roman" pitchFamily="18" charset="0"/>
                <a:ea typeface="宋体" pitchFamily="2" charset="-122"/>
              </a:rPr>
              <a:t>a</a:t>
            </a:r>
            <a:r>
              <a:rPr kumimoji="1" lang="en-US" altLang="zh-CN" sz="3200" b="1" baseline="-10000">
                <a:latin typeface="Times New Roman" pitchFamily="18" charset="0"/>
                <a:ea typeface="宋体" pitchFamily="2" charset="-122"/>
              </a:rPr>
              <a:t>0,0</a:t>
            </a:r>
            <a:r>
              <a:rPr kumimoji="1" lang="en-US" altLang="zh-CN" sz="3200" b="1">
                <a:latin typeface="Times New Roman" pitchFamily="18" charset="0"/>
                <a:ea typeface="宋体" pitchFamily="2" charset="-122"/>
              </a:rPr>
              <a:t>  a</a:t>
            </a:r>
            <a:r>
              <a:rPr kumimoji="1" lang="en-US" altLang="zh-CN" sz="3200" b="1" baseline="-10000">
                <a:latin typeface="Times New Roman" pitchFamily="18" charset="0"/>
                <a:ea typeface="宋体" pitchFamily="2" charset="-122"/>
              </a:rPr>
              <a:t>0,1</a:t>
            </a:r>
            <a:r>
              <a:rPr kumimoji="1" lang="en-US" altLang="zh-CN" sz="3200" b="1">
                <a:latin typeface="Times New Roman" pitchFamily="18" charset="0"/>
                <a:ea typeface="宋体" pitchFamily="2" charset="-122"/>
              </a:rPr>
              <a:t>   a</a:t>
            </a:r>
            <a:r>
              <a:rPr kumimoji="1" lang="en-US" altLang="zh-CN" sz="3200" b="1" baseline="-10000">
                <a:latin typeface="Times New Roman" pitchFamily="18" charset="0"/>
                <a:ea typeface="宋体" pitchFamily="2" charset="-122"/>
              </a:rPr>
              <a:t>0,2   ……………………..</a:t>
            </a:r>
            <a:r>
              <a:rPr kumimoji="1" lang="en-US" altLang="zh-CN" sz="3200" b="1">
                <a:latin typeface="Times New Roman" pitchFamily="18" charset="0"/>
                <a:ea typeface="宋体" pitchFamily="2" charset="-122"/>
              </a:rPr>
              <a:t> a</a:t>
            </a:r>
            <a:r>
              <a:rPr kumimoji="1" lang="en-US" altLang="zh-CN" sz="3200" b="1" baseline="-10000">
                <a:latin typeface="Times New Roman" pitchFamily="18" charset="0"/>
                <a:ea typeface="宋体" pitchFamily="2" charset="-122"/>
              </a:rPr>
              <a:t>0,1023</a:t>
            </a:r>
            <a:r>
              <a:rPr kumimoji="1" lang="en-US" altLang="zh-CN" sz="3200" b="1">
                <a:latin typeface="Times New Roman" pitchFamily="18" charset="0"/>
                <a:ea typeface="宋体" pitchFamily="2" charset="-122"/>
              </a:rPr>
              <a:t>    1</a:t>
            </a:r>
          </a:p>
          <a:p>
            <a:pPr marL="342900" indent="-342900" eaLnBrk="0" hangingPunct="0"/>
            <a:r>
              <a:rPr kumimoji="1" lang="en-US" altLang="zh-CN" sz="3200" b="1">
                <a:latin typeface="Times New Roman" pitchFamily="18" charset="0"/>
                <a:ea typeface="宋体" pitchFamily="2" charset="-122"/>
              </a:rPr>
              <a:t>a</a:t>
            </a:r>
            <a:r>
              <a:rPr kumimoji="1" lang="en-US" altLang="zh-CN" sz="3200" b="1" baseline="-10000">
                <a:latin typeface="Times New Roman" pitchFamily="18" charset="0"/>
                <a:ea typeface="宋体" pitchFamily="2" charset="-122"/>
              </a:rPr>
              <a:t>1,0</a:t>
            </a:r>
            <a:r>
              <a:rPr kumimoji="1" lang="en-US" altLang="zh-CN" sz="3200" b="1">
                <a:latin typeface="Times New Roman" pitchFamily="18" charset="0"/>
                <a:ea typeface="宋体" pitchFamily="2" charset="-122"/>
              </a:rPr>
              <a:t>  a</a:t>
            </a:r>
            <a:r>
              <a:rPr kumimoji="1" lang="en-US" altLang="zh-CN" sz="3200" b="1" baseline="-10000">
                <a:latin typeface="Times New Roman" pitchFamily="18" charset="0"/>
                <a:ea typeface="宋体" pitchFamily="2" charset="-122"/>
              </a:rPr>
              <a:t>1,1</a:t>
            </a:r>
            <a:r>
              <a:rPr kumimoji="1" lang="en-US" altLang="zh-CN" sz="3200" b="1">
                <a:latin typeface="Times New Roman" pitchFamily="18" charset="0"/>
                <a:ea typeface="宋体" pitchFamily="2" charset="-122"/>
              </a:rPr>
              <a:t>   a</a:t>
            </a:r>
            <a:r>
              <a:rPr kumimoji="1" lang="en-US" altLang="zh-CN" sz="3200" b="1" baseline="-10000">
                <a:latin typeface="Times New Roman" pitchFamily="18" charset="0"/>
                <a:ea typeface="宋体" pitchFamily="2" charset="-122"/>
              </a:rPr>
              <a:t>1,2   ……………………..</a:t>
            </a:r>
            <a:r>
              <a:rPr kumimoji="1" lang="en-US" altLang="zh-CN" sz="3200" b="1">
                <a:latin typeface="Times New Roman" pitchFamily="18" charset="0"/>
                <a:ea typeface="宋体" pitchFamily="2" charset="-122"/>
              </a:rPr>
              <a:t> a</a:t>
            </a:r>
            <a:r>
              <a:rPr kumimoji="1" lang="en-US" altLang="zh-CN" sz="3200" b="1" baseline="-10000">
                <a:latin typeface="Times New Roman" pitchFamily="18" charset="0"/>
                <a:ea typeface="宋体" pitchFamily="2" charset="-122"/>
              </a:rPr>
              <a:t>1,1023</a:t>
            </a:r>
            <a:r>
              <a:rPr kumimoji="1" lang="en-US" altLang="zh-CN" sz="3200" b="1">
                <a:latin typeface="Times New Roman" pitchFamily="18" charset="0"/>
                <a:ea typeface="宋体" pitchFamily="2" charset="-122"/>
              </a:rPr>
              <a:t>    2</a:t>
            </a:r>
            <a:endParaRPr kumimoji="1" lang="en-US" altLang="zh-CN" sz="3200" b="1" baseline="-25000">
              <a:latin typeface="Times New Roman" pitchFamily="18" charset="0"/>
              <a:ea typeface="宋体" pitchFamily="2" charset="-122"/>
            </a:endParaRPr>
          </a:p>
          <a:p>
            <a:pPr marL="342900" indent="-342900" eaLnBrk="0" hangingPunct="0"/>
            <a:r>
              <a:rPr kumimoji="1" lang="en-US" altLang="zh-CN" sz="3200" b="1">
                <a:latin typeface="Times New Roman" pitchFamily="18" charset="0"/>
                <a:ea typeface="宋体" pitchFamily="2" charset="-122"/>
              </a:rPr>
              <a:t>…………………………….</a:t>
            </a:r>
          </a:p>
          <a:p>
            <a:pPr marL="342900" indent="-342900" eaLnBrk="0" hangingPunct="0"/>
            <a:r>
              <a:rPr kumimoji="1" lang="en-US" altLang="zh-CN" sz="3200" b="1">
                <a:latin typeface="Times New Roman" pitchFamily="18" charset="0"/>
                <a:ea typeface="宋体" pitchFamily="2" charset="-122"/>
              </a:rPr>
              <a:t>…………………………….</a:t>
            </a:r>
          </a:p>
          <a:p>
            <a:pPr marL="342900" indent="-342900" eaLnBrk="0" hangingPunct="0"/>
            <a:r>
              <a:rPr kumimoji="1" lang="en-US" altLang="zh-CN" sz="3200" b="1">
                <a:latin typeface="Times New Roman" pitchFamily="18" charset="0"/>
                <a:ea typeface="宋体" pitchFamily="2" charset="-122"/>
              </a:rPr>
              <a:t>a</a:t>
            </a:r>
            <a:r>
              <a:rPr kumimoji="1" lang="en-US" altLang="zh-CN" sz="3200" b="1" baseline="-10000">
                <a:latin typeface="Times New Roman" pitchFamily="18" charset="0"/>
                <a:ea typeface="宋体" pitchFamily="2" charset="-122"/>
              </a:rPr>
              <a:t>1023,0</a:t>
            </a:r>
            <a:r>
              <a:rPr kumimoji="1" lang="en-US" altLang="zh-CN" sz="3200" b="1">
                <a:latin typeface="Times New Roman" pitchFamily="18" charset="0"/>
                <a:ea typeface="宋体" pitchFamily="2" charset="-122"/>
              </a:rPr>
              <a:t>  a</a:t>
            </a:r>
            <a:r>
              <a:rPr kumimoji="1" lang="en-US" altLang="zh-CN" sz="3200" b="1" baseline="-10000">
                <a:latin typeface="Times New Roman" pitchFamily="18" charset="0"/>
                <a:ea typeface="宋体" pitchFamily="2" charset="-122"/>
              </a:rPr>
              <a:t>1023,1</a:t>
            </a:r>
            <a:r>
              <a:rPr kumimoji="1" lang="en-US" altLang="zh-CN" sz="3200" b="1">
                <a:latin typeface="Times New Roman" pitchFamily="18" charset="0"/>
                <a:ea typeface="宋体" pitchFamily="2" charset="-122"/>
              </a:rPr>
              <a:t>  </a:t>
            </a:r>
            <a:r>
              <a:rPr kumimoji="1" lang="en-US" altLang="zh-CN" sz="3200" b="1" baseline="-10000">
                <a:latin typeface="Times New Roman" pitchFamily="18" charset="0"/>
                <a:ea typeface="宋体" pitchFamily="2" charset="-122"/>
              </a:rPr>
              <a:t>…………………..</a:t>
            </a:r>
            <a:r>
              <a:rPr kumimoji="1" lang="en-US" altLang="zh-CN" sz="3200" b="1">
                <a:latin typeface="Times New Roman" pitchFamily="18" charset="0"/>
                <a:ea typeface="宋体" pitchFamily="2" charset="-122"/>
              </a:rPr>
              <a:t> a</a:t>
            </a:r>
            <a:r>
              <a:rPr kumimoji="1" lang="en-US" altLang="zh-CN" sz="3200" b="1" baseline="-10000">
                <a:latin typeface="Times New Roman" pitchFamily="18" charset="0"/>
                <a:ea typeface="宋体" pitchFamily="2" charset="-122"/>
              </a:rPr>
              <a:t>1023,1023</a:t>
            </a:r>
            <a:r>
              <a:rPr kumimoji="1" lang="en-US" altLang="zh-CN" sz="3200" b="1">
                <a:latin typeface="Times New Roman" pitchFamily="18" charset="0"/>
                <a:ea typeface="宋体" pitchFamily="2" charset="-122"/>
              </a:rPr>
              <a:t>  1024</a:t>
            </a:r>
          </a:p>
          <a:p>
            <a:pPr marL="342900" indent="-342900" eaLnBrk="0" hangingPunct="0">
              <a:spcBef>
                <a:spcPct val="30000"/>
              </a:spcBef>
              <a:spcAft>
                <a:spcPct val="30000"/>
              </a:spcAft>
            </a:pPr>
            <a:r>
              <a:rPr kumimoji="1" lang="zh-CN" altLang="en-US" sz="2800" b="1">
                <a:latin typeface="Times New Roman" pitchFamily="18" charset="0"/>
                <a:ea typeface="宋体" pitchFamily="2" charset="-122"/>
              </a:rPr>
              <a:t>访问页面的序列为：</a:t>
            </a:r>
            <a:endParaRPr kumimoji="1" lang="zh-CN" altLang="en-US" sz="3600" b="1">
              <a:latin typeface="Times New Roman" pitchFamily="18" charset="0"/>
              <a:ea typeface="宋体" pitchFamily="2" charset="-122"/>
            </a:endParaRPr>
          </a:p>
          <a:p>
            <a:pPr marL="342900" indent="-342900" eaLnBrk="0" hangingPunct="0"/>
            <a:r>
              <a:rPr kumimoji="1" lang="zh-CN" altLang="en-US" sz="2400" b="1">
                <a:latin typeface="Times New Roman" pitchFamily="18" charset="0"/>
                <a:ea typeface="宋体" pitchFamily="2" charset="-122"/>
              </a:rPr>
              <a:t>解法</a:t>
            </a:r>
            <a:r>
              <a:rPr kumimoji="1" lang="en-US" altLang="zh-CN" sz="2400" b="1">
                <a:latin typeface="Times New Roman" pitchFamily="18" charset="0"/>
                <a:ea typeface="宋体" pitchFamily="2" charset="-122"/>
              </a:rPr>
              <a:t>1</a:t>
            </a:r>
            <a:r>
              <a:rPr kumimoji="1" lang="zh-CN" altLang="en-US" sz="2400" b="1">
                <a:latin typeface="Times New Roman" pitchFamily="18" charset="0"/>
                <a:ea typeface="宋体" pitchFamily="2" charset="-122"/>
              </a:rPr>
              <a:t>：</a:t>
            </a:r>
          </a:p>
          <a:p>
            <a:pPr marL="342900" indent="-342900" eaLnBrk="0" hangingPunct="0"/>
            <a:r>
              <a:rPr kumimoji="1" lang="en-US" altLang="zh-CN" sz="2400" b="1">
                <a:latin typeface="Times New Roman" pitchFamily="18" charset="0"/>
                <a:ea typeface="宋体" pitchFamily="2" charset="-122"/>
              </a:rPr>
              <a:t>1</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2</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3</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………1024</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1</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2</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a:t>
            </a:r>
            <a:r>
              <a:rPr kumimoji="1" lang="zh-CN" altLang="en-US" sz="2400" b="1">
                <a:latin typeface="Times New Roman" pitchFamily="18" charset="0"/>
                <a:ea typeface="宋体" pitchFamily="2" charset="-122"/>
              </a:rPr>
              <a:t>，共</a:t>
            </a:r>
            <a:r>
              <a:rPr kumimoji="1" lang="en-US" altLang="zh-CN" sz="2400" b="1">
                <a:latin typeface="Times New Roman" pitchFamily="18" charset="0"/>
                <a:ea typeface="宋体" pitchFamily="2" charset="-122"/>
              </a:rPr>
              <a:t>1024</a:t>
            </a:r>
            <a:r>
              <a:rPr kumimoji="1" lang="zh-CN" altLang="en-US" sz="2400" b="1">
                <a:latin typeface="Times New Roman" pitchFamily="18" charset="0"/>
                <a:ea typeface="宋体" pitchFamily="2" charset="-122"/>
              </a:rPr>
              <a:t>组</a:t>
            </a:r>
          </a:p>
          <a:p>
            <a:pPr marL="342900" indent="-342900" eaLnBrk="0" hangingPunct="0"/>
            <a:r>
              <a:rPr kumimoji="1" lang="zh-CN" altLang="en-US" sz="2400" b="1">
                <a:latin typeface="Times New Roman" pitchFamily="18" charset="0"/>
                <a:ea typeface="宋体" pitchFamily="2" charset="-122"/>
              </a:rPr>
              <a:t>共发生了</a:t>
            </a:r>
            <a:r>
              <a:rPr kumimoji="1" lang="en-US" altLang="zh-CN" sz="2400" b="1">
                <a:latin typeface="Times New Roman" pitchFamily="18" charset="0"/>
                <a:ea typeface="宋体" pitchFamily="2" charset="-122"/>
              </a:rPr>
              <a:t>1024×1024</a:t>
            </a:r>
            <a:r>
              <a:rPr kumimoji="1" lang="zh-CN" altLang="en-US" sz="2400" b="1">
                <a:latin typeface="Times New Roman" pitchFamily="18" charset="0"/>
                <a:ea typeface="宋体" pitchFamily="2" charset="-122"/>
              </a:rPr>
              <a:t>次缺页中断</a:t>
            </a:r>
          </a:p>
          <a:p>
            <a:pPr marL="342900" indent="-342900" eaLnBrk="0" hangingPunct="0"/>
            <a:r>
              <a:rPr kumimoji="1" lang="zh-CN" altLang="en-US" sz="2400" b="1">
                <a:latin typeface="Times New Roman" pitchFamily="18" charset="0"/>
                <a:ea typeface="宋体" pitchFamily="2" charset="-122"/>
              </a:rPr>
              <a:t>解法</a:t>
            </a:r>
            <a:r>
              <a:rPr kumimoji="1" lang="en-US" altLang="zh-CN" sz="2400" b="1">
                <a:latin typeface="Times New Roman" pitchFamily="18" charset="0"/>
                <a:ea typeface="宋体" pitchFamily="2" charset="-122"/>
              </a:rPr>
              <a:t>2</a:t>
            </a:r>
            <a:r>
              <a:rPr kumimoji="1" lang="zh-CN" altLang="en-US" sz="2400" b="1">
                <a:latin typeface="Times New Roman" pitchFamily="18" charset="0"/>
                <a:ea typeface="宋体" pitchFamily="2" charset="-122"/>
              </a:rPr>
              <a:t>：</a:t>
            </a:r>
          </a:p>
          <a:p>
            <a:pPr marL="342900" indent="-342900" eaLnBrk="0" hangingPunct="0"/>
            <a:r>
              <a:rPr kumimoji="1" lang="en-US" altLang="zh-CN" sz="2400" b="1">
                <a:latin typeface="Times New Roman" pitchFamily="18" charset="0"/>
                <a:ea typeface="宋体" pitchFamily="2" charset="-122"/>
              </a:rPr>
              <a:t>1</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1</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1</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2</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2</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3</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3</a:t>
            </a:r>
            <a:r>
              <a:rPr kumimoji="1" lang="zh-CN" altLang="en-US" sz="2400" b="1">
                <a:latin typeface="Times New Roman" pitchFamily="18" charset="0"/>
                <a:ea typeface="宋体" pitchFamily="2" charset="-122"/>
              </a:rPr>
              <a:t>，</a:t>
            </a:r>
            <a:r>
              <a:rPr kumimoji="1" lang="en-US" altLang="zh-CN" sz="2400" b="1">
                <a:latin typeface="Times New Roman" pitchFamily="18" charset="0"/>
                <a:ea typeface="宋体" pitchFamily="2" charset="-122"/>
              </a:rPr>
              <a:t>…….</a:t>
            </a:r>
          </a:p>
          <a:p>
            <a:pPr marL="342900" indent="-342900" eaLnBrk="0" hangingPunct="0"/>
            <a:r>
              <a:rPr kumimoji="1" lang="zh-CN" altLang="en-US" sz="2400" b="1">
                <a:latin typeface="Times New Roman" pitchFamily="18" charset="0"/>
                <a:ea typeface="宋体" pitchFamily="2" charset="-122"/>
              </a:rPr>
              <a:t>共发生了</a:t>
            </a:r>
            <a:r>
              <a:rPr kumimoji="1" lang="en-US" altLang="zh-CN" sz="2400" b="1">
                <a:latin typeface="Times New Roman" pitchFamily="18" charset="0"/>
                <a:ea typeface="宋体" pitchFamily="2" charset="-122"/>
              </a:rPr>
              <a:t>1024</a:t>
            </a:r>
            <a:r>
              <a:rPr kumimoji="1" lang="zh-CN" altLang="en-US" sz="2400" b="1">
                <a:latin typeface="Times New Roman" pitchFamily="18" charset="0"/>
                <a:ea typeface="宋体" pitchFamily="2" charset="-122"/>
              </a:rPr>
              <a:t>次缺页中断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4196">
                                            <p:txEl>
                                              <p:pRg st="9" end="9"/>
                                            </p:txEl>
                                          </p:spTgt>
                                        </p:tgtEl>
                                        <p:attrNameLst>
                                          <p:attrName>style.visibility</p:attrName>
                                        </p:attrNameLst>
                                      </p:cBhvr>
                                      <p:to>
                                        <p:strVal val="visible"/>
                                      </p:to>
                                    </p:set>
                                    <p:animEffect transition="in" filter="dissolve">
                                      <p:cBhvr>
                                        <p:cTn id="7" dur="500"/>
                                        <p:tgtEl>
                                          <p:spTgt spid="264196">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64196">
                                            <p:txEl>
                                              <p:pRg st="10" end="10"/>
                                            </p:txEl>
                                          </p:spTgt>
                                        </p:tgtEl>
                                        <p:attrNameLst>
                                          <p:attrName>style.visibility</p:attrName>
                                        </p:attrNameLst>
                                      </p:cBhvr>
                                      <p:to>
                                        <p:strVal val="visible"/>
                                      </p:to>
                                    </p:set>
                                    <p:animEffect transition="in" filter="dissolve">
                                      <p:cBhvr>
                                        <p:cTn id="10" dur="500"/>
                                        <p:tgtEl>
                                          <p:spTgt spid="264196">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64196">
                                            <p:txEl>
                                              <p:pRg st="11" end="11"/>
                                            </p:txEl>
                                          </p:spTgt>
                                        </p:tgtEl>
                                        <p:attrNameLst>
                                          <p:attrName>style.visibility</p:attrName>
                                        </p:attrNameLst>
                                      </p:cBhvr>
                                      <p:to>
                                        <p:strVal val="visible"/>
                                      </p:to>
                                    </p:set>
                                    <p:animEffect transition="in" filter="dissolve">
                                      <p:cBhvr>
                                        <p:cTn id="13" dur="500"/>
                                        <p:tgtEl>
                                          <p:spTgt spid="26419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15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4C1A97B-3352-4ADF-B108-DDD84A674D67}" type="slidenum">
              <a:rPr lang="en-US" altLang="zh-CN" smtClean="0">
                <a:latin typeface="Times New Roman" pitchFamily="18" charset="0"/>
              </a:rPr>
              <a:pPr eaLnBrk="1" hangingPunct="1"/>
              <a:t>148</a:t>
            </a:fld>
            <a:endParaRPr lang="en-US" altLang="zh-CN" smtClean="0">
              <a:latin typeface="Times New Roman" pitchFamily="18" charset="0"/>
            </a:endParaRPr>
          </a:p>
        </p:txBody>
      </p:sp>
      <p:sp>
        <p:nvSpPr>
          <p:cNvPr id="151556" name="Text Box 4"/>
          <p:cNvSpPr txBox="1">
            <a:spLocks noChangeArrowheads="1"/>
          </p:cNvSpPr>
          <p:nvPr/>
        </p:nvSpPr>
        <p:spPr bwMode="auto">
          <a:xfrm>
            <a:off x="3316288" y="188913"/>
            <a:ext cx="2665412"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2. </a:t>
            </a:r>
            <a:r>
              <a:rPr lang="zh-CN" altLang="en-US" sz="3600" b="1">
                <a:latin typeface="Times New Roman" pitchFamily="18" charset="0"/>
                <a:ea typeface="宋体" pitchFamily="2" charset="-122"/>
              </a:rPr>
              <a:t>页表结构</a:t>
            </a:r>
            <a:endParaRPr kumimoji="1" lang="zh-CN" altLang="en-US" sz="3600">
              <a:latin typeface="Times New Roman" pitchFamily="18" charset="0"/>
              <a:ea typeface="宋体" pitchFamily="2" charset="-122"/>
            </a:endParaRPr>
          </a:p>
        </p:txBody>
      </p:sp>
      <p:sp>
        <p:nvSpPr>
          <p:cNvPr id="151557" name="Rectangle 5"/>
          <p:cNvSpPr>
            <a:spLocks noChangeArrowheads="1"/>
          </p:cNvSpPr>
          <p:nvPr/>
        </p:nvSpPr>
        <p:spPr bwMode="auto">
          <a:xfrm>
            <a:off x="364876" y="1196752"/>
            <a:ext cx="8383588"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28650" algn="just">
              <a:lnSpc>
                <a:spcPct val="125000"/>
              </a:lnSpc>
              <a:buClr>
                <a:srgbClr val="FFFF66"/>
              </a:buClr>
              <a:buFont typeface="Wingdings" pitchFamily="2" charset="2"/>
              <a:buNone/>
            </a:pPr>
            <a:r>
              <a:rPr kumimoji="1" lang="zh-CN" altLang="en-US" sz="2800" b="1" dirty="0">
                <a:latin typeface="Times New Roman" pitchFamily="18" charset="0"/>
                <a:ea typeface="宋体" pitchFamily="2" charset="-122"/>
              </a:rPr>
              <a:t>在虚拟存储技术中，虚拟内存空间往往大于实际的物理内存，现代计算机所使用的虚拟地址至少为</a:t>
            </a:r>
            <a:r>
              <a:rPr kumimoji="1" lang="en-US" altLang="zh-CN" sz="2800" b="1" dirty="0">
                <a:latin typeface="Times New Roman" pitchFamily="18" charset="0"/>
                <a:ea typeface="宋体" pitchFamily="2" charset="-122"/>
              </a:rPr>
              <a:t>32</a:t>
            </a:r>
            <a:r>
              <a:rPr kumimoji="1" lang="zh-CN" altLang="en-US" sz="2800" b="1" dirty="0">
                <a:latin typeface="Times New Roman" pitchFamily="18" charset="0"/>
                <a:ea typeface="宋体" pitchFamily="2" charset="-122"/>
              </a:rPr>
              <a:t>位，若每个页面的大小为</a:t>
            </a:r>
            <a:r>
              <a:rPr kumimoji="1" lang="en-US" altLang="zh-CN" sz="2800" b="1" dirty="0">
                <a:latin typeface="Times New Roman" pitchFamily="18" charset="0"/>
                <a:ea typeface="宋体" pitchFamily="2" charset="-122"/>
              </a:rPr>
              <a:t>4K</a:t>
            </a:r>
            <a:r>
              <a:rPr kumimoji="1" lang="zh-CN" altLang="en-US" sz="2800" b="1" dirty="0">
                <a:latin typeface="Times New Roman" pitchFamily="18" charset="0"/>
                <a:ea typeface="宋体" pitchFamily="2" charset="-122"/>
              </a:rPr>
              <a:t>，则逻辑页面的个数为</a:t>
            </a:r>
            <a:r>
              <a:rPr kumimoji="1" lang="en-US" altLang="zh-CN" sz="2800" b="1" dirty="0">
                <a:latin typeface="Times New Roman" pitchFamily="18" charset="0"/>
                <a:ea typeface="宋体" pitchFamily="2" charset="-122"/>
              </a:rPr>
              <a:t>2</a:t>
            </a:r>
            <a:r>
              <a:rPr kumimoji="1" lang="en-US" altLang="zh-CN" sz="2800" b="1" baseline="30000" dirty="0">
                <a:latin typeface="Times New Roman" pitchFamily="18" charset="0"/>
                <a:ea typeface="宋体" pitchFamily="2" charset="-122"/>
              </a:rPr>
              <a:t>20</a:t>
            </a:r>
            <a:r>
              <a:rPr kumimoji="1" lang="zh-CN" altLang="en-US" sz="2800" b="1" dirty="0">
                <a:latin typeface="Times New Roman" pitchFamily="18" charset="0"/>
                <a:ea typeface="宋体" pitchFamily="2" charset="-122"/>
              </a:rPr>
              <a:t>，即在页表里有</a:t>
            </a:r>
            <a:r>
              <a:rPr kumimoji="1" lang="en-US" altLang="zh-CN" sz="2800" b="1" dirty="0">
                <a:latin typeface="Times New Roman" pitchFamily="18" charset="0"/>
                <a:ea typeface="宋体" pitchFamily="2" charset="-122"/>
              </a:rPr>
              <a:t>2</a:t>
            </a:r>
            <a:r>
              <a:rPr kumimoji="1" lang="en-US" altLang="zh-CN" sz="2800" b="1" baseline="30000" dirty="0">
                <a:latin typeface="Times New Roman" pitchFamily="18" charset="0"/>
                <a:ea typeface="宋体" pitchFamily="2" charset="-122"/>
              </a:rPr>
              <a:t>20</a:t>
            </a:r>
            <a:r>
              <a:rPr kumimoji="1" lang="zh-CN" altLang="en-US" sz="2800" b="1" dirty="0">
                <a:latin typeface="Times New Roman" pitchFamily="18" charset="0"/>
                <a:ea typeface="宋体" pitchFamily="2" charset="-122"/>
              </a:rPr>
              <a:t>个</a:t>
            </a:r>
            <a:r>
              <a:rPr kumimoji="1" lang="zh-CN" altLang="en-US" sz="2800" b="1" dirty="0">
                <a:solidFill>
                  <a:srgbClr val="0000FF"/>
                </a:solidFill>
                <a:latin typeface="Times New Roman" pitchFamily="18" charset="0"/>
                <a:ea typeface="宋体" pitchFamily="2" charset="-122"/>
              </a:rPr>
              <a:t>页表项</a:t>
            </a:r>
            <a:r>
              <a:rPr kumimoji="1" lang="zh-CN" altLang="en-US" sz="2800" b="1" dirty="0">
                <a:latin typeface="Times New Roman" pitchFamily="18" charset="0"/>
                <a:ea typeface="宋体" pitchFamily="2" charset="-122"/>
              </a:rPr>
              <a:t>，而每个进程都有自己的虚拟地址空间，都需要自己的页表，因而占用了</a:t>
            </a:r>
            <a:r>
              <a:rPr kumimoji="1" lang="zh-CN" altLang="en-US" sz="2800" b="1" dirty="0">
                <a:solidFill>
                  <a:srgbClr val="0000FF"/>
                </a:solidFill>
                <a:latin typeface="Times New Roman" pitchFamily="18" charset="0"/>
                <a:ea typeface="宋体" pitchFamily="2" charset="-122"/>
              </a:rPr>
              <a:t>大量的</a:t>
            </a:r>
            <a:r>
              <a:rPr kumimoji="1" lang="zh-CN" altLang="en-US" sz="2800" b="1" dirty="0">
                <a:latin typeface="Times New Roman" pitchFamily="18" charset="0"/>
                <a:ea typeface="宋体" pitchFamily="2" charset="-122"/>
              </a:rPr>
              <a:t>内存空间。为解决此问题，需提出新的页表结构：</a:t>
            </a:r>
          </a:p>
          <a:p>
            <a:pPr marL="1268413" lvl="1" indent="-374650">
              <a:spcBef>
                <a:spcPts val="1200"/>
              </a:spcBef>
              <a:buClr>
                <a:schemeClr val="tx1"/>
              </a:buClr>
              <a:buFont typeface="Wingdings 2" pitchFamily="18" charset="2"/>
              <a:buChar char=""/>
            </a:pPr>
            <a:r>
              <a:rPr kumimoji="1" lang="zh-CN" altLang="en-US" sz="2800" b="1" dirty="0">
                <a:latin typeface="Times New Roman" pitchFamily="18" charset="0"/>
                <a:ea typeface="宋体" pitchFamily="2" charset="-122"/>
              </a:rPr>
              <a:t>多级页表 </a:t>
            </a:r>
            <a:r>
              <a:rPr kumimoji="1" lang="en-US" altLang="zh-CN" sz="2800" b="1" dirty="0">
                <a:latin typeface="Times New Roman" pitchFamily="18" charset="0"/>
                <a:ea typeface="宋体" pitchFamily="2" charset="-122"/>
              </a:rPr>
              <a:t>(Multilevel Page Tables)</a:t>
            </a:r>
            <a:endParaRPr kumimoji="1" lang="zh-CN" altLang="en-US" sz="2800" b="1" dirty="0">
              <a:latin typeface="Times New Roman" pitchFamily="18" charset="0"/>
              <a:ea typeface="宋体" pitchFamily="2" charset="-122"/>
            </a:endParaRPr>
          </a:p>
          <a:p>
            <a:pPr marL="1268413" lvl="1" indent="-374650">
              <a:spcBef>
                <a:spcPct val="50000"/>
              </a:spcBef>
              <a:buClr>
                <a:schemeClr val="tx1"/>
              </a:buClr>
              <a:buFont typeface="Wingdings 2" pitchFamily="18" charset="2"/>
              <a:buChar char=""/>
            </a:pPr>
            <a:r>
              <a:rPr kumimoji="1" lang="zh-CN" altLang="en-US" sz="2800" b="1" dirty="0">
                <a:latin typeface="Times New Roman" pitchFamily="18" charset="0"/>
                <a:ea typeface="宋体" pitchFamily="2" charset="-122"/>
              </a:rPr>
              <a:t>反置页表 </a:t>
            </a:r>
            <a:r>
              <a:rPr kumimoji="1" lang="en-US" altLang="zh-CN" sz="2800" b="1" dirty="0">
                <a:latin typeface="Times New Roman" pitchFamily="18" charset="0"/>
                <a:ea typeface="宋体" pitchFamily="2" charset="-122"/>
              </a:rPr>
              <a:t>(Inverted Page Tables)</a:t>
            </a:r>
            <a:endParaRPr kumimoji="1" lang="zh-CN" altLang="en-US" sz="2800" b="1" dirty="0">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7">
                                            <p:txEl>
                                              <p:pRg st="1" end="1"/>
                                            </p:txEl>
                                          </p:spTgt>
                                        </p:tgtEl>
                                        <p:attrNameLst>
                                          <p:attrName>style.visibility</p:attrName>
                                        </p:attrNameLst>
                                      </p:cBhvr>
                                      <p:to>
                                        <p:strVal val="visible"/>
                                      </p:to>
                                    </p:set>
                                    <p:anim calcmode="lin" valueType="num">
                                      <p:cBhvr additive="base">
                                        <p:cTn id="7" dur="500" fill="hold"/>
                                        <p:tgtEl>
                                          <p:spTgt spid="15155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557">
                                            <p:txEl>
                                              <p:pRg st="2" end="2"/>
                                            </p:txEl>
                                          </p:spTgt>
                                        </p:tgtEl>
                                        <p:attrNameLst>
                                          <p:attrName>style.visibility</p:attrName>
                                        </p:attrNameLst>
                                      </p:cBhvr>
                                      <p:to>
                                        <p:strVal val="visible"/>
                                      </p:to>
                                    </p:set>
                                    <p:anim calcmode="lin" valueType="num">
                                      <p:cBhvr additive="base">
                                        <p:cTn id="13" dur="500" fill="hold"/>
                                        <p:tgtEl>
                                          <p:spTgt spid="15155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25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496665-47EC-4863-9C07-1BF79B752185}" type="slidenum">
              <a:rPr lang="en-US" altLang="zh-CN" smtClean="0">
                <a:latin typeface="Times New Roman" pitchFamily="18" charset="0"/>
              </a:rPr>
              <a:pPr eaLnBrk="1" hangingPunct="1"/>
              <a:t>149</a:t>
            </a:fld>
            <a:endParaRPr lang="en-US" altLang="zh-CN" smtClean="0">
              <a:latin typeface="Times New Roman" pitchFamily="18" charset="0"/>
            </a:endParaRPr>
          </a:p>
        </p:txBody>
      </p:sp>
      <p:sp>
        <p:nvSpPr>
          <p:cNvPr id="152580" name="Text Box 4"/>
          <p:cNvSpPr txBox="1">
            <a:spLocks noChangeArrowheads="1"/>
          </p:cNvSpPr>
          <p:nvPr/>
        </p:nvSpPr>
        <p:spPr bwMode="auto">
          <a:xfrm>
            <a:off x="3316288" y="188913"/>
            <a:ext cx="2665412"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3. </a:t>
            </a:r>
            <a:r>
              <a:rPr lang="zh-CN" altLang="en-US" sz="3600" b="1">
                <a:latin typeface="Times New Roman" pitchFamily="18" charset="0"/>
                <a:ea typeface="宋体" pitchFamily="2" charset="-122"/>
              </a:rPr>
              <a:t>多级页表</a:t>
            </a:r>
            <a:endParaRPr kumimoji="1" lang="zh-CN" altLang="en-US" sz="3600">
              <a:latin typeface="Times New Roman" pitchFamily="18" charset="0"/>
              <a:ea typeface="宋体" pitchFamily="2" charset="-122"/>
            </a:endParaRPr>
          </a:p>
        </p:txBody>
      </p:sp>
      <p:sp>
        <p:nvSpPr>
          <p:cNvPr id="267269" name="Rectangle 5"/>
          <p:cNvSpPr>
            <a:spLocks noChangeArrowheads="1"/>
          </p:cNvSpPr>
          <p:nvPr/>
        </p:nvSpPr>
        <p:spPr bwMode="auto">
          <a:xfrm>
            <a:off x="509588" y="1052513"/>
            <a:ext cx="8383587"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74650" indent="-374650">
              <a:buClr>
                <a:srgbClr val="FFFF66"/>
              </a:buClr>
              <a:buFont typeface="Wingdings" pitchFamily="2" charset="2"/>
              <a:buNone/>
            </a:pPr>
            <a:r>
              <a:rPr kumimoji="1" lang="zh-CN" altLang="en-US" sz="2800" b="1">
                <a:latin typeface="Times New Roman" pitchFamily="18" charset="0"/>
                <a:ea typeface="宋体" pitchFamily="2" charset="-122"/>
              </a:rPr>
              <a:t>由于</a:t>
            </a:r>
            <a:r>
              <a:rPr kumimoji="1" lang="zh-CN" altLang="en-US" sz="2800" b="1">
                <a:solidFill>
                  <a:srgbClr val="0000FF"/>
                </a:solidFill>
                <a:latin typeface="Times New Roman" pitchFamily="18" charset="0"/>
                <a:ea typeface="宋体" pitchFamily="2" charset="-122"/>
              </a:rPr>
              <a:t>不是所有的虚拟地址都会用到</a:t>
            </a:r>
            <a:r>
              <a:rPr kumimoji="1" lang="zh-CN" altLang="en-US" sz="2800" b="1">
                <a:latin typeface="Times New Roman" pitchFamily="18" charset="0"/>
                <a:ea typeface="宋体" pitchFamily="2" charset="-122"/>
              </a:rPr>
              <a:t>，所以不必把所</a:t>
            </a:r>
          </a:p>
          <a:p>
            <a:pPr marL="374650" indent="-374650">
              <a:buClr>
                <a:srgbClr val="FFFF66"/>
              </a:buClr>
              <a:buFont typeface="Wingdings" pitchFamily="2" charset="2"/>
              <a:buNone/>
            </a:pPr>
            <a:r>
              <a:rPr kumimoji="1" lang="zh-CN" altLang="en-US" sz="2800" b="1">
                <a:latin typeface="Times New Roman" pitchFamily="18" charset="0"/>
                <a:ea typeface="宋体" pitchFamily="2" charset="-122"/>
              </a:rPr>
              <a:t>有的页表项都保存在内存当中。以二级页表为例：</a:t>
            </a:r>
          </a:p>
          <a:p>
            <a:pPr marL="374650" indent="-374650">
              <a:spcBef>
                <a:spcPct val="40000"/>
              </a:spcBef>
              <a:buClr>
                <a:schemeClr val="tx1"/>
              </a:buClr>
              <a:buFont typeface="Wingdings 2" pitchFamily="18" charset="2"/>
              <a:buChar char=""/>
            </a:pPr>
            <a:r>
              <a:rPr kumimoji="1" lang="zh-CN" altLang="en-US" sz="2800" b="1">
                <a:latin typeface="Times New Roman" pitchFamily="18" charset="0"/>
                <a:ea typeface="宋体" pitchFamily="2" charset="-122"/>
              </a:rPr>
              <a:t>假设逻辑地址为</a:t>
            </a:r>
            <a:r>
              <a:rPr kumimoji="1" lang="en-US" altLang="zh-CN" sz="2800" b="1">
                <a:latin typeface="Times New Roman" pitchFamily="18" charset="0"/>
                <a:ea typeface="宋体" pitchFamily="2" charset="-122"/>
              </a:rPr>
              <a:t>32</a:t>
            </a:r>
            <a:r>
              <a:rPr kumimoji="1" lang="zh-CN" altLang="en-US" sz="2800" b="1">
                <a:latin typeface="Times New Roman" pitchFamily="18" charset="0"/>
                <a:ea typeface="宋体" pitchFamily="2" charset="-122"/>
              </a:rPr>
              <a:t>位，页面大小为</a:t>
            </a:r>
            <a:r>
              <a:rPr kumimoji="1" lang="en-US" altLang="zh-CN" sz="2800" b="1">
                <a:latin typeface="Times New Roman" pitchFamily="18" charset="0"/>
                <a:ea typeface="宋体" pitchFamily="2" charset="-122"/>
              </a:rPr>
              <a:t>4K</a:t>
            </a:r>
            <a:r>
              <a:rPr kumimoji="1" lang="zh-CN" altLang="en-US" sz="2800" b="1">
                <a:latin typeface="Times New Roman" pitchFamily="18" charset="0"/>
                <a:ea typeface="宋体" pitchFamily="2" charset="-122"/>
              </a:rPr>
              <a:t>。把逻辑地址划分为两个部分：</a:t>
            </a:r>
          </a:p>
          <a:p>
            <a:pPr marL="1054100" lvl="1" indent="-488950">
              <a:spcBef>
                <a:spcPct val="20000"/>
              </a:spcBef>
              <a:buClr>
                <a:schemeClr val="tx1"/>
              </a:buClr>
              <a:buFont typeface="Wingdings" pitchFamily="2" charset="2"/>
              <a:buChar char="F"/>
            </a:pPr>
            <a:r>
              <a:rPr kumimoji="1" lang="zh-CN" altLang="en-US" sz="2800" b="1">
                <a:latin typeface="Times New Roman" pitchFamily="18" charset="0"/>
                <a:ea typeface="宋体" pitchFamily="2" charset="-122"/>
              </a:rPr>
              <a:t>逻辑页面号为</a:t>
            </a:r>
            <a:r>
              <a:rPr kumimoji="1" lang="en-US" altLang="zh-CN" sz="2800" b="1">
                <a:latin typeface="Times New Roman" pitchFamily="18" charset="0"/>
                <a:ea typeface="宋体" pitchFamily="2" charset="-122"/>
              </a:rPr>
              <a:t>20</a:t>
            </a:r>
            <a:r>
              <a:rPr kumimoji="1" lang="zh-CN" altLang="en-US" sz="2800" b="1">
                <a:latin typeface="Times New Roman" pitchFamily="18" charset="0"/>
                <a:ea typeface="宋体" pitchFamily="2" charset="-122"/>
              </a:rPr>
              <a:t>位</a:t>
            </a:r>
          </a:p>
          <a:p>
            <a:pPr marL="1054100" lvl="1" indent="-488950">
              <a:buClr>
                <a:schemeClr val="tx1"/>
              </a:buClr>
              <a:buFont typeface="Wingdings" pitchFamily="2" charset="2"/>
              <a:buChar char="F"/>
            </a:pPr>
            <a:r>
              <a:rPr kumimoji="1" lang="zh-CN" altLang="en-US" sz="2800" b="1">
                <a:latin typeface="Times New Roman" pitchFamily="18" charset="0"/>
                <a:ea typeface="宋体" pitchFamily="2" charset="-122"/>
              </a:rPr>
              <a:t>页内偏移地址为</a:t>
            </a:r>
            <a:r>
              <a:rPr kumimoji="1" lang="en-US" altLang="zh-CN" sz="2800" b="1">
                <a:latin typeface="Times New Roman" pitchFamily="18" charset="0"/>
                <a:ea typeface="宋体" pitchFamily="2" charset="-122"/>
              </a:rPr>
              <a:t>12</a:t>
            </a:r>
            <a:r>
              <a:rPr kumimoji="1" lang="zh-CN" altLang="en-US" sz="2800" b="1">
                <a:latin typeface="Times New Roman" pitchFamily="18" charset="0"/>
                <a:ea typeface="宋体" pitchFamily="2" charset="-122"/>
              </a:rPr>
              <a:t>位</a:t>
            </a:r>
          </a:p>
          <a:p>
            <a:pPr marL="374650" indent="-374650">
              <a:spcBef>
                <a:spcPct val="40000"/>
              </a:spcBef>
              <a:buClr>
                <a:schemeClr val="tx1"/>
              </a:buClr>
              <a:buFont typeface="Wingdings 2" pitchFamily="18" charset="2"/>
              <a:buChar char=""/>
            </a:pPr>
            <a:r>
              <a:rPr kumimoji="1" lang="zh-CN" altLang="en-US" sz="2800" b="1">
                <a:latin typeface="Times New Roman" pitchFamily="18" charset="0"/>
                <a:ea typeface="宋体" pitchFamily="2" charset="-122"/>
              </a:rPr>
              <a:t>把逻辑页面号再进一步地划分为两个部分：</a:t>
            </a:r>
          </a:p>
          <a:p>
            <a:pPr marL="1054100" lvl="1" indent="-488950">
              <a:spcBef>
                <a:spcPct val="20000"/>
              </a:spcBef>
              <a:buClr>
                <a:schemeClr val="tx1"/>
              </a:buClr>
              <a:buFont typeface="Wingdings" pitchFamily="2" charset="2"/>
              <a:buChar char="F"/>
            </a:pPr>
            <a:r>
              <a:rPr kumimoji="1" lang="en-US" altLang="zh-CN" sz="2800" b="1">
                <a:latin typeface="Times New Roman" pitchFamily="18" charset="0"/>
                <a:ea typeface="宋体" pitchFamily="2" charset="-122"/>
              </a:rPr>
              <a:t>10</a:t>
            </a:r>
            <a:r>
              <a:rPr kumimoji="1" lang="zh-CN" altLang="en-US" sz="2800" b="1">
                <a:latin typeface="Times New Roman" pitchFamily="18" charset="0"/>
                <a:ea typeface="宋体" pitchFamily="2" charset="-122"/>
              </a:rPr>
              <a:t>位的字段</a:t>
            </a:r>
            <a:r>
              <a:rPr kumimoji="1" lang="en-US" altLang="zh-CN" sz="2800" b="1">
                <a:latin typeface="Times New Roman" pitchFamily="18" charset="0"/>
                <a:ea typeface="宋体" pitchFamily="2" charset="-122"/>
              </a:rPr>
              <a:t>PT1</a:t>
            </a:r>
            <a:r>
              <a:rPr kumimoji="1" lang="zh-CN" altLang="en-US" sz="2800" b="1">
                <a:latin typeface="Times New Roman" pitchFamily="18" charset="0"/>
                <a:ea typeface="宋体" pitchFamily="2" charset="-122"/>
              </a:rPr>
              <a:t>，用来指向第一级页表当中所对应的页表项</a:t>
            </a:r>
          </a:p>
          <a:p>
            <a:pPr marL="1054100" lvl="1" indent="-488950">
              <a:buClr>
                <a:schemeClr val="tx1"/>
              </a:buClr>
              <a:buFont typeface="Wingdings" pitchFamily="2" charset="2"/>
              <a:buChar char="F"/>
            </a:pPr>
            <a:r>
              <a:rPr kumimoji="1" lang="en-US" altLang="zh-CN" sz="2800" b="1">
                <a:latin typeface="Times New Roman" pitchFamily="18" charset="0"/>
                <a:ea typeface="宋体" pitchFamily="2" charset="-122"/>
              </a:rPr>
              <a:t>10</a:t>
            </a:r>
            <a:r>
              <a:rPr kumimoji="1" lang="zh-CN" altLang="en-US" sz="2800" b="1">
                <a:latin typeface="Times New Roman" pitchFamily="18" charset="0"/>
                <a:ea typeface="宋体" pitchFamily="2" charset="-122"/>
              </a:rPr>
              <a:t>位的字段</a:t>
            </a:r>
            <a:r>
              <a:rPr kumimoji="1" lang="en-US" altLang="zh-CN" sz="2800" b="1">
                <a:latin typeface="Times New Roman" pitchFamily="18" charset="0"/>
                <a:ea typeface="宋体" pitchFamily="2" charset="-122"/>
              </a:rPr>
              <a:t>PT2</a:t>
            </a:r>
            <a:r>
              <a:rPr kumimoji="1" lang="zh-CN" altLang="en-US" sz="2800" b="1">
                <a:latin typeface="Times New Roman" pitchFamily="18" charset="0"/>
                <a:ea typeface="宋体" pitchFamily="2" charset="-122"/>
              </a:rPr>
              <a:t>，用来指向第二级页表当中所对应的页表项</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269">
                                            <p:txEl>
                                              <p:pRg st="2" end="2"/>
                                            </p:txEl>
                                          </p:spTgt>
                                        </p:tgtEl>
                                        <p:attrNameLst>
                                          <p:attrName>style.visibility</p:attrName>
                                        </p:attrNameLst>
                                      </p:cBhvr>
                                      <p:to>
                                        <p:strVal val="visible"/>
                                      </p:to>
                                    </p:set>
                                    <p:animEffect transition="in" filter="dissolve">
                                      <p:cBhvr>
                                        <p:cTn id="7" dur="500"/>
                                        <p:tgtEl>
                                          <p:spTgt spid="26726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67269">
                                            <p:txEl>
                                              <p:pRg st="3" end="3"/>
                                            </p:txEl>
                                          </p:spTgt>
                                        </p:tgtEl>
                                        <p:attrNameLst>
                                          <p:attrName>style.visibility</p:attrName>
                                        </p:attrNameLst>
                                      </p:cBhvr>
                                      <p:to>
                                        <p:strVal val="visible"/>
                                      </p:to>
                                    </p:set>
                                    <p:animEffect transition="in" filter="dissolve">
                                      <p:cBhvr>
                                        <p:cTn id="10" dur="500"/>
                                        <p:tgtEl>
                                          <p:spTgt spid="267269">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67269">
                                            <p:txEl>
                                              <p:pRg st="4" end="4"/>
                                            </p:txEl>
                                          </p:spTgt>
                                        </p:tgtEl>
                                        <p:attrNameLst>
                                          <p:attrName>style.visibility</p:attrName>
                                        </p:attrNameLst>
                                      </p:cBhvr>
                                      <p:to>
                                        <p:strVal val="visible"/>
                                      </p:to>
                                    </p:set>
                                    <p:animEffect transition="in" filter="dissolve">
                                      <p:cBhvr>
                                        <p:cTn id="13" dur="500"/>
                                        <p:tgtEl>
                                          <p:spTgt spid="26726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67269">
                                            <p:txEl>
                                              <p:pRg st="5" end="5"/>
                                            </p:txEl>
                                          </p:spTgt>
                                        </p:tgtEl>
                                        <p:attrNameLst>
                                          <p:attrName>style.visibility</p:attrName>
                                        </p:attrNameLst>
                                      </p:cBhvr>
                                      <p:to>
                                        <p:strVal val="visible"/>
                                      </p:to>
                                    </p:set>
                                    <p:animEffect transition="in" filter="dissolve">
                                      <p:cBhvr>
                                        <p:cTn id="18" dur="500"/>
                                        <p:tgtEl>
                                          <p:spTgt spid="267269">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67269">
                                            <p:txEl>
                                              <p:pRg st="6" end="6"/>
                                            </p:txEl>
                                          </p:spTgt>
                                        </p:tgtEl>
                                        <p:attrNameLst>
                                          <p:attrName>style.visibility</p:attrName>
                                        </p:attrNameLst>
                                      </p:cBhvr>
                                      <p:to>
                                        <p:strVal val="visible"/>
                                      </p:to>
                                    </p:set>
                                    <p:animEffect transition="in" filter="dissolve">
                                      <p:cBhvr>
                                        <p:cTn id="21" dur="500"/>
                                        <p:tgtEl>
                                          <p:spTgt spid="267269">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67269">
                                            <p:txEl>
                                              <p:pRg st="7" end="7"/>
                                            </p:txEl>
                                          </p:spTgt>
                                        </p:tgtEl>
                                        <p:attrNameLst>
                                          <p:attrName>style.visibility</p:attrName>
                                        </p:attrNameLst>
                                      </p:cBhvr>
                                      <p:to>
                                        <p:strVal val="visible"/>
                                      </p:to>
                                    </p:set>
                                    <p:animEffect transition="in" filter="dissolve">
                                      <p:cBhvr>
                                        <p:cTn id="24" dur="500"/>
                                        <p:tgtEl>
                                          <p:spTgt spid="2672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45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472ECA-ECA1-498D-BCA4-5CBF40BBEC61}" type="slidenum">
              <a:rPr lang="en-US" altLang="zh-CN" smtClean="0">
                <a:latin typeface="Times New Roman" pitchFamily="18" charset="0"/>
              </a:rPr>
              <a:pPr eaLnBrk="1" hangingPunct="1"/>
              <a:t>15</a:t>
            </a:fld>
            <a:endParaRPr lang="en-US" altLang="zh-CN" smtClean="0">
              <a:latin typeface="Times New Roman" pitchFamily="18" charset="0"/>
            </a:endParaRPr>
          </a:p>
        </p:txBody>
      </p:sp>
      <p:sp>
        <p:nvSpPr>
          <p:cNvPr id="24580" name="Text Box 3"/>
          <p:cNvSpPr txBox="1">
            <a:spLocks noChangeArrowheads="1"/>
          </p:cNvSpPr>
          <p:nvPr/>
        </p:nvSpPr>
        <p:spPr bwMode="auto">
          <a:xfrm>
            <a:off x="663575" y="1736725"/>
            <a:ext cx="187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800" b="1">
                <a:latin typeface="Times New Roman" pitchFamily="18" charset="0"/>
                <a:ea typeface="楷体_GB2312" pitchFamily="49" charset="-122"/>
              </a:rPr>
              <a:t>  输入队列 </a:t>
            </a:r>
          </a:p>
        </p:txBody>
      </p:sp>
      <p:grpSp>
        <p:nvGrpSpPr>
          <p:cNvPr id="24581" name="Group 4"/>
          <p:cNvGrpSpPr>
            <a:grpSpLocks/>
          </p:cNvGrpSpPr>
          <p:nvPr/>
        </p:nvGrpSpPr>
        <p:grpSpPr bwMode="auto">
          <a:xfrm>
            <a:off x="3638550" y="908050"/>
            <a:ext cx="2590800" cy="5822950"/>
            <a:chOff x="1296" y="433"/>
            <a:chExt cx="1632" cy="3668"/>
          </a:xfrm>
        </p:grpSpPr>
        <p:grpSp>
          <p:nvGrpSpPr>
            <p:cNvPr id="24602" name="Group 5"/>
            <p:cNvGrpSpPr>
              <a:grpSpLocks/>
            </p:cNvGrpSpPr>
            <p:nvPr/>
          </p:nvGrpSpPr>
          <p:grpSpPr bwMode="auto">
            <a:xfrm>
              <a:off x="1296" y="549"/>
              <a:ext cx="1632" cy="3552"/>
              <a:chOff x="1152" y="432"/>
              <a:chExt cx="1632" cy="3552"/>
            </a:xfrm>
          </p:grpSpPr>
          <p:grpSp>
            <p:nvGrpSpPr>
              <p:cNvPr id="24606" name="Group 6"/>
              <p:cNvGrpSpPr>
                <a:grpSpLocks/>
              </p:cNvGrpSpPr>
              <p:nvPr/>
            </p:nvGrpSpPr>
            <p:grpSpPr bwMode="auto">
              <a:xfrm>
                <a:off x="1152" y="432"/>
                <a:ext cx="1056" cy="3504"/>
                <a:chOff x="1440" y="432"/>
                <a:chExt cx="1056" cy="3504"/>
              </a:xfrm>
            </p:grpSpPr>
            <p:sp>
              <p:nvSpPr>
                <p:cNvPr id="24611" name="Rectangle 7"/>
                <p:cNvSpPr>
                  <a:spLocks noChangeArrowheads="1"/>
                </p:cNvSpPr>
                <p:nvPr/>
              </p:nvSpPr>
              <p:spPr bwMode="auto">
                <a:xfrm>
                  <a:off x="1440" y="432"/>
                  <a:ext cx="1056" cy="3504"/>
                </a:xfrm>
                <a:prstGeom prst="rect">
                  <a:avLst/>
                </a:prstGeom>
                <a:solidFill>
                  <a:srgbClr val="CFDBFD"/>
                </a:solidFill>
                <a:ln w="38100">
                  <a:solidFill>
                    <a:schemeClr val="tx1"/>
                  </a:solidFill>
                  <a:miter lim="800000"/>
                  <a:headEnd/>
                  <a:tailEnd/>
                </a:ln>
              </p:spPr>
              <p:txBody>
                <a:bodyPr wrap="none" anchor="ctr"/>
                <a:lstStyle/>
                <a:p>
                  <a:pPr algn="ctr"/>
                  <a:r>
                    <a:rPr kumimoji="1" lang="zh-CN" altLang="en-US" sz="2400" b="1">
                      <a:latin typeface="Times New Roman" pitchFamily="18" charset="0"/>
                      <a:ea typeface="楷体_GB2312" pitchFamily="49" charset="-122"/>
                    </a:rPr>
                    <a:t>分区</a:t>
                  </a:r>
                  <a:r>
                    <a:rPr kumimoji="1" lang="en-US" altLang="zh-CN" sz="2400" b="1">
                      <a:latin typeface="Times New Roman" pitchFamily="18" charset="0"/>
                      <a:ea typeface="楷体_GB2312" pitchFamily="49" charset="-122"/>
                    </a:rPr>
                    <a:t>4</a:t>
                  </a:r>
                </a:p>
                <a:p>
                  <a:pPr algn="ctr"/>
                  <a:endParaRPr kumimoji="1" lang="en-US" altLang="zh-CN" sz="2400" b="1">
                    <a:latin typeface="Times New Roman" pitchFamily="18" charset="0"/>
                    <a:ea typeface="楷体_GB2312" pitchFamily="49" charset="-122"/>
                  </a:endParaRPr>
                </a:p>
                <a:p>
                  <a:pPr algn="ctr"/>
                  <a:endParaRPr kumimoji="1" lang="en-US" altLang="zh-CN" sz="2400" b="1">
                    <a:latin typeface="Times New Roman" pitchFamily="18" charset="0"/>
                    <a:ea typeface="楷体_GB2312" pitchFamily="49" charset="-122"/>
                  </a:endParaRPr>
                </a:p>
                <a:p>
                  <a:pPr algn="ctr"/>
                  <a:endParaRPr kumimoji="1" lang="en-US" altLang="zh-CN" sz="2400" b="1">
                    <a:latin typeface="Times New Roman" pitchFamily="18" charset="0"/>
                    <a:ea typeface="楷体_GB2312" pitchFamily="49" charset="-122"/>
                  </a:endParaRPr>
                </a:p>
                <a:p>
                  <a:pPr algn="ctr"/>
                  <a:endParaRPr kumimoji="1" lang="en-US" altLang="zh-CN" sz="2400" b="1">
                    <a:latin typeface="Times New Roman" pitchFamily="18" charset="0"/>
                    <a:ea typeface="楷体_GB2312" pitchFamily="49" charset="-122"/>
                  </a:endParaRPr>
                </a:p>
                <a:p>
                  <a:pPr algn="ctr"/>
                  <a:r>
                    <a:rPr kumimoji="1" lang="zh-CN" altLang="en-US" sz="2400" b="1">
                      <a:latin typeface="Times New Roman" pitchFamily="18" charset="0"/>
                      <a:ea typeface="楷体_GB2312" pitchFamily="49" charset="-122"/>
                    </a:rPr>
                    <a:t>分区</a:t>
                  </a:r>
                  <a:r>
                    <a:rPr kumimoji="1" lang="en-US" altLang="zh-CN" sz="2400" b="1">
                      <a:latin typeface="Times New Roman" pitchFamily="18" charset="0"/>
                      <a:ea typeface="楷体_GB2312" pitchFamily="49" charset="-122"/>
                    </a:rPr>
                    <a:t>3</a:t>
                  </a:r>
                </a:p>
                <a:p>
                  <a:pPr algn="ctr"/>
                  <a:endParaRPr kumimoji="1" lang="en-US" altLang="zh-CN" sz="2400" b="1">
                    <a:latin typeface="Times New Roman" pitchFamily="18" charset="0"/>
                    <a:ea typeface="楷体_GB2312" pitchFamily="49" charset="-122"/>
                  </a:endParaRPr>
                </a:p>
                <a:p>
                  <a:pPr algn="ctr"/>
                  <a:endParaRPr kumimoji="1" lang="en-US" altLang="zh-CN" sz="2400" b="1">
                    <a:latin typeface="Times New Roman" pitchFamily="18" charset="0"/>
                    <a:ea typeface="楷体_GB2312" pitchFamily="49" charset="-122"/>
                  </a:endParaRPr>
                </a:p>
                <a:p>
                  <a:pPr algn="ctr"/>
                  <a:endParaRPr kumimoji="1" lang="en-US" altLang="zh-CN" sz="2400" b="1">
                    <a:latin typeface="Times New Roman" pitchFamily="18" charset="0"/>
                    <a:ea typeface="楷体_GB2312" pitchFamily="49" charset="-122"/>
                  </a:endParaRPr>
                </a:p>
                <a:p>
                  <a:pPr algn="ctr"/>
                  <a:r>
                    <a:rPr kumimoji="1" lang="zh-CN" altLang="en-US" sz="2400" b="1">
                      <a:latin typeface="Times New Roman" pitchFamily="18" charset="0"/>
                      <a:ea typeface="楷体_GB2312" pitchFamily="49" charset="-122"/>
                    </a:rPr>
                    <a:t>分区</a:t>
                  </a:r>
                  <a:r>
                    <a:rPr kumimoji="1" lang="en-US" altLang="zh-CN" sz="2400" b="1">
                      <a:latin typeface="Times New Roman" pitchFamily="18" charset="0"/>
                      <a:ea typeface="楷体_GB2312" pitchFamily="49" charset="-122"/>
                    </a:rPr>
                    <a:t>2</a:t>
                  </a:r>
                </a:p>
                <a:p>
                  <a:pPr algn="ctr"/>
                  <a:endParaRPr kumimoji="1" lang="en-US" altLang="zh-CN" sz="2400" b="1">
                    <a:latin typeface="Times New Roman" pitchFamily="18" charset="0"/>
                    <a:ea typeface="楷体_GB2312" pitchFamily="49" charset="-122"/>
                  </a:endParaRPr>
                </a:p>
                <a:p>
                  <a:pPr algn="ctr"/>
                  <a:r>
                    <a:rPr kumimoji="1" lang="zh-CN" altLang="en-US" sz="2400" b="1">
                      <a:latin typeface="Times New Roman" pitchFamily="18" charset="0"/>
                      <a:ea typeface="楷体_GB2312" pitchFamily="49" charset="-122"/>
                    </a:rPr>
                    <a:t>分区</a:t>
                  </a:r>
                  <a:r>
                    <a:rPr kumimoji="1" lang="en-US" altLang="zh-CN" sz="2400" b="1">
                      <a:latin typeface="Times New Roman" pitchFamily="18" charset="0"/>
                      <a:ea typeface="楷体_GB2312" pitchFamily="49" charset="-122"/>
                    </a:rPr>
                    <a:t>1</a:t>
                  </a:r>
                </a:p>
                <a:p>
                  <a:pPr algn="ctr"/>
                  <a:endParaRPr kumimoji="1" lang="en-US" altLang="zh-CN" sz="2400" b="1">
                    <a:latin typeface="Times New Roman" pitchFamily="18" charset="0"/>
                    <a:ea typeface="楷体_GB2312" pitchFamily="49" charset="-122"/>
                  </a:endParaRPr>
                </a:p>
                <a:p>
                  <a:pPr algn="ctr"/>
                  <a:r>
                    <a:rPr kumimoji="1" lang="zh-CN" altLang="en-US" sz="2400" b="1">
                      <a:latin typeface="Times New Roman" pitchFamily="18" charset="0"/>
                      <a:ea typeface="楷体_GB2312" pitchFamily="49" charset="-122"/>
                    </a:rPr>
                    <a:t>操作系统</a:t>
                  </a:r>
                </a:p>
              </p:txBody>
            </p:sp>
            <p:sp>
              <p:nvSpPr>
                <p:cNvPr id="24612" name="Line 8"/>
                <p:cNvSpPr>
                  <a:spLocks noChangeShapeType="1"/>
                </p:cNvSpPr>
                <p:nvPr/>
              </p:nvSpPr>
              <p:spPr bwMode="auto">
                <a:xfrm>
                  <a:off x="1440" y="816"/>
                  <a:ext cx="10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3" name="Line 9"/>
                <p:cNvSpPr>
                  <a:spLocks noChangeShapeType="1"/>
                </p:cNvSpPr>
                <p:nvPr/>
              </p:nvSpPr>
              <p:spPr bwMode="auto">
                <a:xfrm>
                  <a:off x="1440" y="2928"/>
                  <a:ext cx="10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4" name="Line 10"/>
                <p:cNvSpPr>
                  <a:spLocks noChangeShapeType="1"/>
                </p:cNvSpPr>
                <p:nvPr/>
              </p:nvSpPr>
              <p:spPr bwMode="auto">
                <a:xfrm>
                  <a:off x="1440" y="3408"/>
                  <a:ext cx="10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07" name="Text Box 11"/>
              <p:cNvSpPr txBox="1">
                <a:spLocks noChangeArrowheads="1"/>
              </p:cNvSpPr>
              <p:nvPr/>
            </p:nvSpPr>
            <p:spPr bwMode="auto">
              <a:xfrm>
                <a:off x="2294" y="66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700K</a:t>
                </a:r>
              </a:p>
            </p:txBody>
          </p:sp>
          <p:sp>
            <p:nvSpPr>
              <p:cNvPr id="24608" name="Text Box 12"/>
              <p:cNvSpPr txBox="1">
                <a:spLocks noChangeArrowheads="1"/>
              </p:cNvSpPr>
              <p:nvPr/>
            </p:nvSpPr>
            <p:spPr bwMode="auto">
              <a:xfrm>
                <a:off x="2304" y="210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400K</a:t>
                </a:r>
              </a:p>
            </p:txBody>
          </p:sp>
          <p:sp>
            <p:nvSpPr>
              <p:cNvPr id="24609" name="Text Box 13"/>
              <p:cNvSpPr txBox="1">
                <a:spLocks noChangeArrowheads="1"/>
              </p:cNvSpPr>
              <p:nvPr/>
            </p:nvSpPr>
            <p:spPr bwMode="auto">
              <a:xfrm>
                <a:off x="2304" y="330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100K</a:t>
                </a:r>
              </a:p>
            </p:txBody>
          </p:sp>
          <p:sp>
            <p:nvSpPr>
              <p:cNvPr id="24610" name="Text Box 14"/>
              <p:cNvSpPr txBox="1">
                <a:spLocks noChangeArrowheads="1"/>
              </p:cNvSpPr>
              <p:nvPr/>
            </p:nvSpPr>
            <p:spPr bwMode="auto">
              <a:xfrm>
                <a:off x="2304" y="373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0</a:t>
                </a:r>
              </a:p>
            </p:txBody>
          </p:sp>
        </p:grpSp>
        <p:sp>
          <p:nvSpPr>
            <p:cNvPr id="24603" name="Rectangle 15"/>
            <p:cNvSpPr>
              <a:spLocks noChangeArrowheads="1"/>
            </p:cNvSpPr>
            <p:nvPr/>
          </p:nvSpPr>
          <p:spPr bwMode="auto">
            <a:xfrm>
              <a:off x="2439" y="291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000" b="1">
                  <a:latin typeface="Times New Roman" pitchFamily="18" charset="0"/>
                  <a:ea typeface="楷体_GB2312" pitchFamily="49" charset="-122"/>
                </a:rPr>
                <a:t>200K</a:t>
              </a:r>
            </a:p>
          </p:txBody>
        </p:sp>
        <p:sp>
          <p:nvSpPr>
            <p:cNvPr id="24604" name="Rectangle 16"/>
            <p:cNvSpPr>
              <a:spLocks noChangeArrowheads="1"/>
            </p:cNvSpPr>
            <p:nvPr/>
          </p:nvSpPr>
          <p:spPr bwMode="auto">
            <a:xfrm>
              <a:off x="2430" y="43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000" b="1">
                  <a:latin typeface="Times New Roman" pitchFamily="18" charset="0"/>
                  <a:ea typeface="楷体_GB2312" pitchFamily="49" charset="-122"/>
                </a:rPr>
                <a:t>800K</a:t>
              </a:r>
            </a:p>
          </p:txBody>
        </p:sp>
        <p:sp>
          <p:nvSpPr>
            <p:cNvPr id="24605" name="Line 17"/>
            <p:cNvSpPr>
              <a:spLocks noChangeShapeType="1"/>
            </p:cNvSpPr>
            <p:nvPr/>
          </p:nvSpPr>
          <p:spPr bwMode="auto">
            <a:xfrm>
              <a:off x="1296" y="2343"/>
              <a:ext cx="10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582" name="Group 19"/>
          <p:cNvGrpSpPr>
            <a:grpSpLocks/>
          </p:cNvGrpSpPr>
          <p:nvPr/>
        </p:nvGrpSpPr>
        <p:grpSpPr bwMode="auto">
          <a:xfrm>
            <a:off x="723900" y="1411288"/>
            <a:ext cx="2895600" cy="4114800"/>
            <a:chOff x="2304" y="624"/>
            <a:chExt cx="1824" cy="2592"/>
          </a:xfrm>
        </p:grpSpPr>
        <p:sp>
          <p:nvSpPr>
            <p:cNvPr id="24584" name="Text Box 20"/>
            <p:cNvSpPr txBox="1">
              <a:spLocks noChangeArrowheads="1"/>
            </p:cNvSpPr>
            <p:nvPr/>
          </p:nvSpPr>
          <p:spPr bwMode="auto">
            <a:xfrm>
              <a:off x="2470" y="104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kumimoji="1" lang="zh-CN" altLang="en-US" sz="2000" b="1">
                <a:solidFill>
                  <a:srgbClr val="FFFF00"/>
                </a:solidFill>
                <a:latin typeface="Times New Roman" pitchFamily="18" charset="0"/>
                <a:ea typeface="楷体_GB2312" pitchFamily="49" charset="-122"/>
              </a:endParaRPr>
            </a:p>
          </p:txBody>
        </p:sp>
        <p:sp>
          <p:nvSpPr>
            <p:cNvPr id="24585" name="Rectangle 21"/>
            <p:cNvSpPr>
              <a:spLocks noChangeArrowheads="1"/>
            </p:cNvSpPr>
            <p:nvPr/>
          </p:nvSpPr>
          <p:spPr bwMode="auto">
            <a:xfrm>
              <a:off x="3456" y="1296"/>
              <a:ext cx="192" cy="192"/>
            </a:xfrm>
            <a:prstGeom prst="rect">
              <a:avLst/>
            </a:prstGeom>
            <a:solidFill>
              <a:srgbClr val="CFDBFD"/>
            </a:solidFill>
            <a:ln w="38100">
              <a:solidFill>
                <a:schemeClr val="tx1"/>
              </a:solidFill>
              <a:miter lim="800000"/>
              <a:headEnd/>
              <a:tailEnd/>
            </a:ln>
          </p:spPr>
          <p:txBody>
            <a:bodyPr wrap="none" anchor="ctr"/>
            <a:lstStyle/>
            <a:p>
              <a:endParaRPr lang="zh-CN" altLang="en-US">
                <a:ea typeface="宋体" pitchFamily="2" charset="-122"/>
              </a:endParaRPr>
            </a:p>
          </p:txBody>
        </p:sp>
        <p:grpSp>
          <p:nvGrpSpPr>
            <p:cNvPr id="24586" name="Group 22"/>
            <p:cNvGrpSpPr>
              <a:grpSpLocks/>
            </p:cNvGrpSpPr>
            <p:nvPr/>
          </p:nvGrpSpPr>
          <p:grpSpPr bwMode="auto">
            <a:xfrm>
              <a:off x="3168" y="1296"/>
              <a:ext cx="288" cy="192"/>
              <a:chOff x="3168" y="1296"/>
              <a:chExt cx="288" cy="192"/>
            </a:xfrm>
          </p:grpSpPr>
          <p:sp>
            <p:nvSpPr>
              <p:cNvPr id="24600" name="Rectangle 23"/>
              <p:cNvSpPr>
                <a:spLocks noChangeArrowheads="1"/>
              </p:cNvSpPr>
              <p:nvPr/>
            </p:nvSpPr>
            <p:spPr bwMode="auto">
              <a:xfrm>
                <a:off x="3168" y="1296"/>
                <a:ext cx="192" cy="192"/>
              </a:xfrm>
              <a:prstGeom prst="rect">
                <a:avLst/>
              </a:prstGeom>
              <a:solidFill>
                <a:srgbClr val="CFDBFD"/>
              </a:solidFill>
              <a:ln w="38100">
                <a:solidFill>
                  <a:schemeClr val="tx1"/>
                </a:solidFill>
                <a:miter lim="800000"/>
                <a:headEnd/>
                <a:tailEnd/>
              </a:ln>
            </p:spPr>
            <p:txBody>
              <a:bodyPr wrap="none" anchor="ctr"/>
              <a:lstStyle/>
              <a:p>
                <a:endParaRPr lang="zh-CN" altLang="en-US">
                  <a:ea typeface="宋体" pitchFamily="2" charset="-122"/>
                </a:endParaRPr>
              </a:p>
            </p:txBody>
          </p:sp>
          <p:sp>
            <p:nvSpPr>
              <p:cNvPr id="24601" name="Line 24"/>
              <p:cNvSpPr>
                <a:spLocks noChangeShapeType="1"/>
              </p:cNvSpPr>
              <p:nvPr/>
            </p:nvSpPr>
            <p:spPr bwMode="auto">
              <a:xfrm>
                <a:off x="3360" y="1392"/>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587" name="Group 25"/>
            <p:cNvGrpSpPr>
              <a:grpSpLocks/>
            </p:cNvGrpSpPr>
            <p:nvPr/>
          </p:nvGrpSpPr>
          <p:grpSpPr bwMode="auto">
            <a:xfrm>
              <a:off x="2880" y="1296"/>
              <a:ext cx="288" cy="192"/>
              <a:chOff x="3168" y="1296"/>
              <a:chExt cx="288" cy="192"/>
            </a:xfrm>
          </p:grpSpPr>
          <p:sp>
            <p:nvSpPr>
              <p:cNvPr id="24598" name="Rectangle 26"/>
              <p:cNvSpPr>
                <a:spLocks noChangeArrowheads="1"/>
              </p:cNvSpPr>
              <p:nvPr/>
            </p:nvSpPr>
            <p:spPr bwMode="auto">
              <a:xfrm>
                <a:off x="3168" y="1296"/>
                <a:ext cx="192" cy="192"/>
              </a:xfrm>
              <a:prstGeom prst="rect">
                <a:avLst/>
              </a:prstGeom>
              <a:solidFill>
                <a:srgbClr val="CFDBFD"/>
              </a:solidFill>
              <a:ln w="38100">
                <a:solidFill>
                  <a:schemeClr val="tx1"/>
                </a:solidFill>
                <a:miter lim="800000"/>
                <a:headEnd/>
                <a:tailEnd/>
              </a:ln>
            </p:spPr>
            <p:txBody>
              <a:bodyPr wrap="none" anchor="ctr"/>
              <a:lstStyle/>
              <a:p>
                <a:endParaRPr lang="zh-CN" altLang="en-US">
                  <a:ea typeface="宋体" pitchFamily="2" charset="-122"/>
                </a:endParaRPr>
              </a:p>
            </p:txBody>
          </p:sp>
          <p:sp>
            <p:nvSpPr>
              <p:cNvPr id="24599" name="Line 27"/>
              <p:cNvSpPr>
                <a:spLocks noChangeShapeType="1"/>
              </p:cNvSpPr>
              <p:nvPr/>
            </p:nvSpPr>
            <p:spPr bwMode="auto">
              <a:xfrm>
                <a:off x="3360" y="1392"/>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588" name="Group 28"/>
            <p:cNvGrpSpPr>
              <a:grpSpLocks/>
            </p:cNvGrpSpPr>
            <p:nvPr/>
          </p:nvGrpSpPr>
          <p:grpSpPr bwMode="auto">
            <a:xfrm>
              <a:off x="2592" y="1296"/>
              <a:ext cx="288" cy="192"/>
              <a:chOff x="3168" y="1296"/>
              <a:chExt cx="288" cy="192"/>
            </a:xfrm>
          </p:grpSpPr>
          <p:sp>
            <p:nvSpPr>
              <p:cNvPr id="24596" name="Rectangle 29"/>
              <p:cNvSpPr>
                <a:spLocks noChangeArrowheads="1"/>
              </p:cNvSpPr>
              <p:nvPr/>
            </p:nvSpPr>
            <p:spPr bwMode="auto">
              <a:xfrm>
                <a:off x="3168" y="1296"/>
                <a:ext cx="192" cy="192"/>
              </a:xfrm>
              <a:prstGeom prst="rect">
                <a:avLst/>
              </a:prstGeom>
              <a:solidFill>
                <a:srgbClr val="CFDBFD"/>
              </a:solidFill>
              <a:ln w="38100">
                <a:solidFill>
                  <a:schemeClr val="tx1"/>
                </a:solidFill>
                <a:miter lim="800000"/>
                <a:headEnd/>
                <a:tailEnd/>
              </a:ln>
            </p:spPr>
            <p:txBody>
              <a:bodyPr wrap="none" anchor="ctr"/>
              <a:lstStyle/>
              <a:p>
                <a:endParaRPr lang="zh-CN" altLang="en-US">
                  <a:ea typeface="宋体" pitchFamily="2" charset="-122"/>
                </a:endParaRPr>
              </a:p>
            </p:txBody>
          </p:sp>
          <p:sp>
            <p:nvSpPr>
              <p:cNvPr id="24597" name="Line 30"/>
              <p:cNvSpPr>
                <a:spLocks noChangeShapeType="1"/>
              </p:cNvSpPr>
              <p:nvPr/>
            </p:nvSpPr>
            <p:spPr bwMode="auto">
              <a:xfrm>
                <a:off x="3360" y="1392"/>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589" name="Group 31"/>
            <p:cNvGrpSpPr>
              <a:grpSpLocks/>
            </p:cNvGrpSpPr>
            <p:nvPr/>
          </p:nvGrpSpPr>
          <p:grpSpPr bwMode="auto">
            <a:xfrm>
              <a:off x="2304" y="1296"/>
              <a:ext cx="288" cy="192"/>
              <a:chOff x="3168" y="1296"/>
              <a:chExt cx="288" cy="192"/>
            </a:xfrm>
          </p:grpSpPr>
          <p:sp>
            <p:nvSpPr>
              <p:cNvPr id="24594" name="Rectangle 32"/>
              <p:cNvSpPr>
                <a:spLocks noChangeArrowheads="1"/>
              </p:cNvSpPr>
              <p:nvPr/>
            </p:nvSpPr>
            <p:spPr bwMode="auto">
              <a:xfrm>
                <a:off x="3168" y="1296"/>
                <a:ext cx="192" cy="192"/>
              </a:xfrm>
              <a:prstGeom prst="rect">
                <a:avLst/>
              </a:prstGeom>
              <a:solidFill>
                <a:srgbClr val="CFDBFD"/>
              </a:solidFill>
              <a:ln w="38100">
                <a:solidFill>
                  <a:schemeClr val="tx1"/>
                </a:solidFill>
                <a:miter lim="800000"/>
                <a:headEnd/>
                <a:tailEnd/>
              </a:ln>
            </p:spPr>
            <p:txBody>
              <a:bodyPr wrap="none" anchor="ctr"/>
              <a:lstStyle/>
              <a:p>
                <a:endParaRPr lang="zh-CN" altLang="en-US">
                  <a:ea typeface="宋体" pitchFamily="2" charset="-122"/>
                </a:endParaRPr>
              </a:p>
            </p:txBody>
          </p:sp>
          <p:sp>
            <p:nvSpPr>
              <p:cNvPr id="24595" name="Line 33"/>
              <p:cNvSpPr>
                <a:spLocks noChangeShapeType="1"/>
              </p:cNvSpPr>
              <p:nvPr/>
            </p:nvSpPr>
            <p:spPr bwMode="auto">
              <a:xfrm>
                <a:off x="3360" y="1392"/>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90" name="Line 34"/>
            <p:cNvSpPr>
              <a:spLocks noChangeShapeType="1"/>
            </p:cNvSpPr>
            <p:nvPr/>
          </p:nvSpPr>
          <p:spPr bwMode="auto">
            <a:xfrm flipH="1">
              <a:off x="3648" y="624"/>
              <a:ext cx="48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35"/>
            <p:cNvSpPr>
              <a:spLocks noChangeShapeType="1"/>
            </p:cNvSpPr>
            <p:nvPr/>
          </p:nvSpPr>
          <p:spPr bwMode="auto">
            <a:xfrm flipH="1" flipV="1">
              <a:off x="3648" y="1392"/>
              <a:ext cx="432"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36"/>
            <p:cNvSpPr>
              <a:spLocks noChangeShapeType="1"/>
            </p:cNvSpPr>
            <p:nvPr/>
          </p:nvSpPr>
          <p:spPr bwMode="auto">
            <a:xfrm flipH="1" flipV="1">
              <a:off x="3648" y="1392"/>
              <a:ext cx="480" cy="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37"/>
            <p:cNvSpPr>
              <a:spLocks noChangeShapeType="1"/>
            </p:cNvSpPr>
            <p:nvPr/>
          </p:nvSpPr>
          <p:spPr bwMode="auto">
            <a:xfrm flipH="1" flipV="1">
              <a:off x="3648" y="1392"/>
              <a:ext cx="480" cy="18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18" name="Text Box 38"/>
          <p:cNvSpPr txBox="1">
            <a:spLocks noChangeArrowheads="1"/>
          </p:cNvSpPr>
          <p:nvPr/>
        </p:nvSpPr>
        <p:spPr bwMode="auto">
          <a:xfrm>
            <a:off x="6516688" y="2303463"/>
            <a:ext cx="232568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8925" indent="-28892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200" b="1">
                <a:solidFill>
                  <a:srgbClr val="0000FF"/>
                </a:solidFill>
                <a:latin typeface="Times New Roman" pitchFamily="18" charset="0"/>
                <a:ea typeface="宋体" pitchFamily="2" charset="-122"/>
              </a:rPr>
              <a:t>如何实现？ </a:t>
            </a:r>
          </a:p>
          <a:p>
            <a:pPr>
              <a:spcBef>
                <a:spcPct val="30000"/>
              </a:spcBef>
              <a:buFontTx/>
              <a:buChar char="•"/>
            </a:pPr>
            <a:r>
              <a:rPr kumimoji="1" lang="zh-CN" altLang="en-US" sz="3200" b="1">
                <a:solidFill>
                  <a:srgbClr val="0000FF"/>
                </a:solidFill>
                <a:latin typeface="Times New Roman" pitchFamily="18" charset="0"/>
                <a:ea typeface="宋体" pitchFamily="2" charset="-122"/>
              </a:rPr>
              <a:t>数据结构</a:t>
            </a:r>
          </a:p>
          <a:p>
            <a:pPr>
              <a:buFontTx/>
              <a:buChar char="•"/>
            </a:pPr>
            <a:r>
              <a:rPr kumimoji="1" lang="zh-CN" altLang="en-US" sz="3200" b="1">
                <a:solidFill>
                  <a:srgbClr val="0000FF"/>
                </a:solidFill>
                <a:latin typeface="Times New Roman" pitchFamily="18" charset="0"/>
                <a:ea typeface="宋体" pitchFamily="2" charset="-122"/>
              </a:rPr>
              <a:t>内存分配</a:t>
            </a:r>
          </a:p>
          <a:p>
            <a:pPr>
              <a:buFontTx/>
              <a:buChar char="•"/>
            </a:pPr>
            <a:r>
              <a:rPr kumimoji="1" lang="zh-CN" altLang="en-US" sz="3200" b="1">
                <a:solidFill>
                  <a:srgbClr val="0000FF"/>
                </a:solidFill>
                <a:latin typeface="Times New Roman" pitchFamily="18" charset="0"/>
                <a:ea typeface="宋体" pitchFamily="2" charset="-122"/>
              </a:rPr>
              <a:t>内存回收</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318"/>
                                        </p:tgtEl>
                                        <p:attrNameLst>
                                          <p:attrName>style.visibility</p:attrName>
                                        </p:attrNameLst>
                                      </p:cBhvr>
                                      <p:to>
                                        <p:strVal val="visible"/>
                                      </p:to>
                                    </p:set>
                                    <p:animEffect transition="in" filter="dissolve">
                                      <p:cBhvr>
                                        <p:cTn id="7" dur="500"/>
                                        <p:tgtEl>
                                          <p:spTgt spid="97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36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4EFFF4-A59E-4B5A-8E4A-52482CA803BA}" type="slidenum">
              <a:rPr lang="en-US" altLang="zh-CN" smtClean="0">
                <a:latin typeface="Times New Roman" pitchFamily="18" charset="0"/>
              </a:rPr>
              <a:pPr eaLnBrk="1" hangingPunct="1"/>
              <a:t>150</a:t>
            </a:fld>
            <a:endParaRPr lang="en-US" altLang="zh-CN" smtClean="0">
              <a:latin typeface="Times New Roman" pitchFamily="18" charset="0"/>
            </a:endParaRPr>
          </a:p>
        </p:txBody>
      </p:sp>
      <p:pic>
        <p:nvPicPr>
          <p:cNvPr id="153604" name="Picture 4" descr="4-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 y="325438"/>
            <a:ext cx="7999413" cy="604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5" name="Rectangle 5"/>
          <p:cNvSpPr>
            <a:spLocks noChangeArrowheads="1"/>
          </p:cNvSpPr>
          <p:nvPr/>
        </p:nvSpPr>
        <p:spPr bwMode="auto">
          <a:xfrm rot="-600000">
            <a:off x="4821238" y="2546350"/>
            <a:ext cx="923925" cy="166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153606" name="Line 6"/>
          <p:cNvSpPr>
            <a:spLocks noChangeShapeType="1"/>
          </p:cNvSpPr>
          <p:nvPr/>
        </p:nvSpPr>
        <p:spPr bwMode="auto">
          <a:xfrm flipV="1">
            <a:off x="4678363" y="2546350"/>
            <a:ext cx="1066800" cy="131445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607" name="Text Box 7"/>
          <p:cNvSpPr txBox="1">
            <a:spLocks noChangeArrowheads="1"/>
          </p:cNvSpPr>
          <p:nvPr/>
        </p:nvSpPr>
        <p:spPr bwMode="auto">
          <a:xfrm>
            <a:off x="3017838" y="2003425"/>
            <a:ext cx="1716087"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第一级页表</a:t>
            </a:r>
          </a:p>
        </p:txBody>
      </p:sp>
      <p:sp>
        <p:nvSpPr>
          <p:cNvPr id="153608" name="Text Box 8"/>
          <p:cNvSpPr txBox="1">
            <a:spLocks noChangeArrowheads="1"/>
          </p:cNvSpPr>
          <p:nvPr/>
        </p:nvSpPr>
        <p:spPr bwMode="auto">
          <a:xfrm>
            <a:off x="6024563" y="325438"/>
            <a:ext cx="1054100" cy="284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b="1">
                <a:latin typeface="Times New Roman" pitchFamily="18" charset="0"/>
                <a:ea typeface="宋体" pitchFamily="2" charset="-122"/>
              </a:rPr>
              <a:t>第二级页表</a:t>
            </a:r>
          </a:p>
        </p:txBody>
      </p:sp>
      <p:sp>
        <p:nvSpPr>
          <p:cNvPr id="153609" name="Text Box 9"/>
          <p:cNvSpPr txBox="1">
            <a:spLocks noChangeArrowheads="1"/>
          </p:cNvSpPr>
          <p:nvPr/>
        </p:nvSpPr>
        <p:spPr bwMode="auto">
          <a:xfrm>
            <a:off x="949325" y="2532063"/>
            <a:ext cx="14097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逻辑地址</a:t>
            </a:r>
          </a:p>
        </p:txBody>
      </p:sp>
      <p:graphicFrame>
        <p:nvGraphicFramePr>
          <p:cNvPr id="268319" name="Group 31"/>
          <p:cNvGraphicFramePr>
            <a:graphicFrameLocks noGrp="1"/>
          </p:cNvGraphicFramePr>
          <p:nvPr/>
        </p:nvGraphicFramePr>
        <p:xfrm>
          <a:off x="1208088" y="3932238"/>
          <a:ext cx="1325562" cy="2311674"/>
        </p:xfrm>
        <a:graphic>
          <a:graphicData uri="http://schemas.openxmlformats.org/drawingml/2006/table">
            <a:tbl>
              <a:tblPr/>
              <a:tblGrid>
                <a:gridCol w="1325562"/>
              </a:tblGrid>
              <a:tr h="42660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Stack</a:t>
                      </a:r>
                    </a:p>
                  </a:txBody>
                  <a:tcPr marT="45707" marB="45707"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159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a:t>
                      </a:r>
                    </a:p>
                  </a:txBody>
                  <a:tcPr marT="45707" marB="45707"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0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Data</a:t>
                      </a:r>
                    </a:p>
                  </a:txBody>
                  <a:tcPr marT="45707" marB="45707"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0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rPr>
                        <a:t>Code</a:t>
                      </a:r>
                    </a:p>
                  </a:txBody>
                  <a:tcPr marT="45707" marB="45707"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622" name="Text Box 22"/>
          <p:cNvSpPr txBox="1">
            <a:spLocks noChangeArrowheads="1"/>
          </p:cNvSpPr>
          <p:nvPr/>
        </p:nvSpPr>
        <p:spPr bwMode="auto">
          <a:xfrm>
            <a:off x="903288" y="60071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a:latin typeface="Times New Roman" pitchFamily="18" charset="0"/>
                <a:ea typeface="宋体" pitchFamily="2" charset="-122"/>
              </a:rPr>
              <a:t>0</a:t>
            </a:r>
          </a:p>
        </p:txBody>
      </p:sp>
      <p:sp>
        <p:nvSpPr>
          <p:cNvPr id="153623" name="Text Box 23"/>
          <p:cNvSpPr txBox="1">
            <a:spLocks noChangeArrowheads="1"/>
          </p:cNvSpPr>
          <p:nvPr/>
        </p:nvSpPr>
        <p:spPr bwMode="auto">
          <a:xfrm>
            <a:off x="663575" y="5588000"/>
            <a:ext cx="55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a:latin typeface="Times New Roman" pitchFamily="18" charset="0"/>
                <a:ea typeface="宋体" pitchFamily="2" charset="-122"/>
              </a:rPr>
              <a:t>4M</a:t>
            </a:r>
          </a:p>
        </p:txBody>
      </p:sp>
      <p:sp>
        <p:nvSpPr>
          <p:cNvPr id="153624" name="Text Box 24"/>
          <p:cNvSpPr txBox="1">
            <a:spLocks noChangeArrowheads="1"/>
          </p:cNvSpPr>
          <p:nvPr/>
        </p:nvSpPr>
        <p:spPr bwMode="auto">
          <a:xfrm>
            <a:off x="663575" y="5105400"/>
            <a:ext cx="55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a:latin typeface="Times New Roman" pitchFamily="18" charset="0"/>
                <a:ea typeface="宋体" pitchFamily="2" charset="-122"/>
              </a:rPr>
              <a:t>8M</a:t>
            </a:r>
          </a:p>
        </p:txBody>
      </p:sp>
      <p:sp>
        <p:nvSpPr>
          <p:cNvPr id="153625" name="Line 25"/>
          <p:cNvSpPr>
            <a:spLocks noChangeShapeType="1"/>
          </p:cNvSpPr>
          <p:nvPr/>
        </p:nvSpPr>
        <p:spPr bwMode="auto">
          <a:xfrm flipV="1">
            <a:off x="2459038" y="4079875"/>
            <a:ext cx="849312" cy="1855788"/>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53626" name="Line 26"/>
          <p:cNvSpPr>
            <a:spLocks noChangeShapeType="1"/>
          </p:cNvSpPr>
          <p:nvPr/>
        </p:nvSpPr>
        <p:spPr bwMode="auto">
          <a:xfrm flipV="1">
            <a:off x="2411413" y="3775075"/>
            <a:ext cx="849312" cy="1855788"/>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53627" name="Line 27"/>
          <p:cNvSpPr>
            <a:spLocks noChangeShapeType="1"/>
          </p:cNvSpPr>
          <p:nvPr/>
        </p:nvSpPr>
        <p:spPr bwMode="auto">
          <a:xfrm flipV="1">
            <a:off x="2359025" y="2541588"/>
            <a:ext cx="825500" cy="1538287"/>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3628" name="Text Box 28"/>
          <p:cNvSpPr txBox="1">
            <a:spLocks noChangeArrowheads="1"/>
          </p:cNvSpPr>
          <p:nvPr/>
        </p:nvSpPr>
        <p:spPr bwMode="auto">
          <a:xfrm>
            <a:off x="673100" y="3811588"/>
            <a:ext cx="50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a:latin typeface="Times New Roman" pitchFamily="18" charset="0"/>
                <a:ea typeface="宋体" pitchFamily="2" charset="-122"/>
              </a:rPr>
              <a:t>4G</a:t>
            </a:r>
          </a:p>
        </p:txBody>
      </p:sp>
      <p:sp>
        <p:nvSpPr>
          <p:cNvPr id="268320" name="Text Box 32"/>
          <p:cNvSpPr txBox="1">
            <a:spLocks noChangeArrowheads="1"/>
          </p:cNvSpPr>
          <p:nvPr/>
        </p:nvSpPr>
        <p:spPr bwMode="auto">
          <a:xfrm>
            <a:off x="3059113" y="4868863"/>
            <a:ext cx="2219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kumimoji="1" lang="zh-CN" altLang="en-US" sz="2400" b="1">
                <a:solidFill>
                  <a:srgbClr val="FF0000"/>
                </a:solidFill>
                <a:latin typeface="Times New Roman" pitchFamily="18" charset="0"/>
                <a:ea typeface="宋体" pitchFamily="2" charset="-122"/>
              </a:rPr>
              <a:t>能有效减少页表项数</a:t>
            </a:r>
          </a:p>
          <a:p>
            <a:pPr>
              <a:buFontTx/>
              <a:buAutoNum type="arabicPeriod"/>
            </a:pPr>
            <a:r>
              <a:rPr kumimoji="1" lang="zh-CN" altLang="en-US" sz="2400" b="1">
                <a:solidFill>
                  <a:srgbClr val="FF0000"/>
                </a:solidFill>
                <a:latin typeface="Times New Roman" pitchFamily="18" charset="0"/>
                <a:ea typeface="宋体" pitchFamily="2" charset="-122"/>
              </a:rPr>
              <a:t>缺页中断？</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8320">
                                            <p:txEl>
                                              <p:pRg st="0" end="0"/>
                                            </p:txEl>
                                          </p:spTgt>
                                        </p:tgtEl>
                                        <p:attrNameLst>
                                          <p:attrName>style.visibility</p:attrName>
                                        </p:attrNameLst>
                                      </p:cBhvr>
                                      <p:to>
                                        <p:strVal val="visible"/>
                                      </p:to>
                                    </p:set>
                                    <p:anim calcmode="lin" valueType="num">
                                      <p:cBhvr additive="base">
                                        <p:cTn id="7" dur="500" fill="hold"/>
                                        <p:tgtEl>
                                          <p:spTgt spid="2683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3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8320">
                                            <p:txEl>
                                              <p:pRg st="1" end="1"/>
                                            </p:txEl>
                                          </p:spTgt>
                                        </p:tgtEl>
                                        <p:attrNameLst>
                                          <p:attrName>style.visibility</p:attrName>
                                        </p:attrNameLst>
                                      </p:cBhvr>
                                      <p:to>
                                        <p:strVal val="visible"/>
                                      </p:to>
                                    </p:set>
                                    <p:anim calcmode="lin" valueType="num">
                                      <p:cBhvr additive="base">
                                        <p:cTn id="13" dur="500" fill="hold"/>
                                        <p:tgtEl>
                                          <p:spTgt spid="2683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83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20"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46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F2533A-056D-4A8F-82A6-17F21C2FB286}" type="slidenum">
              <a:rPr lang="en-US" altLang="zh-CN" smtClean="0">
                <a:latin typeface="Times New Roman" pitchFamily="18" charset="0"/>
              </a:rPr>
              <a:pPr eaLnBrk="1" hangingPunct="1"/>
              <a:t>151</a:t>
            </a:fld>
            <a:endParaRPr lang="en-US" altLang="zh-CN" smtClean="0">
              <a:latin typeface="Times New Roman" pitchFamily="18" charset="0"/>
            </a:endParaRPr>
          </a:p>
        </p:txBody>
      </p:sp>
      <p:sp>
        <p:nvSpPr>
          <p:cNvPr id="271362" name="Rectangle 2"/>
          <p:cNvSpPr>
            <a:spLocks noChangeArrowheads="1"/>
          </p:cNvSpPr>
          <p:nvPr/>
        </p:nvSpPr>
        <p:spPr bwMode="auto">
          <a:xfrm>
            <a:off x="395288" y="1484784"/>
            <a:ext cx="8383587" cy="433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74650" indent="-374650">
              <a:lnSpc>
                <a:spcPct val="150000"/>
              </a:lnSpc>
              <a:spcBef>
                <a:spcPct val="40000"/>
              </a:spcBef>
              <a:buClr>
                <a:schemeClr val="tx1"/>
              </a:buClr>
              <a:buFont typeface="Wingdings 2" pitchFamily="18" charset="2"/>
              <a:buChar char=""/>
            </a:pPr>
            <a:r>
              <a:rPr kumimoji="1" lang="zh-CN" altLang="en-US" sz="3200" b="1" dirty="0">
                <a:latin typeface="Times New Roman" pitchFamily="18" charset="0"/>
                <a:ea typeface="宋体" pitchFamily="2" charset="-122"/>
              </a:rPr>
              <a:t>虽然地址空间有</a:t>
            </a:r>
            <a:r>
              <a:rPr kumimoji="1" lang="en-US" altLang="zh-CN" sz="3200" b="1" dirty="0">
                <a:latin typeface="Times New Roman" pitchFamily="18" charset="0"/>
                <a:ea typeface="宋体" pitchFamily="2" charset="-122"/>
              </a:rPr>
              <a:t>2</a:t>
            </a:r>
            <a:r>
              <a:rPr kumimoji="1" lang="en-US" altLang="zh-CN" sz="3200" b="1" baseline="30000" dirty="0">
                <a:latin typeface="Times New Roman" pitchFamily="18" charset="0"/>
                <a:ea typeface="宋体" pitchFamily="2" charset="-122"/>
              </a:rPr>
              <a:t>20</a:t>
            </a:r>
            <a:r>
              <a:rPr kumimoji="1" lang="zh-CN" altLang="en-US" sz="3200" b="1" dirty="0">
                <a:latin typeface="Times New Roman" pitchFamily="18" charset="0"/>
                <a:ea typeface="宋体" pitchFamily="2" charset="-122"/>
              </a:rPr>
              <a:t>个页面，但实际上只需要</a:t>
            </a:r>
            <a:r>
              <a:rPr kumimoji="1" lang="en-US" altLang="zh-CN" sz="3200" b="1" dirty="0">
                <a:latin typeface="Times New Roman" pitchFamily="18" charset="0"/>
                <a:ea typeface="宋体" pitchFamily="2" charset="-122"/>
              </a:rPr>
              <a:t>4</a:t>
            </a:r>
            <a:r>
              <a:rPr kumimoji="1" lang="zh-CN" altLang="en-US" sz="3200" b="1" dirty="0">
                <a:latin typeface="Times New Roman" pitchFamily="18" charset="0"/>
                <a:ea typeface="宋体" pitchFamily="2" charset="-122"/>
              </a:rPr>
              <a:t>张页表：</a:t>
            </a:r>
          </a:p>
          <a:p>
            <a:pPr marL="1054100" lvl="1" indent="-488950">
              <a:lnSpc>
                <a:spcPct val="150000"/>
              </a:lnSpc>
              <a:spcBef>
                <a:spcPct val="20000"/>
              </a:spcBef>
              <a:buClr>
                <a:schemeClr val="tx1"/>
              </a:buClr>
              <a:buFont typeface="Wingdings" pitchFamily="2" charset="2"/>
              <a:buChar char="F"/>
            </a:pPr>
            <a:r>
              <a:rPr kumimoji="1" lang="zh-CN" altLang="en-US" sz="2800" b="1" dirty="0">
                <a:latin typeface="Times New Roman" pitchFamily="18" charset="0"/>
                <a:ea typeface="宋体" pitchFamily="2" charset="-122"/>
              </a:rPr>
              <a:t>在一级页表中，只有</a:t>
            </a:r>
            <a:r>
              <a:rPr kumimoji="1" lang="en-US" altLang="zh-CN" sz="2800" b="1" dirty="0">
                <a:latin typeface="Times New Roman" pitchFamily="18" charset="0"/>
                <a:ea typeface="宋体" pitchFamily="2" charset="-122"/>
              </a:rPr>
              <a:t>3</a:t>
            </a:r>
            <a:r>
              <a:rPr kumimoji="1" lang="zh-CN" altLang="en-US" sz="2800" b="1" dirty="0">
                <a:latin typeface="Times New Roman" pitchFamily="18" charset="0"/>
                <a:ea typeface="宋体" pitchFamily="2" charset="-122"/>
              </a:rPr>
              <a:t>个页表项被映射；</a:t>
            </a:r>
          </a:p>
          <a:p>
            <a:pPr marL="1054100" lvl="1" indent="-488950">
              <a:lnSpc>
                <a:spcPct val="150000"/>
              </a:lnSpc>
              <a:spcBef>
                <a:spcPct val="20000"/>
              </a:spcBef>
              <a:buClr>
                <a:schemeClr val="tx1"/>
              </a:buClr>
              <a:buFont typeface="Wingdings" pitchFamily="2" charset="2"/>
              <a:buChar char="F"/>
            </a:pPr>
            <a:r>
              <a:rPr kumimoji="1" lang="zh-CN" altLang="en-US" sz="2800" b="1" dirty="0">
                <a:latin typeface="Times New Roman" pitchFamily="18" charset="0"/>
                <a:ea typeface="宋体" pitchFamily="2" charset="-122"/>
              </a:rPr>
              <a:t>每张二级页表代表</a:t>
            </a:r>
            <a:r>
              <a:rPr kumimoji="1" lang="en-US" altLang="zh-CN" sz="2800" b="1" dirty="0">
                <a:latin typeface="Times New Roman" pitchFamily="18" charset="0"/>
                <a:ea typeface="宋体" pitchFamily="2" charset="-122"/>
              </a:rPr>
              <a:t>4MB</a:t>
            </a:r>
            <a:r>
              <a:rPr kumimoji="1" lang="zh-CN" altLang="en-US" sz="2800" b="1" dirty="0">
                <a:latin typeface="Times New Roman" pitchFamily="18" charset="0"/>
                <a:ea typeface="宋体" pitchFamily="2" charset="-122"/>
              </a:rPr>
              <a:t>；</a:t>
            </a:r>
          </a:p>
          <a:p>
            <a:pPr marL="1054100" lvl="1" indent="-488950">
              <a:lnSpc>
                <a:spcPct val="150000"/>
              </a:lnSpc>
              <a:spcBef>
                <a:spcPct val="20000"/>
              </a:spcBef>
              <a:buClr>
                <a:schemeClr val="tx1"/>
              </a:buClr>
              <a:buFont typeface="Wingdings" pitchFamily="2" charset="2"/>
              <a:buChar char="F"/>
            </a:pPr>
            <a:r>
              <a:rPr kumimoji="1" lang="zh-CN" altLang="en-US" sz="2800" b="1" dirty="0">
                <a:latin typeface="Times New Roman" pitchFamily="18" charset="0"/>
                <a:ea typeface="宋体" pitchFamily="2" charset="-122"/>
              </a:rPr>
              <a:t>代码段、数据段和栈都是</a:t>
            </a:r>
            <a:r>
              <a:rPr kumimoji="1" lang="en-US" altLang="zh-CN" sz="2800" b="1" dirty="0">
                <a:latin typeface="Times New Roman" pitchFamily="18" charset="0"/>
                <a:ea typeface="宋体" pitchFamily="2" charset="-122"/>
              </a:rPr>
              <a:t>4MB</a:t>
            </a:r>
            <a:r>
              <a:rPr kumimoji="1" lang="zh-CN" altLang="en-US" sz="2800" b="1" dirty="0">
                <a:latin typeface="Times New Roman" pitchFamily="18" charset="0"/>
                <a:ea typeface="宋体" pitchFamily="2" charset="-122"/>
              </a:rPr>
              <a:t>，用一个一级页表项和一张二级页表来描述。</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1362">
                                            <p:txEl>
                                              <p:pRg st="0" end="0"/>
                                            </p:txEl>
                                          </p:spTgt>
                                        </p:tgtEl>
                                        <p:attrNameLst>
                                          <p:attrName>style.visibility</p:attrName>
                                        </p:attrNameLst>
                                      </p:cBhvr>
                                      <p:to>
                                        <p:strVal val="visible"/>
                                      </p:to>
                                    </p:set>
                                    <p:animEffect transition="in" filter="dissolve">
                                      <p:cBhvr>
                                        <p:cTn id="7" dur="500"/>
                                        <p:tgtEl>
                                          <p:spTgt spid="271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1362">
                                            <p:txEl>
                                              <p:pRg st="1" end="1"/>
                                            </p:txEl>
                                          </p:spTgt>
                                        </p:tgtEl>
                                        <p:attrNameLst>
                                          <p:attrName>style.visibility</p:attrName>
                                        </p:attrNameLst>
                                      </p:cBhvr>
                                      <p:to>
                                        <p:strVal val="visible"/>
                                      </p:to>
                                    </p:set>
                                    <p:animEffect transition="in" filter="dissolve">
                                      <p:cBhvr>
                                        <p:cTn id="12" dur="500"/>
                                        <p:tgtEl>
                                          <p:spTgt spid="271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1362">
                                            <p:txEl>
                                              <p:pRg st="2" end="2"/>
                                            </p:txEl>
                                          </p:spTgt>
                                        </p:tgtEl>
                                        <p:attrNameLst>
                                          <p:attrName>style.visibility</p:attrName>
                                        </p:attrNameLst>
                                      </p:cBhvr>
                                      <p:to>
                                        <p:strVal val="visible"/>
                                      </p:to>
                                    </p:set>
                                    <p:animEffect transition="in" filter="dissolve">
                                      <p:cBhvr>
                                        <p:cTn id="17" dur="500"/>
                                        <p:tgtEl>
                                          <p:spTgt spid="2713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1362">
                                            <p:txEl>
                                              <p:pRg st="3" end="3"/>
                                            </p:txEl>
                                          </p:spTgt>
                                        </p:tgtEl>
                                        <p:attrNameLst>
                                          <p:attrName>style.visibility</p:attrName>
                                        </p:attrNameLst>
                                      </p:cBhvr>
                                      <p:to>
                                        <p:strVal val="visible"/>
                                      </p:to>
                                    </p:set>
                                    <p:animEffect transition="in" filter="dissolve">
                                      <p:cBhvr>
                                        <p:cTn id="22" dur="500"/>
                                        <p:tgtEl>
                                          <p:spTgt spid="271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56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BB78311-8867-4B13-9681-8068960FE1DF}" type="slidenum">
              <a:rPr lang="en-US" altLang="zh-CN" smtClean="0">
                <a:latin typeface="Times New Roman" pitchFamily="18" charset="0"/>
              </a:rPr>
              <a:pPr eaLnBrk="1" hangingPunct="1"/>
              <a:t>152</a:t>
            </a:fld>
            <a:endParaRPr lang="en-US" altLang="zh-CN" smtClean="0">
              <a:latin typeface="Times New Roman" pitchFamily="18" charset="0"/>
            </a:endParaRPr>
          </a:p>
        </p:txBody>
      </p:sp>
      <p:pic>
        <p:nvPicPr>
          <p:cNvPr id="155652" name="Picture 2"/>
          <p:cNvPicPr>
            <a:picLocks noChangeAspect="1" noChangeArrowheads="1"/>
          </p:cNvPicPr>
          <p:nvPr/>
        </p:nvPicPr>
        <p:blipFill>
          <a:blip r:embed="rId3">
            <a:extLst>
              <a:ext uri="{28A0092B-C50C-407E-A947-70E740481C1C}">
                <a14:useLocalDpi xmlns:a14="http://schemas.microsoft.com/office/drawing/2010/main" val="0"/>
              </a:ext>
            </a:extLst>
          </a:blip>
          <a:srcRect l="3391" t="23775" r="2260" b="25186"/>
          <a:stretch>
            <a:fillRect/>
          </a:stretch>
        </p:blipFill>
        <p:spPr bwMode="auto">
          <a:xfrm>
            <a:off x="500063" y="1855788"/>
            <a:ext cx="8205787" cy="409416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5653" name="Text Box 3"/>
          <p:cNvSpPr txBox="1">
            <a:spLocks noChangeArrowheads="1"/>
          </p:cNvSpPr>
          <p:nvPr/>
        </p:nvSpPr>
        <p:spPr bwMode="auto">
          <a:xfrm>
            <a:off x="365125" y="1038225"/>
            <a:ext cx="8397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32</a:t>
            </a:r>
            <a:r>
              <a:rPr kumimoji="1" lang="zh-CN" altLang="en-US" sz="2800" b="1">
                <a:latin typeface="Times New Roman" pitchFamily="18" charset="0"/>
                <a:ea typeface="宋体" pitchFamily="2" charset="-122"/>
              </a:rPr>
              <a:t>位逻辑地址、二级页表结构当中的</a:t>
            </a:r>
            <a:r>
              <a:rPr kumimoji="1" lang="zh-CN" altLang="en-US" sz="2800" b="1">
                <a:solidFill>
                  <a:srgbClr val="0000FF"/>
                </a:solidFill>
                <a:latin typeface="Times New Roman" pitchFamily="18" charset="0"/>
                <a:ea typeface="宋体" pitchFamily="2" charset="-122"/>
              </a:rPr>
              <a:t>地址映射</a:t>
            </a:r>
            <a:r>
              <a:rPr kumimoji="1" lang="zh-CN" altLang="en-US" sz="2800" b="1">
                <a:latin typeface="Times New Roman" pitchFamily="18" charset="0"/>
                <a:ea typeface="宋体" pitchFamily="2" charset="-122"/>
              </a:rPr>
              <a:t>过程。</a:t>
            </a:r>
          </a:p>
        </p:txBody>
      </p:sp>
      <p:sp>
        <p:nvSpPr>
          <p:cNvPr id="155654" name="Text Box 4"/>
          <p:cNvSpPr txBox="1">
            <a:spLocks noChangeArrowheads="1"/>
          </p:cNvSpPr>
          <p:nvPr/>
        </p:nvSpPr>
        <p:spPr bwMode="auto">
          <a:xfrm>
            <a:off x="1039813" y="6045200"/>
            <a:ext cx="7089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zh-CN" altLang="en-US" sz="1600" b="1">
                <a:latin typeface="Times New Roman" pitchFamily="18" charset="0"/>
                <a:ea typeface="宋体" pitchFamily="2" charset="-122"/>
              </a:rPr>
              <a:t>（本图摘自</a:t>
            </a:r>
            <a:r>
              <a:rPr kumimoji="1" lang="en-US" altLang="zh-CN" sz="1600" b="1">
                <a:latin typeface="Times New Roman" pitchFamily="18" charset="0"/>
                <a:ea typeface="宋体" pitchFamily="2" charset="-122"/>
              </a:rPr>
              <a:t>Silberschatz, Galvin and  Gagne</a:t>
            </a:r>
            <a:r>
              <a:rPr kumimoji="1" lang="zh-CN" altLang="en-US" sz="1600" b="1">
                <a:latin typeface="Times New Roman" pitchFamily="18" charset="0"/>
                <a:ea typeface="宋体" pitchFamily="2" charset="-122"/>
              </a:rPr>
              <a:t>： “</a:t>
            </a:r>
            <a:r>
              <a:rPr kumimoji="1" lang="en-US" altLang="zh-CN" sz="1600" b="1">
                <a:latin typeface="Times New Roman" pitchFamily="18" charset="0"/>
                <a:ea typeface="宋体" pitchFamily="2" charset="-122"/>
              </a:rPr>
              <a:t>Operating System Concepts”</a:t>
            </a:r>
            <a:r>
              <a:rPr kumimoji="1" lang="zh-CN" altLang="en-US" sz="1600" b="1">
                <a:latin typeface="Times New Roman" pitchFamily="18" charset="0"/>
                <a:ea typeface="宋体" pitchFamily="2" charset="-122"/>
              </a:rPr>
              <a:t>）</a:t>
            </a:r>
          </a:p>
        </p:txBody>
      </p:sp>
      <p:sp>
        <p:nvSpPr>
          <p:cNvPr id="155655" name="Text Box 5"/>
          <p:cNvSpPr txBox="1">
            <a:spLocks noChangeArrowheads="1"/>
          </p:cNvSpPr>
          <p:nvPr/>
        </p:nvSpPr>
        <p:spPr bwMode="auto">
          <a:xfrm>
            <a:off x="2581275" y="4581525"/>
            <a:ext cx="14097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一级页表</a:t>
            </a:r>
          </a:p>
        </p:txBody>
      </p:sp>
      <p:sp>
        <p:nvSpPr>
          <p:cNvPr id="155656" name="Text Box 6"/>
          <p:cNvSpPr txBox="1">
            <a:spLocks noChangeArrowheads="1"/>
          </p:cNvSpPr>
          <p:nvPr/>
        </p:nvSpPr>
        <p:spPr bwMode="auto">
          <a:xfrm>
            <a:off x="4976813" y="5257800"/>
            <a:ext cx="1409700" cy="547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二级页表</a:t>
            </a:r>
          </a:p>
        </p:txBody>
      </p:sp>
      <p:sp>
        <p:nvSpPr>
          <p:cNvPr id="9" name="Text Box 32"/>
          <p:cNvSpPr txBox="1">
            <a:spLocks noChangeArrowheads="1"/>
          </p:cNvSpPr>
          <p:nvPr/>
        </p:nvSpPr>
        <p:spPr bwMode="auto">
          <a:xfrm>
            <a:off x="5795963" y="2133600"/>
            <a:ext cx="2736850" cy="460375"/>
          </a:xfrm>
          <a:prstGeom prst="rect">
            <a:avLst/>
          </a:prstGeom>
          <a:noFill/>
          <a:ln w="9525">
            <a:noFill/>
            <a:miter lim="800000"/>
            <a:headEnd/>
            <a:tailEnd/>
          </a:ln>
        </p:spPr>
        <p:txBody>
          <a:bodyPr>
            <a:spAutoFit/>
          </a:bodyPr>
          <a:lstStyle/>
          <a:p>
            <a:pPr marL="361950" indent="-361950" eaLnBrk="0" hangingPunct="0">
              <a:defRPr/>
            </a:pP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共访问几次内存？</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66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F4F0F8E-9F9C-40CF-8A68-3D068F65E436}" type="slidenum">
              <a:rPr lang="en-US" altLang="zh-CN" smtClean="0">
                <a:latin typeface="Times New Roman" pitchFamily="18" charset="0"/>
              </a:rPr>
              <a:pPr eaLnBrk="1" hangingPunct="1"/>
              <a:t>153</a:t>
            </a:fld>
            <a:endParaRPr lang="en-US" altLang="zh-CN" smtClean="0">
              <a:latin typeface="Times New Roman" pitchFamily="18" charset="0"/>
            </a:endParaRPr>
          </a:p>
        </p:txBody>
      </p:sp>
      <p:sp>
        <p:nvSpPr>
          <p:cNvPr id="156676" name="Text Box 3"/>
          <p:cNvSpPr txBox="1">
            <a:spLocks noChangeArrowheads="1"/>
          </p:cNvSpPr>
          <p:nvPr/>
        </p:nvSpPr>
        <p:spPr bwMode="auto">
          <a:xfrm>
            <a:off x="3316288" y="188913"/>
            <a:ext cx="2665412"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4. </a:t>
            </a:r>
            <a:r>
              <a:rPr lang="zh-CN" altLang="en-US" sz="3600" b="1">
                <a:latin typeface="Times New Roman" pitchFamily="18" charset="0"/>
                <a:ea typeface="宋体" pitchFamily="2" charset="-122"/>
              </a:rPr>
              <a:t>反置页表</a:t>
            </a:r>
            <a:endParaRPr kumimoji="1" lang="zh-CN" altLang="en-US" sz="3600">
              <a:latin typeface="Times New Roman" pitchFamily="18" charset="0"/>
              <a:ea typeface="宋体" pitchFamily="2" charset="-122"/>
            </a:endParaRPr>
          </a:p>
        </p:txBody>
      </p:sp>
      <p:sp>
        <p:nvSpPr>
          <p:cNvPr id="278532" name="Rectangle 4"/>
          <p:cNvSpPr>
            <a:spLocks noChangeArrowheads="1"/>
          </p:cNvSpPr>
          <p:nvPr/>
        </p:nvSpPr>
        <p:spPr bwMode="auto">
          <a:xfrm>
            <a:off x="312738" y="1247775"/>
            <a:ext cx="8453437"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spcBef>
                <a:spcPct val="10000"/>
              </a:spcBef>
              <a:buClr>
                <a:schemeClr val="tx1"/>
              </a:buClr>
              <a:buFont typeface="Wingdings 2" pitchFamily="18" charset="2"/>
              <a:buChar char=""/>
            </a:pPr>
            <a:r>
              <a:rPr kumimoji="1" lang="zh-CN" altLang="en-US" sz="2800" b="1">
                <a:latin typeface="Times New Roman" pitchFamily="18" charset="0"/>
                <a:ea typeface="宋体" pitchFamily="2" charset="-122"/>
              </a:rPr>
              <a:t>如果逻辑地址位数较多，如</a:t>
            </a:r>
            <a:r>
              <a:rPr kumimoji="1" lang="en-US" altLang="zh-CN" sz="2800" b="1">
                <a:latin typeface="Times New Roman" pitchFamily="18" charset="0"/>
                <a:ea typeface="宋体" pitchFamily="2" charset="-122"/>
              </a:rPr>
              <a:t>64</a:t>
            </a:r>
            <a:r>
              <a:rPr kumimoji="1" lang="zh-CN" altLang="en-US" sz="2800" b="1">
                <a:latin typeface="Times New Roman" pitchFamily="18" charset="0"/>
                <a:ea typeface="宋体" pitchFamily="2" charset="-122"/>
              </a:rPr>
              <a:t>位，则逻辑地址空间为</a:t>
            </a:r>
            <a:r>
              <a:rPr kumimoji="1" lang="en-US" altLang="zh-CN" sz="2800" b="1">
                <a:latin typeface="Times New Roman" pitchFamily="18" charset="0"/>
                <a:ea typeface="宋体" pitchFamily="2" charset="-122"/>
              </a:rPr>
              <a:t>2</a:t>
            </a:r>
            <a:r>
              <a:rPr kumimoji="1" lang="en-US" altLang="zh-CN" sz="2800" b="1" baseline="30000">
                <a:latin typeface="Times New Roman" pitchFamily="18" charset="0"/>
                <a:ea typeface="宋体" pitchFamily="2" charset="-122"/>
              </a:rPr>
              <a:t>64</a:t>
            </a:r>
            <a:r>
              <a:rPr kumimoji="1" lang="zh-CN" altLang="en-US" sz="2800" b="1">
                <a:latin typeface="Times New Roman" pitchFamily="18" charset="0"/>
                <a:ea typeface="宋体" pitchFamily="2" charset="-122"/>
              </a:rPr>
              <a:t>字节，若页面大小为</a:t>
            </a:r>
            <a:r>
              <a:rPr kumimoji="1" lang="en-US" altLang="zh-CN" sz="2800" b="1">
                <a:latin typeface="Times New Roman" pitchFamily="18" charset="0"/>
                <a:ea typeface="宋体" pitchFamily="2" charset="-122"/>
              </a:rPr>
              <a:t>4K</a:t>
            </a:r>
            <a:r>
              <a:rPr kumimoji="1" lang="zh-CN" altLang="en-US" sz="2800" b="1">
                <a:latin typeface="Times New Roman" pitchFamily="18" charset="0"/>
                <a:ea typeface="宋体" pitchFamily="2" charset="-122"/>
              </a:rPr>
              <a:t>，则每个进程的页表项的个数为</a:t>
            </a:r>
            <a:r>
              <a:rPr kumimoji="1" lang="en-US" altLang="zh-CN" sz="2800" b="1">
                <a:latin typeface="Times New Roman" pitchFamily="18" charset="0"/>
                <a:ea typeface="宋体" pitchFamily="2" charset="-122"/>
              </a:rPr>
              <a:t>2</a:t>
            </a:r>
            <a:r>
              <a:rPr kumimoji="1" lang="en-US" altLang="zh-CN" sz="2800" b="1" baseline="30000">
                <a:latin typeface="Times New Roman" pitchFamily="18" charset="0"/>
                <a:ea typeface="宋体" pitchFamily="2" charset="-122"/>
              </a:rPr>
              <a:t>52</a:t>
            </a:r>
            <a:r>
              <a:rPr kumimoji="1" lang="zh-CN" altLang="en-US" sz="2800" b="1">
                <a:latin typeface="Times New Roman" pitchFamily="18" charset="0"/>
                <a:ea typeface="宋体" pitchFamily="2" charset="-122"/>
              </a:rPr>
              <a:t>。</a:t>
            </a:r>
          </a:p>
          <a:p>
            <a:pPr marL="288925" indent="-288925">
              <a:spcBef>
                <a:spcPct val="10000"/>
              </a:spcBef>
              <a:buClr>
                <a:schemeClr val="tx1"/>
              </a:buClr>
              <a:buFont typeface="Wingdings 2" pitchFamily="18" charset="2"/>
              <a:buChar char=""/>
            </a:pPr>
            <a:r>
              <a:rPr kumimoji="1" lang="zh-CN" altLang="en-US" sz="2800" b="1">
                <a:latin typeface="Times New Roman" pitchFamily="18" charset="0"/>
                <a:ea typeface="宋体" pitchFamily="2" charset="-122"/>
              </a:rPr>
              <a:t>反置页表：根据内存中的物理页面号来组织页表，用</a:t>
            </a:r>
            <a:r>
              <a:rPr kumimoji="1" lang="zh-CN" altLang="en-US" sz="2800" b="1">
                <a:solidFill>
                  <a:srgbClr val="0000FF"/>
                </a:solidFill>
                <a:latin typeface="Times New Roman" pitchFamily="18" charset="0"/>
                <a:ea typeface="宋体" pitchFamily="2" charset="-122"/>
              </a:rPr>
              <a:t>物理页面号</a:t>
            </a:r>
            <a:r>
              <a:rPr kumimoji="1" lang="zh-CN" altLang="en-US" sz="2800" b="1">
                <a:latin typeface="Times New Roman" pitchFamily="18" charset="0"/>
                <a:ea typeface="宋体" pitchFamily="2" charset="-122"/>
              </a:rPr>
              <a:t>来作为访问页表的索引。页表项的个数仅与物理内存的大小和页面大小有关，与逻辑空间大小和进程数无关。</a:t>
            </a:r>
            <a:r>
              <a:rPr kumimoji="1" lang="zh-CN" altLang="en-US" sz="2800" b="1">
                <a:solidFill>
                  <a:srgbClr val="0000FF"/>
                </a:solidFill>
                <a:latin typeface="Times New Roman" pitchFamily="18" charset="0"/>
                <a:ea typeface="宋体" pitchFamily="2" charset="-122"/>
              </a:rPr>
              <a:t>（页表项的内容？）</a:t>
            </a:r>
          </a:p>
          <a:p>
            <a:pPr marL="288925" indent="-288925">
              <a:spcBef>
                <a:spcPct val="10000"/>
              </a:spcBef>
              <a:buClr>
                <a:schemeClr val="tx1"/>
              </a:buClr>
              <a:buFont typeface="Wingdings 2" pitchFamily="18" charset="2"/>
              <a:buChar char=""/>
            </a:pPr>
            <a:r>
              <a:rPr kumimoji="1" lang="zh-CN" altLang="en-US" sz="2800" b="1">
                <a:latin typeface="Times New Roman" pitchFamily="18" charset="0"/>
                <a:ea typeface="宋体" pitchFamily="2" charset="-122"/>
              </a:rPr>
              <a:t>每个页表项记录了在相应的物理页面中，保存的是哪个进程的哪一个逻辑页面。</a:t>
            </a:r>
          </a:p>
          <a:p>
            <a:pPr marL="288925" indent="-288925">
              <a:spcBef>
                <a:spcPct val="10000"/>
              </a:spcBef>
              <a:buClr>
                <a:schemeClr val="tx1"/>
              </a:buClr>
              <a:buFont typeface="Wingdings 2" pitchFamily="18" charset="2"/>
              <a:buChar char=""/>
            </a:pPr>
            <a:r>
              <a:rPr kumimoji="1" lang="zh-CN" altLang="en-US" sz="2800" b="1">
                <a:latin typeface="Times New Roman" pitchFamily="18" charset="0"/>
                <a:ea typeface="宋体" pitchFamily="2" charset="-122"/>
              </a:rPr>
              <a:t>反置页表节省了大量内存空间，但逻辑页面号到物理页面号的转换变得更复杂，一种方法是</a:t>
            </a:r>
            <a:r>
              <a:rPr kumimoji="1" lang="en-US" altLang="zh-CN" sz="2800" b="1">
                <a:latin typeface="Times New Roman" pitchFamily="18" charset="0"/>
                <a:ea typeface="宋体" pitchFamily="2" charset="-122"/>
              </a:rPr>
              <a:t>Hash</a:t>
            </a:r>
            <a:r>
              <a:rPr kumimoji="1" lang="zh-CN" altLang="en-US" sz="2800" b="1">
                <a:latin typeface="Times New Roman" pitchFamily="18" charset="0"/>
                <a:ea typeface="宋体" pitchFamily="2" charset="-122"/>
              </a:rPr>
              <a:t>表。</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78532">
                                            <p:txEl>
                                              <p:pRg st="0" end="0"/>
                                            </p:txEl>
                                          </p:spTgt>
                                        </p:tgtEl>
                                        <p:attrNameLst>
                                          <p:attrName>style.visibility</p:attrName>
                                        </p:attrNameLst>
                                      </p:cBhvr>
                                      <p:to>
                                        <p:strVal val="visible"/>
                                      </p:to>
                                    </p:set>
                                    <p:animEffect transition="in" filter="box(in)">
                                      <p:cBhvr>
                                        <p:cTn id="7" dur="500"/>
                                        <p:tgtEl>
                                          <p:spTgt spid="278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8532">
                                            <p:txEl>
                                              <p:pRg st="1" end="1"/>
                                            </p:txEl>
                                          </p:spTgt>
                                        </p:tgtEl>
                                        <p:attrNameLst>
                                          <p:attrName>style.visibility</p:attrName>
                                        </p:attrNameLst>
                                      </p:cBhvr>
                                      <p:to>
                                        <p:strVal val="visible"/>
                                      </p:to>
                                    </p:set>
                                    <p:animEffect transition="in" filter="box(in)">
                                      <p:cBhvr>
                                        <p:cTn id="12" dur="500"/>
                                        <p:tgtEl>
                                          <p:spTgt spid="2785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8532">
                                            <p:txEl>
                                              <p:pRg st="2" end="2"/>
                                            </p:txEl>
                                          </p:spTgt>
                                        </p:tgtEl>
                                        <p:attrNameLst>
                                          <p:attrName>style.visibility</p:attrName>
                                        </p:attrNameLst>
                                      </p:cBhvr>
                                      <p:to>
                                        <p:strVal val="visible"/>
                                      </p:to>
                                    </p:set>
                                    <p:animEffect transition="in" filter="box(in)">
                                      <p:cBhvr>
                                        <p:cTn id="17" dur="500"/>
                                        <p:tgtEl>
                                          <p:spTgt spid="2785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8532">
                                            <p:txEl>
                                              <p:pRg st="3" end="3"/>
                                            </p:txEl>
                                          </p:spTgt>
                                        </p:tgtEl>
                                        <p:attrNameLst>
                                          <p:attrName>style.visibility</p:attrName>
                                        </p:attrNameLst>
                                      </p:cBhvr>
                                      <p:to>
                                        <p:strVal val="visible"/>
                                      </p:to>
                                    </p:set>
                                    <p:animEffect transition="in" filter="box(in)">
                                      <p:cBhvr>
                                        <p:cTn id="22" dur="500"/>
                                        <p:tgtEl>
                                          <p:spTgt spid="2785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76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0F77EE-CA51-4B51-9D07-2E1AFCBAC58D}" type="slidenum">
              <a:rPr lang="en-US" altLang="zh-CN" smtClean="0">
                <a:latin typeface="Times New Roman" pitchFamily="18" charset="0"/>
              </a:rPr>
              <a:pPr eaLnBrk="1" hangingPunct="1"/>
              <a:t>154</a:t>
            </a:fld>
            <a:endParaRPr lang="en-US" altLang="zh-CN" smtClean="0">
              <a:latin typeface="Times New Roman" pitchFamily="18" charset="0"/>
            </a:endParaRPr>
          </a:p>
        </p:txBody>
      </p:sp>
      <p:grpSp>
        <p:nvGrpSpPr>
          <p:cNvPr id="157700" name="Group 4"/>
          <p:cNvGrpSpPr>
            <a:grpSpLocks/>
          </p:cNvGrpSpPr>
          <p:nvPr/>
        </p:nvGrpSpPr>
        <p:grpSpPr bwMode="auto">
          <a:xfrm>
            <a:off x="1255713" y="1074738"/>
            <a:ext cx="7102475" cy="5594350"/>
            <a:chOff x="655" y="711"/>
            <a:chExt cx="4474" cy="3524"/>
          </a:xfrm>
        </p:grpSpPr>
        <p:pic>
          <p:nvPicPr>
            <p:cNvPr id="157702" name="Picture 5"/>
            <p:cNvPicPr>
              <a:picLocks noChangeAspect="1" noChangeArrowheads="1"/>
            </p:cNvPicPr>
            <p:nvPr/>
          </p:nvPicPr>
          <p:blipFill>
            <a:blip r:embed="rId2">
              <a:extLst>
                <a:ext uri="{28A0092B-C50C-407E-A947-70E740481C1C}">
                  <a14:useLocalDpi xmlns:a14="http://schemas.microsoft.com/office/drawing/2010/main" val="0"/>
                </a:ext>
              </a:extLst>
            </a:blip>
            <a:srcRect l="639" t="4491" r="479" b="4591"/>
            <a:stretch>
              <a:fillRect/>
            </a:stretch>
          </p:blipFill>
          <p:spPr bwMode="auto">
            <a:xfrm>
              <a:off x="677" y="711"/>
              <a:ext cx="4452" cy="3274"/>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7703" name="Text Box 6"/>
            <p:cNvSpPr txBox="1">
              <a:spLocks noChangeArrowheads="1"/>
            </p:cNvSpPr>
            <p:nvPr/>
          </p:nvSpPr>
          <p:spPr bwMode="auto">
            <a:xfrm>
              <a:off x="655" y="4023"/>
              <a:ext cx="44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zh-CN" altLang="en-US" sz="1600" b="1">
                  <a:latin typeface="Times New Roman" pitchFamily="18" charset="0"/>
                  <a:ea typeface="宋体" pitchFamily="2" charset="-122"/>
                </a:rPr>
                <a:t>（本图摘自</a:t>
              </a:r>
              <a:r>
                <a:rPr kumimoji="1" lang="en-US" altLang="zh-CN" sz="1600" b="1">
                  <a:latin typeface="Times New Roman" pitchFamily="18" charset="0"/>
                  <a:ea typeface="宋体" pitchFamily="2" charset="-122"/>
                </a:rPr>
                <a:t>Silberschatz, Galvin and  Gagne</a:t>
              </a:r>
              <a:r>
                <a:rPr kumimoji="1" lang="zh-CN" altLang="en-US" sz="1600" b="1">
                  <a:latin typeface="Times New Roman" pitchFamily="18" charset="0"/>
                  <a:ea typeface="宋体" pitchFamily="2" charset="-122"/>
                </a:rPr>
                <a:t>： “</a:t>
              </a:r>
              <a:r>
                <a:rPr kumimoji="1" lang="en-US" altLang="zh-CN" sz="1600" b="1">
                  <a:latin typeface="Times New Roman" pitchFamily="18" charset="0"/>
                  <a:ea typeface="宋体" pitchFamily="2" charset="-122"/>
                </a:rPr>
                <a:t>Operating System Concepts”</a:t>
              </a:r>
              <a:r>
                <a:rPr kumimoji="1" lang="zh-CN" altLang="en-US" sz="1600" b="1">
                  <a:latin typeface="Times New Roman" pitchFamily="18" charset="0"/>
                  <a:ea typeface="宋体" pitchFamily="2" charset="-122"/>
                </a:rPr>
                <a:t>）</a:t>
              </a:r>
            </a:p>
          </p:txBody>
        </p:sp>
      </p:grpSp>
      <p:sp>
        <p:nvSpPr>
          <p:cNvPr id="157701" name="Text Box 7"/>
          <p:cNvSpPr txBox="1">
            <a:spLocks noChangeArrowheads="1"/>
          </p:cNvSpPr>
          <p:nvPr/>
        </p:nvSpPr>
        <p:spPr bwMode="auto">
          <a:xfrm>
            <a:off x="3041650" y="188913"/>
            <a:ext cx="3395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solidFill>
                  <a:srgbClr val="FFFFFF"/>
                </a:solidFill>
                <a:latin typeface="Times New Roman" pitchFamily="18" charset="0"/>
                <a:ea typeface="宋体" pitchFamily="2" charset="-122"/>
              </a:rPr>
              <a:t>反置页表示意图</a:t>
            </a:r>
          </a:p>
        </p:txBody>
      </p:sp>
    </p:spTree>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87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6880FE-A76E-4D4E-B6A7-A4DF80CE4334}" type="slidenum">
              <a:rPr lang="en-US" altLang="zh-CN" smtClean="0">
                <a:latin typeface="Times New Roman" pitchFamily="18" charset="0"/>
              </a:rPr>
              <a:pPr eaLnBrk="1" hangingPunct="1"/>
              <a:t>155</a:t>
            </a:fld>
            <a:endParaRPr lang="en-US" altLang="zh-CN" smtClean="0">
              <a:latin typeface="Times New Roman" pitchFamily="18" charset="0"/>
            </a:endParaRPr>
          </a:p>
        </p:txBody>
      </p:sp>
      <p:sp>
        <p:nvSpPr>
          <p:cNvPr id="158724" name="Text Box 4"/>
          <p:cNvSpPr txBox="1">
            <a:spLocks noChangeArrowheads="1"/>
          </p:cNvSpPr>
          <p:nvPr/>
        </p:nvSpPr>
        <p:spPr bwMode="auto">
          <a:xfrm>
            <a:off x="2090738" y="1141413"/>
            <a:ext cx="5049837"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3600" b="1">
                <a:solidFill>
                  <a:srgbClr val="CFDBFD"/>
                </a:solidFill>
                <a:latin typeface="Times New Roman" pitchFamily="18" charset="0"/>
                <a:ea typeface="宋体" pitchFamily="2" charset="-122"/>
              </a:rPr>
              <a:t>OS</a:t>
            </a:r>
            <a:r>
              <a:rPr kumimoji="1" lang="zh-CN" altLang="en-US" sz="3600" b="1">
                <a:solidFill>
                  <a:srgbClr val="CFDBFD"/>
                </a:solidFill>
                <a:latin typeface="Times New Roman" pitchFamily="18" charset="0"/>
                <a:ea typeface="宋体" pitchFamily="2" charset="-122"/>
              </a:rPr>
              <a:t>与虚拟页式存储管理</a:t>
            </a:r>
          </a:p>
        </p:txBody>
      </p:sp>
      <p:sp>
        <p:nvSpPr>
          <p:cNvPr id="280581" name="Rectangle 5"/>
          <p:cNvSpPr>
            <a:spLocks noChangeArrowheads="1"/>
          </p:cNvSpPr>
          <p:nvPr/>
        </p:nvSpPr>
        <p:spPr bwMode="auto">
          <a:xfrm>
            <a:off x="304800" y="1988840"/>
            <a:ext cx="8382000" cy="424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5000"/>
              </a:lnSpc>
              <a:spcBef>
                <a:spcPct val="20000"/>
              </a:spcBef>
              <a:buFontTx/>
              <a:buChar char="•"/>
            </a:pPr>
            <a:r>
              <a:rPr kumimoji="1" lang="zh-CN" altLang="en-US" sz="3200" b="1" dirty="0">
                <a:latin typeface="Times New Roman" pitchFamily="18" charset="0"/>
                <a:ea typeface="宋体" pitchFamily="2" charset="-122"/>
              </a:rPr>
              <a:t>在进程运行的各个阶段，</a:t>
            </a:r>
            <a:r>
              <a:rPr kumimoji="1" lang="en-US" altLang="zh-CN" sz="3200" b="1" dirty="0">
                <a:latin typeface="Times New Roman" pitchFamily="18" charset="0"/>
                <a:ea typeface="宋体" pitchFamily="2" charset="-122"/>
              </a:rPr>
              <a:t>OS</a:t>
            </a:r>
            <a:r>
              <a:rPr kumimoji="1" lang="zh-CN" altLang="en-US" sz="3200" b="1" dirty="0">
                <a:latin typeface="Times New Roman" pitchFamily="18" charset="0"/>
                <a:ea typeface="宋体" pitchFamily="2" charset="-122"/>
              </a:rPr>
              <a:t>需要做哪些与页式存储管理有关的事情？</a:t>
            </a:r>
          </a:p>
          <a:p>
            <a:pPr marL="742950" lvl="1" indent="-285750">
              <a:spcBef>
                <a:spcPct val="20000"/>
              </a:spcBef>
              <a:buFontTx/>
              <a:buChar char="–"/>
            </a:pPr>
            <a:r>
              <a:rPr kumimoji="1" lang="zh-CN" altLang="en-US" sz="3200" b="1" dirty="0">
                <a:solidFill>
                  <a:srgbClr val="0000FF"/>
                </a:solidFill>
                <a:latin typeface="Times New Roman" pitchFamily="18" charset="0"/>
                <a:ea typeface="宋体" pitchFamily="2" charset="-122"/>
              </a:rPr>
              <a:t>进程创建时</a:t>
            </a:r>
          </a:p>
          <a:p>
            <a:pPr marL="742950" lvl="1" indent="-285750">
              <a:spcBef>
                <a:spcPct val="20000"/>
              </a:spcBef>
              <a:buFontTx/>
              <a:buChar char="–"/>
            </a:pPr>
            <a:r>
              <a:rPr kumimoji="1" lang="zh-CN" altLang="en-US" sz="3200" b="1" dirty="0">
                <a:solidFill>
                  <a:srgbClr val="0000FF"/>
                </a:solidFill>
                <a:latin typeface="Times New Roman" pitchFamily="18" charset="0"/>
                <a:ea typeface="宋体" pitchFamily="2" charset="-122"/>
              </a:rPr>
              <a:t>进程运行时</a:t>
            </a:r>
          </a:p>
          <a:p>
            <a:pPr marL="742950" lvl="1" indent="-285750">
              <a:spcBef>
                <a:spcPct val="20000"/>
              </a:spcBef>
              <a:buFontTx/>
              <a:buChar char="–"/>
            </a:pPr>
            <a:r>
              <a:rPr kumimoji="1" lang="zh-CN" altLang="en-US" sz="3200" b="1" dirty="0">
                <a:solidFill>
                  <a:srgbClr val="0000FF"/>
                </a:solidFill>
                <a:latin typeface="Times New Roman" pitchFamily="18" charset="0"/>
                <a:ea typeface="宋体" pitchFamily="2" charset="-122"/>
              </a:rPr>
              <a:t>进程切换时</a:t>
            </a:r>
          </a:p>
          <a:p>
            <a:pPr marL="742950" lvl="1" indent="-285750">
              <a:spcBef>
                <a:spcPct val="20000"/>
              </a:spcBef>
              <a:buFontTx/>
              <a:buChar char="–"/>
            </a:pPr>
            <a:r>
              <a:rPr kumimoji="1" lang="zh-CN" altLang="en-US" sz="3200" b="1" dirty="0">
                <a:solidFill>
                  <a:srgbClr val="0000FF"/>
                </a:solidFill>
                <a:latin typeface="Times New Roman" pitchFamily="18" charset="0"/>
                <a:ea typeface="宋体" pitchFamily="2" charset="-122"/>
              </a:rPr>
              <a:t>缺页中断时</a:t>
            </a:r>
          </a:p>
          <a:p>
            <a:pPr marL="742950" lvl="1" indent="-285750">
              <a:spcBef>
                <a:spcPct val="20000"/>
              </a:spcBef>
              <a:buFontTx/>
              <a:buChar char="–"/>
            </a:pPr>
            <a:r>
              <a:rPr kumimoji="1" lang="zh-CN" altLang="en-US" sz="3200" b="1" dirty="0">
                <a:solidFill>
                  <a:srgbClr val="0000FF"/>
                </a:solidFill>
                <a:latin typeface="Times New Roman" pitchFamily="18" charset="0"/>
                <a:ea typeface="宋体" pitchFamily="2" charset="-122"/>
              </a:rPr>
              <a:t>进程结束时</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0581">
                                            <p:txEl>
                                              <p:pRg st="2" end="2"/>
                                            </p:txEl>
                                          </p:spTgt>
                                        </p:tgtEl>
                                        <p:attrNameLst>
                                          <p:attrName>style.visibility</p:attrName>
                                        </p:attrNameLst>
                                      </p:cBhvr>
                                      <p:to>
                                        <p:strVal val="visible"/>
                                      </p:to>
                                    </p:set>
                                    <p:anim calcmode="lin" valueType="num">
                                      <p:cBhvr additive="base">
                                        <p:cTn id="7" dur="500" fill="hold"/>
                                        <p:tgtEl>
                                          <p:spTgt spid="28058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05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0581">
                                            <p:txEl>
                                              <p:pRg st="3" end="3"/>
                                            </p:txEl>
                                          </p:spTgt>
                                        </p:tgtEl>
                                        <p:attrNameLst>
                                          <p:attrName>style.visibility</p:attrName>
                                        </p:attrNameLst>
                                      </p:cBhvr>
                                      <p:to>
                                        <p:strVal val="visible"/>
                                      </p:to>
                                    </p:set>
                                    <p:anim calcmode="lin" valueType="num">
                                      <p:cBhvr additive="base">
                                        <p:cTn id="13" dur="500" fill="hold"/>
                                        <p:tgtEl>
                                          <p:spTgt spid="28058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05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0581">
                                            <p:txEl>
                                              <p:pRg st="4" end="4"/>
                                            </p:txEl>
                                          </p:spTgt>
                                        </p:tgtEl>
                                        <p:attrNameLst>
                                          <p:attrName>style.visibility</p:attrName>
                                        </p:attrNameLst>
                                      </p:cBhvr>
                                      <p:to>
                                        <p:strVal val="visible"/>
                                      </p:to>
                                    </p:set>
                                    <p:anim calcmode="lin" valueType="num">
                                      <p:cBhvr additive="base">
                                        <p:cTn id="19" dur="500" fill="hold"/>
                                        <p:tgtEl>
                                          <p:spTgt spid="28058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05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80581">
                                            <p:txEl>
                                              <p:pRg st="5" end="5"/>
                                            </p:txEl>
                                          </p:spTgt>
                                        </p:tgtEl>
                                        <p:attrNameLst>
                                          <p:attrName>style.visibility</p:attrName>
                                        </p:attrNameLst>
                                      </p:cBhvr>
                                      <p:to>
                                        <p:strVal val="visible"/>
                                      </p:to>
                                    </p:set>
                                    <p:anim calcmode="lin" valueType="num">
                                      <p:cBhvr additive="base">
                                        <p:cTn id="25" dur="500" fill="hold"/>
                                        <p:tgtEl>
                                          <p:spTgt spid="28058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058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97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F841784-A494-4D89-946F-A40B68257EAA}" type="slidenum">
              <a:rPr lang="en-US" altLang="zh-CN" smtClean="0">
                <a:latin typeface="Times New Roman" pitchFamily="18" charset="0"/>
              </a:rPr>
              <a:pPr eaLnBrk="1" hangingPunct="1"/>
              <a:t>156</a:t>
            </a:fld>
            <a:endParaRPr lang="en-US" altLang="zh-CN" smtClean="0">
              <a:latin typeface="Times New Roman" pitchFamily="18" charset="0"/>
            </a:endParaRPr>
          </a:p>
        </p:txBody>
      </p:sp>
      <p:sp>
        <p:nvSpPr>
          <p:cNvPr id="159748"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4.6</a:t>
            </a:r>
            <a:r>
              <a:rPr lang="en-US" altLang="en-US" sz="4400" smtClean="0">
                <a:latin typeface="隶书" pitchFamily="49" charset="-122"/>
                <a:ea typeface="隶书" pitchFamily="49" charset="-122"/>
              </a:rPr>
              <a:t> </a:t>
            </a:r>
            <a:r>
              <a:rPr lang="en-US" altLang="zh-CN" sz="4400" smtClean="0">
                <a:latin typeface="隶书" pitchFamily="49" charset="-122"/>
                <a:ea typeface="隶书" pitchFamily="49" charset="-122"/>
              </a:rPr>
              <a:t>虚拟</a:t>
            </a:r>
            <a:r>
              <a:rPr lang="zh-CN" altLang="en-US" sz="4400" smtClean="0">
                <a:latin typeface="隶书" pitchFamily="49" charset="-122"/>
                <a:ea typeface="隶书" pitchFamily="49" charset="-122"/>
              </a:rPr>
              <a:t>段式存储管理</a:t>
            </a:r>
          </a:p>
        </p:txBody>
      </p:sp>
      <p:sp>
        <p:nvSpPr>
          <p:cNvPr id="159749" name="Rectangle 5"/>
          <p:cNvSpPr>
            <a:spLocks noChangeArrowheads="1"/>
          </p:cNvSpPr>
          <p:nvPr/>
        </p:nvSpPr>
        <p:spPr bwMode="auto">
          <a:xfrm>
            <a:off x="304800" y="2276475"/>
            <a:ext cx="838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kumimoji="1" lang="zh-CN" altLang="en-US" sz="2800" b="1" dirty="0">
                <a:latin typeface="Times New Roman" pitchFamily="18" charset="0"/>
                <a:ea typeface="宋体" pitchFamily="2" charset="-122"/>
              </a:rPr>
              <a:t>需要在进程的段表中添加若干项：</a:t>
            </a:r>
          </a:p>
          <a:p>
            <a:pPr marL="742950" lvl="1" indent="-285750">
              <a:spcBef>
                <a:spcPct val="20000"/>
              </a:spcBef>
              <a:buFontTx/>
              <a:buChar char="–"/>
            </a:pPr>
            <a:r>
              <a:rPr kumimoji="1" lang="zh-CN" altLang="en-US" sz="2400" b="1" dirty="0">
                <a:latin typeface="Times New Roman" pitchFamily="18" charset="0"/>
                <a:ea typeface="宋体" pitchFamily="2" charset="-122"/>
              </a:rPr>
              <a:t>标志位：驻留位</a:t>
            </a:r>
            <a:r>
              <a:rPr kumimoji="1" lang="en-US" altLang="zh-CN" sz="2400" b="1" dirty="0">
                <a:latin typeface="Times New Roman" pitchFamily="18" charset="0"/>
                <a:ea typeface="宋体" pitchFamily="2" charset="-122"/>
              </a:rPr>
              <a:t>(present bit), </a:t>
            </a:r>
            <a:r>
              <a:rPr kumimoji="1" lang="zh-CN" altLang="en-US" sz="2400" b="1" dirty="0">
                <a:latin typeface="Times New Roman" pitchFamily="18" charset="0"/>
                <a:ea typeface="宋体" pitchFamily="2" charset="-122"/>
              </a:rPr>
              <a:t>修改位</a:t>
            </a:r>
            <a:r>
              <a:rPr kumimoji="1" lang="en-US" altLang="zh-CN" sz="2400" b="1" dirty="0">
                <a:latin typeface="Times New Roman" pitchFamily="18" charset="0"/>
                <a:ea typeface="宋体" pitchFamily="2" charset="-122"/>
              </a:rPr>
              <a:t>(modified/dirty bit), </a:t>
            </a:r>
            <a:r>
              <a:rPr kumimoji="1" lang="zh-CN" altLang="en-US" sz="2400" b="1" dirty="0">
                <a:latin typeface="Times New Roman" pitchFamily="18" charset="0"/>
                <a:ea typeface="宋体" pitchFamily="2" charset="-122"/>
              </a:rPr>
              <a:t>增长位（该段是否增长过，在虚拟页式中没有该位）</a:t>
            </a:r>
          </a:p>
          <a:p>
            <a:pPr marL="742950" lvl="1" indent="-285750">
              <a:spcBef>
                <a:spcPct val="20000"/>
              </a:spcBef>
              <a:buFontTx/>
              <a:buChar char="–"/>
            </a:pPr>
            <a:r>
              <a:rPr kumimoji="1" lang="zh-CN" altLang="en-US" sz="2400" b="1" dirty="0">
                <a:latin typeface="Times New Roman" pitchFamily="18" charset="0"/>
                <a:ea typeface="宋体" pitchFamily="2" charset="-122"/>
              </a:rPr>
              <a:t>访问统计：如访问位</a:t>
            </a:r>
            <a:r>
              <a:rPr kumimoji="1" lang="en-US" altLang="zh-CN" sz="2400" b="1" dirty="0">
                <a:latin typeface="Times New Roman" pitchFamily="18" charset="0"/>
                <a:ea typeface="宋体" pitchFamily="2" charset="-122"/>
              </a:rPr>
              <a:t>(use bit)</a:t>
            </a:r>
          </a:p>
          <a:p>
            <a:pPr marL="742950" lvl="1" indent="-285750">
              <a:spcBef>
                <a:spcPct val="20000"/>
              </a:spcBef>
              <a:buFontTx/>
              <a:buChar char="–"/>
            </a:pPr>
            <a:r>
              <a:rPr kumimoji="1" lang="zh-CN" altLang="en-US" sz="2400" b="1" dirty="0">
                <a:latin typeface="Times New Roman" pitchFamily="18" charset="0"/>
                <a:ea typeface="宋体" pitchFamily="2" charset="-122"/>
              </a:rPr>
              <a:t>存取权限：如读</a:t>
            </a:r>
            <a:r>
              <a:rPr kumimoji="1" lang="en-US" altLang="zh-CN" sz="2400" b="1" dirty="0">
                <a:latin typeface="Times New Roman" pitchFamily="18" charset="0"/>
                <a:ea typeface="宋体" pitchFamily="2" charset="-122"/>
              </a:rPr>
              <a:t>R</a:t>
            </a:r>
            <a:r>
              <a:rPr kumimoji="1" lang="zh-CN" altLang="en-US" sz="2400" b="1" dirty="0">
                <a:latin typeface="Times New Roman" pitchFamily="18" charset="0"/>
                <a:ea typeface="宋体" pitchFamily="2" charset="-122"/>
              </a:rPr>
              <a:t>，写</a:t>
            </a:r>
            <a:r>
              <a:rPr kumimoji="1" lang="en-US" altLang="zh-CN" sz="2400" b="1" dirty="0">
                <a:latin typeface="Times New Roman" pitchFamily="18" charset="0"/>
                <a:ea typeface="宋体" pitchFamily="2" charset="-122"/>
              </a:rPr>
              <a:t>W</a:t>
            </a:r>
            <a:r>
              <a:rPr kumimoji="1" lang="zh-CN" altLang="en-US" sz="2400" b="1" dirty="0">
                <a:latin typeface="Times New Roman" pitchFamily="18" charset="0"/>
                <a:ea typeface="宋体" pitchFamily="2" charset="-122"/>
              </a:rPr>
              <a:t>，执行</a:t>
            </a:r>
            <a:r>
              <a:rPr kumimoji="1" lang="en-US" altLang="zh-CN" sz="2400" b="1" dirty="0">
                <a:latin typeface="Times New Roman" pitchFamily="18" charset="0"/>
                <a:ea typeface="宋体" pitchFamily="2" charset="-122"/>
              </a:rPr>
              <a:t>X</a:t>
            </a:r>
          </a:p>
          <a:p>
            <a:pPr marL="342900" indent="-342900">
              <a:spcBef>
                <a:spcPct val="20000"/>
              </a:spcBef>
              <a:buFontTx/>
              <a:buChar char="•"/>
            </a:pPr>
            <a:r>
              <a:rPr kumimoji="1" lang="zh-CN" altLang="en-US" sz="2800" b="1" dirty="0">
                <a:solidFill>
                  <a:srgbClr val="800000"/>
                </a:solidFill>
                <a:latin typeface="Times New Roman" pitchFamily="18" charset="0"/>
                <a:ea typeface="宋体" pitchFamily="2" charset="-122"/>
              </a:rPr>
              <a:t>缺段中断处理</a:t>
            </a:r>
            <a:r>
              <a:rPr kumimoji="1" lang="zh-CN" altLang="en-US" sz="2800" b="1" dirty="0">
                <a:latin typeface="Times New Roman" pitchFamily="18" charset="0"/>
                <a:ea typeface="宋体" pitchFamily="2" charset="-122"/>
              </a:rPr>
              <a:t>：当发生缺段中断时，首先检查内存中是否有足够的空闲空间，若有，则装入该段，并修改有关数据结构；若没有，则采用内存紧缩技术或淘汰一些段，然后再装入该段。</a:t>
            </a:r>
          </a:p>
        </p:txBody>
      </p:sp>
      <p:sp>
        <p:nvSpPr>
          <p:cNvPr id="159750" name="Text Box 6"/>
          <p:cNvSpPr txBox="1">
            <a:spLocks noChangeArrowheads="1"/>
          </p:cNvSpPr>
          <p:nvPr/>
        </p:nvSpPr>
        <p:spPr bwMode="auto">
          <a:xfrm>
            <a:off x="304800" y="1223963"/>
            <a:ext cx="8399463" cy="946150"/>
          </a:xfrm>
          <a:prstGeom prst="rect">
            <a:avLst/>
          </a:prstGeom>
          <a:noFill/>
          <a:ln w="9525">
            <a:noFill/>
            <a:miter lim="800000"/>
            <a:headEnd/>
            <a:tailEnd/>
          </a:ln>
        </p:spPr>
        <p:txBody>
          <a:bodyPr wrap="none">
            <a:spAutoFit/>
          </a:bodyPr>
          <a:lstStyle/>
          <a:p>
            <a:pPr>
              <a:defRPr/>
            </a:pPr>
            <a:r>
              <a:rPr kumimoji="1" lang="zh-CN" altLang="en-US" sz="2800" b="1" dirty="0">
                <a:latin typeface="Times New Roman" pitchFamily="18" charset="0"/>
                <a:ea typeface="宋体" pitchFamily="2" charset="-122"/>
              </a:rPr>
              <a:t>在简单段式存储管理的基础上，增加</a:t>
            </a:r>
            <a:r>
              <a:rPr kumimoji="1" lang="zh-CN" altLang="en-US" sz="2800" b="1" dirty="0">
                <a:solidFill>
                  <a:srgbClr val="692AA2"/>
                </a:solidFill>
                <a:effectLst>
                  <a:outerShdw blurRad="38100" dist="38100" dir="2700000" algn="tl">
                    <a:srgbClr val="000000">
                      <a:alpha val="43137"/>
                    </a:srgbClr>
                  </a:outerShdw>
                </a:effectLst>
                <a:latin typeface="Times New Roman" pitchFamily="18" charset="0"/>
                <a:ea typeface="宋体" pitchFamily="2" charset="-122"/>
              </a:rPr>
              <a:t>请求调段</a:t>
            </a:r>
            <a:r>
              <a:rPr kumimoji="1" lang="zh-CN" altLang="en-US" sz="2800" b="1" dirty="0">
                <a:latin typeface="Times New Roman" pitchFamily="18" charset="0"/>
                <a:ea typeface="宋体" pitchFamily="2" charset="-122"/>
              </a:rPr>
              <a:t>和</a:t>
            </a:r>
            <a:r>
              <a:rPr kumimoji="1" lang="zh-CN" altLang="en-US" sz="2800" b="1" dirty="0">
                <a:solidFill>
                  <a:srgbClr val="692AA2"/>
                </a:solidFill>
                <a:effectLst>
                  <a:outerShdw blurRad="38100" dist="38100" dir="2700000" algn="tl">
                    <a:srgbClr val="000000">
                      <a:alpha val="43137"/>
                    </a:srgbClr>
                  </a:outerShdw>
                </a:effectLst>
                <a:latin typeface="Times New Roman" pitchFamily="18" charset="0"/>
                <a:ea typeface="宋体" pitchFamily="2" charset="-122"/>
              </a:rPr>
              <a:t>段置</a:t>
            </a:r>
          </a:p>
          <a:p>
            <a:pPr>
              <a:defRPr/>
            </a:pPr>
            <a:r>
              <a:rPr kumimoji="1" lang="zh-CN" altLang="en-US" sz="2800" b="1" dirty="0">
                <a:solidFill>
                  <a:srgbClr val="692AA2"/>
                </a:solidFill>
                <a:effectLst>
                  <a:outerShdw blurRad="38100" dist="38100" dir="2700000" algn="tl">
                    <a:srgbClr val="000000">
                      <a:alpha val="43137"/>
                    </a:srgbClr>
                  </a:outerShdw>
                </a:effectLst>
                <a:latin typeface="Times New Roman" pitchFamily="18" charset="0"/>
                <a:ea typeface="宋体" pitchFamily="2" charset="-122"/>
              </a:rPr>
              <a:t>换</a:t>
            </a:r>
            <a:r>
              <a:rPr kumimoji="1" lang="zh-CN" altLang="en-US" sz="2800" b="1" dirty="0">
                <a:latin typeface="Times New Roman" pitchFamily="18" charset="0"/>
                <a:ea typeface="宋体" pitchFamily="2" charset="-122"/>
              </a:rPr>
              <a:t>功能。</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749">
                                            <p:txEl>
                                              <p:pRg st="0" end="0"/>
                                            </p:txEl>
                                          </p:spTgt>
                                        </p:tgtEl>
                                        <p:attrNameLst>
                                          <p:attrName>style.visibility</p:attrName>
                                        </p:attrNameLst>
                                      </p:cBhvr>
                                      <p:to>
                                        <p:strVal val="visible"/>
                                      </p:to>
                                    </p:set>
                                    <p:animEffect transition="in" filter="dissolve">
                                      <p:cBhvr>
                                        <p:cTn id="7" dur="500"/>
                                        <p:tgtEl>
                                          <p:spTgt spid="1597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49">
                                            <p:txEl>
                                              <p:pRg st="1" end="1"/>
                                            </p:txEl>
                                          </p:spTgt>
                                        </p:tgtEl>
                                        <p:attrNameLst>
                                          <p:attrName>style.visibility</p:attrName>
                                        </p:attrNameLst>
                                      </p:cBhvr>
                                      <p:to>
                                        <p:strVal val="visible"/>
                                      </p:to>
                                    </p:set>
                                    <p:animEffect transition="in" filter="dissolve">
                                      <p:cBhvr>
                                        <p:cTn id="12" dur="500"/>
                                        <p:tgtEl>
                                          <p:spTgt spid="1597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749">
                                            <p:txEl>
                                              <p:pRg st="2" end="2"/>
                                            </p:txEl>
                                          </p:spTgt>
                                        </p:tgtEl>
                                        <p:attrNameLst>
                                          <p:attrName>style.visibility</p:attrName>
                                        </p:attrNameLst>
                                      </p:cBhvr>
                                      <p:to>
                                        <p:strVal val="visible"/>
                                      </p:to>
                                    </p:set>
                                    <p:animEffect transition="in" filter="dissolve">
                                      <p:cBhvr>
                                        <p:cTn id="17" dur="500"/>
                                        <p:tgtEl>
                                          <p:spTgt spid="1597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9749">
                                            <p:txEl>
                                              <p:pRg st="3" end="3"/>
                                            </p:txEl>
                                          </p:spTgt>
                                        </p:tgtEl>
                                        <p:attrNameLst>
                                          <p:attrName>style.visibility</p:attrName>
                                        </p:attrNameLst>
                                      </p:cBhvr>
                                      <p:to>
                                        <p:strVal val="visible"/>
                                      </p:to>
                                    </p:set>
                                    <p:animEffect transition="in" filter="dissolve">
                                      <p:cBhvr>
                                        <p:cTn id="22" dur="500"/>
                                        <p:tgtEl>
                                          <p:spTgt spid="1597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9749">
                                            <p:txEl>
                                              <p:pRg st="4" end="4"/>
                                            </p:txEl>
                                          </p:spTgt>
                                        </p:tgtEl>
                                        <p:attrNameLst>
                                          <p:attrName>style.visibility</p:attrName>
                                        </p:attrNameLst>
                                      </p:cBhvr>
                                      <p:to>
                                        <p:strVal val="visible"/>
                                      </p:to>
                                    </p:set>
                                    <p:animEffect transition="in" filter="dissolve">
                                      <p:cBhvr>
                                        <p:cTn id="27" dur="500"/>
                                        <p:tgtEl>
                                          <p:spTgt spid="1597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07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C81B81-ACFC-4EE7-A9BF-C4635ED37327}" type="slidenum">
              <a:rPr lang="en-US" altLang="zh-CN" smtClean="0">
                <a:latin typeface="Times New Roman" pitchFamily="18" charset="0"/>
              </a:rPr>
              <a:pPr eaLnBrk="1" hangingPunct="1"/>
              <a:t>157</a:t>
            </a:fld>
            <a:endParaRPr lang="en-US" altLang="zh-CN" smtClean="0">
              <a:latin typeface="Times New Roman" pitchFamily="18" charset="0"/>
            </a:endParaRPr>
          </a:p>
        </p:txBody>
      </p:sp>
      <p:sp>
        <p:nvSpPr>
          <p:cNvPr id="160772"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5</a:t>
            </a:r>
            <a:r>
              <a:rPr lang="en-US" altLang="en-US" sz="4400" smtClean="0">
                <a:latin typeface="隶书" pitchFamily="49" charset="-122"/>
                <a:ea typeface="隶书" pitchFamily="49" charset="-122"/>
              </a:rPr>
              <a:t> </a:t>
            </a:r>
            <a:r>
              <a:rPr lang="en-US" altLang="zh-CN" sz="4400" smtClean="0">
                <a:latin typeface="Times New Roman" pitchFamily="18" charset="0"/>
                <a:ea typeface="隶书" pitchFamily="49" charset="-122"/>
              </a:rPr>
              <a:t>Windows</a:t>
            </a:r>
            <a:r>
              <a:rPr lang="zh-CN" altLang="en-US" sz="4400" smtClean="0">
                <a:latin typeface="隶书" pitchFamily="49" charset="-122"/>
                <a:ea typeface="隶书" pitchFamily="49" charset="-122"/>
              </a:rPr>
              <a:t>的存储管理 </a:t>
            </a:r>
            <a:endParaRPr lang="zh-CN" altLang="en-US" sz="4000" smtClean="0">
              <a:latin typeface="Times New Roman" pitchFamily="18" charset="0"/>
              <a:ea typeface="隶书" pitchFamily="49" charset="-122"/>
            </a:endParaRPr>
          </a:p>
        </p:txBody>
      </p:sp>
      <p:sp>
        <p:nvSpPr>
          <p:cNvPr id="160773" name="Text Box 5"/>
          <p:cNvSpPr txBox="1">
            <a:spLocks noChangeArrowheads="1"/>
          </p:cNvSpPr>
          <p:nvPr/>
        </p:nvSpPr>
        <p:spPr bwMode="auto">
          <a:xfrm>
            <a:off x="1789113" y="1700808"/>
            <a:ext cx="4937570" cy="397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77850" indent="-5778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40000"/>
              </a:spcBef>
              <a:buFont typeface="Wingdings" pitchFamily="2" charset="2"/>
              <a:buBlip>
                <a:blip r:embed="rId2"/>
              </a:buBlip>
            </a:pPr>
            <a:r>
              <a:rPr kumimoji="1" lang="zh-CN" altLang="en-US" sz="3600" b="1" dirty="0">
                <a:latin typeface="Times New Roman" pitchFamily="18" charset="0"/>
                <a:ea typeface="宋体" pitchFamily="2" charset="-122"/>
              </a:rPr>
              <a:t>逻辑地址空间的管理</a:t>
            </a:r>
          </a:p>
          <a:p>
            <a:pPr eaLnBrk="1" hangingPunct="1">
              <a:lnSpc>
                <a:spcPct val="150000"/>
              </a:lnSpc>
              <a:spcBef>
                <a:spcPct val="40000"/>
              </a:spcBef>
              <a:buFont typeface="Wingdings" pitchFamily="2" charset="2"/>
              <a:buBlip>
                <a:blip r:embed="rId2"/>
              </a:buBlip>
            </a:pPr>
            <a:r>
              <a:rPr kumimoji="1" lang="zh-CN" altLang="en-US" sz="3600" b="1" dirty="0">
                <a:latin typeface="Times New Roman" pitchFamily="18" charset="0"/>
                <a:ea typeface="宋体" pitchFamily="2" charset="-122"/>
              </a:rPr>
              <a:t>地址映射</a:t>
            </a:r>
          </a:p>
          <a:p>
            <a:pPr eaLnBrk="1" hangingPunct="1">
              <a:lnSpc>
                <a:spcPct val="150000"/>
              </a:lnSpc>
              <a:spcBef>
                <a:spcPct val="40000"/>
              </a:spcBef>
              <a:buFont typeface="Wingdings" pitchFamily="2" charset="2"/>
              <a:buBlip>
                <a:blip r:embed="rId2"/>
              </a:buBlip>
            </a:pPr>
            <a:r>
              <a:rPr kumimoji="1" lang="zh-CN" altLang="en-US" sz="3600" b="1" dirty="0">
                <a:latin typeface="Times New Roman" pitchFamily="18" charset="0"/>
                <a:ea typeface="宋体" pitchFamily="2" charset="-122"/>
              </a:rPr>
              <a:t>物理内存管理</a:t>
            </a:r>
          </a:p>
          <a:p>
            <a:pPr eaLnBrk="1" hangingPunct="1">
              <a:lnSpc>
                <a:spcPct val="150000"/>
              </a:lnSpc>
              <a:spcBef>
                <a:spcPct val="40000"/>
              </a:spcBef>
              <a:buFont typeface="Wingdings" pitchFamily="2" charset="2"/>
              <a:buBlip>
                <a:blip r:embed="rId2"/>
              </a:buBlip>
            </a:pPr>
            <a:r>
              <a:rPr kumimoji="1" lang="zh-CN" altLang="en-US" sz="3600" b="1" dirty="0">
                <a:latin typeface="Times New Roman" pitchFamily="18" charset="0"/>
                <a:ea typeface="宋体" pitchFamily="2" charset="-122"/>
              </a:rPr>
              <a:t>页面置换算法</a:t>
            </a:r>
          </a:p>
        </p:txBody>
      </p:sp>
    </p:spTree>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17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BD833E-65FB-4517-96AD-9C763F23D7B0}" type="slidenum">
              <a:rPr lang="en-US" altLang="zh-CN" smtClean="0">
                <a:latin typeface="Times New Roman" pitchFamily="18" charset="0"/>
              </a:rPr>
              <a:pPr eaLnBrk="1" hangingPunct="1"/>
              <a:t>158</a:t>
            </a:fld>
            <a:endParaRPr lang="en-US" altLang="zh-CN" smtClean="0">
              <a:latin typeface="Times New Roman" pitchFamily="18" charset="0"/>
            </a:endParaRPr>
          </a:p>
        </p:txBody>
      </p:sp>
      <p:sp>
        <p:nvSpPr>
          <p:cNvPr id="161796"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5.1</a:t>
            </a:r>
            <a:r>
              <a:rPr lang="en-US" altLang="en-US" sz="4400" smtClean="0">
                <a:latin typeface="隶书" pitchFamily="49" charset="-122"/>
                <a:ea typeface="隶书" pitchFamily="49" charset="-122"/>
              </a:rPr>
              <a:t> </a:t>
            </a:r>
            <a:r>
              <a:rPr lang="en-US" altLang="zh-CN" sz="4400" smtClean="0">
                <a:latin typeface="隶书" pitchFamily="49" charset="-122"/>
                <a:ea typeface="隶书" pitchFamily="49" charset="-122"/>
              </a:rPr>
              <a:t>逻辑地址空间的管理</a:t>
            </a:r>
            <a:endParaRPr lang="zh-CN" altLang="en-US" sz="4400" smtClean="0">
              <a:latin typeface="隶书" pitchFamily="49" charset="-122"/>
              <a:ea typeface="隶书" pitchFamily="49" charset="-122"/>
            </a:endParaRPr>
          </a:p>
        </p:txBody>
      </p:sp>
      <p:sp>
        <p:nvSpPr>
          <p:cNvPr id="210949" name="Rectangle 5"/>
          <p:cNvSpPr>
            <a:spLocks noChangeArrowheads="1"/>
          </p:cNvSpPr>
          <p:nvPr/>
        </p:nvSpPr>
        <p:spPr bwMode="auto">
          <a:xfrm>
            <a:off x="347663" y="1268760"/>
            <a:ext cx="8404225"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lnSpc>
                <a:spcPct val="150000"/>
              </a:lnSpc>
              <a:spcBef>
                <a:spcPct val="50000"/>
              </a:spcBef>
              <a:buClr>
                <a:schemeClr val="tx1"/>
              </a:buClr>
              <a:buFont typeface="Wingdings" pitchFamily="2" charset="2"/>
              <a:buChar char=""/>
            </a:pPr>
            <a:r>
              <a:rPr kumimoji="1" lang="zh-CN" altLang="en-US" sz="2800" b="1" dirty="0">
                <a:latin typeface="Times New Roman" pitchFamily="18" charset="0"/>
                <a:ea typeface="宋体" pitchFamily="2" charset="-122"/>
              </a:rPr>
              <a:t>每个进程都有自己的逻辑（虚拟）地址空间，地址长度为</a:t>
            </a:r>
            <a:r>
              <a:rPr kumimoji="1" lang="en-US" altLang="zh-CN" sz="2800" b="1" dirty="0">
                <a:latin typeface="Times New Roman" pitchFamily="18" charset="0"/>
                <a:ea typeface="宋体" pitchFamily="2" charset="-122"/>
              </a:rPr>
              <a:t>32</a:t>
            </a:r>
            <a:r>
              <a:rPr kumimoji="1" lang="zh-CN" altLang="en-US" sz="2800" b="1" dirty="0">
                <a:latin typeface="Times New Roman" pitchFamily="18" charset="0"/>
                <a:ea typeface="宋体" pitchFamily="2" charset="-122"/>
              </a:rPr>
              <a:t>位，地址空间大小为</a:t>
            </a:r>
            <a:r>
              <a:rPr kumimoji="1" lang="en-US" altLang="zh-CN" sz="2800" b="1" dirty="0">
                <a:latin typeface="Times New Roman" pitchFamily="18" charset="0"/>
                <a:ea typeface="宋体" pitchFamily="2" charset="-122"/>
              </a:rPr>
              <a:t>4G</a:t>
            </a:r>
            <a:r>
              <a:rPr kumimoji="1" lang="zh-CN" altLang="en-US" sz="2800" b="1" dirty="0">
                <a:latin typeface="Times New Roman" pitchFamily="18" charset="0"/>
                <a:ea typeface="宋体" pitchFamily="2" charset="-122"/>
              </a:rPr>
              <a:t>；</a:t>
            </a:r>
          </a:p>
          <a:p>
            <a:pPr marL="288925" indent="-288925">
              <a:lnSpc>
                <a:spcPct val="150000"/>
              </a:lnSpc>
              <a:spcBef>
                <a:spcPct val="50000"/>
              </a:spcBef>
              <a:buClr>
                <a:schemeClr val="tx1"/>
              </a:buClr>
              <a:buFont typeface="Wingdings" pitchFamily="2" charset="2"/>
              <a:buChar char=""/>
            </a:pPr>
            <a:r>
              <a:rPr kumimoji="1" lang="zh-CN" altLang="en-US" sz="2800" b="1" dirty="0">
                <a:latin typeface="Times New Roman" pitchFamily="18" charset="0"/>
                <a:ea typeface="宋体" pitchFamily="2" charset="-122"/>
              </a:rPr>
              <a:t>地址空间低端的</a:t>
            </a:r>
            <a:r>
              <a:rPr kumimoji="1" lang="en-US" altLang="zh-CN" sz="2800" b="1" dirty="0">
                <a:latin typeface="Times New Roman" pitchFamily="18" charset="0"/>
                <a:ea typeface="宋体" pitchFamily="2" charset="-122"/>
              </a:rPr>
              <a:t>2G</a:t>
            </a:r>
            <a:r>
              <a:rPr kumimoji="1" lang="zh-CN" altLang="en-US" sz="2800" b="1" dirty="0">
                <a:latin typeface="Times New Roman" pitchFamily="18" charset="0"/>
                <a:ea typeface="宋体" pitchFamily="2" charset="-122"/>
              </a:rPr>
              <a:t>作为“用户空间”，用来存放进程自身的代码和数据；地址空间高端的</a:t>
            </a:r>
            <a:r>
              <a:rPr kumimoji="1" lang="en-US" altLang="zh-CN" sz="2800" b="1" dirty="0">
                <a:latin typeface="Times New Roman" pitchFamily="18" charset="0"/>
                <a:ea typeface="宋体" pitchFamily="2" charset="-122"/>
              </a:rPr>
              <a:t>2G</a:t>
            </a:r>
            <a:r>
              <a:rPr kumimoji="1" lang="zh-CN" altLang="en-US" sz="2800" b="1" dirty="0">
                <a:latin typeface="Times New Roman" pitchFamily="18" charset="0"/>
                <a:ea typeface="宋体" pitchFamily="2" charset="-122"/>
              </a:rPr>
              <a:t>作为“内核空间”，用来存放</a:t>
            </a:r>
            <a:r>
              <a:rPr kumimoji="1" lang="en-US" altLang="zh-CN" sz="2800" b="1" dirty="0">
                <a:latin typeface="Times New Roman" pitchFamily="18" charset="0"/>
                <a:ea typeface="宋体" pitchFamily="2" charset="-122"/>
              </a:rPr>
              <a:t>OS</a:t>
            </a:r>
            <a:r>
              <a:rPr kumimoji="1" lang="zh-CN" altLang="en-US" sz="2800" b="1" dirty="0">
                <a:latin typeface="Times New Roman" pitchFamily="18" charset="0"/>
                <a:ea typeface="宋体" pitchFamily="2" charset="-122"/>
              </a:rPr>
              <a:t>的代码和数据；</a:t>
            </a:r>
          </a:p>
          <a:p>
            <a:pPr marL="288925" indent="-288925">
              <a:lnSpc>
                <a:spcPct val="150000"/>
              </a:lnSpc>
              <a:spcBef>
                <a:spcPct val="50000"/>
              </a:spcBef>
              <a:buClr>
                <a:schemeClr val="tx1"/>
              </a:buClr>
              <a:buFont typeface="Wingdings" pitchFamily="2" charset="2"/>
              <a:buChar char=""/>
            </a:pPr>
            <a:r>
              <a:rPr kumimoji="1" lang="en-US" altLang="zh-CN" sz="2800" b="1" dirty="0">
                <a:latin typeface="Times New Roman" pitchFamily="18" charset="0"/>
                <a:ea typeface="宋体" pitchFamily="2" charset="-122"/>
              </a:rPr>
              <a:t>Windows </a:t>
            </a:r>
            <a:r>
              <a:rPr kumimoji="1" lang="zh-CN" altLang="en-US" sz="2800" b="1" dirty="0">
                <a:latin typeface="Times New Roman" pitchFamily="18" charset="0"/>
                <a:ea typeface="宋体" pitchFamily="2" charset="-122"/>
              </a:rPr>
              <a:t>采用</a:t>
            </a:r>
            <a:r>
              <a:rPr kumimoji="1" lang="zh-CN" altLang="en-US" sz="2800" b="1" dirty="0">
                <a:latin typeface="Times New Roman" pitchFamily="18" charset="0"/>
                <a:ea typeface="黑体" pitchFamily="49" charset="-122"/>
              </a:rPr>
              <a:t>虚拟页式</a:t>
            </a:r>
            <a:r>
              <a:rPr kumimoji="1" lang="zh-CN" altLang="en-US" sz="2800" b="1" dirty="0">
                <a:latin typeface="Times New Roman" pitchFamily="18" charset="0"/>
                <a:ea typeface="宋体" pitchFamily="2" charset="-122"/>
              </a:rPr>
              <a:t>存储管理技术，页面的大小为</a:t>
            </a:r>
            <a:r>
              <a:rPr kumimoji="1" lang="en-US" altLang="zh-CN" sz="2800" b="1" dirty="0">
                <a:latin typeface="Times New Roman" pitchFamily="18" charset="0"/>
                <a:ea typeface="宋体" pitchFamily="2" charset="-122"/>
              </a:rPr>
              <a:t>4KB</a:t>
            </a:r>
            <a:r>
              <a:rPr kumimoji="1" lang="zh-CN" altLang="en-US" sz="28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0949">
                                            <p:txEl>
                                              <p:pRg st="1" end="1"/>
                                            </p:txEl>
                                          </p:spTgt>
                                        </p:tgtEl>
                                        <p:attrNameLst>
                                          <p:attrName>style.visibility</p:attrName>
                                        </p:attrNameLst>
                                      </p:cBhvr>
                                      <p:to>
                                        <p:strVal val="visible"/>
                                      </p:to>
                                    </p:set>
                                    <p:animEffect transition="in" filter="dissolve">
                                      <p:cBhvr>
                                        <p:cTn id="7" dur="500"/>
                                        <p:tgtEl>
                                          <p:spTgt spid="21094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0949">
                                            <p:txEl>
                                              <p:pRg st="2" end="2"/>
                                            </p:txEl>
                                          </p:spTgt>
                                        </p:tgtEl>
                                        <p:attrNameLst>
                                          <p:attrName>style.visibility</p:attrName>
                                        </p:attrNameLst>
                                      </p:cBhvr>
                                      <p:to>
                                        <p:strVal val="visible"/>
                                      </p:to>
                                    </p:set>
                                    <p:animEffect transition="in" filter="dissolve">
                                      <p:cBhvr>
                                        <p:cTn id="12" dur="500"/>
                                        <p:tgtEl>
                                          <p:spTgt spid="2109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28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831223-21D2-4835-9071-A3A6155F1911}" type="slidenum">
              <a:rPr lang="en-US" altLang="zh-CN" smtClean="0">
                <a:latin typeface="Times New Roman" pitchFamily="18" charset="0"/>
              </a:rPr>
              <a:pPr eaLnBrk="1" hangingPunct="1"/>
              <a:t>159</a:t>
            </a:fld>
            <a:endParaRPr lang="en-US" altLang="zh-CN" smtClean="0">
              <a:latin typeface="Times New Roman" pitchFamily="18" charset="0"/>
            </a:endParaRPr>
          </a:p>
        </p:txBody>
      </p:sp>
      <p:pic>
        <p:nvPicPr>
          <p:cNvPr id="162820"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836613"/>
            <a:ext cx="7167562"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1" name="Rectangle 5"/>
          <p:cNvSpPr>
            <a:spLocks noChangeArrowheads="1"/>
          </p:cNvSpPr>
          <p:nvPr/>
        </p:nvSpPr>
        <p:spPr bwMode="auto">
          <a:xfrm>
            <a:off x="2511425" y="1346200"/>
            <a:ext cx="2070100" cy="146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sp>
        <p:nvSpPr>
          <p:cNvPr id="162822" name="Text Box 6"/>
          <p:cNvSpPr txBox="1">
            <a:spLocks noChangeArrowheads="1"/>
          </p:cNvSpPr>
          <p:nvPr/>
        </p:nvSpPr>
        <p:spPr bwMode="auto">
          <a:xfrm>
            <a:off x="4556125" y="1216025"/>
            <a:ext cx="63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a:latin typeface="Times New Roman" pitchFamily="18" charset="0"/>
                <a:ea typeface="宋体" pitchFamily="2" charset="-122"/>
              </a:rPr>
              <a:t>64K</a:t>
            </a:r>
          </a:p>
        </p:txBody>
      </p:sp>
      <p:sp>
        <p:nvSpPr>
          <p:cNvPr id="162823" name="Rectangle 7"/>
          <p:cNvSpPr>
            <a:spLocks noChangeArrowheads="1"/>
          </p:cNvSpPr>
          <p:nvPr/>
        </p:nvSpPr>
        <p:spPr bwMode="auto">
          <a:xfrm>
            <a:off x="2506663" y="3298825"/>
            <a:ext cx="2070100" cy="1508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224264" name="Text Box 8"/>
          <p:cNvSpPr txBox="1">
            <a:spLocks noChangeArrowheads="1"/>
          </p:cNvSpPr>
          <p:nvPr/>
        </p:nvSpPr>
        <p:spPr bwMode="auto">
          <a:xfrm>
            <a:off x="4572000" y="2057400"/>
            <a:ext cx="1389063" cy="946150"/>
          </a:xfrm>
          <a:prstGeom prst="rect">
            <a:avLst/>
          </a:prstGeom>
          <a:noFill/>
          <a:ln w="9525">
            <a:noFill/>
            <a:miter lim="800000"/>
            <a:headEnd/>
            <a:tailEnd/>
          </a:ln>
        </p:spPr>
        <p:txBody>
          <a:bodyPr wrap="none">
            <a:spAutoFit/>
          </a:bodyPr>
          <a:lstStyle/>
          <a:p>
            <a:pPr eaLnBrk="0" hangingPunct="0">
              <a:defRPr/>
            </a:pPr>
            <a:r>
              <a:rPr kumimoji="1" lang="en-US" altLang="zh-CN" sz="2800" b="1"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Why</a:t>
            </a:r>
          </a:p>
          <a:p>
            <a:pPr eaLnBrk="0" hangingPunct="0">
              <a:defRPr/>
            </a:pPr>
            <a:r>
              <a:rPr kumimoji="1" lang="en-US" altLang="zh-CN" sz="2800" b="1"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2G-2G?</a:t>
            </a:r>
          </a:p>
        </p:txBody>
      </p:sp>
      <p:sp>
        <p:nvSpPr>
          <p:cNvPr id="224265" name="Text Box 9"/>
          <p:cNvSpPr txBox="1">
            <a:spLocks noChangeArrowheads="1"/>
          </p:cNvSpPr>
          <p:nvPr/>
        </p:nvSpPr>
        <p:spPr bwMode="auto">
          <a:xfrm>
            <a:off x="2916238" y="2806700"/>
            <a:ext cx="110331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0000FF"/>
                </a:solidFill>
                <a:latin typeface="Times New Roman" pitchFamily="18" charset="0"/>
                <a:ea typeface="宋体" pitchFamily="2" charset="-122"/>
              </a:rPr>
              <a:t>用户态</a:t>
            </a:r>
          </a:p>
          <a:p>
            <a:endParaRPr kumimoji="1" lang="zh-CN" altLang="en-US" sz="2400" b="1">
              <a:solidFill>
                <a:srgbClr val="0000FF"/>
              </a:solidFill>
              <a:latin typeface="Times New Roman" pitchFamily="18" charset="0"/>
              <a:ea typeface="宋体" pitchFamily="2" charset="-122"/>
            </a:endParaRPr>
          </a:p>
          <a:p>
            <a:endParaRPr kumimoji="1" lang="zh-CN" altLang="en-US" sz="2400" b="1">
              <a:solidFill>
                <a:srgbClr val="0000FF"/>
              </a:solidFill>
              <a:latin typeface="Times New Roman" pitchFamily="18" charset="0"/>
              <a:ea typeface="宋体" pitchFamily="2" charset="-122"/>
            </a:endParaRPr>
          </a:p>
          <a:p>
            <a:endParaRPr kumimoji="1" lang="zh-CN" altLang="en-US" sz="2400" b="1">
              <a:solidFill>
                <a:srgbClr val="0000FF"/>
              </a:solidFill>
              <a:latin typeface="Times New Roman" pitchFamily="18" charset="0"/>
              <a:ea typeface="宋体" pitchFamily="2" charset="-122"/>
            </a:endParaRPr>
          </a:p>
          <a:p>
            <a:pPr>
              <a:spcBef>
                <a:spcPct val="80000"/>
              </a:spcBef>
            </a:pPr>
            <a:r>
              <a:rPr kumimoji="1" lang="zh-CN" altLang="en-US" sz="2400" b="1">
                <a:solidFill>
                  <a:srgbClr val="0000FF"/>
                </a:solidFill>
                <a:latin typeface="Times New Roman" pitchFamily="18" charset="0"/>
                <a:ea typeface="宋体" pitchFamily="2" charset="-122"/>
              </a:rPr>
              <a:t>内核态</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65"/>
                                        </p:tgtEl>
                                        <p:attrNameLst>
                                          <p:attrName>style.visibility</p:attrName>
                                        </p:attrNameLst>
                                      </p:cBhvr>
                                      <p:to>
                                        <p:strVal val="visible"/>
                                      </p:to>
                                    </p:set>
                                    <p:anim calcmode="lin" valueType="num">
                                      <p:cBhvr additive="base">
                                        <p:cTn id="7" dur="500" fill="hold"/>
                                        <p:tgtEl>
                                          <p:spTgt spid="224265"/>
                                        </p:tgtEl>
                                        <p:attrNameLst>
                                          <p:attrName>ppt_x</p:attrName>
                                        </p:attrNameLst>
                                      </p:cBhvr>
                                      <p:tavLst>
                                        <p:tav tm="0">
                                          <p:val>
                                            <p:strVal val="0-#ppt_w/2"/>
                                          </p:val>
                                        </p:tav>
                                        <p:tav tm="100000">
                                          <p:val>
                                            <p:strVal val="#ppt_x"/>
                                          </p:val>
                                        </p:tav>
                                      </p:tavLst>
                                    </p:anim>
                                    <p:anim calcmode="lin" valueType="num">
                                      <p:cBhvr additive="base">
                                        <p:cTn id="8" dur="500" fill="hold"/>
                                        <p:tgtEl>
                                          <p:spTgt spid="2242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4264"/>
                                        </p:tgtEl>
                                        <p:attrNameLst>
                                          <p:attrName>style.visibility</p:attrName>
                                        </p:attrNameLst>
                                      </p:cBhvr>
                                      <p:to>
                                        <p:strVal val="visible"/>
                                      </p:to>
                                    </p:set>
                                    <p:animEffect transition="in" filter="dissolve">
                                      <p:cBhvr>
                                        <p:cTn id="13" dur="500"/>
                                        <p:tgtEl>
                                          <p:spTgt spid="224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4" grpId="0" autoUpdateAnimBg="0"/>
      <p:bldP spid="2242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56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239D00-2792-4185-B1F9-2A2A840DD3C3}" type="slidenum">
              <a:rPr lang="en-US" altLang="zh-CN" smtClean="0">
                <a:latin typeface="Times New Roman" pitchFamily="18" charset="0"/>
              </a:rPr>
              <a:pPr eaLnBrk="1" hangingPunct="1"/>
              <a:t>16</a:t>
            </a:fld>
            <a:endParaRPr lang="en-US" altLang="zh-CN" smtClean="0">
              <a:latin typeface="Times New Roman" pitchFamily="18" charset="0"/>
            </a:endParaRPr>
          </a:p>
        </p:txBody>
      </p:sp>
      <p:sp>
        <p:nvSpPr>
          <p:cNvPr id="98307" name="Rectangle 3"/>
          <p:cNvSpPr>
            <a:spLocks noChangeArrowheads="1"/>
          </p:cNvSpPr>
          <p:nvPr/>
        </p:nvSpPr>
        <p:spPr bwMode="auto">
          <a:xfrm>
            <a:off x="609600" y="1390650"/>
            <a:ext cx="8099425"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342900" indent="-342900">
              <a:spcBef>
                <a:spcPct val="20000"/>
              </a:spcBef>
            </a:pPr>
            <a:r>
              <a:rPr kumimoji="1" lang="zh-CN" altLang="en-US" sz="3600" b="1" dirty="0">
                <a:latin typeface="Times New Roman" pitchFamily="18" charset="0"/>
                <a:ea typeface="楷体_GB2312" pitchFamily="49" charset="-122"/>
              </a:rPr>
              <a:t>数据结构：设置</a:t>
            </a:r>
            <a:r>
              <a:rPr kumimoji="1" lang="zh-CN" altLang="en-US" sz="3600" b="1" dirty="0">
                <a:solidFill>
                  <a:srgbClr val="0000FF"/>
                </a:solidFill>
                <a:latin typeface="Times New Roman" pitchFamily="18" charset="0"/>
                <a:ea typeface="楷体_GB2312" pitchFamily="49" charset="-122"/>
              </a:rPr>
              <a:t>内存分配表</a:t>
            </a:r>
          </a:p>
          <a:p>
            <a:pPr marL="342900" indent="-342900">
              <a:spcBef>
                <a:spcPct val="20000"/>
              </a:spcBef>
            </a:pPr>
            <a:endParaRPr kumimoji="1" lang="zh-CN" altLang="en-US" sz="3600" b="1" dirty="0">
              <a:solidFill>
                <a:srgbClr val="FFFFFF"/>
              </a:solidFill>
              <a:latin typeface="Times New Roman" pitchFamily="18" charset="0"/>
              <a:ea typeface="楷体_GB2312" pitchFamily="49" charset="-122"/>
            </a:endParaRPr>
          </a:p>
          <a:p>
            <a:pPr marL="342900" indent="-342900">
              <a:spcBef>
                <a:spcPct val="20000"/>
              </a:spcBef>
            </a:pPr>
            <a:endParaRPr kumimoji="1" lang="zh-CN" altLang="en-US" sz="3600" b="1" dirty="0">
              <a:solidFill>
                <a:srgbClr val="FFFFFF"/>
              </a:solidFill>
              <a:latin typeface="Times New Roman" pitchFamily="18" charset="0"/>
              <a:ea typeface="楷体_GB2312" pitchFamily="49" charset="-122"/>
            </a:endParaRPr>
          </a:p>
          <a:p>
            <a:pPr marL="342900" indent="-342900">
              <a:spcBef>
                <a:spcPct val="20000"/>
              </a:spcBef>
            </a:pPr>
            <a:r>
              <a:rPr kumimoji="1" lang="zh-CN" altLang="en-US" sz="3600" b="1" dirty="0">
                <a:latin typeface="Times New Roman" pitchFamily="18" charset="0"/>
                <a:ea typeface="楷体_GB2312" pitchFamily="49" charset="-122"/>
              </a:rPr>
              <a:t>内存分配：先放入输入队列，然后采用</a:t>
            </a:r>
            <a:br>
              <a:rPr kumimoji="1" lang="zh-CN" altLang="en-US" sz="3600" b="1" dirty="0">
                <a:latin typeface="Times New Roman" pitchFamily="18" charset="0"/>
                <a:ea typeface="楷体_GB2312" pitchFamily="49" charset="-122"/>
              </a:rPr>
            </a:br>
            <a:r>
              <a:rPr kumimoji="1" lang="zh-CN" altLang="en-US" sz="3600" b="1" dirty="0">
                <a:latin typeface="Times New Roman" pitchFamily="18" charset="0"/>
                <a:ea typeface="楷体_GB2312" pitchFamily="49" charset="-122"/>
              </a:rPr>
              <a:t>		  </a:t>
            </a:r>
            <a:r>
              <a:rPr kumimoji="1" lang="zh-CN" altLang="en-US" sz="3600" b="1" dirty="0" smtClean="0">
                <a:solidFill>
                  <a:srgbClr val="FF0000"/>
                </a:solidFill>
                <a:latin typeface="Times New Roman" pitchFamily="18" charset="0"/>
                <a:ea typeface="楷体_GB2312" pitchFamily="49" charset="-122"/>
              </a:rPr>
              <a:t>最先匹配法</a:t>
            </a:r>
            <a:r>
              <a:rPr kumimoji="1" lang="zh-CN" altLang="en-US" sz="3600" b="1" dirty="0">
                <a:latin typeface="Times New Roman" pitchFamily="18" charset="0"/>
                <a:ea typeface="楷体_GB2312" pitchFamily="49" charset="-122"/>
              </a:rPr>
              <a:t>、</a:t>
            </a:r>
            <a:r>
              <a:rPr kumimoji="1" lang="zh-CN" altLang="en-US" sz="3600" b="1" dirty="0">
                <a:solidFill>
                  <a:srgbClr val="FF0000"/>
                </a:solidFill>
                <a:latin typeface="Times New Roman" pitchFamily="18" charset="0"/>
                <a:ea typeface="楷体_GB2312" pitchFamily="49" charset="-122"/>
              </a:rPr>
              <a:t>最佳匹配</a:t>
            </a:r>
            <a:r>
              <a:rPr kumimoji="1" lang="zh-CN" altLang="en-US" sz="3600" b="1" dirty="0" smtClean="0">
                <a:solidFill>
                  <a:srgbClr val="FF0000"/>
                </a:solidFill>
                <a:latin typeface="Times New Roman" pitchFamily="18" charset="0"/>
                <a:ea typeface="楷体_GB2312" pitchFamily="49" charset="-122"/>
              </a:rPr>
              <a:t>法</a:t>
            </a:r>
            <a:r>
              <a:rPr kumimoji="1" lang="zh-CN" altLang="en-US" sz="3600" b="1" dirty="0" smtClean="0">
                <a:latin typeface="Times New Roman" pitchFamily="18" charset="0"/>
                <a:ea typeface="楷体_GB2312" pitchFamily="49" charset="-122"/>
              </a:rPr>
              <a:t>等</a:t>
            </a:r>
            <a:r>
              <a:rPr kumimoji="1" lang="zh-CN" altLang="en-US" sz="3600" b="1" dirty="0">
                <a:latin typeface="Times New Roman" pitchFamily="18" charset="0"/>
                <a:ea typeface="楷体_GB2312" pitchFamily="49" charset="-122"/>
              </a:rPr>
              <a:t/>
            </a:r>
            <a:br>
              <a:rPr kumimoji="1" lang="zh-CN" altLang="en-US" sz="3600" b="1" dirty="0">
                <a:latin typeface="Times New Roman" pitchFamily="18" charset="0"/>
                <a:ea typeface="楷体_GB2312" pitchFamily="49" charset="-122"/>
              </a:rPr>
            </a:br>
            <a:r>
              <a:rPr kumimoji="1" lang="zh-CN" altLang="en-US" sz="3600" b="1" dirty="0">
                <a:latin typeface="Times New Roman" pitchFamily="18" charset="0"/>
                <a:ea typeface="楷体_GB2312" pitchFamily="49" charset="-122"/>
              </a:rPr>
              <a:t>		  </a:t>
            </a:r>
            <a:r>
              <a:rPr kumimoji="1" lang="zh-CN" altLang="en-US" sz="3600" b="1" dirty="0" smtClean="0">
                <a:latin typeface="Times New Roman" pitchFamily="18" charset="0"/>
                <a:ea typeface="楷体_GB2312" pitchFamily="49" charset="-122"/>
              </a:rPr>
              <a:t>算法</a:t>
            </a:r>
            <a:r>
              <a:rPr kumimoji="1" lang="zh-CN" altLang="en-US" sz="3600" b="1" dirty="0">
                <a:latin typeface="Times New Roman" pitchFamily="18" charset="0"/>
                <a:ea typeface="楷体_GB2312" pitchFamily="49" charset="-122"/>
              </a:rPr>
              <a:t>。</a:t>
            </a:r>
          </a:p>
          <a:p>
            <a:pPr marL="342900" indent="-342900">
              <a:spcBef>
                <a:spcPct val="20000"/>
              </a:spcBef>
            </a:pPr>
            <a:r>
              <a:rPr kumimoji="1" lang="zh-CN" altLang="en-US" sz="3600" b="1" dirty="0">
                <a:latin typeface="Times New Roman" pitchFamily="18" charset="0"/>
                <a:ea typeface="楷体_GB2312" pitchFamily="49" charset="-122"/>
              </a:rPr>
              <a:t>内存回收：简单</a:t>
            </a:r>
          </a:p>
        </p:txBody>
      </p:sp>
      <p:grpSp>
        <p:nvGrpSpPr>
          <p:cNvPr id="25605" name="Group 4"/>
          <p:cNvGrpSpPr>
            <a:grpSpLocks/>
          </p:cNvGrpSpPr>
          <p:nvPr/>
        </p:nvGrpSpPr>
        <p:grpSpPr bwMode="auto">
          <a:xfrm>
            <a:off x="762000" y="2376488"/>
            <a:ext cx="7239000" cy="533400"/>
            <a:chOff x="480" y="1407"/>
            <a:chExt cx="4560" cy="336"/>
          </a:xfrm>
        </p:grpSpPr>
        <p:sp>
          <p:nvSpPr>
            <p:cNvPr id="25606" name="Rectangle 5"/>
            <p:cNvSpPr>
              <a:spLocks noChangeArrowheads="1"/>
            </p:cNvSpPr>
            <p:nvPr/>
          </p:nvSpPr>
          <p:spPr bwMode="auto">
            <a:xfrm>
              <a:off x="480" y="1407"/>
              <a:ext cx="912" cy="336"/>
            </a:xfrm>
            <a:prstGeom prst="rect">
              <a:avLst/>
            </a:prstGeom>
            <a:solidFill>
              <a:srgbClr val="99CCFF"/>
            </a:solidFill>
            <a:ln w="28575">
              <a:solidFill>
                <a:schemeClr val="tx1"/>
              </a:solidFill>
              <a:miter lim="800000"/>
              <a:headEnd/>
              <a:tailEnd/>
            </a:ln>
          </p:spPr>
          <p:txBody>
            <a:bodyPr wrap="none" anchor="ctr"/>
            <a:lstStyle/>
            <a:p>
              <a:pPr algn="ctr"/>
              <a:r>
                <a:rPr kumimoji="1" lang="zh-CN" altLang="en-US" sz="2800" b="1">
                  <a:solidFill>
                    <a:srgbClr val="800000"/>
                  </a:solidFill>
                  <a:latin typeface="Times New Roman" pitchFamily="18" charset="0"/>
                  <a:ea typeface="楷体_GB2312" pitchFamily="49" charset="-122"/>
                </a:rPr>
                <a:t>分区号 </a:t>
              </a:r>
            </a:p>
          </p:txBody>
        </p:sp>
        <p:sp>
          <p:nvSpPr>
            <p:cNvPr id="25607" name="Rectangle 6"/>
            <p:cNvSpPr>
              <a:spLocks noChangeArrowheads="1"/>
            </p:cNvSpPr>
            <p:nvPr/>
          </p:nvSpPr>
          <p:spPr bwMode="auto">
            <a:xfrm>
              <a:off x="1370" y="1407"/>
              <a:ext cx="966" cy="336"/>
            </a:xfrm>
            <a:prstGeom prst="rect">
              <a:avLst/>
            </a:prstGeom>
            <a:solidFill>
              <a:srgbClr val="99CCFF"/>
            </a:solidFill>
            <a:ln w="28575">
              <a:solidFill>
                <a:schemeClr val="tx1"/>
              </a:solidFill>
              <a:miter lim="800000"/>
              <a:headEnd/>
              <a:tailEnd/>
            </a:ln>
          </p:spPr>
          <p:txBody>
            <a:bodyPr wrap="none" anchor="ctr"/>
            <a:lstStyle/>
            <a:p>
              <a:pPr algn="ctr"/>
              <a:r>
                <a:rPr kumimoji="1" lang="zh-CN" altLang="en-US" sz="2800" b="1" dirty="0">
                  <a:solidFill>
                    <a:srgbClr val="800000"/>
                  </a:solidFill>
                  <a:latin typeface="Times New Roman" pitchFamily="18" charset="0"/>
                  <a:ea typeface="楷体_GB2312" pitchFamily="49" charset="-122"/>
                </a:rPr>
                <a:t>起始地址 </a:t>
              </a:r>
            </a:p>
          </p:txBody>
        </p:sp>
        <p:sp>
          <p:nvSpPr>
            <p:cNvPr id="25608" name="Rectangle 7"/>
            <p:cNvSpPr>
              <a:spLocks noChangeArrowheads="1"/>
            </p:cNvSpPr>
            <p:nvPr/>
          </p:nvSpPr>
          <p:spPr bwMode="auto">
            <a:xfrm>
              <a:off x="2304" y="1407"/>
              <a:ext cx="912" cy="336"/>
            </a:xfrm>
            <a:prstGeom prst="rect">
              <a:avLst/>
            </a:prstGeom>
            <a:solidFill>
              <a:srgbClr val="99CCFF"/>
            </a:solidFill>
            <a:ln w="28575">
              <a:solidFill>
                <a:schemeClr val="tx1"/>
              </a:solidFill>
              <a:miter lim="800000"/>
              <a:headEnd/>
              <a:tailEnd/>
            </a:ln>
          </p:spPr>
          <p:txBody>
            <a:bodyPr wrap="none" anchor="ctr"/>
            <a:lstStyle/>
            <a:p>
              <a:pPr algn="ctr"/>
              <a:r>
                <a:rPr kumimoji="1" lang="zh-CN" altLang="en-US" sz="2800" b="1">
                  <a:solidFill>
                    <a:srgbClr val="800000"/>
                  </a:solidFill>
                  <a:latin typeface="Times New Roman" pitchFamily="18" charset="0"/>
                  <a:ea typeface="楷体_GB2312" pitchFamily="49" charset="-122"/>
                </a:rPr>
                <a:t>长度 </a:t>
              </a:r>
            </a:p>
          </p:txBody>
        </p:sp>
        <p:sp>
          <p:nvSpPr>
            <p:cNvPr id="25609" name="Rectangle 8"/>
            <p:cNvSpPr>
              <a:spLocks noChangeArrowheads="1"/>
            </p:cNvSpPr>
            <p:nvPr/>
          </p:nvSpPr>
          <p:spPr bwMode="auto">
            <a:xfrm>
              <a:off x="3216" y="1407"/>
              <a:ext cx="912" cy="336"/>
            </a:xfrm>
            <a:prstGeom prst="rect">
              <a:avLst/>
            </a:prstGeom>
            <a:solidFill>
              <a:srgbClr val="99CCFF"/>
            </a:solidFill>
            <a:ln w="28575">
              <a:solidFill>
                <a:schemeClr val="tx1"/>
              </a:solidFill>
              <a:miter lim="800000"/>
              <a:headEnd/>
              <a:tailEnd/>
            </a:ln>
          </p:spPr>
          <p:txBody>
            <a:bodyPr wrap="none" anchor="ctr"/>
            <a:lstStyle/>
            <a:p>
              <a:pPr algn="ctr"/>
              <a:r>
                <a:rPr kumimoji="1" lang="zh-CN" altLang="en-US" sz="2800" b="1">
                  <a:solidFill>
                    <a:srgbClr val="800000"/>
                  </a:solidFill>
                  <a:latin typeface="Times New Roman" pitchFamily="18" charset="0"/>
                  <a:ea typeface="楷体_GB2312" pitchFamily="49" charset="-122"/>
                </a:rPr>
                <a:t>状态 </a:t>
              </a:r>
            </a:p>
          </p:txBody>
        </p:sp>
        <p:sp>
          <p:nvSpPr>
            <p:cNvPr id="25610" name="Rectangle 9"/>
            <p:cNvSpPr>
              <a:spLocks noChangeArrowheads="1"/>
            </p:cNvSpPr>
            <p:nvPr/>
          </p:nvSpPr>
          <p:spPr bwMode="auto">
            <a:xfrm>
              <a:off x="4128" y="1407"/>
              <a:ext cx="912" cy="336"/>
            </a:xfrm>
            <a:prstGeom prst="rect">
              <a:avLst/>
            </a:prstGeom>
            <a:solidFill>
              <a:srgbClr val="99CCFF"/>
            </a:solidFill>
            <a:ln w="28575">
              <a:solidFill>
                <a:schemeClr val="tx1"/>
              </a:solidFill>
              <a:miter lim="800000"/>
              <a:headEnd/>
              <a:tailEnd/>
            </a:ln>
          </p:spPr>
          <p:txBody>
            <a:bodyPr wrap="none" anchor="ctr"/>
            <a:lstStyle/>
            <a:p>
              <a:pPr algn="ctr"/>
              <a:r>
                <a:rPr kumimoji="1" lang="zh-CN" altLang="en-US" sz="2800" b="1">
                  <a:solidFill>
                    <a:srgbClr val="800000"/>
                  </a:solidFill>
                  <a:latin typeface="Times New Roman" pitchFamily="18" charset="0"/>
                  <a:ea typeface="楷体_GB2312" pitchFamily="49" charset="-122"/>
                </a:rPr>
                <a:t>进程名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animEffect transition="in" filter="dissolve">
                                      <p:cBhvr>
                                        <p:cTn id="7" dur="500"/>
                                        <p:tgtEl>
                                          <p:spTgt spid="983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8307">
                                            <p:txEl>
                                              <p:pRg st="4" end="4"/>
                                            </p:txEl>
                                          </p:spTgt>
                                        </p:tgtEl>
                                        <p:attrNameLst>
                                          <p:attrName>style.visibility</p:attrName>
                                        </p:attrNameLst>
                                      </p:cBhvr>
                                      <p:to>
                                        <p:strVal val="visible"/>
                                      </p:to>
                                    </p:set>
                                    <p:animEffect transition="in" filter="dissolve">
                                      <p:cBhvr>
                                        <p:cTn id="12"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38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8329BF-E259-4C88-9C06-C4BD9FC21C2E}" type="slidenum">
              <a:rPr lang="en-US" altLang="zh-CN" smtClean="0">
                <a:latin typeface="Times New Roman" pitchFamily="18" charset="0"/>
              </a:rPr>
              <a:pPr eaLnBrk="1" hangingPunct="1"/>
              <a:t>160</a:t>
            </a:fld>
            <a:endParaRPr lang="en-US" altLang="zh-CN" smtClean="0">
              <a:latin typeface="Times New Roman" pitchFamily="18" charset="0"/>
            </a:endParaRPr>
          </a:p>
        </p:txBody>
      </p:sp>
      <p:sp>
        <p:nvSpPr>
          <p:cNvPr id="163844" name="Text Box 2"/>
          <p:cNvSpPr txBox="1">
            <a:spLocks noChangeArrowheads="1"/>
          </p:cNvSpPr>
          <p:nvPr/>
        </p:nvSpPr>
        <p:spPr bwMode="auto">
          <a:xfrm>
            <a:off x="549275" y="1147763"/>
            <a:ext cx="8054975" cy="50895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Courier New" pitchFamily="49" charset="0"/>
                <a:ea typeface="宋体" pitchFamily="2" charset="-122"/>
              </a:rPr>
              <a:t>#include &lt;stdio.h&gt;</a:t>
            </a:r>
          </a:p>
          <a:p>
            <a:pPr eaLnBrk="1" hangingPunct="1"/>
            <a:r>
              <a:rPr kumimoji="1" lang="en-US" altLang="zh-CN" sz="2000" b="1">
                <a:latin typeface="Courier New" pitchFamily="49" charset="0"/>
                <a:ea typeface="宋体" pitchFamily="2" charset="-122"/>
              </a:rPr>
              <a:t>int sum;</a:t>
            </a:r>
          </a:p>
          <a:p>
            <a:pPr eaLnBrk="1" hangingPunct="1"/>
            <a:r>
              <a:rPr kumimoji="1" lang="en-US" altLang="zh-CN" sz="2000" b="1">
                <a:latin typeface="Courier New" pitchFamily="49" charset="0"/>
                <a:ea typeface="宋体" pitchFamily="2" charset="-122"/>
              </a:rPr>
              <a:t>int Add(int a, int b);</a:t>
            </a:r>
          </a:p>
          <a:p>
            <a:pPr eaLnBrk="1" hangingPunct="1"/>
            <a:r>
              <a:rPr kumimoji="1" lang="en-US" altLang="zh-CN" sz="2000" b="1">
                <a:latin typeface="Courier New" pitchFamily="49" charset="0"/>
                <a:ea typeface="宋体" pitchFamily="2" charset="-122"/>
              </a:rPr>
              <a:t>void main()</a:t>
            </a:r>
          </a:p>
          <a:p>
            <a:pPr eaLnBrk="1" hangingPunct="1"/>
            <a:r>
              <a:rPr kumimoji="1" lang="en-US" altLang="zh-CN" sz="2000" b="1">
                <a:latin typeface="Courier New" pitchFamily="49" charset="0"/>
                <a:ea typeface="宋体" pitchFamily="2" charset="-122"/>
              </a:rPr>
              <a:t>{</a:t>
            </a:r>
          </a:p>
          <a:p>
            <a:pPr eaLnBrk="1" hangingPunct="1">
              <a:spcAft>
                <a:spcPct val="30000"/>
              </a:spcAft>
            </a:pPr>
            <a:r>
              <a:rPr kumimoji="1" lang="en-US" altLang="zh-CN" sz="2000" b="1">
                <a:latin typeface="Courier New" pitchFamily="49" charset="0"/>
                <a:ea typeface="宋体" pitchFamily="2" charset="-122"/>
              </a:rPr>
              <a:t>    int x, y;</a:t>
            </a:r>
          </a:p>
          <a:p>
            <a:pPr eaLnBrk="1" hangingPunct="1"/>
            <a:r>
              <a:rPr kumimoji="1" lang="en-US" altLang="zh-CN" sz="2000" b="1">
                <a:latin typeface="Courier New" pitchFamily="49" charset="0"/>
                <a:ea typeface="宋体" pitchFamily="2" charset="-122"/>
              </a:rPr>
              <a:t>    scanf("%d %d", &amp;x, &amp;y);</a:t>
            </a:r>
          </a:p>
          <a:p>
            <a:pPr eaLnBrk="1" hangingPunct="1"/>
            <a:r>
              <a:rPr kumimoji="1" lang="en-US" altLang="zh-CN" sz="2000" b="1">
                <a:latin typeface="Courier New" pitchFamily="49" charset="0"/>
                <a:ea typeface="宋体" pitchFamily="2" charset="-122"/>
              </a:rPr>
              <a:t>    sum = Add(x, y);</a:t>
            </a:r>
          </a:p>
          <a:p>
            <a:pPr eaLnBrk="1" hangingPunct="1"/>
            <a:r>
              <a:rPr kumimoji="1" lang="en-US" altLang="zh-CN" sz="2000" b="1">
                <a:latin typeface="Courier New" pitchFamily="49" charset="0"/>
                <a:ea typeface="宋体" pitchFamily="2" charset="-122"/>
              </a:rPr>
              <a:t>    printf("%d", sum);</a:t>
            </a:r>
          </a:p>
          <a:p>
            <a:pPr eaLnBrk="1" hangingPunct="1"/>
            <a:r>
              <a:rPr kumimoji="1" lang="en-US" altLang="zh-CN" sz="2000" b="1">
                <a:latin typeface="Courier New" pitchFamily="49" charset="0"/>
                <a:ea typeface="宋体" pitchFamily="2" charset="-122"/>
              </a:rPr>
              <a:t>}</a:t>
            </a:r>
          </a:p>
          <a:p>
            <a:pPr eaLnBrk="1" hangingPunct="1"/>
            <a:r>
              <a:rPr kumimoji="1" lang="en-US" altLang="zh-CN" sz="2000" b="1">
                <a:latin typeface="Courier New" pitchFamily="49" charset="0"/>
                <a:ea typeface="宋体" pitchFamily="2" charset="-122"/>
              </a:rPr>
              <a:t>int Add(int a, int b)</a:t>
            </a:r>
          </a:p>
          <a:p>
            <a:pPr eaLnBrk="1" hangingPunct="1"/>
            <a:r>
              <a:rPr kumimoji="1" lang="en-US" altLang="zh-CN" sz="2000" b="1">
                <a:latin typeface="Courier New" pitchFamily="49" charset="0"/>
                <a:ea typeface="宋体" pitchFamily="2" charset="-122"/>
              </a:rPr>
              <a:t>{</a:t>
            </a:r>
          </a:p>
          <a:p>
            <a:pPr eaLnBrk="1" hangingPunct="1"/>
            <a:r>
              <a:rPr kumimoji="1" lang="en-US" altLang="zh-CN" sz="2000" b="1">
                <a:latin typeface="Courier New" pitchFamily="49" charset="0"/>
                <a:ea typeface="宋体" pitchFamily="2" charset="-122"/>
              </a:rPr>
              <a:t>    int result;</a:t>
            </a:r>
          </a:p>
          <a:p>
            <a:pPr eaLnBrk="1" hangingPunct="1"/>
            <a:r>
              <a:rPr kumimoji="1" lang="en-US" altLang="zh-CN" sz="2000" b="1">
                <a:latin typeface="Courier New" pitchFamily="49" charset="0"/>
                <a:ea typeface="宋体" pitchFamily="2" charset="-122"/>
              </a:rPr>
              <a:t>    result = a + b;</a:t>
            </a:r>
          </a:p>
          <a:p>
            <a:pPr eaLnBrk="1" hangingPunct="1"/>
            <a:r>
              <a:rPr kumimoji="1" lang="en-US" altLang="zh-CN" sz="2000" b="1">
                <a:latin typeface="Courier New" pitchFamily="49" charset="0"/>
                <a:ea typeface="宋体" pitchFamily="2" charset="-122"/>
              </a:rPr>
              <a:t>    return result;</a:t>
            </a:r>
          </a:p>
          <a:p>
            <a:pPr eaLnBrk="1" hangingPunct="1"/>
            <a:r>
              <a:rPr kumimoji="1" lang="en-US" altLang="zh-CN" sz="2000" b="1">
                <a:latin typeface="Courier New" pitchFamily="49" charset="0"/>
                <a:ea typeface="宋体" pitchFamily="2" charset="-122"/>
              </a:rPr>
              <a:t>}</a:t>
            </a:r>
          </a:p>
        </p:txBody>
      </p:sp>
    </p:spTree>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48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FF6726-317A-4ED0-AA44-2FAB708B61DD}" type="slidenum">
              <a:rPr lang="en-US" altLang="zh-CN" smtClean="0">
                <a:latin typeface="Times New Roman" pitchFamily="18" charset="0"/>
              </a:rPr>
              <a:pPr eaLnBrk="1" hangingPunct="1"/>
              <a:t>161</a:t>
            </a:fld>
            <a:endParaRPr lang="en-US" altLang="zh-CN" smtClean="0">
              <a:latin typeface="Times New Roman" pitchFamily="18" charset="0"/>
            </a:endParaRPr>
          </a:p>
        </p:txBody>
      </p:sp>
      <p:sp>
        <p:nvSpPr>
          <p:cNvPr id="164868" name="Rectangle 2"/>
          <p:cNvSpPr>
            <a:spLocks noChangeArrowheads="1"/>
          </p:cNvSpPr>
          <p:nvPr/>
        </p:nvSpPr>
        <p:spPr bwMode="auto">
          <a:xfrm>
            <a:off x="762000" y="1108075"/>
            <a:ext cx="7848600"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sm" len="sm"/>
              </a14:hiddenLine>
            </a:ext>
          </a:extLst>
        </p:spPr>
        <p:txBody>
          <a:bodyPr>
            <a:spAutoFit/>
          </a:bodyPr>
          <a:lstStyle/>
          <a:p>
            <a:pPr>
              <a:spcAft>
                <a:spcPct val="60000"/>
              </a:spcAft>
            </a:pPr>
            <a:r>
              <a:rPr lang="en-US" altLang="zh-CN" sz="2800" b="1">
                <a:latin typeface="Courier New" pitchFamily="49" charset="0"/>
                <a:ea typeface="宋体" pitchFamily="2" charset="-122"/>
              </a:rPr>
              <a:t>sum:   0x004257B0</a:t>
            </a:r>
          </a:p>
          <a:p>
            <a:r>
              <a:rPr lang="en-US" altLang="zh-CN" sz="2800" b="1">
                <a:latin typeface="Courier New" pitchFamily="49" charset="0"/>
                <a:ea typeface="宋体" pitchFamily="2" charset="-122"/>
              </a:rPr>
              <a:t>scanf: 0x00401160 ~ 0x004011BA</a:t>
            </a:r>
          </a:p>
          <a:p>
            <a:r>
              <a:rPr lang="en-US" altLang="zh-CN" sz="2800" b="1">
                <a:latin typeface="Courier New" pitchFamily="49" charset="0"/>
                <a:ea typeface="宋体" pitchFamily="2" charset="-122"/>
              </a:rPr>
              <a:t>printf:0x004010E0 ~ 0x0040115B</a:t>
            </a:r>
          </a:p>
          <a:p>
            <a:r>
              <a:rPr lang="en-US" altLang="zh-CN" sz="2800" b="1">
                <a:latin typeface="Courier New" pitchFamily="49" charset="0"/>
                <a:ea typeface="宋体" pitchFamily="2" charset="-122"/>
              </a:rPr>
              <a:t>Add:   0x004010A0 ~ 0x004010CA</a:t>
            </a:r>
          </a:p>
          <a:p>
            <a:pPr>
              <a:spcAft>
                <a:spcPct val="60000"/>
              </a:spcAft>
            </a:pPr>
            <a:r>
              <a:rPr lang="en-US" altLang="zh-CN" sz="2800" b="1">
                <a:latin typeface="Courier New" pitchFamily="49" charset="0"/>
                <a:ea typeface="宋体" pitchFamily="2" charset="-122"/>
              </a:rPr>
              <a:t>main:  0x00401020 ~ 0x00401086</a:t>
            </a:r>
          </a:p>
          <a:p>
            <a:r>
              <a:rPr lang="en-US" altLang="zh-CN" sz="2800" b="1">
                <a:latin typeface="Courier New" pitchFamily="49" charset="0"/>
                <a:ea typeface="宋体" pitchFamily="2" charset="-122"/>
              </a:rPr>
              <a:t>x:     0x0012FF7C</a:t>
            </a:r>
          </a:p>
          <a:p>
            <a:pPr>
              <a:spcAft>
                <a:spcPct val="60000"/>
              </a:spcAft>
            </a:pPr>
            <a:r>
              <a:rPr lang="en-US" altLang="zh-CN" sz="2800" b="1">
                <a:latin typeface="Courier New" pitchFamily="49" charset="0"/>
                <a:ea typeface="宋体" pitchFamily="2" charset="-122"/>
              </a:rPr>
              <a:t>y:     0x0012FF78</a:t>
            </a:r>
          </a:p>
          <a:p>
            <a:r>
              <a:rPr lang="en-US" altLang="zh-CN" sz="2800" b="1">
                <a:latin typeface="Courier New" pitchFamily="49" charset="0"/>
                <a:ea typeface="宋体" pitchFamily="2" charset="-122"/>
              </a:rPr>
              <a:t>a:     0x0012FF24</a:t>
            </a:r>
          </a:p>
          <a:p>
            <a:r>
              <a:rPr lang="en-US" altLang="zh-CN" sz="2800" b="1">
                <a:latin typeface="Courier New" pitchFamily="49" charset="0"/>
                <a:ea typeface="宋体" pitchFamily="2" charset="-122"/>
              </a:rPr>
              <a:t>b:     0x0012FF28</a:t>
            </a:r>
          </a:p>
          <a:p>
            <a:r>
              <a:rPr lang="en-US" altLang="zh-CN" sz="2800" b="1">
                <a:latin typeface="Courier New" pitchFamily="49" charset="0"/>
                <a:ea typeface="宋体" pitchFamily="2" charset="-122"/>
              </a:rPr>
              <a:t>result:0x0012FF18</a:t>
            </a:r>
          </a:p>
        </p:txBody>
      </p:sp>
    </p:spTree>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58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BB928E-341F-47A2-B46B-3ECC5321D4B2}" type="slidenum">
              <a:rPr lang="en-US" altLang="zh-CN" smtClean="0">
                <a:latin typeface="Times New Roman" pitchFamily="18" charset="0"/>
              </a:rPr>
              <a:pPr eaLnBrk="1" hangingPunct="1"/>
              <a:t>162</a:t>
            </a:fld>
            <a:endParaRPr lang="en-US" altLang="zh-CN" smtClean="0">
              <a:latin typeface="Times New Roman" pitchFamily="18" charset="0"/>
            </a:endParaRPr>
          </a:p>
        </p:txBody>
      </p:sp>
      <p:sp>
        <p:nvSpPr>
          <p:cNvPr id="165892" name="Text Box 3"/>
          <p:cNvSpPr txBox="1">
            <a:spLocks noChangeArrowheads="1"/>
          </p:cNvSpPr>
          <p:nvPr/>
        </p:nvSpPr>
        <p:spPr bwMode="auto">
          <a:xfrm>
            <a:off x="852488" y="1887538"/>
            <a:ext cx="740727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Aft>
                <a:spcPct val="50000"/>
              </a:spcAft>
            </a:pPr>
            <a:r>
              <a:rPr kumimoji="1" lang="zh-CN" altLang="en-US" sz="4000" b="1">
                <a:latin typeface="Times New Roman" pitchFamily="18" charset="0"/>
                <a:ea typeface="宋体" pitchFamily="2" charset="-122"/>
              </a:rPr>
              <a:t>每个用户进程都有</a:t>
            </a:r>
            <a:r>
              <a:rPr kumimoji="1" lang="en-US" altLang="zh-CN" sz="4000" b="1">
                <a:latin typeface="Times New Roman" pitchFamily="18" charset="0"/>
                <a:ea typeface="宋体" pitchFamily="2" charset="-122"/>
              </a:rPr>
              <a:t>2</a:t>
            </a:r>
            <a:r>
              <a:rPr kumimoji="1" lang="zh-CN" altLang="en-US" sz="4000" b="1">
                <a:latin typeface="Times New Roman" pitchFamily="18" charset="0"/>
                <a:ea typeface="宋体" pitchFamily="2" charset="-122"/>
              </a:rPr>
              <a:t>个</a:t>
            </a:r>
            <a:r>
              <a:rPr kumimoji="1" lang="en-US" altLang="zh-CN" sz="4000" b="1">
                <a:latin typeface="Times New Roman" pitchFamily="18" charset="0"/>
                <a:ea typeface="宋体" pitchFamily="2" charset="-122"/>
              </a:rPr>
              <a:t>G</a:t>
            </a:r>
            <a:r>
              <a:rPr kumimoji="1" lang="zh-CN" altLang="en-US" sz="4000" b="1">
                <a:latin typeface="Times New Roman" pitchFamily="18" charset="0"/>
                <a:ea typeface="宋体" pitchFamily="2" charset="-122"/>
              </a:rPr>
              <a:t>的逻辑</a:t>
            </a:r>
          </a:p>
          <a:p>
            <a:pPr>
              <a:spcAft>
                <a:spcPct val="50000"/>
              </a:spcAft>
            </a:pPr>
            <a:r>
              <a:rPr kumimoji="1" lang="zh-CN" altLang="en-US" sz="4000" b="1">
                <a:latin typeface="Times New Roman" pitchFamily="18" charset="0"/>
                <a:ea typeface="宋体" pitchFamily="2" charset="-122"/>
              </a:rPr>
              <a:t>地址空间，</a:t>
            </a:r>
            <a:r>
              <a:rPr kumimoji="1" lang="zh-CN" altLang="en-US" sz="4000" b="1">
                <a:solidFill>
                  <a:srgbClr val="0000FF"/>
                </a:solidFill>
                <a:latin typeface="Times New Roman" pitchFamily="18" charset="0"/>
                <a:ea typeface="宋体" pitchFamily="2" charset="-122"/>
              </a:rPr>
              <a:t>这</a:t>
            </a:r>
            <a:r>
              <a:rPr kumimoji="1" lang="en-US" altLang="zh-CN" sz="4000" b="1">
                <a:solidFill>
                  <a:srgbClr val="0000FF"/>
                </a:solidFill>
                <a:latin typeface="Times New Roman" pitchFamily="18" charset="0"/>
                <a:ea typeface="宋体" pitchFamily="2" charset="-122"/>
              </a:rPr>
              <a:t>2</a:t>
            </a:r>
            <a:r>
              <a:rPr kumimoji="1" lang="zh-CN" altLang="en-US" sz="4000" b="1">
                <a:solidFill>
                  <a:srgbClr val="0000FF"/>
                </a:solidFill>
                <a:latin typeface="Times New Roman" pitchFamily="18" charset="0"/>
                <a:ea typeface="宋体" pitchFamily="2" charset="-122"/>
              </a:rPr>
              <a:t>个</a:t>
            </a:r>
            <a:r>
              <a:rPr kumimoji="1" lang="en-US" altLang="zh-CN" sz="4000" b="1">
                <a:solidFill>
                  <a:srgbClr val="0000FF"/>
                </a:solidFill>
                <a:latin typeface="Times New Roman" pitchFamily="18" charset="0"/>
                <a:ea typeface="宋体" pitchFamily="2" charset="-122"/>
              </a:rPr>
              <a:t>G</a:t>
            </a:r>
            <a:r>
              <a:rPr kumimoji="1" lang="zh-CN" altLang="en-US" sz="4000" b="1">
                <a:solidFill>
                  <a:srgbClr val="0000FF"/>
                </a:solidFill>
                <a:latin typeface="Times New Roman" pitchFamily="18" charset="0"/>
                <a:ea typeface="宋体" pitchFamily="2" charset="-122"/>
              </a:rPr>
              <a:t>的地址空间</a:t>
            </a:r>
          </a:p>
          <a:p>
            <a:pPr>
              <a:spcAft>
                <a:spcPct val="50000"/>
              </a:spcAft>
            </a:pPr>
            <a:r>
              <a:rPr kumimoji="1" lang="zh-CN" altLang="en-US" sz="4000" b="1">
                <a:solidFill>
                  <a:srgbClr val="0000FF"/>
                </a:solidFill>
                <a:latin typeface="Times New Roman" pitchFamily="18" charset="0"/>
                <a:ea typeface="宋体" pitchFamily="2" charset="-122"/>
              </a:rPr>
              <a:t>如何管理？</a:t>
            </a:r>
          </a:p>
        </p:txBody>
      </p:sp>
    </p:spTree>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69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2D1EFF-DE8D-4E9A-AE7D-48C34917ADCA}" type="slidenum">
              <a:rPr lang="en-US" altLang="zh-CN" smtClean="0">
                <a:latin typeface="Times New Roman" pitchFamily="18" charset="0"/>
              </a:rPr>
              <a:pPr eaLnBrk="1" hangingPunct="1"/>
              <a:t>163</a:t>
            </a:fld>
            <a:endParaRPr lang="en-US" altLang="zh-CN" smtClean="0">
              <a:latin typeface="Times New Roman" pitchFamily="18" charset="0"/>
            </a:endParaRPr>
          </a:p>
        </p:txBody>
      </p:sp>
      <p:graphicFrame>
        <p:nvGraphicFramePr>
          <p:cNvPr id="215107" name="Group 67"/>
          <p:cNvGraphicFramePr>
            <a:graphicFrameLocks noGrp="1"/>
          </p:cNvGraphicFramePr>
          <p:nvPr/>
        </p:nvGraphicFramePr>
        <p:xfrm>
          <a:off x="468313" y="908050"/>
          <a:ext cx="2452687" cy="5689600"/>
        </p:xfrm>
        <a:graphic>
          <a:graphicData uri="http://schemas.openxmlformats.org/drawingml/2006/table">
            <a:tbl>
              <a:tblPr/>
              <a:tblGrid>
                <a:gridCol w="2452687"/>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CC"/>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CC"/>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CC"/>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7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15076" name="Rectangle 36"/>
          <p:cNvSpPr>
            <a:spLocks noChangeArrowheads="1"/>
          </p:cNvSpPr>
          <p:nvPr/>
        </p:nvSpPr>
        <p:spPr bwMode="auto">
          <a:xfrm>
            <a:off x="3230563" y="1052736"/>
            <a:ext cx="5589587" cy="533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lnSpc>
                <a:spcPct val="110000"/>
              </a:lnSpc>
              <a:spcBef>
                <a:spcPct val="50000"/>
              </a:spcBef>
              <a:buClr>
                <a:schemeClr val="tx1"/>
              </a:buClr>
              <a:buFont typeface="Wingdings" pitchFamily="2" charset="2"/>
              <a:buChar char=""/>
            </a:pPr>
            <a:r>
              <a:rPr kumimoji="1" lang="zh-CN" altLang="en-US" sz="2400" b="1" dirty="0">
                <a:latin typeface="Times New Roman" pitchFamily="18" charset="0"/>
                <a:ea typeface="宋体" pitchFamily="2" charset="-122"/>
              </a:rPr>
              <a:t>进程的逻辑地址空间被划分为一块块的区域，每块区域</a:t>
            </a:r>
            <a:r>
              <a:rPr kumimoji="1" lang="en-US" altLang="zh-CN" sz="2400" b="1" dirty="0">
                <a:latin typeface="Times New Roman" pitchFamily="18" charset="0"/>
                <a:ea typeface="宋体" pitchFamily="2" charset="-122"/>
              </a:rPr>
              <a:t>(</a:t>
            </a:r>
            <a:r>
              <a:rPr kumimoji="1" lang="zh-CN" altLang="en-US" sz="2400" b="1" dirty="0">
                <a:latin typeface="Times New Roman" pitchFamily="18" charset="0"/>
                <a:ea typeface="宋体" pitchFamily="2" charset="-122"/>
              </a:rPr>
              <a:t>如代码段、数据段、栈等</a:t>
            </a:r>
            <a:r>
              <a:rPr kumimoji="1" lang="en-US" altLang="zh-CN" sz="2400" b="1" dirty="0">
                <a:latin typeface="Times New Roman" pitchFamily="18" charset="0"/>
                <a:ea typeface="宋体" pitchFamily="2" charset="-122"/>
              </a:rPr>
              <a:t>)</a:t>
            </a:r>
            <a:r>
              <a:rPr kumimoji="1" lang="zh-CN" altLang="en-US" sz="2400" b="1" dirty="0">
                <a:latin typeface="Times New Roman" pitchFamily="18" charset="0"/>
                <a:ea typeface="宋体" pitchFamily="2" charset="-122"/>
              </a:rPr>
              <a:t>由若干个连续的逻辑页面组成，这些页面具有相同属性。</a:t>
            </a:r>
          </a:p>
          <a:p>
            <a:pPr marL="288925" indent="-288925">
              <a:lnSpc>
                <a:spcPct val="110000"/>
              </a:lnSpc>
              <a:spcBef>
                <a:spcPts val="1200"/>
              </a:spcBef>
              <a:buClr>
                <a:schemeClr val="tx1"/>
              </a:buClr>
              <a:buFont typeface="Wingdings" pitchFamily="2" charset="2"/>
              <a:buChar char=""/>
            </a:pPr>
            <a:r>
              <a:rPr kumimoji="1" lang="zh-CN" altLang="en-US" sz="2400" b="1" dirty="0">
                <a:latin typeface="Times New Roman" pitchFamily="18" charset="0"/>
                <a:ea typeface="宋体" pitchFamily="2" charset="-122"/>
              </a:rPr>
              <a:t>在内核中，每一个这样的区域用一个</a:t>
            </a:r>
            <a:r>
              <a:rPr kumimoji="1" lang="en-US" altLang="zh-CN" sz="2400" b="1" dirty="0">
                <a:latin typeface="Times New Roman" pitchFamily="18" charset="0"/>
                <a:ea typeface="宋体" pitchFamily="2" charset="-122"/>
              </a:rPr>
              <a:t>VAD</a:t>
            </a:r>
            <a:r>
              <a:rPr kumimoji="1" lang="zh-CN" altLang="en-US" sz="2400" b="1" dirty="0">
                <a:latin typeface="Times New Roman" pitchFamily="18" charset="0"/>
                <a:ea typeface="宋体" pitchFamily="2" charset="-122"/>
              </a:rPr>
              <a:t>（</a:t>
            </a:r>
            <a:r>
              <a:rPr kumimoji="1" lang="en-US" altLang="zh-CN" sz="2400" b="1" dirty="0">
                <a:latin typeface="Times New Roman" pitchFamily="18" charset="0"/>
                <a:ea typeface="宋体" pitchFamily="2" charset="-122"/>
              </a:rPr>
              <a:t>Virtual Address Descriptor</a:t>
            </a:r>
            <a:r>
              <a:rPr kumimoji="1" lang="zh-CN" altLang="en-US" sz="2400" b="1" dirty="0">
                <a:latin typeface="Times New Roman" pitchFamily="18" charset="0"/>
                <a:ea typeface="宋体" pitchFamily="2" charset="-122"/>
              </a:rPr>
              <a:t>，</a:t>
            </a:r>
            <a:r>
              <a:rPr kumimoji="1" lang="en-US" altLang="zh-CN" sz="2400" b="1" dirty="0" err="1">
                <a:latin typeface="Times New Roman" pitchFamily="18" charset="0"/>
                <a:ea typeface="宋体" pitchFamily="2" charset="-122"/>
              </a:rPr>
              <a:t>虚拟地址描述符</a:t>
            </a:r>
            <a:r>
              <a:rPr kumimoji="1" lang="zh-CN" altLang="en-US" sz="2400" b="1" dirty="0">
                <a:latin typeface="Times New Roman" pitchFamily="18" charset="0"/>
                <a:ea typeface="宋体" pitchFamily="2" charset="-122"/>
              </a:rPr>
              <a:t>）来描述。</a:t>
            </a:r>
          </a:p>
          <a:p>
            <a:pPr marL="288925" indent="-288925">
              <a:lnSpc>
                <a:spcPct val="110000"/>
              </a:lnSpc>
              <a:spcBef>
                <a:spcPts val="1200"/>
              </a:spcBef>
              <a:buClr>
                <a:schemeClr val="tx1"/>
              </a:buClr>
              <a:buFont typeface="Wingdings" pitchFamily="2" charset="2"/>
              <a:buChar char=""/>
            </a:pPr>
            <a:r>
              <a:rPr kumimoji="1" lang="zh-CN" altLang="en-US" sz="2400" b="1" dirty="0">
                <a:latin typeface="Times New Roman" pitchFamily="18" charset="0"/>
                <a:ea typeface="宋体" pitchFamily="2" charset="-122"/>
              </a:rPr>
              <a:t>每个进程都有一组</a:t>
            </a:r>
            <a:r>
              <a:rPr kumimoji="1" lang="en-US" altLang="zh-CN" sz="2400" b="1" dirty="0">
                <a:latin typeface="Times New Roman" pitchFamily="18" charset="0"/>
                <a:ea typeface="宋体" pitchFamily="2" charset="-122"/>
              </a:rPr>
              <a:t>VAD</a:t>
            </a:r>
            <a:r>
              <a:rPr kumimoji="1" lang="zh-CN" altLang="en-US" sz="2400" b="1" dirty="0">
                <a:latin typeface="Times New Roman" pitchFamily="18" charset="0"/>
                <a:ea typeface="宋体" pitchFamily="2" charset="-122"/>
              </a:rPr>
              <a:t>，其内容包括：占用的逻辑地址的区间范围，是否允许共享、是否允许子进程继承、页面的保护属性等。一个进程的地址空间完全由它的</a:t>
            </a:r>
            <a:r>
              <a:rPr kumimoji="1" lang="en-US" altLang="zh-CN" sz="2400" b="1" dirty="0">
                <a:latin typeface="Times New Roman" pitchFamily="18" charset="0"/>
                <a:ea typeface="宋体" pitchFamily="2" charset="-122"/>
              </a:rPr>
              <a:t>VAD</a:t>
            </a:r>
            <a:r>
              <a:rPr kumimoji="1" lang="zh-CN" altLang="en-US" sz="2400" b="1" dirty="0">
                <a:latin typeface="Times New Roman" pitchFamily="18" charset="0"/>
                <a:ea typeface="宋体" pitchFamily="2" charset="-122"/>
              </a:rPr>
              <a:t>来表示。</a:t>
            </a:r>
          </a:p>
        </p:txBody>
      </p:sp>
      <p:sp>
        <p:nvSpPr>
          <p:cNvPr id="166947" name="Text Box 37"/>
          <p:cNvSpPr txBox="1">
            <a:spLocks noChangeArrowheads="1"/>
          </p:cNvSpPr>
          <p:nvPr/>
        </p:nvSpPr>
        <p:spPr bwMode="auto">
          <a:xfrm>
            <a:off x="1416050" y="54943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200" b="1">
                <a:latin typeface="Times New Roman" pitchFamily="18" charset="0"/>
                <a:ea typeface="宋体" pitchFamily="2" charset="-122"/>
                <a:cs typeface="Times New Roman" pitchFamily="18" charset="0"/>
              </a:rPr>
              <a:t>③</a:t>
            </a:r>
          </a:p>
        </p:txBody>
      </p:sp>
      <p:sp>
        <p:nvSpPr>
          <p:cNvPr id="166948" name="Rectangle 38"/>
          <p:cNvSpPr>
            <a:spLocks noChangeArrowheads="1"/>
          </p:cNvSpPr>
          <p:nvPr/>
        </p:nvSpPr>
        <p:spPr bwMode="auto">
          <a:xfrm>
            <a:off x="1416050" y="2079625"/>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3200" b="1">
                <a:latin typeface="Times New Roman" pitchFamily="18" charset="0"/>
                <a:ea typeface="宋体" pitchFamily="2" charset="-122"/>
                <a:cs typeface="Times New Roman" pitchFamily="18" charset="0"/>
              </a:rPr>
              <a:t>①</a:t>
            </a:r>
          </a:p>
        </p:txBody>
      </p:sp>
      <p:sp>
        <p:nvSpPr>
          <p:cNvPr id="166949" name="Rectangle 39"/>
          <p:cNvSpPr>
            <a:spLocks noChangeArrowheads="1"/>
          </p:cNvSpPr>
          <p:nvPr/>
        </p:nvSpPr>
        <p:spPr bwMode="auto">
          <a:xfrm>
            <a:off x="1416050" y="367188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3200" b="1">
                <a:latin typeface="Times New Roman" pitchFamily="18" charset="0"/>
                <a:ea typeface="宋体" pitchFamily="2" charset="-122"/>
                <a:cs typeface="Times New Roman" pitchFamily="18" charset="0"/>
              </a:rPr>
              <a:t>②</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76">
                                            <p:txEl>
                                              <p:pRg st="1" end="1"/>
                                            </p:txEl>
                                          </p:spTgt>
                                        </p:tgtEl>
                                        <p:attrNameLst>
                                          <p:attrName>style.visibility</p:attrName>
                                        </p:attrNameLst>
                                      </p:cBhvr>
                                      <p:to>
                                        <p:strVal val="visible"/>
                                      </p:to>
                                    </p:set>
                                    <p:animEffect transition="in" filter="dissolve">
                                      <p:cBhvr>
                                        <p:cTn id="7" dur="500"/>
                                        <p:tgtEl>
                                          <p:spTgt spid="21507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5076">
                                            <p:txEl>
                                              <p:pRg st="2" end="2"/>
                                            </p:txEl>
                                          </p:spTgt>
                                        </p:tgtEl>
                                        <p:attrNameLst>
                                          <p:attrName>style.visibility</p:attrName>
                                        </p:attrNameLst>
                                      </p:cBhvr>
                                      <p:to>
                                        <p:strVal val="visible"/>
                                      </p:to>
                                    </p:set>
                                    <p:animEffect transition="in" filter="dissolve">
                                      <p:cBhvr>
                                        <p:cTn id="12" dur="500"/>
                                        <p:tgtEl>
                                          <p:spTgt spid="2150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79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28ED9A-47AB-45E5-A67B-0222B6235362}" type="slidenum">
              <a:rPr lang="en-US" altLang="zh-CN" smtClean="0">
                <a:latin typeface="Times New Roman" pitchFamily="18" charset="0"/>
              </a:rPr>
              <a:pPr eaLnBrk="1" hangingPunct="1"/>
              <a:t>164</a:t>
            </a:fld>
            <a:endParaRPr lang="en-US" altLang="zh-CN" smtClean="0">
              <a:latin typeface="Times New Roman" pitchFamily="18" charset="0"/>
            </a:endParaRPr>
          </a:p>
        </p:txBody>
      </p:sp>
      <p:sp>
        <p:nvSpPr>
          <p:cNvPr id="216068" name="Text Box 4"/>
          <p:cNvSpPr txBox="1">
            <a:spLocks noChangeArrowheads="1"/>
          </p:cNvSpPr>
          <p:nvPr/>
        </p:nvSpPr>
        <p:spPr bwMode="auto">
          <a:xfrm>
            <a:off x="1100170" y="5651598"/>
            <a:ext cx="7310399" cy="830997"/>
          </a:xfrm>
          <a:prstGeom prst="rect">
            <a:avLst/>
          </a:prstGeom>
          <a:solidFill>
            <a:schemeClr val="bg1"/>
          </a:solid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kumimoji="1" lang="zh-CN" altLang="en-US" sz="2400" b="1" dirty="0">
                <a:solidFill>
                  <a:srgbClr val="0000FF"/>
                </a:solidFill>
                <a:latin typeface="Times New Roman" pitchFamily="18" charset="0"/>
                <a:ea typeface="楷体_GB2312" pitchFamily="49" charset="-122"/>
              </a:rPr>
              <a:t>为什么要以</a:t>
            </a:r>
            <a:r>
              <a:rPr kumimoji="1" lang="en-US" altLang="zh-CN" sz="2400" b="1" dirty="0">
                <a:solidFill>
                  <a:srgbClr val="0000FF"/>
                </a:solidFill>
                <a:latin typeface="Times New Roman" pitchFamily="18" charset="0"/>
                <a:ea typeface="楷体_GB2312" pitchFamily="49" charset="-122"/>
              </a:rPr>
              <a:t>VAD</a:t>
            </a:r>
            <a:r>
              <a:rPr kumimoji="1" lang="zh-CN" altLang="en-US" sz="2400" b="1" dirty="0">
                <a:solidFill>
                  <a:srgbClr val="0000FF"/>
                </a:solidFill>
                <a:latin typeface="Times New Roman" pitchFamily="18" charset="0"/>
                <a:ea typeface="楷体_GB2312" pitchFamily="49" charset="-122"/>
              </a:rPr>
              <a:t>为单位来管理逻辑地址空间，能否为</a:t>
            </a:r>
          </a:p>
          <a:p>
            <a:pPr algn="just"/>
            <a:r>
              <a:rPr kumimoji="1" lang="zh-CN" altLang="en-US" sz="2400" b="1" dirty="0">
                <a:solidFill>
                  <a:srgbClr val="0000FF"/>
                </a:solidFill>
                <a:latin typeface="Times New Roman" pitchFamily="18" charset="0"/>
                <a:ea typeface="楷体_GB2312" pitchFamily="49" charset="-122"/>
              </a:rPr>
              <a:t>每个逻辑页面设置一个数据结构来描述它？</a:t>
            </a:r>
          </a:p>
        </p:txBody>
      </p:sp>
      <p:sp>
        <p:nvSpPr>
          <p:cNvPr id="167941" name="Text Box 5"/>
          <p:cNvSpPr txBox="1">
            <a:spLocks noChangeArrowheads="1"/>
          </p:cNvSpPr>
          <p:nvPr/>
        </p:nvSpPr>
        <p:spPr bwMode="auto">
          <a:xfrm>
            <a:off x="171450" y="266700"/>
            <a:ext cx="8751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solidFill>
                  <a:srgbClr val="FFFFFF"/>
                </a:solidFill>
                <a:latin typeface="Times New Roman" pitchFamily="18" charset="0"/>
                <a:ea typeface="宋体" pitchFamily="2" charset="-122"/>
              </a:rPr>
              <a:t>进程的</a:t>
            </a:r>
            <a:r>
              <a:rPr kumimoji="1" lang="en-US" altLang="zh-CN" sz="3600" b="1">
                <a:solidFill>
                  <a:srgbClr val="FFFFFF"/>
                </a:solidFill>
                <a:latin typeface="Times New Roman" pitchFamily="18" charset="0"/>
                <a:ea typeface="宋体" pitchFamily="2" charset="-122"/>
              </a:rPr>
              <a:t>VAD</a:t>
            </a:r>
          </a:p>
        </p:txBody>
      </p:sp>
      <p:pic>
        <p:nvPicPr>
          <p:cNvPr id="167942"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963613"/>
            <a:ext cx="8647112"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Effect transition="in" filter="dissolve">
                                      <p:cBhvr>
                                        <p:cTn id="7" dur="500"/>
                                        <p:tgtEl>
                                          <p:spTgt spid="216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animBg="1"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89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97ACAD-901D-473D-B365-AC333E0DC5F2}" type="slidenum">
              <a:rPr lang="en-US" altLang="zh-CN" smtClean="0">
                <a:latin typeface="Times New Roman" pitchFamily="18" charset="0"/>
              </a:rPr>
              <a:pPr eaLnBrk="1" hangingPunct="1"/>
              <a:t>165</a:t>
            </a:fld>
            <a:endParaRPr lang="en-US" altLang="zh-CN" smtClean="0">
              <a:latin typeface="Times New Roman" pitchFamily="18" charset="0"/>
            </a:endParaRPr>
          </a:p>
        </p:txBody>
      </p:sp>
      <p:sp>
        <p:nvSpPr>
          <p:cNvPr id="168964" name="Text Box 2"/>
          <p:cNvSpPr txBox="1">
            <a:spLocks noChangeArrowheads="1"/>
          </p:cNvSpPr>
          <p:nvPr/>
        </p:nvSpPr>
        <p:spPr bwMode="auto">
          <a:xfrm>
            <a:off x="323850" y="1316038"/>
            <a:ext cx="3302000" cy="20415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Courier New" pitchFamily="49" charset="0"/>
                <a:ea typeface="宋体" pitchFamily="2" charset="-122"/>
              </a:rPr>
              <a:t>#include &lt;stdio.h&gt;</a:t>
            </a:r>
          </a:p>
          <a:p>
            <a:pPr eaLnBrk="1" hangingPunct="1"/>
            <a:r>
              <a:rPr kumimoji="1" lang="en-US" altLang="zh-CN" sz="2000" b="1">
                <a:latin typeface="Courier New" pitchFamily="49" charset="0"/>
                <a:ea typeface="宋体" pitchFamily="2" charset="-122"/>
              </a:rPr>
              <a:t>void main()</a:t>
            </a:r>
          </a:p>
          <a:p>
            <a:pPr eaLnBrk="1" hangingPunct="1"/>
            <a:r>
              <a:rPr kumimoji="1" lang="en-US" altLang="zh-CN" sz="2000" b="1">
                <a:latin typeface="Courier New" pitchFamily="49" charset="0"/>
                <a:ea typeface="宋体" pitchFamily="2" charset="-122"/>
              </a:rPr>
              <a:t>{</a:t>
            </a:r>
          </a:p>
          <a:p>
            <a:pPr eaLnBrk="1" hangingPunct="1">
              <a:spcAft>
                <a:spcPct val="30000"/>
              </a:spcAft>
            </a:pPr>
            <a:r>
              <a:rPr kumimoji="1" lang="en-US" altLang="zh-CN" sz="2000" b="1">
                <a:latin typeface="Courier New" pitchFamily="49" charset="0"/>
                <a:ea typeface="宋体" pitchFamily="2" charset="-122"/>
              </a:rPr>
              <a:t>    int *p;</a:t>
            </a:r>
          </a:p>
          <a:p>
            <a:pPr eaLnBrk="1" hangingPunct="1"/>
            <a:r>
              <a:rPr kumimoji="1" lang="en-US" altLang="zh-CN" sz="2000" b="1">
                <a:latin typeface="Courier New" pitchFamily="49" charset="0"/>
                <a:ea typeface="宋体" pitchFamily="2" charset="-122"/>
              </a:rPr>
              <a:t>    *p = 2;</a:t>
            </a:r>
          </a:p>
          <a:p>
            <a:pPr eaLnBrk="1" hangingPunct="1"/>
            <a:r>
              <a:rPr kumimoji="1" lang="en-US" altLang="zh-CN" sz="2000" b="1">
                <a:latin typeface="Courier New" pitchFamily="49" charset="0"/>
                <a:ea typeface="宋体" pitchFamily="2" charset="-122"/>
              </a:rPr>
              <a:t>}</a:t>
            </a:r>
          </a:p>
        </p:txBody>
      </p:sp>
      <p:pic>
        <p:nvPicPr>
          <p:cNvPr id="228355" name="Picture 3"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1341438"/>
            <a:ext cx="5184775"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6" name="Text Box 4"/>
          <p:cNvSpPr txBox="1">
            <a:spLocks noChangeArrowheads="1"/>
          </p:cNvSpPr>
          <p:nvPr/>
        </p:nvSpPr>
        <p:spPr bwMode="auto">
          <a:xfrm>
            <a:off x="333375" y="3860800"/>
            <a:ext cx="3517900" cy="20415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Courier New" pitchFamily="49" charset="0"/>
                <a:ea typeface="宋体" pitchFamily="2" charset="-122"/>
              </a:rPr>
              <a:t>#include &lt;stdio.h&gt;</a:t>
            </a:r>
          </a:p>
          <a:p>
            <a:pPr eaLnBrk="1" hangingPunct="1"/>
            <a:r>
              <a:rPr kumimoji="1" lang="en-US" altLang="zh-CN" sz="2000" b="1">
                <a:latin typeface="Courier New" pitchFamily="49" charset="0"/>
                <a:ea typeface="宋体" pitchFamily="2" charset="-122"/>
              </a:rPr>
              <a:t>void main()</a:t>
            </a:r>
          </a:p>
          <a:p>
            <a:pPr eaLnBrk="1" hangingPunct="1"/>
            <a:r>
              <a:rPr kumimoji="1" lang="en-US" altLang="zh-CN" sz="2000" b="1">
                <a:latin typeface="Courier New" pitchFamily="49" charset="0"/>
                <a:ea typeface="宋体" pitchFamily="2" charset="-122"/>
              </a:rPr>
              <a:t>{</a:t>
            </a:r>
          </a:p>
          <a:p>
            <a:pPr eaLnBrk="1" hangingPunct="1">
              <a:spcAft>
                <a:spcPct val="30000"/>
              </a:spcAft>
            </a:pPr>
            <a:r>
              <a:rPr kumimoji="1" lang="en-US" altLang="zh-CN" sz="2000" b="1">
                <a:latin typeface="Courier New" pitchFamily="49" charset="0"/>
                <a:ea typeface="宋体" pitchFamily="2" charset="-122"/>
              </a:rPr>
              <a:t>    int *p;</a:t>
            </a:r>
          </a:p>
          <a:p>
            <a:pPr eaLnBrk="1" hangingPunct="1"/>
            <a:r>
              <a:rPr kumimoji="1" lang="en-US" altLang="zh-CN" sz="2000" b="1">
                <a:latin typeface="Courier New" pitchFamily="49" charset="0"/>
                <a:ea typeface="宋体" pitchFamily="2" charset="-122"/>
              </a:rPr>
              <a:t>    printf("%d", *p);</a:t>
            </a:r>
          </a:p>
          <a:p>
            <a:pPr eaLnBrk="1" hangingPunct="1"/>
            <a:r>
              <a:rPr kumimoji="1" lang="en-US" altLang="zh-CN" sz="2000" b="1">
                <a:latin typeface="Courier New" pitchFamily="49" charset="0"/>
                <a:ea typeface="宋体" pitchFamily="2" charset="-122"/>
              </a:rPr>
              <a:t>}</a:t>
            </a:r>
          </a:p>
        </p:txBody>
      </p:sp>
      <p:pic>
        <p:nvPicPr>
          <p:cNvPr id="228357" name="Picture 5"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4073525"/>
            <a:ext cx="508317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8" name="Text Box 6"/>
          <p:cNvSpPr txBox="1">
            <a:spLocks noChangeArrowheads="1"/>
          </p:cNvSpPr>
          <p:nvPr/>
        </p:nvSpPr>
        <p:spPr bwMode="auto">
          <a:xfrm>
            <a:off x="2916238" y="5995988"/>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a:solidFill>
                  <a:srgbClr val="0000FF"/>
                </a:solidFill>
                <a:latin typeface="Times New Roman" pitchFamily="18" charset="0"/>
                <a:ea typeface="宋体" pitchFamily="2" charset="-122"/>
              </a:rPr>
              <a:t>0x40000000, 0x60000000, 0x80000000,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dissolve">
                                      <p:cBhvr>
                                        <p:cTn id="7" dur="500"/>
                                        <p:tgtEl>
                                          <p:spTgt spid="228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8356"/>
                                        </p:tgtEl>
                                        <p:attrNameLst>
                                          <p:attrName>style.visibility</p:attrName>
                                        </p:attrNameLst>
                                      </p:cBhvr>
                                      <p:to>
                                        <p:strVal val="visible"/>
                                      </p:to>
                                    </p:set>
                                    <p:animEffect transition="in" filter="dissolve">
                                      <p:cBhvr>
                                        <p:cTn id="12" dur="500"/>
                                        <p:tgtEl>
                                          <p:spTgt spid="228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8357"/>
                                        </p:tgtEl>
                                        <p:attrNameLst>
                                          <p:attrName>style.visibility</p:attrName>
                                        </p:attrNameLst>
                                      </p:cBhvr>
                                      <p:to>
                                        <p:strVal val="visible"/>
                                      </p:to>
                                    </p:set>
                                    <p:animEffect transition="in" filter="dissolve">
                                      <p:cBhvr>
                                        <p:cTn id="17" dur="500"/>
                                        <p:tgtEl>
                                          <p:spTgt spid="228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8358"/>
                                        </p:tgtEl>
                                        <p:attrNameLst>
                                          <p:attrName>style.visibility</p:attrName>
                                        </p:attrNameLst>
                                      </p:cBhvr>
                                      <p:to>
                                        <p:strVal val="visible"/>
                                      </p:to>
                                    </p:set>
                                    <p:anim calcmode="lin" valueType="num">
                                      <p:cBhvr additive="base">
                                        <p:cTn id="22" dur="500" fill="hold"/>
                                        <p:tgtEl>
                                          <p:spTgt spid="228358"/>
                                        </p:tgtEl>
                                        <p:attrNameLst>
                                          <p:attrName>ppt_x</p:attrName>
                                        </p:attrNameLst>
                                      </p:cBhvr>
                                      <p:tavLst>
                                        <p:tav tm="0">
                                          <p:val>
                                            <p:strVal val="#ppt_x"/>
                                          </p:val>
                                        </p:tav>
                                        <p:tav tm="100000">
                                          <p:val>
                                            <p:strVal val="#ppt_x"/>
                                          </p:val>
                                        </p:tav>
                                      </p:tavLst>
                                    </p:anim>
                                    <p:anim calcmode="lin" valueType="num">
                                      <p:cBhvr additive="base">
                                        <p:cTn id="23"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animBg="1"/>
      <p:bldP spid="228358"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99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83DDB2-FC23-4BA4-A377-77878F73D9BB}" type="slidenum">
              <a:rPr lang="en-US" altLang="zh-CN" smtClean="0">
                <a:latin typeface="Times New Roman" pitchFamily="18" charset="0"/>
              </a:rPr>
              <a:pPr eaLnBrk="1" hangingPunct="1"/>
              <a:t>166</a:t>
            </a:fld>
            <a:endParaRPr lang="en-US" altLang="zh-CN" smtClean="0">
              <a:latin typeface="Times New Roman" pitchFamily="18" charset="0"/>
            </a:endParaRPr>
          </a:p>
        </p:txBody>
      </p:sp>
      <p:sp>
        <p:nvSpPr>
          <p:cNvPr id="169988" name="Text Box 2"/>
          <p:cNvSpPr txBox="1">
            <a:spLocks noChangeArrowheads="1"/>
          </p:cNvSpPr>
          <p:nvPr/>
        </p:nvSpPr>
        <p:spPr bwMode="auto">
          <a:xfrm>
            <a:off x="179388" y="908050"/>
            <a:ext cx="4321175" cy="1851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latin typeface="Courier New" pitchFamily="49" charset="0"/>
                <a:ea typeface="宋体" pitchFamily="2" charset="-122"/>
              </a:rPr>
              <a:t>void main()</a:t>
            </a:r>
          </a:p>
          <a:p>
            <a:pPr eaLnBrk="1" hangingPunct="1"/>
            <a:r>
              <a:rPr kumimoji="1" lang="en-US" altLang="zh-CN" b="1">
                <a:latin typeface="Courier New" pitchFamily="49" charset="0"/>
                <a:ea typeface="宋体" pitchFamily="2" charset="-122"/>
              </a:rPr>
              <a:t>{</a:t>
            </a:r>
          </a:p>
          <a:p>
            <a:pPr eaLnBrk="1" hangingPunct="1">
              <a:spcAft>
                <a:spcPct val="30000"/>
              </a:spcAft>
            </a:pPr>
            <a:r>
              <a:rPr kumimoji="1" lang="en-US" altLang="zh-CN" b="1">
                <a:latin typeface="Courier New" pitchFamily="49" charset="0"/>
                <a:ea typeface="宋体" pitchFamily="2" charset="-122"/>
              </a:rPr>
              <a:t>    int *p;</a:t>
            </a:r>
          </a:p>
          <a:p>
            <a:pPr eaLnBrk="1" hangingPunct="1"/>
            <a:r>
              <a:rPr kumimoji="1" lang="en-US" altLang="zh-CN" b="1">
                <a:latin typeface="Courier New" pitchFamily="49" charset="0"/>
                <a:ea typeface="宋体" pitchFamily="2" charset="-122"/>
              </a:rPr>
              <a:t>    p = (int *)0x0012ff7c;</a:t>
            </a:r>
          </a:p>
          <a:p>
            <a:pPr eaLnBrk="1" hangingPunct="1"/>
            <a:r>
              <a:rPr kumimoji="1" lang="en-US" altLang="zh-CN" b="1">
                <a:latin typeface="Courier New" pitchFamily="49" charset="0"/>
                <a:ea typeface="宋体" pitchFamily="2" charset="-122"/>
              </a:rPr>
              <a:t>    *p = 2;</a:t>
            </a:r>
          </a:p>
          <a:p>
            <a:pPr eaLnBrk="1" hangingPunct="1"/>
            <a:r>
              <a:rPr kumimoji="1" lang="en-US" altLang="zh-CN" b="1">
                <a:latin typeface="Courier New" pitchFamily="49" charset="0"/>
                <a:ea typeface="宋体" pitchFamily="2" charset="-122"/>
              </a:rPr>
              <a:t>}</a:t>
            </a:r>
          </a:p>
        </p:txBody>
      </p:sp>
      <p:sp>
        <p:nvSpPr>
          <p:cNvPr id="229383" name="Text Box 7"/>
          <p:cNvSpPr txBox="1">
            <a:spLocks noChangeArrowheads="1"/>
          </p:cNvSpPr>
          <p:nvPr/>
        </p:nvSpPr>
        <p:spPr bwMode="auto">
          <a:xfrm>
            <a:off x="179388" y="2801938"/>
            <a:ext cx="4321175" cy="1851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latin typeface="Courier New" pitchFamily="49" charset="0"/>
                <a:ea typeface="宋体" pitchFamily="2" charset="-122"/>
              </a:rPr>
              <a:t>void main()</a:t>
            </a:r>
          </a:p>
          <a:p>
            <a:pPr eaLnBrk="1" hangingPunct="1"/>
            <a:r>
              <a:rPr kumimoji="1" lang="en-US" altLang="zh-CN" b="1">
                <a:latin typeface="Courier New" pitchFamily="49" charset="0"/>
                <a:ea typeface="宋体" pitchFamily="2" charset="-122"/>
              </a:rPr>
              <a:t>{</a:t>
            </a:r>
          </a:p>
          <a:p>
            <a:pPr eaLnBrk="1" hangingPunct="1">
              <a:spcAft>
                <a:spcPct val="30000"/>
              </a:spcAft>
            </a:pPr>
            <a:r>
              <a:rPr kumimoji="1" lang="en-US" altLang="zh-CN" b="1">
                <a:latin typeface="Courier New" pitchFamily="49" charset="0"/>
                <a:ea typeface="宋体" pitchFamily="2" charset="-122"/>
              </a:rPr>
              <a:t>    int *p;</a:t>
            </a:r>
          </a:p>
          <a:p>
            <a:pPr eaLnBrk="1" hangingPunct="1"/>
            <a:r>
              <a:rPr kumimoji="1" lang="en-US" altLang="zh-CN" b="1">
                <a:latin typeface="Courier New" pitchFamily="49" charset="0"/>
                <a:ea typeface="宋体" pitchFamily="2" charset="-122"/>
              </a:rPr>
              <a:t>    p = (int *)0x0040B460;</a:t>
            </a:r>
          </a:p>
          <a:p>
            <a:pPr eaLnBrk="1" hangingPunct="1"/>
            <a:r>
              <a:rPr kumimoji="1" lang="en-US" altLang="zh-CN" b="1">
                <a:latin typeface="Courier New" pitchFamily="49" charset="0"/>
                <a:ea typeface="宋体" pitchFamily="2" charset="-122"/>
              </a:rPr>
              <a:t>    *p = 2;</a:t>
            </a:r>
          </a:p>
          <a:p>
            <a:pPr eaLnBrk="1" hangingPunct="1"/>
            <a:r>
              <a:rPr kumimoji="1" lang="en-US" altLang="zh-CN" b="1">
                <a:latin typeface="Courier New" pitchFamily="49" charset="0"/>
                <a:ea typeface="宋体" pitchFamily="2" charset="-122"/>
              </a:rPr>
              <a:t>}</a:t>
            </a:r>
          </a:p>
        </p:txBody>
      </p:sp>
      <p:pic>
        <p:nvPicPr>
          <p:cNvPr id="229386" name="Picture 10"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725" y="2781300"/>
            <a:ext cx="45053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7" name="Text Box 11"/>
          <p:cNvSpPr txBox="1">
            <a:spLocks noChangeArrowheads="1"/>
          </p:cNvSpPr>
          <p:nvPr/>
        </p:nvSpPr>
        <p:spPr bwMode="auto">
          <a:xfrm>
            <a:off x="179388" y="4724400"/>
            <a:ext cx="4321175" cy="1851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b="1">
                <a:latin typeface="Courier New" pitchFamily="49" charset="0"/>
                <a:ea typeface="宋体" pitchFamily="2" charset="-122"/>
              </a:rPr>
              <a:t>void main()</a:t>
            </a:r>
          </a:p>
          <a:p>
            <a:pPr eaLnBrk="1" hangingPunct="1"/>
            <a:r>
              <a:rPr kumimoji="1" lang="en-US" altLang="zh-CN" b="1">
                <a:latin typeface="Courier New" pitchFamily="49" charset="0"/>
                <a:ea typeface="宋体" pitchFamily="2" charset="-122"/>
              </a:rPr>
              <a:t>{</a:t>
            </a:r>
          </a:p>
          <a:p>
            <a:pPr eaLnBrk="1" hangingPunct="1">
              <a:spcAft>
                <a:spcPct val="30000"/>
              </a:spcAft>
            </a:pPr>
            <a:r>
              <a:rPr kumimoji="1" lang="en-US" altLang="zh-CN" b="1">
                <a:latin typeface="Courier New" pitchFamily="49" charset="0"/>
                <a:ea typeface="宋体" pitchFamily="2" charset="-122"/>
              </a:rPr>
              <a:t>    int *p;</a:t>
            </a:r>
          </a:p>
          <a:p>
            <a:pPr eaLnBrk="1" hangingPunct="1"/>
            <a:r>
              <a:rPr kumimoji="1" lang="en-US" altLang="zh-CN" b="1">
                <a:latin typeface="Courier New" pitchFamily="49" charset="0"/>
                <a:ea typeface="宋体" pitchFamily="2" charset="-122"/>
              </a:rPr>
              <a:t>    p = (int *)0x0040B460;</a:t>
            </a:r>
          </a:p>
          <a:p>
            <a:pPr eaLnBrk="1" hangingPunct="1"/>
            <a:r>
              <a:rPr kumimoji="1" lang="en-US" altLang="zh-CN" b="1">
                <a:latin typeface="Courier New" pitchFamily="49" charset="0"/>
                <a:ea typeface="宋体" pitchFamily="2" charset="-122"/>
              </a:rPr>
              <a:t>    printf("%X\n", *p);</a:t>
            </a:r>
          </a:p>
          <a:p>
            <a:pPr eaLnBrk="1" hangingPunct="1"/>
            <a:r>
              <a:rPr kumimoji="1" lang="en-US" altLang="zh-CN" b="1">
                <a:latin typeface="Courier New" pitchFamily="49" charset="0"/>
                <a:ea typeface="宋体" pitchFamily="2" charset="-122"/>
              </a:rPr>
              <a:t>}</a:t>
            </a:r>
          </a:p>
        </p:txBody>
      </p:sp>
      <p:pic>
        <p:nvPicPr>
          <p:cNvPr id="229388" name="Picture 12"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4724400"/>
            <a:ext cx="33845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9383"/>
                                        </p:tgtEl>
                                        <p:attrNameLst>
                                          <p:attrName>style.visibility</p:attrName>
                                        </p:attrNameLst>
                                      </p:cBhvr>
                                      <p:to>
                                        <p:strVal val="visible"/>
                                      </p:to>
                                    </p:set>
                                    <p:animEffect transition="in" filter="dissolve">
                                      <p:cBhvr>
                                        <p:cTn id="7" dur="500"/>
                                        <p:tgtEl>
                                          <p:spTgt spid="229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9386"/>
                                        </p:tgtEl>
                                        <p:attrNameLst>
                                          <p:attrName>style.visibility</p:attrName>
                                        </p:attrNameLst>
                                      </p:cBhvr>
                                      <p:to>
                                        <p:strVal val="visible"/>
                                      </p:to>
                                    </p:set>
                                    <p:animEffect transition="in" filter="dissolve">
                                      <p:cBhvr>
                                        <p:cTn id="12" dur="500"/>
                                        <p:tgtEl>
                                          <p:spTgt spid="229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9387"/>
                                        </p:tgtEl>
                                        <p:attrNameLst>
                                          <p:attrName>style.visibility</p:attrName>
                                        </p:attrNameLst>
                                      </p:cBhvr>
                                      <p:to>
                                        <p:strVal val="visible"/>
                                      </p:to>
                                    </p:set>
                                    <p:animEffect transition="in" filter="dissolve">
                                      <p:cBhvr>
                                        <p:cTn id="17" dur="500"/>
                                        <p:tgtEl>
                                          <p:spTgt spid="2293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9388"/>
                                        </p:tgtEl>
                                        <p:attrNameLst>
                                          <p:attrName>style.visibility</p:attrName>
                                        </p:attrNameLst>
                                      </p:cBhvr>
                                      <p:to>
                                        <p:strVal val="visible"/>
                                      </p:to>
                                    </p:set>
                                    <p:animEffect transition="in" filter="dissolve">
                                      <p:cBhvr>
                                        <p:cTn id="22" dur="500"/>
                                        <p:tgtEl>
                                          <p:spTgt spid="229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3" grpId="0" animBg="1"/>
      <p:bldP spid="229387"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710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7563EE-3B30-43AE-BD8C-8D58EFE59919}" type="slidenum">
              <a:rPr lang="en-US" altLang="zh-CN" smtClean="0">
                <a:latin typeface="Times New Roman" pitchFamily="18" charset="0"/>
              </a:rPr>
              <a:pPr eaLnBrk="1" hangingPunct="1"/>
              <a:t>167</a:t>
            </a:fld>
            <a:endParaRPr lang="en-US" altLang="zh-CN" smtClean="0">
              <a:latin typeface="Times New Roman" pitchFamily="18" charset="0"/>
            </a:endParaRPr>
          </a:p>
        </p:txBody>
      </p:sp>
      <p:sp>
        <p:nvSpPr>
          <p:cNvPr id="171012"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5.2</a:t>
            </a:r>
            <a:r>
              <a:rPr lang="en-US" altLang="en-US" sz="4400" smtClean="0">
                <a:latin typeface="隶书" pitchFamily="49" charset="-122"/>
                <a:ea typeface="隶书" pitchFamily="49" charset="-122"/>
              </a:rPr>
              <a:t> </a:t>
            </a:r>
            <a:r>
              <a:rPr lang="en-US" altLang="zh-CN" sz="4400" smtClean="0">
                <a:latin typeface="隶书" pitchFamily="49" charset="-122"/>
                <a:ea typeface="隶书" pitchFamily="49" charset="-122"/>
              </a:rPr>
              <a:t>地址</a:t>
            </a:r>
            <a:r>
              <a:rPr lang="en-US" altLang="en-US" sz="4400" smtClean="0">
                <a:latin typeface="隶书" pitchFamily="49" charset="-122"/>
                <a:ea typeface="隶书" pitchFamily="49" charset="-122"/>
              </a:rPr>
              <a:t>映射</a:t>
            </a:r>
            <a:endParaRPr lang="zh-CN" altLang="en-US" sz="4400" smtClean="0">
              <a:latin typeface="隶书" pitchFamily="49" charset="-122"/>
              <a:ea typeface="隶书" pitchFamily="49" charset="-122"/>
            </a:endParaRPr>
          </a:p>
        </p:txBody>
      </p:sp>
      <p:sp>
        <p:nvSpPr>
          <p:cNvPr id="171013" name="Text Box 4"/>
          <p:cNvSpPr txBox="1">
            <a:spLocks noChangeArrowheads="1"/>
          </p:cNvSpPr>
          <p:nvPr/>
        </p:nvSpPr>
        <p:spPr bwMode="auto">
          <a:xfrm>
            <a:off x="1182688" y="2130425"/>
            <a:ext cx="671195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zh-CN" altLang="en-US" sz="3200" b="1">
                <a:latin typeface="Times New Roman" pitchFamily="18" charset="0"/>
                <a:ea typeface="宋体" pitchFamily="2" charset="-122"/>
              </a:rPr>
              <a:t>缺省情形下，</a:t>
            </a:r>
            <a:r>
              <a:rPr kumimoji="1" lang="en-US" altLang="zh-CN" sz="3200" b="1">
                <a:latin typeface="Times New Roman" pitchFamily="18" charset="0"/>
                <a:ea typeface="宋体" pitchFamily="2" charset="-122"/>
              </a:rPr>
              <a:t>Windows</a:t>
            </a:r>
            <a:r>
              <a:rPr kumimoji="1" lang="zh-CN" altLang="en-US" sz="3200" b="1">
                <a:latin typeface="Times New Roman" pitchFamily="18" charset="0"/>
                <a:ea typeface="宋体" pitchFamily="2" charset="-122"/>
              </a:rPr>
              <a:t>采用了一种</a:t>
            </a:r>
          </a:p>
          <a:p>
            <a:pPr>
              <a:spcBef>
                <a:spcPct val="50000"/>
              </a:spcBef>
            </a:pPr>
            <a:r>
              <a:rPr kumimoji="1" lang="zh-CN" altLang="en-US" sz="3200" b="1">
                <a:solidFill>
                  <a:srgbClr val="0000FF"/>
                </a:solidFill>
                <a:latin typeface="Times New Roman" pitchFamily="18" charset="0"/>
                <a:ea typeface="宋体" pitchFamily="2" charset="-122"/>
              </a:rPr>
              <a:t>二级页表结构</a:t>
            </a:r>
            <a:r>
              <a:rPr kumimoji="1" lang="zh-CN" altLang="en-US" sz="3200" b="1">
                <a:latin typeface="Times New Roman" pitchFamily="18" charset="0"/>
                <a:ea typeface="宋体" pitchFamily="2" charset="-122"/>
              </a:rPr>
              <a:t>来实现逻辑地址到物理</a:t>
            </a:r>
          </a:p>
          <a:p>
            <a:pPr>
              <a:spcBef>
                <a:spcPct val="50000"/>
              </a:spcBef>
            </a:pPr>
            <a:r>
              <a:rPr kumimoji="1" lang="zh-CN" altLang="en-US" sz="3200" b="1">
                <a:latin typeface="Times New Roman" pitchFamily="18" charset="0"/>
                <a:ea typeface="宋体" pitchFamily="2" charset="-122"/>
              </a:rPr>
              <a:t>地址的映射。</a:t>
            </a:r>
          </a:p>
        </p:txBody>
      </p:sp>
    </p:spTree>
  </p:cSld>
  <p:clrMapOvr>
    <a:masterClrMapping/>
  </p:clrMapOvr>
  <p:timing>
    <p:tnLst>
      <p:par>
        <p:cTn xmlns:p14="http://schemas.microsoft.com/office/powerpoint/2010/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720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825723-AAF4-4DCA-BB56-C769D3B3164A}" type="slidenum">
              <a:rPr lang="en-US" altLang="zh-CN" smtClean="0">
                <a:latin typeface="Times New Roman" pitchFamily="18" charset="0"/>
              </a:rPr>
              <a:pPr eaLnBrk="1" hangingPunct="1"/>
              <a:t>168</a:t>
            </a:fld>
            <a:endParaRPr lang="en-US" altLang="zh-CN" smtClean="0">
              <a:latin typeface="Times New Roman" pitchFamily="18" charset="0"/>
            </a:endParaRPr>
          </a:p>
        </p:txBody>
      </p:sp>
      <p:sp>
        <p:nvSpPr>
          <p:cNvPr id="172036" name="Rectangle 2"/>
          <p:cNvSpPr>
            <a:spLocks noChangeArrowheads="1"/>
          </p:cNvSpPr>
          <p:nvPr/>
        </p:nvSpPr>
        <p:spPr bwMode="auto">
          <a:xfrm>
            <a:off x="684213" y="171450"/>
            <a:ext cx="7772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en-US" altLang="zh-CN" sz="3200" b="1">
                <a:solidFill>
                  <a:srgbClr val="FFFF66"/>
                </a:solidFill>
                <a:latin typeface="Times New Roman" pitchFamily="18" charset="0"/>
                <a:ea typeface="宋体" pitchFamily="2" charset="-122"/>
              </a:rPr>
              <a:t>Intel 80x86</a:t>
            </a:r>
            <a:r>
              <a:rPr lang="en-US" altLang="zh-CN" sz="3200" b="1">
                <a:solidFill>
                  <a:srgbClr val="800000"/>
                </a:solidFill>
                <a:latin typeface="Times New Roman" pitchFamily="18" charset="0"/>
                <a:ea typeface="宋体" pitchFamily="2" charset="-122"/>
              </a:rPr>
              <a:t> </a:t>
            </a:r>
            <a:r>
              <a:rPr kumimoji="1" lang="en-US" altLang="zh-CN" sz="3200" b="1">
                <a:solidFill>
                  <a:srgbClr val="FFFF66"/>
                </a:solidFill>
                <a:latin typeface="Times New Roman" pitchFamily="18" charset="0"/>
                <a:ea typeface="宋体" pitchFamily="2" charset="-122"/>
              </a:rPr>
              <a:t>Address Translation </a:t>
            </a:r>
          </a:p>
        </p:txBody>
      </p:sp>
      <p:pic>
        <p:nvPicPr>
          <p:cNvPr id="172037" name="Picture 3"/>
          <p:cNvPicPr>
            <a:picLocks noChangeAspect="1" noChangeArrowheads="1"/>
          </p:cNvPicPr>
          <p:nvPr/>
        </p:nvPicPr>
        <p:blipFill>
          <a:blip r:embed="rId2">
            <a:extLst>
              <a:ext uri="{28A0092B-C50C-407E-A947-70E740481C1C}">
                <a14:useLocalDpi xmlns:a14="http://schemas.microsoft.com/office/drawing/2010/main" val="0"/>
              </a:ext>
            </a:extLst>
          </a:blip>
          <a:srcRect l="11971" t="856" r="11768" b="1712"/>
          <a:stretch>
            <a:fillRect/>
          </a:stretch>
        </p:blipFill>
        <p:spPr bwMode="auto">
          <a:xfrm>
            <a:off x="1408113" y="869950"/>
            <a:ext cx="6604000" cy="587216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3236" name="Text Box 4"/>
          <p:cNvSpPr txBox="1">
            <a:spLocks noChangeArrowheads="1"/>
          </p:cNvSpPr>
          <p:nvPr/>
        </p:nvSpPr>
        <p:spPr bwMode="auto">
          <a:xfrm>
            <a:off x="5527675" y="2363788"/>
            <a:ext cx="3244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0000"/>
                </a:solidFill>
                <a:latin typeface="Times New Roman" pitchFamily="18" charset="0"/>
                <a:ea typeface="宋体" pitchFamily="2" charset="-122"/>
              </a:rPr>
              <a:t>逻辑地址</a:t>
            </a:r>
            <a:r>
              <a:rPr kumimoji="1" lang="en-US" altLang="zh-CN" sz="2800" b="1">
                <a:solidFill>
                  <a:srgbClr val="FF0000"/>
                </a:solidFill>
                <a:latin typeface="Times New Roman" pitchFamily="18" charset="0"/>
                <a:ea typeface="宋体" pitchFamily="2" charset="-122"/>
              </a:rPr>
              <a:t>=</a:t>
            </a:r>
            <a:r>
              <a:rPr kumimoji="1" lang="zh-CN" altLang="en-US" sz="2800" b="1">
                <a:solidFill>
                  <a:srgbClr val="FF0000"/>
                </a:solidFill>
                <a:latin typeface="Times New Roman" pitchFamily="18" charset="0"/>
                <a:ea typeface="宋体" pitchFamily="2" charset="-122"/>
              </a:rPr>
              <a:t>线性地址</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36"/>
                                        </p:tgtEl>
                                        <p:attrNameLst>
                                          <p:attrName>style.visibility</p:attrName>
                                        </p:attrNameLst>
                                      </p:cBhvr>
                                      <p:to>
                                        <p:strVal val="visible"/>
                                      </p:to>
                                    </p:set>
                                    <p:anim calcmode="lin" valueType="num">
                                      <p:cBhvr additive="base">
                                        <p:cTn id="7" dur="500" fill="hold"/>
                                        <p:tgtEl>
                                          <p:spTgt spid="223236"/>
                                        </p:tgtEl>
                                        <p:attrNameLst>
                                          <p:attrName>ppt_x</p:attrName>
                                        </p:attrNameLst>
                                      </p:cBhvr>
                                      <p:tavLst>
                                        <p:tav tm="0">
                                          <p:val>
                                            <p:strVal val="#ppt_x"/>
                                          </p:val>
                                        </p:tav>
                                        <p:tav tm="100000">
                                          <p:val>
                                            <p:strVal val="#ppt_x"/>
                                          </p:val>
                                        </p:tav>
                                      </p:tavLst>
                                    </p:anim>
                                    <p:anim calcmode="lin" valueType="num">
                                      <p:cBhvr additive="base">
                                        <p:cTn id="8" dur="500" fill="hold"/>
                                        <p:tgtEl>
                                          <p:spTgt spid="223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730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A7120E-C1D7-432A-9596-C12830B5BFFF}" type="slidenum">
              <a:rPr lang="en-US" altLang="zh-CN" smtClean="0">
                <a:latin typeface="Times New Roman" pitchFamily="18" charset="0"/>
              </a:rPr>
              <a:pPr eaLnBrk="1" hangingPunct="1"/>
              <a:t>169</a:t>
            </a:fld>
            <a:endParaRPr lang="en-US" altLang="zh-CN" smtClean="0">
              <a:latin typeface="Times New Roman" pitchFamily="18" charset="0"/>
            </a:endParaRPr>
          </a:p>
        </p:txBody>
      </p:sp>
      <p:pic>
        <p:nvPicPr>
          <p:cNvPr id="173060" name="Picture 3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1530350"/>
            <a:ext cx="8736013"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1" name="Rectangle 36"/>
          <p:cNvSpPr>
            <a:spLocks noChangeArrowheads="1"/>
          </p:cNvSpPr>
          <p:nvPr/>
        </p:nvSpPr>
        <p:spPr bwMode="auto">
          <a:xfrm>
            <a:off x="304800" y="4562475"/>
            <a:ext cx="84042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spcBef>
                <a:spcPct val="50000"/>
              </a:spcBef>
              <a:buClr>
                <a:schemeClr val="tx1"/>
              </a:buClr>
              <a:buFont typeface="Wingdings" pitchFamily="2" charset="2"/>
              <a:buChar char=""/>
            </a:pPr>
            <a:r>
              <a:rPr kumimoji="1" lang="zh-CN" altLang="en-US" sz="2800" b="1">
                <a:latin typeface="Times New Roman" pitchFamily="18" charset="0"/>
                <a:ea typeface="宋体" pitchFamily="2" charset="-122"/>
              </a:rPr>
              <a:t>一个</a:t>
            </a:r>
            <a:r>
              <a:rPr kumimoji="1" lang="en-US" altLang="zh-CN" sz="2800" b="1">
                <a:latin typeface="Times New Roman" pitchFamily="18" charset="0"/>
                <a:ea typeface="宋体" pitchFamily="2" charset="-122"/>
              </a:rPr>
              <a:t>32</a:t>
            </a:r>
            <a:r>
              <a:rPr kumimoji="1" lang="zh-CN" altLang="en-US" sz="2800" b="1">
                <a:latin typeface="Times New Roman" pitchFamily="18" charset="0"/>
                <a:ea typeface="宋体" pitchFamily="2" charset="-122"/>
              </a:rPr>
              <a:t>位的逻辑地址被划分为三个部分：</a:t>
            </a:r>
            <a:r>
              <a:rPr kumimoji="1" lang="zh-CN" altLang="en-US" sz="2800" b="1">
                <a:latin typeface="Times New Roman" pitchFamily="18" charset="0"/>
                <a:ea typeface="黑体" pitchFamily="49" charset="-122"/>
              </a:rPr>
              <a:t>页面目录索引</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10</a:t>
            </a:r>
            <a:r>
              <a:rPr kumimoji="1" lang="zh-CN" altLang="en-US" sz="2800" b="1">
                <a:latin typeface="Times New Roman" pitchFamily="18" charset="0"/>
                <a:ea typeface="宋体" pitchFamily="2" charset="-122"/>
              </a:rPr>
              <a:t>位）、</a:t>
            </a:r>
            <a:r>
              <a:rPr kumimoji="1" lang="zh-CN" altLang="en-US" sz="2800" b="1">
                <a:latin typeface="Times New Roman" pitchFamily="18" charset="0"/>
                <a:ea typeface="黑体" pitchFamily="49" charset="-122"/>
              </a:rPr>
              <a:t>页表索引</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10</a:t>
            </a:r>
            <a:r>
              <a:rPr kumimoji="1" lang="zh-CN" altLang="en-US" sz="2800" b="1">
                <a:latin typeface="Times New Roman" pitchFamily="18" charset="0"/>
                <a:ea typeface="宋体" pitchFamily="2" charset="-122"/>
              </a:rPr>
              <a:t>位） 、</a:t>
            </a:r>
            <a:r>
              <a:rPr kumimoji="1" lang="zh-CN" altLang="en-US" sz="2800" b="1">
                <a:latin typeface="Times New Roman" pitchFamily="18" charset="0"/>
                <a:ea typeface="黑体" pitchFamily="49" charset="-122"/>
              </a:rPr>
              <a:t>页内字节索引</a:t>
            </a:r>
            <a:r>
              <a:rPr kumimoji="1" lang="zh-CN" altLang="en-US" sz="2800" b="1">
                <a:latin typeface="Times New Roman" pitchFamily="18" charset="0"/>
                <a:ea typeface="宋体" pitchFamily="2" charset="-122"/>
              </a:rPr>
              <a:t>（即页内偏移地址，</a:t>
            </a:r>
            <a:r>
              <a:rPr kumimoji="1" lang="en-US" altLang="zh-CN" sz="2800" b="1">
                <a:latin typeface="Times New Roman" pitchFamily="18" charset="0"/>
                <a:ea typeface="宋体" pitchFamily="2" charset="-122"/>
              </a:rPr>
              <a:t>12</a:t>
            </a:r>
            <a:r>
              <a:rPr kumimoji="1" lang="zh-CN" altLang="en-US" sz="2800" b="1">
                <a:latin typeface="Times New Roman" pitchFamily="18" charset="0"/>
                <a:ea typeface="宋体" pitchFamily="2" charset="-122"/>
              </a:rPr>
              <a:t>位）。</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66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0FFA6E-8F8B-4DB3-AB18-7A1A327320B3}" type="slidenum">
              <a:rPr lang="en-US" altLang="zh-CN" smtClean="0">
                <a:latin typeface="Times New Roman" pitchFamily="18" charset="0"/>
              </a:rPr>
              <a:pPr eaLnBrk="1" hangingPunct="1"/>
              <a:t>17</a:t>
            </a:fld>
            <a:endParaRPr lang="en-US" altLang="zh-CN" smtClean="0">
              <a:latin typeface="Times New Roman" pitchFamily="18" charset="0"/>
            </a:endParaRPr>
          </a:p>
        </p:txBody>
      </p:sp>
      <p:sp>
        <p:nvSpPr>
          <p:cNvPr id="99331" name="Text Box 3"/>
          <p:cNvSpPr txBox="1">
            <a:spLocks noChangeArrowheads="1"/>
          </p:cNvSpPr>
          <p:nvPr/>
        </p:nvSpPr>
        <p:spPr bwMode="auto">
          <a:xfrm>
            <a:off x="547688" y="1346200"/>
            <a:ext cx="8204200" cy="472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200" b="1" dirty="0">
                <a:latin typeface="Times New Roman" pitchFamily="18" charset="0"/>
                <a:ea typeface="宋体" pitchFamily="2" charset="-122"/>
              </a:rPr>
              <a:t>固定分区的缺点：</a:t>
            </a:r>
          </a:p>
          <a:p>
            <a:pPr>
              <a:spcBef>
                <a:spcPct val="50000"/>
              </a:spcBef>
              <a:buFontTx/>
              <a:buChar char="•"/>
            </a:pPr>
            <a:r>
              <a:rPr kumimoji="1" lang="zh-CN" altLang="en-US" sz="3200" b="1" dirty="0">
                <a:latin typeface="Times New Roman" pitchFamily="18" charset="0"/>
                <a:ea typeface="宋体" pitchFamily="2" charset="-122"/>
              </a:rPr>
              <a:t>内存利用率不高，内碎片造成很大浪费。</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所谓</a:t>
            </a:r>
            <a:r>
              <a:rPr kumimoji="1" lang="zh-CN" altLang="en-US" sz="3200" b="1" dirty="0">
                <a:solidFill>
                  <a:srgbClr val="0000FF"/>
                </a:solidFill>
                <a:latin typeface="Times New Roman" pitchFamily="18" charset="0"/>
                <a:ea typeface="黑体" pitchFamily="49" charset="-122"/>
              </a:rPr>
              <a:t>内碎片</a:t>
            </a:r>
            <a:r>
              <a:rPr kumimoji="1" lang="zh-CN" altLang="en-US" sz="3200" b="1" dirty="0">
                <a:latin typeface="Times New Roman" pitchFamily="18" charset="0"/>
                <a:ea typeface="宋体" pitchFamily="2" charset="-122"/>
              </a:rPr>
              <a:t>，即进程所占用分区</a:t>
            </a:r>
            <a:r>
              <a:rPr kumimoji="1" lang="zh-CN" altLang="en-US" sz="3200" b="1" dirty="0" smtClean="0">
                <a:latin typeface="Times New Roman" pitchFamily="18" charset="0"/>
                <a:ea typeface="宋体" pitchFamily="2" charset="-122"/>
              </a:rPr>
              <a:t>之内未被</a:t>
            </a:r>
            <a:r>
              <a:rPr kumimoji="1" lang="zh-CN" altLang="en-US" sz="3200" b="1" dirty="0">
                <a:latin typeface="Times New Roman" pitchFamily="18" charset="0"/>
                <a:ea typeface="宋体" pitchFamily="2" charset="-122"/>
              </a:rPr>
              <a:t>利用的空间。</a:t>
            </a:r>
          </a:p>
          <a:p>
            <a:pPr>
              <a:spcBef>
                <a:spcPct val="30000"/>
              </a:spcBef>
              <a:buFontTx/>
              <a:buChar char="•"/>
            </a:pPr>
            <a:r>
              <a:rPr kumimoji="1" lang="zh-CN" altLang="en-US" sz="3200" b="1" dirty="0">
                <a:latin typeface="Times New Roman" pitchFamily="18" charset="0"/>
                <a:ea typeface="宋体" pitchFamily="2" charset="-122"/>
              </a:rPr>
              <a:t>分区的总数固定，限制了并发执行的程序</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个数，不够灵活。</a:t>
            </a:r>
          </a:p>
          <a:p>
            <a:pPr>
              <a:spcBef>
                <a:spcPct val="30000"/>
              </a:spcBef>
              <a:buFontTx/>
              <a:buChar char="•"/>
            </a:pPr>
            <a:r>
              <a:rPr kumimoji="1" lang="zh-CN" altLang="en-US" sz="3200" b="1" dirty="0">
                <a:latin typeface="Times New Roman" pitchFamily="18" charset="0"/>
                <a:ea typeface="宋体" pitchFamily="2" charset="-122"/>
              </a:rPr>
              <a:t>地址空间的大小有限。</a:t>
            </a:r>
            <a:endParaRPr kumimoji="1" lang="en-US" altLang="zh-CN" sz="3200" b="1" dirty="0">
              <a:latin typeface="Times New Roman" pitchFamily="18" charset="0"/>
              <a:ea typeface="宋体" pitchFamily="2" charset="-122"/>
            </a:endParaRPr>
          </a:p>
          <a:p>
            <a:pPr>
              <a:spcBef>
                <a:spcPct val="30000"/>
              </a:spcBef>
              <a:buFontTx/>
              <a:buChar char="•"/>
            </a:pPr>
            <a:r>
              <a:rPr kumimoji="1" lang="zh-CN" altLang="en-US" sz="3200" b="1" dirty="0">
                <a:latin typeface="Times New Roman" pitchFamily="18" charset="0"/>
                <a:ea typeface="宋体" pitchFamily="2" charset="-122"/>
              </a:rPr>
              <a:t>如何确定分区的大小？</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Effect transition="in" filter="dissolve">
                                      <p:cBhvr>
                                        <p:cTn id="7" dur="500"/>
                                        <p:tgtEl>
                                          <p:spTgt spid="99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9331">
                                            <p:txEl>
                                              <p:pRg st="2" end="2"/>
                                            </p:txEl>
                                          </p:spTgt>
                                        </p:tgtEl>
                                        <p:attrNameLst>
                                          <p:attrName>style.visibility</p:attrName>
                                        </p:attrNameLst>
                                      </p:cBhvr>
                                      <p:to>
                                        <p:strVal val="visible"/>
                                      </p:to>
                                    </p:set>
                                    <p:animEffect transition="in" filter="dissolve">
                                      <p:cBhvr>
                                        <p:cTn id="12" dur="500"/>
                                        <p:tgtEl>
                                          <p:spTgt spid="99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9331">
                                            <p:txEl>
                                              <p:pRg st="3" end="3"/>
                                            </p:txEl>
                                          </p:spTgt>
                                        </p:tgtEl>
                                        <p:attrNameLst>
                                          <p:attrName>style.visibility</p:attrName>
                                        </p:attrNameLst>
                                      </p:cBhvr>
                                      <p:to>
                                        <p:strVal val="visible"/>
                                      </p:to>
                                    </p:set>
                                    <p:animEffect transition="in" filter="dissolve">
                                      <p:cBhvr>
                                        <p:cTn id="17" dur="500"/>
                                        <p:tgtEl>
                                          <p:spTgt spid="99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9331">
                                            <p:txEl>
                                              <p:pRg st="4" end="4"/>
                                            </p:txEl>
                                          </p:spTgt>
                                        </p:tgtEl>
                                        <p:attrNameLst>
                                          <p:attrName>style.visibility</p:attrName>
                                        </p:attrNameLst>
                                      </p:cBhvr>
                                      <p:to>
                                        <p:strVal val="visible"/>
                                      </p:to>
                                    </p:set>
                                    <p:animEffect transition="in" filter="dissolve">
                                      <p:cBhvr>
                                        <p:cTn id="22"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uiExpand="1"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740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0DDE41-5F26-488C-B041-3B3B409EF0C2}" type="slidenum">
              <a:rPr lang="en-US" altLang="zh-CN" smtClean="0">
                <a:latin typeface="Times New Roman" pitchFamily="18" charset="0"/>
              </a:rPr>
              <a:pPr eaLnBrk="1" hangingPunct="1"/>
              <a:t>170</a:t>
            </a:fld>
            <a:endParaRPr lang="en-US" altLang="zh-CN" smtClean="0">
              <a:latin typeface="Times New Roman" pitchFamily="18" charset="0"/>
            </a:endParaRPr>
          </a:p>
        </p:txBody>
      </p:sp>
      <p:pic>
        <p:nvPicPr>
          <p:cNvPr id="174084" name="Picture 41"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116013"/>
            <a:ext cx="8789987"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5" name="Text Box 42"/>
          <p:cNvSpPr txBox="1">
            <a:spLocks noChangeArrowheads="1"/>
          </p:cNvSpPr>
          <p:nvPr/>
        </p:nvSpPr>
        <p:spPr bwMode="auto">
          <a:xfrm>
            <a:off x="6362700" y="1130300"/>
            <a:ext cx="261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PFN</a:t>
            </a:r>
            <a:r>
              <a:rPr kumimoji="1" lang="zh-CN" altLang="en-US" sz="2400" b="1">
                <a:latin typeface="Times New Roman" pitchFamily="18" charset="0"/>
                <a:ea typeface="宋体" pitchFamily="2" charset="-122"/>
              </a:rPr>
              <a:t>：物理页面号</a:t>
            </a:r>
          </a:p>
        </p:txBody>
      </p:sp>
      <p:sp>
        <p:nvSpPr>
          <p:cNvPr id="174086" name="Text Box 43"/>
          <p:cNvSpPr txBox="1">
            <a:spLocks noChangeArrowheads="1"/>
          </p:cNvSpPr>
          <p:nvPr/>
        </p:nvSpPr>
        <p:spPr bwMode="auto">
          <a:xfrm>
            <a:off x="165100" y="47307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a:latin typeface="Times New Roman" pitchFamily="18" charset="0"/>
                <a:ea typeface="宋体" pitchFamily="2" charset="-122"/>
              </a:rPr>
              <a:t>4</a:t>
            </a:r>
            <a:r>
              <a:rPr kumimoji="1" lang="zh-CN" altLang="en-US" sz="2000" b="1">
                <a:latin typeface="Times New Roman" pitchFamily="18" charset="0"/>
                <a:ea typeface="宋体" pitchFamily="2" charset="-122"/>
              </a:rPr>
              <a:t>字节</a:t>
            </a:r>
          </a:p>
        </p:txBody>
      </p:sp>
      <p:sp>
        <p:nvSpPr>
          <p:cNvPr id="174087" name="Text Box 44"/>
          <p:cNvSpPr txBox="1">
            <a:spLocks noChangeArrowheads="1"/>
          </p:cNvSpPr>
          <p:nvPr/>
        </p:nvSpPr>
        <p:spPr bwMode="auto">
          <a:xfrm>
            <a:off x="3175000" y="5237163"/>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a:latin typeface="Times New Roman" pitchFamily="18" charset="0"/>
                <a:ea typeface="宋体" pitchFamily="2" charset="-122"/>
              </a:rPr>
              <a:t>4</a:t>
            </a:r>
            <a:r>
              <a:rPr kumimoji="1" lang="zh-CN" altLang="en-US" sz="2000" b="1">
                <a:latin typeface="Times New Roman" pitchFamily="18" charset="0"/>
                <a:ea typeface="宋体" pitchFamily="2" charset="-122"/>
              </a:rPr>
              <a:t>字节</a:t>
            </a:r>
          </a:p>
        </p:txBody>
      </p:sp>
    </p:spTree>
  </p:cSld>
  <p:clrMapOvr>
    <a:masterClrMapping/>
  </p:clrMapOvr>
  <p:timing>
    <p:tnLst>
      <p:par>
        <p:cTn xmlns:p14="http://schemas.microsoft.com/office/powerpoint/2010/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751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BE8D84-F284-4E18-BB2B-B49FAF2BEEC3}" type="slidenum">
              <a:rPr lang="en-US" altLang="zh-CN" smtClean="0">
                <a:latin typeface="Times New Roman" pitchFamily="18" charset="0"/>
              </a:rPr>
              <a:pPr eaLnBrk="1" hangingPunct="1"/>
              <a:t>171</a:t>
            </a:fld>
            <a:endParaRPr lang="en-US" altLang="zh-CN" smtClean="0">
              <a:latin typeface="Times New Roman" pitchFamily="18" charset="0"/>
            </a:endParaRPr>
          </a:p>
        </p:txBody>
      </p:sp>
      <p:sp>
        <p:nvSpPr>
          <p:cNvPr id="175108" name="Text Box 26"/>
          <p:cNvSpPr txBox="1">
            <a:spLocks noChangeArrowheads="1"/>
          </p:cNvSpPr>
          <p:nvPr/>
        </p:nvSpPr>
        <p:spPr bwMode="auto">
          <a:xfrm>
            <a:off x="3346450" y="987425"/>
            <a:ext cx="2281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4000" b="1">
                <a:latin typeface="Times New Roman" pitchFamily="18" charset="0"/>
                <a:ea typeface="隶书" pitchFamily="49" charset="-122"/>
              </a:rPr>
              <a:t>页表项</a:t>
            </a:r>
          </a:p>
        </p:txBody>
      </p:sp>
      <p:pic>
        <p:nvPicPr>
          <p:cNvPr id="175109" name="Picture 2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868488"/>
            <a:ext cx="86772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10" name="Text Box 28"/>
          <p:cNvSpPr txBox="1">
            <a:spLocks noChangeArrowheads="1"/>
          </p:cNvSpPr>
          <p:nvPr/>
        </p:nvSpPr>
        <p:spPr bwMode="auto">
          <a:xfrm>
            <a:off x="330200" y="46116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物理页面号</a:t>
            </a:r>
          </a:p>
        </p:txBody>
      </p:sp>
    </p:spTree>
  </p:cSld>
  <p:clrMapOvr>
    <a:masterClrMapping/>
  </p:clrMapOvr>
  <p:timing>
    <p:tnLst>
      <p:par>
        <p:cTn xmlns:p14="http://schemas.microsoft.com/office/powerpoint/2010/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761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B33934-BA9D-4ECE-8659-BD9D4E74C251}" type="slidenum">
              <a:rPr lang="en-US" altLang="zh-CN" smtClean="0">
                <a:latin typeface="Times New Roman" pitchFamily="18" charset="0"/>
              </a:rPr>
              <a:pPr eaLnBrk="1" hangingPunct="1"/>
              <a:t>172</a:t>
            </a:fld>
            <a:endParaRPr lang="en-US" altLang="zh-CN" smtClean="0">
              <a:latin typeface="Times New Roman" pitchFamily="18" charset="0"/>
            </a:endParaRPr>
          </a:p>
        </p:txBody>
      </p:sp>
      <p:sp>
        <p:nvSpPr>
          <p:cNvPr id="176132"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5.3</a:t>
            </a:r>
            <a:r>
              <a:rPr lang="en-US" altLang="en-US" sz="4400" smtClean="0">
                <a:latin typeface="隶书" pitchFamily="49" charset="-122"/>
                <a:ea typeface="隶书" pitchFamily="49" charset="-122"/>
              </a:rPr>
              <a:t> </a:t>
            </a:r>
            <a:r>
              <a:rPr lang="en-US" altLang="zh-CN" sz="4400" smtClean="0">
                <a:latin typeface="隶书" pitchFamily="49" charset="-122"/>
                <a:ea typeface="隶书" pitchFamily="49" charset="-122"/>
              </a:rPr>
              <a:t>物理内存管理</a:t>
            </a:r>
            <a:endParaRPr lang="zh-CN" altLang="en-US" sz="4400" smtClean="0">
              <a:latin typeface="隶书" pitchFamily="49" charset="-122"/>
              <a:ea typeface="隶书" pitchFamily="49" charset="-122"/>
            </a:endParaRPr>
          </a:p>
        </p:txBody>
      </p:sp>
      <p:sp>
        <p:nvSpPr>
          <p:cNvPr id="176133" name="Text Box 4"/>
          <p:cNvSpPr txBox="1">
            <a:spLocks noChangeArrowheads="1"/>
          </p:cNvSpPr>
          <p:nvPr/>
        </p:nvSpPr>
        <p:spPr bwMode="auto">
          <a:xfrm>
            <a:off x="1182688" y="2274888"/>
            <a:ext cx="67754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kumimoji="1" lang="zh-CN" altLang="en-US" sz="3200" b="1">
                <a:latin typeface="Times New Roman" pitchFamily="18" charset="0"/>
                <a:ea typeface="宋体" pitchFamily="2" charset="-122"/>
              </a:rPr>
              <a:t>物理内存管理：对内存当中的一个个</a:t>
            </a:r>
          </a:p>
          <a:p>
            <a:pPr>
              <a:spcBef>
                <a:spcPct val="50000"/>
              </a:spcBef>
            </a:pPr>
            <a:r>
              <a:rPr kumimoji="1" lang="zh-CN" altLang="en-US" sz="3200" b="1">
                <a:latin typeface="Times New Roman" pitchFamily="18" charset="0"/>
                <a:ea typeface="宋体" pitchFamily="2" charset="-122"/>
              </a:rPr>
              <a:t>物理页面，如何来对它们进行分配、</a:t>
            </a:r>
          </a:p>
          <a:p>
            <a:pPr>
              <a:spcBef>
                <a:spcPct val="50000"/>
              </a:spcBef>
            </a:pPr>
            <a:r>
              <a:rPr kumimoji="1" lang="zh-CN" altLang="en-US" sz="3200" b="1">
                <a:latin typeface="Times New Roman" pitchFamily="18" charset="0"/>
                <a:ea typeface="宋体" pitchFamily="2" charset="-122"/>
              </a:rPr>
              <a:t>回收和管理。</a:t>
            </a:r>
          </a:p>
        </p:txBody>
      </p:sp>
    </p:spTree>
  </p:cSld>
  <p:clrMapOvr>
    <a:masterClrMapping/>
  </p:clrMapOvr>
  <p:timing>
    <p:tnLst>
      <p:par>
        <p:cTn xmlns:p14="http://schemas.microsoft.com/office/powerpoint/2010/mai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771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8F88C6-4EEB-4300-AFF2-DD6CB5517823}" type="slidenum">
              <a:rPr lang="en-US" altLang="zh-CN" smtClean="0">
                <a:latin typeface="Times New Roman" pitchFamily="18" charset="0"/>
              </a:rPr>
              <a:pPr eaLnBrk="1" hangingPunct="1"/>
              <a:t>173</a:t>
            </a:fld>
            <a:endParaRPr lang="en-US" altLang="zh-CN" smtClean="0">
              <a:latin typeface="Times New Roman" pitchFamily="18" charset="0"/>
            </a:endParaRPr>
          </a:p>
        </p:txBody>
      </p:sp>
      <p:sp>
        <p:nvSpPr>
          <p:cNvPr id="177156"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5.4</a:t>
            </a:r>
            <a:r>
              <a:rPr lang="en-US" altLang="en-US" sz="4400" smtClean="0">
                <a:latin typeface="隶书" pitchFamily="49" charset="-122"/>
                <a:ea typeface="隶书" pitchFamily="49" charset="-122"/>
              </a:rPr>
              <a:t> </a:t>
            </a:r>
            <a:r>
              <a:rPr lang="en-US" altLang="zh-CN" sz="4400" smtClean="0">
                <a:latin typeface="隶书" pitchFamily="49" charset="-122"/>
                <a:ea typeface="隶书" pitchFamily="49" charset="-122"/>
              </a:rPr>
              <a:t>页面置换算法</a:t>
            </a:r>
            <a:endParaRPr lang="zh-CN" altLang="en-US" sz="4400" smtClean="0">
              <a:latin typeface="隶书" pitchFamily="49" charset="-122"/>
              <a:ea typeface="隶书" pitchFamily="49" charset="-122"/>
            </a:endParaRPr>
          </a:p>
        </p:txBody>
      </p:sp>
      <p:sp>
        <p:nvSpPr>
          <p:cNvPr id="177157" name="Rectangle 4"/>
          <p:cNvSpPr>
            <a:spLocks noChangeArrowheads="1"/>
          </p:cNvSpPr>
          <p:nvPr/>
        </p:nvSpPr>
        <p:spPr bwMode="auto">
          <a:xfrm>
            <a:off x="395536" y="1556792"/>
            <a:ext cx="8404225"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8925" indent="-288925">
              <a:lnSpc>
                <a:spcPct val="150000"/>
              </a:lnSpc>
              <a:spcBef>
                <a:spcPct val="50000"/>
              </a:spcBef>
              <a:buClr>
                <a:schemeClr val="tx1"/>
              </a:buClr>
              <a:buFont typeface="Wingdings" pitchFamily="2" charset="2"/>
              <a:buChar char=""/>
            </a:pPr>
            <a:r>
              <a:rPr kumimoji="1" lang="zh-CN" altLang="en-US" sz="2800" b="1" dirty="0">
                <a:latin typeface="Times New Roman" pitchFamily="18" charset="0"/>
                <a:ea typeface="宋体" pitchFamily="2" charset="-122"/>
              </a:rPr>
              <a:t>在</a:t>
            </a:r>
            <a:r>
              <a:rPr kumimoji="1" lang="en-US" altLang="zh-CN" sz="2800" b="1" dirty="0">
                <a:latin typeface="Times New Roman" pitchFamily="18" charset="0"/>
                <a:ea typeface="宋体" pitchFamily="2" charset="-122"/>
              </a:rPr>
              <a:t>Windows</a:t>
            </a:r>
            <a:r>
              <a:rPr kumimoji="1" lang="zh-CN" altLang="en-US" sz="2800" b="1" dirty="0">
                <a:latin typeface="Times New Roman" pitchFamily="18" charset="0"/>
                <a:ea typeface="宋体" pitchFamily="2" charset="-122"/>
              </a:rPr>
              <a:t>中，页面置换的基本策略是：系统努力去维持一定数量的空闲物理页面，使得当一个缺页中断发生时，直接去申请一个空闲物理页面即可，而无须将另一个页面淘汰出局；</a:t>
            </a:r>
          </a:p>
          <a:p>
            <a:pPr marL="288925" indent="-288925">
              <a:lnSpc>
                <a:spcPct val="150000"/>
              </a:lnSpc>
              <a:spcBef>
                <a:spcPct val="50000"/>
              </a:spcBef>
              <a:buClr>
                <a:schemeClr val="tx1"/>
              </a:buClr>
              <a:buFont typeface="Wingdings" pitchFamily="2" charset="2"/>
              <a:buChar char=""/>
            </a:pPr>
            <a:r>
              <a:rPr kumimoji="1" lang="zh-CN" altLang="en-US" sz="2800" b="1" dirty="0">
                <a:solidFill>
                  <a:srgbClr val="800000"/>
                </a:solidFill>
                <a:latin typeface="Times New Roman" pitchFamily="18" charset="0"/>
                <a:ea typeface="宋体" pitchFamily="2" charset="-122"/>
              </a:rPr>
              <a:t>空闲页面的来源</a:t>
            </a:r>
            <a:r>
              <a:rPr kumimoji="1" lang="zh-CN" altLang="en-US" sz="2800" b="1" dirty="0">
                <a:latin typeface="Times New Roman" pitchFamily="18" charset="0"/>
                <a:ea typeface="宋体" pitchFamily="2" charset="-122"/>
              </a:rPr>
              <a:t>：由页面置换算法在平时定期地向各个进程“索取”页面，并加入到空闲页面列表中。</a:t>
            </a:r>
          </a:p>
        </p:txBody>
      </p:sp>
    </p:spTree>
  </p:cSld>
  <p:clrMapOvr>
    <a:masterClrMapping/>
  </p:clrMapOvr>
  <p:timing>
    <p:tnLst>
      <p:par>
        <p:cTn xmlns:p14="http://schemas.microsoft.com/office/powerpoint/2010/mai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Text Box 5"/>
          <p:cNvSpPr txBox="1">
            <a:spLocks noChangeArrowheads="1"/>
          </p:cNvSpPr>
          <p:nvPr/>
        </p:nvSpPr>
        <p:spPr bwMode="auto">
          <a:xfrm>
            <a:off x="2419350" y="2405063"/>
            <a:ext cx="4346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ctr" hangingPunct="1">
              <a:spcBef>
                <a:spcPct val="50000"/>
              </a:spcBef>
              <a:buFont typeface="Wingdings" pitchFamily="2" charset="2"/>
              <a:buNone/>
            </a:pPr>
            <a:r>
              <a:rPr kumimoji="1" lang="zh-CN" altLang="en-US" sz="8000" b="1">
                <a:solidFill>
                  <a:srgbClr val="FFFFFF"/>
                </a:solidFill>
                <a:latin typeface="Times New Roman" pitchFamily="18" charset="0"/>
                <a:ea typeface="宋体" pitchFamily="2" charset="-122"/>
              </a:rPr>
              <a:t>下 课 啦 </a:t>
            </a:r>
            <a:r>
              <a:rPr kumimoji="1" lang="en-US" altLang="zh-CN" sz="8000" b="1">
                <a:solidFill>
                  <a:srgbClr val="FFFFFF"/>
                </a:solidFill>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p:cTn id="7" dur="1000" fill="hold"/>
                                        <p:tgtEl>
                                          <p:spTgt spid="82949"/>
                                        </p:tgtEl>
                                        <p:attrNameLst>
                                          <p:attrName>ppt_w</p:attrName>
                                        </p:attrNameLst>
                                      </p:cBhvr>
                                      <p:tavLst>
                                        <p:tav tm="0">
                                          <p:val>
                                            <p:fltVal val="0"/>
                                          </p:val>
                                        </p:tav>
                                        <p:tav tm="100000">
                                          <p:val>
                                            <p:strVal val="#ppt_w"/>
                                          </p:val>
                                        </p:tav>
                                      </p:tavLst>
                                    </p:anim>
                                    <p:anim calcmode="lin" valueType="num">
                                      <p:cBhvr>
                                        <p:cTn id="8" dur="1000" fill="hold"/>
                                        <p:tgtEl>
                                          <p:spTgt spid="82949"/>
                                        </p:tgtEl>
                                        <p:attrNameLst>
                                          <p:attrName>ppt_h</p:attrName>
                                        </p:attrNameLst>
                                      </p:cBhvr>
                                      <p:tavLst>
                                        <p:tav tm="0">
                                          <p:val>
                                            <p:fltVal val="0"/>
                                          </p:val>
                                        </p:tav>
                                        <p:tav tm="100000">
                                          <p:val>
                                            <p:strVal val="#ppt_h"/>
                                          </p:val>
                                        </p:tav>
                                      </p:tavLst>
                                    </p:anim>
                                    <p:anim calcmode="lin" valueType="num">
                                      <p:cBhvr>
                                        <p:cTn id="9" dur="1000" fill="hold"/>
                                        <p:tgtEl>
                                          <p:spTgt spid="829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294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76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49EFD8-14DF-430A-8029-707E8EE0E7EA}" type="slidenum">
              <a:rPr lang="en-US" altLang="zh-CN" smtClean="0">
                <a:latin typeface="Times New Roman" pitchFamily="18" charset="0"/>
              </a:rPr>
              <a:pPr eaLnBrk="1" hangingPunct="1"/>
              <a:t>18</a:t>
            </a:fld>
            <a:endParaRPr lang="en-US" altLang="zh-CN" smtClean="0">
              <a:latin typeface="Times New Roman" pitchFamily="18" charset="0"/>
            </a:endParaRPr>
          </a:p>
        </p:txBody>
      </p:sp>
      <p:sp>
        <p:nvSpPr>
          <p:cNvPr id="27652"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2.2</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可变分区存储管理</a:t>
            </a:r>
          </a:p>
        </p:txBody>
      </p:sp>
      <p:sp>
        <p:nvSpPr>
          <p:cNvPr id="100356" name="Text Box 4"/>
          <p:cNvSpPr txBox="1">
            <a:spLocks noChangeArrowheads="1"/>
          </p:cNvSpPr>
          <p:nvPr/>
        </p:nvSpPr>
        <p:spPr bwMode="auto">
          <a:xfrm>
            <a:off x="611188" y="1557338"/>
            <a:ext cx="7921625"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eaLnBrk="0" hangingPunct="0">
              <a:defRPr>
                <a:solidFill>
                  <a:schemeClr val="tx1"/>
                </a:solidFill>
                <a:latin typeface="Arial" charset="0"/>
              </a:defRPr>
            </a:lvl1pPr>
            <a:lvl2pPr marL="1162050" indent="-5381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2" pitchFamily="18" charset="2"/>
              <a:buChar char="ö"/>
            </a:pPr>
            <a:r>
              <a:rPr lang="zh-CN" altLang="en-US" sz="3200" b="1" dirty="0">
                <a:latin typeface="宋体" pitchFamily="2" charset="-122"/>
                <a:ea typeface="宋体" pitchFamily="2" charset="-122"/>
              </a:rPr>
              <a:t>可变分区（</a:t>
            </a:r>
            <a:r>
              <a:rPr lang="zh-CN" altLang="en-US" sz="3200" b="1" dirty="0">
                <a:solidFill>
                  <a:srgbClr val="FF0000"/>
                </a:solidFill>
                <a:latin typeface="宋体" pitchFamily="2" charset="-122"/>
                <a:ea typeface="宋体" pitchFamily="2" charset="-122"/>
              </a:rPr>
              <a:t>动态分区</a:t>
            </a:r>
            <a:r>
              <a:rPr lang="zh-CN" altLang="en-US" sz="3200" b="1" dirty="0">
                <a:latin typeface="宋体" pitchFamily="2" charset="-122"/>
                <a:ea typeface="宋体" pitchFamily="2" charset="-122"/>
              </a:rPr>
              <a:t>）</a:t>
            </a:r>
            <a:endParaRPr lang="zh-CN" altLang="zh-CN" sz="3200" b="1" dirty="0">
              <a:latin typeface="宋体" pitchFamily="2" charset="-122"/>
              <a:ea typeface="宋体" pitchFamily="2" charset="-122"/>
            </a:endParaRPr>
          </a:p>
          <a:p>
            <a:pPr lvl="1" eaLnBrk="1" hangingPunct="1">
              <a:spcBef>
                <a:spcPct val="50000"/>
              </a:spcBef>
              <a:buFont typeface="Times New Roman" pitchFamily="18" charset="0"/>
              <a:buChar char="☺"/>
            </a:pPr>
            <a:r>
              <a:rPr lang="zh-CN" altLang="en-US" sz="2800" b="1" dirty="0">
                <a:latin typeface="楷体_GB2312" pitchFamily="49" charset="-122"/>
                <a:ea typeface="楷体_GB2312" pitchFamily="49" charset="-122"/>
              </a:rPr>
              <a:t>初始时，操作系统会占用内存的一部分</a:t>
            </a:r>
            <a:r>
              <a:rPr lang="zh-CN" altLang="en-US"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剩余</a:t>
            </a:r>
            <a:r>
              <a:rPr lang="zh-CN" altLang="en-US" sz="2800" b="1" dirty="0" smtClean="0">
                <a:latin typeface="楷体_GB2312" pitchFamily="49" charset="-122"/>
                <a:ea typeface="楷体_GB2312" pitchFamily="49" charset="-122"/>
              </a:rPr>
              <a:t>空间为一个</a:t>
            </a:r>
            <a:r>
              <a:rPr lang="zh-CN" altLang="en-US" sz="2800" b="1" dirty="0">
                <a:latin typeface="楷体_GB2312" pitchFamily="49" charset="-122"/>
                <a:ea typeface="楷体_GB2312" pitchFamily="49" charset="-122"/>
              </a:rPr>
              <a:t>完整的大空闲区</a:t>
            </a:r>
          </a:p>
          <a:p>
            <a:pPr lvl="1" eaLnBrk="1" hangingPunct="1">
              <a:spcBef>
                <a:spcPct val="30000"/>
              </a:spcBef>
              <a:buFont typeface="Times New Roman" pitchFamily="18" charset="0"/>
              <a:buChar char="☺"/>
            </a:pPr>
            <a:r>
              <a:rPr lang="zh-CN" altLang="en-US" sz="2800" b="1" dirty="0">
                <a:latin typeface="楷体_GB2312" pitchFamily="49" charset="-122"/>
                <a:ea typeface="楷体_GB2312" pitchFamily="49" charset="-122"/>
              </a:rPr>
              <a:t>当一个程序要求装入内存运行时，系统从这个空闲区中划一块分配给它</a:t>
            </a:r>
          </a:p>
          <a:p>
            <a:pPr lvl="1" eaLnBrk="1" hangingPunct="1">
              <a:spcBef>
                <a:spcPct val="30000"/>
              </a:spcBef>
              <a:buFont typeface="Times New Roman" pitchFamily="18" charset="0"/>
              <a:buChar char="☺"/>
            </a:pPr>
            <a:r>
              <a:rPr lang="zh-CN" altLang="en-US" sz="2800" b="1" dirty="0">
                <a:latin typeface="楷体_GB2312" pitchFamily="49" charset="-122"/>
                <a:ea typeface="楷体_GB2312" pitchFamily="49" charset="-122"/>
              </a:rPr>
              <a:t>当程序完成后释放所占用的存储区</a:t>
            </a:r>
          </a:p>
          <a:p>
            <a:pPr lvl="1" eaLnBrk="1" hangingPunct="1">
              <a:spcBef>
                <a:spcPct val="30000"/>
              </a:spcBef>
              <a:buFont typeface="Times New Roman" pitchFamily="18" charset="0"/>
              <a:buChar char="☺"/>
            </a:pPr>
            <a:r>
              <a:rPr lang="zh-CN" altLang="en-US" sz="2800" b="1" dirty="0">
                <a:latin typeface="楷体_GB2312" pitchFamily="49" charset="-122"/>
                <a:ea typeface="楷体_GB2312" pitchFamily="49" charset="-122"/>
              </a:rPr>
              <a:t>随着一系列的内存分配和回收，原来的一整块大空闲区就形成了若干占用区和空闲区相间的布局。</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0356">
                                            <p:txEl>
                                              <p:pRg st="1" end="1"/>
                                            </p:txEl>
                                          </p:spTgt>
                                        </p:tgtEl>
                                        <p:attrNameLst>
                                          <p:attrName>style.visibility</p:attrName>
                                        </p:attrNameLst>
                                      </p:cBhvr>
                                      <p:to>
                                        <p:strVal val="visible"/>
                                      </p:to>
                                    </p:set>
                                    <p:animEffect transition="in" filter="dissolve">
                                      <p:cBhvr>
                                        <p:cTn id="7" dur="500"/>
                                        <p:tgtEl>
                                          <p:spTgt spid="10035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0356">
                                            <p:txEl>
                                              <p:pRg st="2" end="2"/>
                                            </p:txEl>
                                          </p:spTgt>
                                        </p:tgtEl>
                                        <p:attrNameLst>
                                          <p:attrName>style.visibility</p:attrName>
                                        </p:attrNameLst>
                                      </p:cBhvr>
                                      <p:to>
                                        <p:strVal val="visible"/>
                                      </p:to>
                                    </p:set>
                                    <p:animEffect transition="in" filter="dissolve">
                                      <p:cBhvr>
                                        <p:cTn id="12" dur="500"/>
                                        <p:tgtEl>
                                          <p:spTgt spid="1003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0356">
                                            <p:txEl>
                                              <p:pRg st="3" end="3"/>
                                            </p:txEl>
                                          </p:spTgt>
                                        </p:tgtEl>
                                        <p:attrNameLst>
                                          <p:attrName>style.visibility</p:attrName>
                                        </p:attrNameLst>
                                      </p:cBhvr>
                                      <p:to>
                                        <p:strVal val="visible"/>
                                      </p:to>
                                    </p:set>
                                    <p:animEffect transition="in" filter="dissolve">
                                      <p:cBhvr>
                                        <p:cTn id="17" dur="500"/>
                                        <p:tgtEl>
                                          <p:spTgt spid="10035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0356">
                                            <p:txEl>
                                              <p:pRg st="4" end="4"/>
                                            </p:txEl>
                                          </p:spTgt>
                                        </p:tgtEl>
                                        <p:attrNameLst>
                                          <p:attrName>style.visibility</p:attrName>
                                        </p:attrNameLst>
                                      </p:cBhvr>
                                      <p:to>
                                        <p:strVal val="visible"/>
                                      </p:to>
                                    </p:set>
                                    <p:animEffect transition="in" filter="dissolve">
                                      <p:cBhvr>
                                        <p:cTn id="22" dur="500"/>
                                        <p:tgtEl>
                                          <p:spTgt spid="1003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86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EC0F87-D639-439A-804C-AAA404D3F049}" type="slidenum">
              <a:rPr lang="en-US" altLang="zh-CN" smtClean="0">
                <a:latin typeface="Times New Roman" pitchFamily="18" charset="0"/>
              </a:rPr>
              <a:pPr eaLnBrk="1" hangingPunct="1"/>
              <a:t>19</a:t>
            </a:fld>
            <a:endParaRPr lang="en-US" altLang="zh-CN" smtClean="0">
              <a:latin typeface="Times New Roman" pitchFamily="18" charset="0"/>
            </a:endParaRPr>
          </a:p>
        </p:txBody>
      </p:sp>
      <p:graphicFrame>
        <p:nvGraphicFramePr>
          <p:cNvPr id="101541" name="Group 165"/>
          <p:cNvGraphicFramePr>
            <a:graphicFrameLocks noGrp="1"/>
          </p:cNvGraphicFramePr>
          <p:nvPr/>
        </p:nvGraphicFramePr>
        <p:xfrm>
          <a:off x="1668463" y="1106488"/>
          <a:ext cx="2278062" cy="5446713"/>
        </p:xfrm>
        <a:graphic>
          <a:graphicData uri="http://schemas.openxmlformats.org/drawingml/2006/table">
            <a:tbl>
              <a:tblPr/>
              <a:tblGrid>
                <a:gridCol w="2278062"/>
              </a:tblGrid>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587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8702" name="Text Box 29"/>
          <p:cNvSpPr txBox="1">
            <a:spLocks noChangeArrowheads="1"/>
          </p:cNvSpPr>
          <p:nvPr/>
        </p:nvSpPr>
        <p:spPr bwMode="auto">
          <a:xfrm>
            <a:off x="1704974" y="5911850"/>
            <a:ext cx="236296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dirty="0">
                <a:latin typeface="Times New Roman" pitchFamily="18" charset="0"/>
                <a:ea typeface="宋体" pitchFamily="2" charset="-122"/>
              </a:rPr>
              <a:t>操作系统 </a:t>
            </a:r>
            <a:r>
              <a:rPr kumimoji="1" lang="en-US" altLang="zh-CN" sz="2400" b="1" dirty="0">
                <a:latin typeface="Times New Roman" pitchFamily="18" charset="0"/>
                <a:ea typeface="宋体" pitchFamily="2" charset="-122"/>
              </a:rPr>
              <a:t>128K</a:t>
            </a:r>
          </a:p>
        </p:txBody>
      </p:sp>
      <p:sp>
        <p:nvSpPr>
          <p:cNvPr id="28703" name="Text Box 30"/>
          <p:cNvSpPr txBox="1">
            <a:spLocks noChangeArrowheads="1"/>
          </p:cNvSpPr>
          <p:nvPr/>
        </p:nvSpPr>
        <p:spPr bwMode="auto">
          <a:xfrm>
            <a:off x="1260475" y="6308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28704" name="Text Box 31"/>
          <p:cNvSpPr txBox="1">
            <a:spLocks noChangeArrowheads="1"/>
          </p:cNvSpPr>
          <p:nvPr/>
        </p:nvSpPr>
        <p:spPr bwMode="auto">
          <a:xfrm>
            <a:off x="641350" y="911225"/>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1024K</a:t>
            </a:r>
          </a:p>
        </p:txBody>
      </p:sp>
      <p:sp>
        <p:nvSpPr>
          <p:cNvPr id="28705" name="Text Box 32"/>
          <p:cNvSpPr txBox="1">
            <a:spLocks noChangeArrowheads="1"/>
          </p:cNvSpPr>
          <p:nvPr/>
        </p:nvSpPr>
        <p:spPr bwMode="auto">
          <a:xfrm>
            <a:off x="793750" y="5546725"/>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128K</a:t>
            </a:r>
          </a:p>
        </p:txBody>
      </p:sp>
      <p:sp>
        <p:nvSpPr>
          <p:cNvPr id="28706" name="Text Box 33"/>
          <p:cNvSpPr txBox="1">
            <a:spLocks noChangeArrowheads="1"/>
          </p:cNvSpPr>
          <p:nvPr/>
        </p:nvSpPr>
        <p:spPr bwMode="auto">
          <a:xfrm>
            <a:off x="1819275" y="3106738"/>
            <a:ext cx="206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空闲区 </a:t>
            </a:r>
            <a:r>
              <a:rPr kumimoji="1" lang="en-US" altLang="zh-CN" sz="2400" b="1">
                <a:latin typeface="Times New Roman" pitchFamily="18" charset="0"/>
                <a:ea typeface="宋体" pitchFamily="2" charset="-122"/>
              </a:rPr>
              <a:t>896K</a:t>
            </a:r>
          </a:p>
        </p:txBody>
      </p:sp>
      <p:grpSp>
        <p:nvGrpSpPr>
          <p:cNvPr id="2" name="Group 206"/>
          <p:cNvGrpSpPr>
            <a:grpSpLocks/>
          </p:cNvGrpSpPr>
          <p:nvPr/>
        </p:nvGrpSpPr>
        <p:grpSpPr bwMode="auto">
          <a:xfrm>
            <a:off x="4865688" y="906463"/>
            <a:ext cx="3451225" cy="5859462"/>
            <a:chOff x="3065" y="571"/>
            <a:chExt cx="2174" cy="3691"/>
          </a:xfrm>
        </p:grpSpPr>
        <p:sp>
          <p:nvSpPr>
            <p:cNvPr id="28708" name="Rectangle 35"/>
            <p:cNvSpPr>
              <a:spLocks noChangeArrowheads="1"/>
            </p:cNvSpPr>
            <p:nvPr/>
          </p:nvSpPr>
          <p:spPr bwMode="auto">
            <a:xfrm>
              <a:off x="3712" y="3962"/>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09" name="Rectangle 36"/>
            <p:cNvSpPr>
              <a:spLocks noChangeArrowheads="1"/>
            </p:cNvSpPr>
            <p:nvPr/>
          </p:nvSpPr>
          <p:spPr bwMode="auto">
            <a:xfrm>
              <a:off x="3712" y="3790"/>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0" name="Rectangle 37"/>
            <p:cNvSpPr>
              <a:spLocks noChangeArrowheads="1"/>
            </p:cNvSpPr>
            <p:nvPr/>
          </p:nvSpPr>
          <p:spPr bwMode="auto">
            <a:xfrm>
              <a:off x="3712" y="3618"/>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1" name="Rectangle 38"/>
            <p:cNvSpPr>
              <a:spLocks noChangeArrowheads="1"/>
            </p:cNvSpPr>
            <p:nvPr/>
          </p:nvSpPr>
          <p:spPr bwMode="auto">
            <a:xfrm>
              <a:off x="3712" y="3446"/>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2" name="Rectangle 39"/>
            <p:cNvSpPr>
              <a:spLocks noChangeArrowheads="1"/>
            </p:cNvSpPr>
            <p:nvPr/>
          </p:nvSpPr>
          <p:spPr bwMode="auto">
            <a:xfrm>
              <a:off x="3712" y="3274"/>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3" name="Rectangle 40"/>
            <p:cNvSpPr>
              <a:spLocks noChangeArrowheads="1"/>
            </p:cNvSpPr>
            <p:nvPr/>
          </p:nvSpPr>
          <p:spPr bwMode="auto">
            <a:xfrm>
              <a:off x="3712" y="3102"/>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4" name="Rectangle 41"/>
            <p:cNvSpPr>
              <a:spLocks noChangeArrowheads="1"/>
            </p:cNvSpPr>
            <p:nvPr/>
          </p:nvSpPr>
          <p:spPr bwMode="auto">
            <a:xfrm>
              <a:off x="3712" y="2930"/>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5" name="Rectangle 42"/>
            <p:cNvSpPr>
              <a:spLocks noChangeArrowheads="1"/>
            </p:cNvSpPr>
            <p:nvPr/>
          </p:nvSpPr>
          <p:spPr bwMode="auto">
            <a:xfrm>
              <a:off x="3712" y="2758"/>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6" name="Rectangle 43"/>
            <p:cNvSpPr>
              <a:spLocks noChangeArrowheads="1"/>
            </p:cNvSpPr>
            <p:nvPr/>
          </p:nvSpPr>
          <p:spPr bwMode="auto">
            <a:xfrm>
              <a:off x="3712" y="2586"/>
              <a:ext cx="1435"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7" name="Rectangle 44"/>
            <p:cNvSpPr>
              <a:spLocks noChangeArrowheads="1"/>
            </p:cNvSpPr>
            <p:nvPr/>
          </p:nvSpPr>
          <p:spPr bwMode="auto">
            <a:xfrm>
              <a:off x="3712" y="2414"/>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8" name="Rectangle 45"/>
            <p:cNvSpPr>
              <a:spLocks noChangeArrowheads="1"/>
            </p:cNvSpPr>
            <p:nvPr/>
          </p:nvSpPr>
          <p:spPr bwMode="auto">
            <a:xfrm>
              <a:off x="3712" y="2242"/>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19" name="Rectangle 46"/>
            <p:cNvSpPr>
              <a:spLocks noChangeArrowheads="1"/>
            </p:cNvSpPr>
            <p:nvPr/>
          </p:nvSpPr>
          <p:spPr bwMode="auto">
            <a:xfrm>
              <a:off x="3712" y="2070"/>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0" name="Rectangle 47"/>
            <p:cNvSpPr>
              <a:spLocks noChangeArrowheads="1"/>
            </p:cNvSpPr>
            <p:nvPr/>
          </p:nvSpPr>
          <p:spPr bwMode="auto">
            <a:xfrm>
              <a:off x="3712" y="1898"/>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1" name="Rectangle 48"/>
            <p:cNvSpPr>
              <a:spLocks noChangeArrowheads="1"/>
            </p:cNvSpPr>
            <p:nvPr/>
          </p:nvSpPr>
          <p:spPr bwMode="auto">
            <a:xfrm>
              <a:off x="3712" y="1726"/>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2" name="Rectangle 49"/>
            <p:cNvSpPr>
              <a:spLocks noChangeArrowheads="1"/>
            </p:cNvSpPr>
            <p:nvPr/>
          </p:nvSpPr>
          <p:spPr bwMode="auto">
            <a:xfrm>
              <a:off x="3712" y="1554"/>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3" name="Rectangle 50"/>
            <p:cNvSpPr>
              <a:spLocks noChangeArrowheads="1"/>
            </p:cNvSpPr>
            <p:nvPr/>
          </p:nvSpPr>
          <p:spPr bwMode="auto">
            <a:xfrm>
              <a:off x="3712" y="1382"/>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4" name="Rectangle 51"/>
            <p:cNvSpPr>
              <a:spLocks noChangeArrowheads="1"/>
            </p:cNvSpPr>
            <p:nvPr/>
          </p:nvSpPr>
          <p:spPr bwMode="auto">
            <a:xfrm>
              <a:off x="3712" y="1210"/>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5" name="Rectangle 52"/>
            <p:cNvSpPr>
              <a:spLocks noChangeArrowheads="1"/>
            </p:cNvSpPr>
            <p:nvPr/>
          </p:nvSpPr>
          <p:spPr bwMode="auto">
            <a:xfrm>
              <a:off x="3712" y="1038"/>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6" name="Rectangle 53"/>
            <p:cNvSpPr>
              <a:spLocks noChangeArrowheads="1"/>
            </p:cNvSpPr>
            <p:nvPr/>
          </p:nvSpPr>
          <p:spPr bwMode="auto">
            <a:xfrm>
              <a:off x="3712" y="866"/>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7" name="Rectangle 54"/>
            <p:cNvSpPr>
              <a:spLocks noChangeArrowheads="1"/>
            </p:cNvSpPr>
            <p:nvPr/>
          </p:nvSpPr>
          <p:spPr bwMode="auto">
            <a:xfrm>
              <a:off x="3712" y="694"/>
              <a:ext cx="14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1000">
                <a:latin typeface="Verdana" pitchFamily="34" charset="0"/>
                <a:ea typeface="宋体" pitchFamily="2" charset="-122"/>
              </a:endParaRPr>
            </a:p>
          </p:txBody>
        </p:sp>
        <p:sp>
          <p:nvSpPr>
            <p:cNvPr id="28728" name="Line 55"/>
            <p:cNvSpPr>
              <a:spLocks noChangeShapeType="1"/>
            </p:cNvSpPr>
            <p:nvPr/>
          </p:nvSpPr>
          <p:spPr bwMode="auto">
            <a:xfrm>
              <a:off x="3712" y="694"/>
              <a:ext cx="14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729" name="Line 56"/>
            <p:cNvSpPr>
              <a:spLocks noChangeShapeType="1"/>
            </p:cNvSpPr>
            <p:nvPr/>
          </p:nvSpPr>
          <p:spPr bwMode="auto">
            <a:xfrm>
              <a:off x="3712" y="3618"/>
              <a:ext cx="143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730" name="Line 57"/>
            <p:cNvSpPr>
              <a:spLocks noChangeShapeType="1"/>
            </p:cNvSpPr>
            <p:nvPr/>
          </p:nvSpPr>
          <p:spPr bwMode="auto">
            <a:xfrm>
              <a:off x="3712" y="4134"/>
              <a:ext cx="14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731" name="Line 58"/>
            <p:cNvSpPr>
              <a:spLocks noChangeShapeType="1"/>
            </p:cNvSpPr>
            <p:nvPr/>
          </p:nvSpPr>
          <p:spPr bwMode="auto">
            <a:xfrm>
              <a:off x="3712" y="694"/>
              <a:ext cx="0" cy="34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732" name="Line 59"/>
            <p:cNvSpPr>
              <a:spLocks noChangeShapeType="1"/>
            </p:cNvSpPr>
            <p:nvPr/>
          </p:nvSpPr>
          <p:spPr bwMode="auto">
            <a:xfrm>
              <a:off x="5147" y="694"/>
              <a:ext cx="0" cy="34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733" name="Text Box 60"/>
            <p:cNvSpPr txBox="1">
              <a:spLocks noChangeArrowheads="1"/>
            </p:cNvSpPr>
            <p:nvPr/>
          </p:nvSpPr>
          <p:spPr bwMode="auto">
            <a:xfrm>
              <a:off x="3735" y="3721"/>
              <a:ext cx="1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dirty="0">
                  <a:latin typeface="Times New Roman" pitchFamily="18" charset="0"/>
                  <a:ea typeface="宋体" pitchFamily="2" charset="-122"/>
                </a:rPr>
                <a:t>操作系统 </a:t>
              </a:r>
              <a:r>
                <a:rPr kumimoji="1" lang="en-US" altLang="zh-CN" sz="2400" b="1" dirty="0">
                  <a:latin typeface="Times New Roman" pitchFamily="18" charset="0"/>
                  <a:ea typeface="宋体" pitchFamily="2" charset="-122"/>
                </a:rPr>
                <a:t>128K</a:t>
              </a:r>
            </a:p>
          </p:txBody>
        </p:sp>
        <p:sp>
          <p:nvSpPr>
            <p:cNvPr id="28734" name="Text Box 61"/>
            <p:cNvSpPr txBox="1">
              <a:spLocks noChangeArrowheads="1"/>
            </p:cNvSpPr>
            <p:nvPr/>
          </p:nvSpPr>
          <p:spPr bwMode="auto">
            <a:xfrm>
              <a:off x="3455" y="39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28735" name="Text Box 62"/>
            <p:cNvSpPr txBox="1">
              <a:spLocks noChangeArrowheads="1"/>
            </p:cNvSpPr>
            <p:nvPr/>
          </p:nvSpPr>
          <p:spPr bwMode="auto">
            <a:xfrm>
              <a:off x="3065" y="571"/>
              <a:ext cx="6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1024K</a:t>
              </a:r>
            </a:p>
          </p:txBody>
        </p:sp>
        <p:sp>
          <p:nvSpPr>
            <p:cNvPr id="28736" name="Text Box 63"/>
            <p:cNvSpPr txBox="1">
              <a:spLocks noChangeArrowheads="1"/>
            </p:cNvSpPr>
            <p:nvPr/>
          </p:nvSpPr>
          <p:spPr bwMode="auto">
            <a:xfrm>
              <a:off x="3161" y="3491"/>
              <a:ext cx="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128K</a:t>
              </a:r>
            </a:p>
          </p:txBody>
        </p:sp>
        <p:sp>
          <p:nvSpPr>
            <p:cNvPr id="28737" name="Text Box 64"/>
            <p:cNvSpPr txBox="1">
              <a:spLocks noChangeArrowheads="1"/>
            </p:cNvSpPr>
            <p:nvPr/>
          </p:nvSpPr>
          <p:spPr bwMode="auto">
            <a:xfrm>
              <a:off x="3807" y="1558"/>
              <a:ext cx="1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空闲区 </a:t>
              </a:r>
              <a:r>
                <a:rPr kumimoji="1" lang="en-US" altLang="zh-CN" sz="2400" b="1">
                  <a:latin typeface="Times New Roman" pitchFamily="18" charset="0"/>
                  <a:ea typeface="宋体" pitchFamily="2" charset="-122"/>
                </a:rPr>
                <a:t>576K</a:t>
              </a:r>
            </a:p>
          </p:txBody>
        </p:sp>
        <p:sp>
          <p:nvSpPr>
            <p:cNvPr id="28738" name="Text Box 65"/>
            <p:cNvSpPr txBox="1">
              <a:spLocks noChangeArrowheads="1"/>
            </p:cNvSpPr>
            <p:nvPr/>
          </p:nvSpPr>
          <p:spPr bwMode="auto">
            <a:xfrm>
              <a:off x="3840" y="2935"/>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进程</a:t>
              </a:r>
              <a:r>
                <a:rPr kumimoji="1" lang="en-US" altLang="zh-CN" sz="2400" b="1">
                  <a:latin typeface="Times New Roman" pitchFamily="18" charset="0"/>
                  <a:ea typeface="宋体" pitchFamily="2" charset="-122"/>
                </a:rPr>
                <a:t>1 320K</a:t>
              </a:r>
            </a:p>
          </p:txBody>
        </p:sp>
        <p:sp>
          <p:nvSpPr>
            <p:cNvPr id="28739" name="Text Box 66"/>
            <p:cNvSpPr txBox="1">
              <a:spLocks noChangeArrowheads="1"/>
            </p:cNvSpPr>
            <p:nvPr/>
          </p:nvSpPr>
          <p:spPr bwMode="auto">
            <a:xfrm>
              <a:off x="3158" y="2435"/>
              <a:ext cx="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448K</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12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F88108-1A60-43D9-AF32-38358424AA41}" type="slidenum">
              <a:rPr lang="en-US" altLang="zh-CN" smtClean="0">
                <a:latin typeface="Times New Roman" pitchFamily="18" charset="0"/>
              </a:rPr>
              <a:pPr eaLnBrk="1" hangingPunct="1"/>
              <a:t>2</a:t>
            </a:fld>
            <a:endParaRPr lang="en-US" altLang="zh-CN" smtClean="0">
              <a:latin typeface="Times New Roman" pitchFamily="18" charset="0"/>
            </a:endParaRPr>
          </a:p>
        </p:txBody>
      </p:sp>
      <p:sp>
        <p:nvSpPr>
          <p:cNvPr id="11268" name="Rectangle 2"/>
          <p:cNvSpPr>
            <a:spLocks noGrp="1" noChangeArrowheads="1"/>
          </p:cNvSpPr>
          <p:nvPr>
            <p:ph type="title"/>
          </p:nvPr>
        </p:nvSpPr>
        <p:spPr>
          <a:xfrm>
            <a:off x="323850" y="228600"/>
            <a:ext cx="7315200" cy="563563"/>
          </a:xfrm>
        </p:spPr>
        <p:txBody>
          <a:bodyPr/>
          <a:lstStyle/>
          <a:p>
            <a:pPr algn="ctr" eaLnBrk="1" hangingPunct="1"/>
            <a:r>
              <a:rPr lang="en-US" altLang="en-US" sz="4400" smtClean="0">
                <a:latin typeface="隶书" pitchFamily="49" charset="-122"/>
                <a:ea typeface="隶书" pitchFamily="49" charset="-122"/>
              </a:rPr>
              <a:t>第</a:t>
            </a:r>
            <a:r>
              <a:rPr lang="zh-CN" altLang="en-US" sz="4400" smtClean="0">
                <a:latin typeface="隶书" pitchFamily="49" charset="-122"/>
                <a:ea typeface="隶书" pitchFamily="49" charset="-122"/>
              </a:rPr>
              <a:t>三</a:t>
            </a:r>
            <a:r>
              <a:rPr lang="en-US" altLang="en-US" sz="4400" smtClean="0">
                <a:latin typeface="隶书" pitchFamily="49" charset="-122"/>
                <a:ea typeface="隶书" pitchFamily="49" charset="-122"/>
              </a:rPr>
              <a:t>章 </a:t>
            </a:r>
            <a:r>
              <a:rPr lang="zh-CN" altLang="en-US" sz="4400" smtClean="0">
                <a:latin typeface="隶书" pitchFamily="49" charset="-122"/>
                <a:ea typeface="隶书" pitchFamily="49" charset="-122"/>
              </a:rPr>
              <a:t>存储管理 </a:t>
            </a:r>
            <a:endParaRPr lang="en-US" altLang="zh-CN" sz="4400" smtClean="0">
              <a:latin typeface="隶书" pitchFamily="49" charset="-122"/>
              <a:ea typeface="隶书" pitchFamily="49" charset="-122"/>
            </a:endParaRPr>
          </a:p>
        </p:txBody>
      </p:sp>
      <p:sp>
        <p:nvSpPr>
          <p:cNvPr id="11269" name="Line 11"/>
          <p:cNvSpPr>
            <a:spLocks noChangeShapeType="1"/>
          </p:cNvSpPr>
          <p:nvPr/>
        </p:nvSpPr>
        <p:spPr bwMode="auto">
          <a:xfrm>
            <a:off x="2438400" y="2492375"/>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0" name="Text Box 12"/>
          <p:cNvSpPr txBox="1">
            <a:spLocks noChangeArrowheads="1"/>
          </p:cNvSpPr>
          <p:nvPr/>
        </p:nvSpPr>
        <p:spPr bwMode="auto">
          <a:xfrm>
            <a:off x="2700338" y="1912938"/>
            <a:ext cx="3560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3200" b="1">
                <a:solidFill>
                  <a:schemeClr val="tx2"/>
                </a:solidFill>
                <a:ea typeface="宋体" pitchFamily="2" charset="-122"/>
              </a:rPr>
              <a:t>单道程序存储管理 </a:t>
            </a:r>
            <a:endParaRPr lang="en-US" altLang="zh-CN" sz="3200" b="1">
              <a:solidFill>
                <a:schemeClr val="tx2"/>
              </a:solidFill>
              <a:ea typeface="宋体" pitchFamily="2" charset="-122"/>
            </a:endParaRPr>
          </a:p>
        </p:txBody>
      </p:sp>
      <p:grpSp>
        <p:nvGrpSpPr>
          <p:cNvPr id="11271" name="Group 45"/>
          <p:cNvGrpSpPr>
            <a:grpSpLocks/>
          </p:cNvGrpSpPr>
          <p:nvPr/>
        </p:nvGrpSpPr>
        <p:grpSpPr bwMode="auto">
          <a:xfrm>
            <a:off x="1828800" y="1989138"/>
            <a:ext cx="608013" cy="533400"/>
            <a:chOff x="1152" y="1275"/>
            <a:chExt cx="383" cy="336"/>
          </a:xfrm>
        </p:grpSpPr>
        <p:grpSp>
          <p:nvGrpSpPr>
            <p:cNvPr id="11305" name="Group 3"/>
            <p:cNvGrpSpPr>
              <a:grpSpLocks/>
            </p:cNvGrpSpPr>
            <p:nvPr/>
          </p:nvGrpSpPr>
          <p:grpSpPr bwMode="auto">
            <a:xfrm>
              <a:off x="1152" y="1275"/>
              <a:ext cx="383" cy="336"/>
              <a:chOff x="1110" y="2656"/>
              <a:chExt cx="1549" cy="1351"/>
            </a:xfrm>
          </p:grpSpPr>
          <p:sp>
            <p:nvSpPr>
              <p:cNvPr id="1130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130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63494"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1306" name="Text Box 13"/>
            <p:cNvSpPr txBox="1">
              <a:spLocks noChangeArrowheads="1"/>
            </p:cNvSpPr>
            <p:nvPr/>
          </p:nvSpPr>
          <p:spPr bwMode="gray">
            <a:xfrm>
              <a:off x="1235" y="129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400" b="1">
                  <a:solidFill>
                    <a:schemeClr val="bg1"/>
                  </a:solidFill>
                  <a:ea typeface="宋体" pitchFamily="2" charset="-122"/>
                </a:rPr>
                <a:t>1</a:t>
              </a:r>
            </a:p>
          </p:txBody>
        </p:sp>
      </p:grpSp>
      <p:sp>
        <p:nvSpPr>
          <p:cNvPr id="11272" name="Line 14"/>
          <p:cNvSpPr>
            <a:spLocks noChangeShapeType="1"/>
          </p:cNvSpPr>
          <p:nvPr/>
        </p:nvSpPr>
        <p:spPr bwMode="auto">
          <a:xfrm>
            <a:off x="2438400" y="3357563"/>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3" name="Text Box 15"/>
          <p:cNvSpPr txBox="1">
            <a:spLocks noChangeArrowheads="1"/>
          </p:cNvSpPr>
          <p:nvPr/>
        </p:nvSpPr>
        <p:spPr bwMode="auto">
          <a:xfrm>
            <a:off x="2700338" y="2781300"/>
            <a:ext cx="27447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3200" b="1" dirty="0">
                <a:solidFill>
                  <a:schemeClr val="tx2"/>
                </a:solidFill>
                <a:ea typeface="宋体" pitchFamily="2" charset="-122"/>
              </a:rPr>
              <a:t>分区存储管理 </a:t>
            </a:r>
            <a:endParaRPr lang="en-US" altLang="zh-CN" sz="3200" b="1" dirty="0">
              <a:solidFill>
                <a:schemeClr val="tx2"/>
              </a:solidFill>
              <a:ea typeface="宋体" pitchFamily="2" charset="-122"/>
            </a:endParaRPr>
          </a:p>
        </p:txBody>
      </p:sp>
      <p:grpSp>
        <p:nvGrpSpPr>
          <p:cNvPr id="11274" name="Group 46"/>
          <p:cNvGrpSpPr>
            <a:grpSpLocks/>
          </p:cNvGrpSpPr>
          <p:nvPr/>
        </p:nvGrpSpPr>
        <p:grpSpPr bwMode="auto">
          <a:xfrm>
            <a:off x="1828800" y="2835275"/>
            <a:ext cx="608013" cy="533400"/>
            <a:chOff x="1152" y="1851"/>
            <a:chExt cx="383" cy="336"/>
          </a:xfrm>
        </p:grpSpPr>
        <p:grpSp>
          <p:nvGrpSpPr>
            <p:cNvPr id="11300" name="Group 7"/>
            <p:cNvGrpSpPr>
              <a:grpSpLocks/>
            </p:cNvGrpSpPr>
            <p:nvPr/>
          </p:nvGrpSpPr>
          <p:grpSpPr bwMode="auto">
            <a:xfrm>
              <a:off x="1152" y="1851"/>
              <a:ext cx="383" cy="336"/>
              <a:chOff x="3174" y="2656"/>
              <a:chExt cx="1549" cy="1351"/>
            </a:xfrm>
          </p:grpSpPr>
          <p:sp>
            <p:nvSpPr>
              <p:cNvPr id="1130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130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63498"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1301" name="Text Box 16"/>
            <p:cNvSpPr txBox="1">
              <a:spLocks noChangeArrowheads="1"/>
            </p:cNvSpPr>
            <p:nvPr/>
          </p:nvSpPr>
          <p:spPr bwMode="gray">
            <a:xfrm>
              <a:off x="1235" y="18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400" b="1">
                  <a:solidFill>
                    <a:schemeClr val="bg1"/>
                  </a:solidFill>
                  <a:ea typeface="宋体" pitchFamily="2" charset="-122"/>
                </a:rPr>
                <a:t>2</a:t>
              </a:r>
            </a:p>
          </p:txBody>
        </p:sp>
      </p:grpSp>
      <p:sp>
        <p:nvSpPr>
          <p:cNvPr id="11275" name="Line 25"/>
          <p:cNvSpPr>
            <a:spLocks noChangeShapeType="1"/>
          </p:cNvSpPr>
          <p:nvPr/>
        </p:nvSpPr>
        <p:spPr bwMode="auto">
          <a:xfrm>
            <a:off x="2438400" y="4221163"/>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Text Box 26"/>
          <p:cNvSpPr txBox="1">
            <a:spLocks noChangeArrowheads="1"/>
          </p:cNvSpPr>
          <p:nvPr/>
        </p:nvSpPr>
        <p:spPr bwMode="auto">
          <a:xfrm>
            <a:off x="2700338" y="3644900"/>
            <a:ext cx="3968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3200" b="1">
                <a:solidFill>
                  <a:schemeClr val="tx2"/>
                </a:solidFill>
                <a:ea typeface="宋体" pitchFamily="2" charset="-122"/>
              </a:rPr>
              <a:t>页式和段式存储管理 </a:t>
            </a:r>
            <a:endParaRPr lang="en-US" altLang="zh-CN" sz="3200" b="1">
              <a:solidFill>
                <a:schemeClr val="tx2"/>
              </a:solidFill>
              <a:ea typeface="宋体" pitchFamily="2" charset="-122"/>
            </a:endParaRPr>
          </a:p>
        </p:txBody>
      </p:sp>
      <p:grpSp>
        <p:nvGrpSpPr>
          <p:cNvPr id="11277" name="Group 47"/>
          <p:cNvGrpSpPr>
            <a:grpSpLocks/>
          </p:cNvGrpSpPr>
          <p:nvPr/>
        </p:nvGrpSpPr>
        <p:grpSpPr bwMode="auto">
          <a:xfrm>
            <a:off x="1828800" y="3681413"/>
            <a:ext cx="608013" cy="533400"/>
            <a:chOff x="1152" y="2413"/>
            <a:chExt cx="383" cy="336"/>
          </a:xfrm>
        </p:grpSpPr>
        <p:grpSp>
          <p:nvGrpSpPr>
            <p:cNvPr id="11295" name="Group 17"/>
            <p:cNvGrpSpPr>
              <a:grpSpLocks/>
            </p:cNvGrpSpPr>
            <p:nvPr/>
          </p:nvGrpSpPr>
          <p:grpSpPr bwMode="auto">
            <a:xfrm>
              <a:off x="1152" y="2413"/>
              <a:ext cx="383" cy="336"/>
              <a:chOff x="1110" y="2656"/>
              <a:chExt cx="1549" cy="1351"/>
            </a:xfrm>
          </p:grpSpPr>
          <p:sp>
            <p:nvSpPr>
              <p:cNvPr id="1129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129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63508"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1296" name="Text Box 27"/>
            <p:cNvSpPr txBox="1">
              <a:spLocks noChangeArrowheads="1"/>
            </p:cNvSpPr>
            <p:nvPr/>
          </p:nvSpPr>
          <p:spPr bwMode="gray">
            <a:xfrm>
              <a:off x="1235" y="244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400" b="1">
                  <a:solidFill>
                    <a:schemeClr val="bg1"/>
                  </a:solidFill>
                  <a:ea typeface="宋体" pitchFamily="2" charset="-122"/>
                </a:rPr>
                <a:t>3</a:t>
              </a:r>
            </a:p>
          </p:txBody>
        </p:sp>
      </p:grpSp>
      <p:sp>
        <p:nvSpPr>
          <p:cNvPr id="11278" name="Line 28"/>
          <p:cNvSpPr>
            <a:spLocks noChangeShapeType="1"/>
          </p:cNvSpPr>
          <p:nvPr/>
        </p:nvSpPr>
        <p:spPr bwMode="auto">
          <a:xfrm>
            <a:off x="2438400" y="5065713"/>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Text Box 29"/>
          <p:cNvSpPr txBox="1">
            <a:spLocks noChangeArrowheads="1"/>
          </p:cNvSpPr>
          <p:nvPr/>
        </p:nvSpPr>
        <p:spPr bwMode="auto">
          <a:xfrm>
            <a:off x="2700338" y="4497388"/>
            <a:ext cx="27447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zh-CN" altLang="en-US" sz="3200" b="1">
                <a:solidFill>
                  <a:schemeClr val="tx2"/>
                </a:solidFill>
                <a:ea typeface="宋体" pitchFamily="2" charset="-122"/>
              </a:rPr>
              <a:t>虚拟存储技术 </a:t>
            </a:r>
            <a:endParaRPr lang="en-US" altLang="zh-CN" sz="3200" b="1">
              <a:solidFill>
                <a:schemeClr val="tx2"/>
              </a:solidFill>
              <a:ea typeface="宋体" pitchFamily="2" charset="-122"/>
            </a:endParaRPr>
          </a:p>
        </p:txBody>
      </p:sp>
      <p:grpSp>
        <p:nvGrpSpPr>
          <p:cNvPr id="11280" name="Group 48"/>
          <p:cNvGrpSpPr>
            <a:grpSpLocks/>
          </p:cNvGrpSpPr>
          <p:nvPr/>
        </p:nvGrpSpPr>
        <p:grpSpPr bwMode="auto">
          <a:xfrm>
            <a:off x="1828800" y="4527550"/>
            <a:ext cx="608013" cy="533400"/>
            <a:chOff x="1152" y="2989"/>
            <a:chExt cx="383" cy="336"/>
          </a:xfrm>
        </p:grpSpPr>
        <p:grpSp>
          <p:nvGrpSpPr>
            <p:cNvPr id="11290" name="Group 21"/>
            <p:cNvGrpSpPr>
              <a:grpSpLocks/>
            </p:cNvGrpSpPr>
            <p:nvPr/>
          </p:nvGrpSpPr>
          <p:grpSpPr bwMode="auto">
            <a:xfrm>
              <a:off x="1152" y="2989"/>
              <a:ext cx="383" cy="336"/>
              <a:chOff x="3174" y="2656"/>
              <a:chExt cx="1549" cy="1351"/>
            </a:xfrm>
          </p:grpSpPr>
          <p:sp>
            <p:nvSpPr>
              <p:cNvPr id="1129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129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63512" name="AutoShape 24"/>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1291" name="Text Box 30"/>
            <p:cNvSpPr txBox="1">
              <a:spLocks noChangeArrowheads="1"/>
            </p:cNvSpPr>
            <p:nvPr/>
          </p:nvSpPr>
          <p:spPr bwMode="gray">
            <a:xfrm>
              <a:off x="1235" y="301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400" b="1">
                  <a:solidFill>
                    <a:schemeClr val="bg1"/>
                  </a:solidFill>
                  <a:ea typeface="宋体" pitchFamily="2" charset="-122"/>
                </a:rPr>
                <a:t>4</a:t>
              </a:r>
            </a:p>
          </p:txBody>
        </p:sp>
      </p:grpSp>
      <p:sp>
        <p:nvSpPr>
          <p:cNvPr id="11281" name="Text Box 31"/>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pitchFamily="2" charset="-122"/>
            </a:endParaRPr>
          </a:p>
        </p:txBody>
      </p:sp>
      <p:sp>
        <p:nvSpPr>
          <p:cNvPr id="11282" name="Line 42"/>
          <p:cNvSpPr>
            <a:spLocks noChangeShapeType="1"/>
          </p:cNvSpPr>
          <p:nvPr/>
        </p:nvSpPr>
        <p:spPr bwMode="auto">
          <a:xfrm>
            <a:off x="2444750" y="5876925"/>
            <a:ext cx="4800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Text Box 43"/>
          <p:cNvSpPr txBox="1">
            <a:spLocks noChangeArrowheads="1"/>
          </p:cNvSpPr>
          <p:nvPr/>
        </p:nvSpPr>
        <p:spPr bwMode="auto">
          <a:xfrm>
            <a:off x="2700338" y="5311775"/>
            <a:ext cx="4117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200" b="1">
                <a:solidFill>
                  <a:schemeClr val="tx2"/>
                </a:solidFill>
                <a:ea typeface="宋体" pitchFamily="2" charset="-122"/>
              </a:rPr>
              <a:t>Windows</a:t>
            </a:r>
            <a:r>
              <a:rPr lang="zh-CN" altLang="en-US" sz="3200" b="1">
                <a:solidFill>
                  <a:schemeClr val="tx2"/>
                </a:solidFill>
                <a:ea typeface="宋体" pitchFamily="2" charset="-122"/>
              </a:rPr>
              <a:t>的存储管理 </a:t>
            </a:r>
          </a:p>
        </p:txBody>
      </p:sp>
      <p:grpSp>
        <p:nvGrpSpPr>
          <p:cNvPr id="11284" name="Group 49"/>
          <p:cNvGrpSpPr>
            <a:grpSpLocks/>
          </p:cNvGrpSpPr>
          <p:nvPr/>
        </p:nvGrpSpPr>
        <p:grpSpPr bwMode="auto">
          <a:xfrm>
            <a:off x="1828800" y="5373688"/>
            <a:ext cx="608013" cy="533400"/>
            <a:chOff x="1156" y="3555"/>
            <a:chExt cx="383" cy="336"/>
          </a:xfrm>
        </p:grpSpPr>
        <p:grpSp>
          <p:nvGrpSpPr>
            <p:cNvPr id="11285" name="Group 38"/>
            <p:cNvGrpSpPr>
              <a:grpSpLocks/>
            </p:cNvGrpSpPr>
            <p:nvPr/>
          </p:nvGrpSpPr>
          <p:grpSpPr bwMode="auto">
            <a:xfrm>
              <a:off x="1156" y="3555"/>
              <a:ext cx="383" cy="336"/>
              <a:chOff x="1110" y="2656"/>
              <a:chExt cx="1549" cy="1351"/>
            </a:xfrm>
          </p:grpSpPr>
          <p:sp>
            <p:nvSpPr>
              <p:cNvPr id="11287" name="AutoShape 39"/>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1288" name="AutoShape 4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63529" name="AutoShape 41"/>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1286" name="Text Box 44"/>
            <p:cNvSpPr txBox="1">
              <a:spLocks noChangeArrowheads="1"/>
            </p:cNvSpPr>
            <p:nvPr/>
          </p:nvSpPr>
          <p:spPr bwMode="gray">
            <a:xfrm>
              <a:off x="1235" y="358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400" b="1">
                  <a:solidFill>
                    <a:schemeClr val="bg1"/>
                  </a:solidFill>
                  <a:ea typeface="宋体" pitchFamily="2" charset="-122"/>
                </a:rPr>
                <a:t>5</a:t>
              </a:r>
            </a:p>
          </p:txBody>
        </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96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72ECED-0E9B-4723-90F6-D661C57DBEA7}" type="slidenum">
              <a:rPr lang="en-US" altLang="zh-CN" smtClean="0">
                <a:latin typeface="Times New Roman" pitchFamily="18" charset="0"/>
              </a:rPr>
              <a:pPr eaLnBrk="1" hangingPunct="1"/>
              <a:t>20</a:t>
            </a:fld>
            <a:endParaRPr lang="en-US" altLang="zh-CN" smtClean="0">
              <a:latin typeface="Times New Roman" pitchFamily="18" charset="0"/>
            </a:endParaRPr>
          </a:p>
        </p:txBody>
      </p:sp>
      <p:graphicFrame>
        <p:nvGraphicFramePr>
          <p:cNvPr id="102584" name="Group 184"/>
          <p:cNvGraphicFramePr>
            <a:graphicFrameLocks noGrp="1"/>
          </p:cNvGraphicFramePr>
          <p:nvPr/>
        </p:nvGraphicFramePr>
        <p:xfrm>
          <a:off x="1677988" y="1106488"/>
          <a:ext cx="2278062" cy="5461000"/>
        </p:xfrm>
        <a:graphic>
          <a:graphicData uri="http://schemas.openxmlformats.org/drawingml/2006/table">
            <a:tbl>
              <a:tblPr/>
              <a:tblGrid>
                <a:gridCol w="2278062"/>
              </a:tblGrid>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rgbClr val="FF0000"/>
                      </a:solidFill>
                      <a:prstDash val="solid"/>
                      <a:round/>
                      <a:headEnd type="none" w="med" len="med"/>
                      <a:tailEnd type="none" w="med" len="med"/>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rgbClr val="FF0000"/>
                      </a:solidFill>
                      <a:prstDash val="solid"/>
                      <a:round/>
                      <a:headEnd type="none" w="med" len="med"/>
                      <a:tailEnd type="none" w="med" len="med"/>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9727" name="Text Box 93"/>
          <p:cNvSpPr txBox="1">
            <a:spLocks noChangeArrowheads="1"/>
          </p:cNvSpPr>
          <p:nvPr/>
        </p:nvSpPr>
        <p:spPr bwMode="auto">
          <a:xfrm>
            <a:off x="1714500" y="5911850"/>
            <a:ext cx="24974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dirty="0">
                <a:latin typeface="Times New Roman" pitchFamily="18" charset="0"/>
                <a:ea typeface="宋体" pitchFamily="2" charset="-122"/>
              </a:rPr>
              <a:t>操作系统 </a:t>
            </a:r>
            <a:r>
              <a:rPr kumimoji="1" lang="en-US" altLang="zh-CN" sz="2400" b="1" dirty="0">
                <a:latin typeface="Times New Roman" pitchFamily="18" charset="0"/>
                <a:ea typeface="宋体" pitchFamily="2" charset="-122"/>
              </a:rPr>
              <a:t>128K</a:t>
            </a:r>
          </a:p>
        </p:txBody>
      </p:sp>
      <p:sp>
        <p:nvSpPr>
          <p:cNvPr id="29728" name="Text Box 94"/>
          <p:cNvSpPr txBox="1">
            <a:spLocks noChangeArrowheads="1"/>
          </p:cNvSpPr>
          <p:nvPr/>
        </p:nvSpPr>
        <p:spPr bwMode="auto">
          <a:xfrm>
            <a:off x="1270000" y="6308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29729" name="Text Box 95"/>
          <p:cNvSpPr txBox="1">
            <a:spLocks noChangeArrowheads="1"/>
          </p:cNvSpPr>
          <p:nvPr/>
        </p:nvSpPr>
        <p:spPr bwMode="auto">
          <a:xfrm>
            <a:off x="650875" y="911225"/>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1024K</a:t>
            </a:r>
          </a:p>
        </p:txBody>
      </p:sp>
      <p:sp>
        <p:nvSpPr>
          <p:cNvPr id="29730" name="Text Box 96"/>
          <p:cNvSpPr txBox="1">
            <a:spLocks noChangeArrowheads="1"/>
          </p:cNvSpPr>
          <p:nvPr/>
        </p:nvSpPr>
        <p:spPr bwMode="auto">
          <a:xfrm>
            <a:off x="803275" y="5546725"/>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128K</a:t>
            </a:r>
          </a:p>
        </p:txBody>
      </p:sp>
      <p:sp>
        <p:nvSpPr>
          <p:cNvPr id="29731" name="Text Box 97"/>
          <p:cNvSpPr txBox="1">
            <a:spLocks noChangeArrowheads="1"/>
          </p:cNvSpPr>
          <p:nvPr/>
        </p:nvSpPr>
        <p:spPr bwMode="auto">
          <a:xfrm>
            <a:off x="1828800" y="1792288"/>
            <a:ext cx="206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空闲区 </a:t>
            </a:r>
            <a:r>
              <a:rPr kumimoji="1" lang="en-US" altLang="zh-CN" sz="2400" b="1">
                <a:latin typeface="Times New Roman" pitchFamily="18" charset="0"/>
                <a:ea typeface="宋体" pitchFamily="2" charset="-122"/>
              </a:rPr>
              <a:t>352K</a:t>
            </a:r>
          </a:p>
        </p:txBody>
      </p:sp>
      <p:sp>
        <p:nvSpPr>
          <p:cNvPr id="29732" name="Text Box 98"/>
          <p:cNvSpPr txBox="1">
            <a:spLocks noChangeArrowheads="1"/>
          </p:cNvSpPr>
          <p:nvPr/>
        </p:nvSpPr>
        <p:spPr bwMode="auto">
          <a:xfrm>
            <a:off x="1876425" y="4664075"/>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进程</a:t>
            </a:r>
            <a:r>
              <a:rPr kumimoji="1" lang="en-US" altLang="zh-CN" sz="2400" b="1">
                <a:latin typeface="Times New Roman" pitchFamily="18" charset="0"/>
                <a:ea typeface="宋体" pitchFamily="2" charset="-122"/>
              </a:rPr>
              <a:t>1  320K</a:t>
            </a:r>
          </a:p>
        </p:txBody>
      </p:sp>
      <p:sp>
        <p:nvSpPr>
          <p:cNvPr id="29733" name="Text Box 99"/>
          <p:cNvSpPr txBox="1">
            <a:spLocks noChangeArrowheads="1"/>
          </p:cNvSpPr>
          <p:nvPr/>
        </p:nvSpPr>
        <p:spPr bwMode="auto">
          <a:xfrm>
            <a:off x="798513" y="3870325"/>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448K</a:t>
            </a:r>
          </a:p>
        </p:txBody>
      </p:sp>
      <p:sp>
        <p:nvSpPr>
          <p:cNvPr id="29734" name="Text Box 100"/>
          <p:cNvSpPr txBox="1">
            <a:spLocks noChangeArrowheads="1"/>
          </p:cNvSpPr>
          <p:nvPr/>
        </p:nvSpPr>
        <p:spPr bwMode="auto">
          <a:xfrm>
            <a:off x="1876425" y="3259138"/>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进程</a:t>
            </a:r>
            <a:r>
              <a:rPr kumimoji="1" lang="en-US" altLang="zh-CN" sz="2400" b="1">
                <a:latin typeface="Times New Roman" pitchFamily="18" charset="0"/>
                <a:ea typeface="宋体" pitchFamily="2" charset="-122"/>
              </a:rPr>
              <a:t>2  224K</a:t>
            </a:r>
          </a:p>
        </p:txBody>
      </p:sp>
      <p:sp>
        <p:nvSpPr>
          <p:cNvPr id="29735" name="Text Box 101"/>
          <p:cNvSpPr txBox="1">
            <a:spLocks noChangeArrowheads="1"/>
          </p:cNvSpPr>
          <p:nvPr/>
        </p:nvSpPr>
        <p:spPr bwMode="auto">
          <a:xfrm>
            <a:off x="793750" y="27940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672K</a:t>
            </a:r>
          </a:p>
        </p:txBody>
      </p:sp>
      <p:graphicFrame>
        <p:nvGraphicFramePr>
          <p:cNvPr id="102626" name="Group 226"/>
          <p:cNvGraphicFramePr>
            <a:graphicFrameLocks noGrp="1"/>
          </p:cNvGraphicFramePr>
          <p:nvPr/>
        </p:nvGraphicFramePr>
        <p:xfrm>
          <a:off x="5888038" y="1101725"/>
          <a:ext cx="2278062" cy="5461000"/>
        </p:xfrm>
        <a:graphic>
          <a:graphicData uri="http://schemas.openxmlformats.org/drawingml/2006/table">
            <a:tbl>
              <a:tblPr/>
              <a:tblGrid>
                <a:gridCol w="2278062"/>
              </a:tblGrid>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rgbClr val="FF0000"/>
                      </a:solidFill>
                      <a:prstDash val="solid"/>
                      <a:round/>
                      <a:headEnd type="none" w="med" len="med"/>
                      <a:tailEnd type="none" w="med" len="med"/>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a:noFill/>
                    </a:lnB>
                    <a:lnTlToBr>
                      <a:noFill/>
                    </a:lnTlToBr>
                    <a:lnBlToTr>
                      <a:noFill/>
                    </a:lnBlToTr>
                    <a:solidFill>
                      <a:schemeClr val="hlink"/>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rgbClr val="FF0000"/>
                      </a:solidFill>
                      <a:prstDash val="solid"/>
                      <a:round/>
                      <a:headEnd type="none" w="med" len="med"/>
                      <a:tailEnd type="none" w="med" len="med"/>
                    </a:lnB>
                    <a:lnTlToBr>
                      <a:noFill/>
                    </a:lnTlToBr>
                    <a:lnBlToTr>
                      <a:noFill/>
                    </a:lnBlToTr>
                    <a:solidFill>
                      <a:schemeClr val="hlink"/>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rgbClr val="FF0000"/>
                      </a:solidFill>
                      <a:prstDash val="solid"/>
                      <a:round/>
                      <a:headEnd type="none" w="med" len="med"/>
                      <a:tailEnd type="none" w="med" len="med"/>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9764" name="Text Box 130"/>
          <p:cNvSpPr txBox="1">
            <a:spLocks noChangeArrowheads="1"/>
          </p:cNvSpPr>
          <p:nvPr/>
        </p:nvSpPr>
        <p:spPr bwMode="auto">
          <a:xfrm>
            <a:off x="5924550" y="5907088"/>
            <a:ext cx="246387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dirty="0">
                <a:latin typeface="Times New Roman" pitchFamily="18" charset="0"/>
                <a:ea typeface="宋体" pitchFamily="2" charset="-122"/>
              </a:rPr>
              <a:t>操作系统 </a:t>
            </a:r>
            <a:r>
              <a:rPr kumimoji="1" lang="en-US" altLang="zh-CN" sz="2400" b="1" dirty="0">
                <a:latin typeface="Times New Roman" pitchFamily="18" charset="0"/>
                <a:ea typeface="宋体" pitchFamily="2" charset="-122"/>
              </a:rPr>
              <a:t>128K</a:t>
            </a:r>
          </a:p>
        </p:txBody>
      </p:sp>
      <p:sp>
        <p:nvSpPr>
          <p:cNvPr id="29765" name="Text Box 131"/>
          <p:cNvSpPr txBox="1">
            <a:spLocks noChangeArrowheads="1"/>
          </p:cNvSpPr>
          <p:nvPr/>
        </p:nvSpPr>
        <p:spPr bwMode="auto">
          <a:xfrm>
            <a:off x="5480050" y="6308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29766" name="Text Box 132"/>
          <p:cNvSpPr txBox="1">
            <a:spLocks noChangeArrowheads="1"/>
          </p:cNvSpPr>
          <p:nvPr/>
        </p:nvSpPr>
        <p:spPr bwMode="auto">
          <a:xfrm>
            <a:off x="4860925" y="906463"/>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1024K</a:t>
            </a:r>
          </a:p>
        </p:txBody>
      </p:sp>
      <p:sp>
        <p:nvSpPr>
          <p:cNvPr id="29767" name="Text Box 133"/>
          <p:cNvSpPr txBox="1">
            <a:spLocks noChangeArrowheads="1"/>
          </p:cNvSpPr>
          <p:nvPr/>
        </p:nvSpPr>
        <p:spPr bwMode="auto">
          <a:xfrm>
            <a:off x="5013325" y="5541963"/>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128K</a:t>
            </a:r>
          </a:p>
        </p:txBody>
      </p:sp>
      <p:sp>
        <p:nvSpPr>
          <p:cNvPr id="29768" name="Text Box 134"/>
          <p:cNvSpPr txBox="1">
            <a:spLocks noChangeArrowheads="1"/>
          </p:cNvSpPr>
          <p:nvPr/>
        </p:nvSpPr>
        <p:spPr bwMode="auto">
          <a:xfrm>
            <a:off x="6038850" y="1158875"/>
            <a:ext cx="206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空闲区 </a:t>
            </a:r>
            <a:r>
              <a:rPr kumimoji="1" lang="en-US" altLang="zh-CN" sz="2400" b="1">
                <a:latin typeface="Times New Roman" pitchFamily="18" charset="0"/>
                <a:ea typeface="宋体" pitchFamily="2" charset="-122"/>
              </a:rPr>
              <a:t>64K</a:t>
            </a:r>
          </a:p>
        </p:txBody>
      </p:sp>
      <p:sp>
        <p:nvSpPr>
          <p:cNvPr id="29769" name="Text Box 135"/>
          <p:cNvSpPr txBox="1">
            <a:spLocks noChangeArrowheads="1"/>
          </p:cNvSpPr>
          <p:nvPr/>
        </p:nvSpPr>
        <p:spPr bwMode="auto">
          <a:xfrm>
            <a:off x="6086475" y="4659313"/>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进程</a:t>
            </a:r>
            <a:r>
              <a:rPr kumimoji="1" lang="en-US" altLang="zh-CN" sz="2400" b="1">
                <a:latin typeface="Times New Roman" pitchFamily="18" charset="0"/>
                <a:ea typeface="宋体" pitchFamily="2" charset="-122"/>
              </a:rPr>
              <a:t>1  320K</a:t>
            </a:r>
          </a:p>
        </p:txBody>
      </p:sp>
      <p:sp>
        <p:nvSpPr>
          <p:cNvPr id="29770" name="Text Box 136"/>
          <p:cNvSpPr txBox="1">
            <a:spLocks noChangeArrowheads="1"/>
          </p:cNvSpPr>
          <p:nvPr/>
        </p:nvSpPr>
        <p:spPr bwMode="auto">
          <a:xfrm>
            <a:off x="5008563" y="38655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448K</a:t>
            </a:r>
          </a:p>
        </p:txBody>
      </p:sp>
      <p:sp>
        <p:nvSpPr>
          <p:cNvPr id="29771" name="Text Box 137"/>
          <p:cNvSpPr txBox="1">
            <a:spLocks noChangeArrowheads="1"/>
          </p:cNvSpPr>
          <p:nvPr/>
        </p:nvSpPr>
        <p:spPr bwMode="auto">
          <a:xfrm>
            <a:off x="6086475" y="3254375"/>
            <a:ext cx="179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进程</a:t>
            </a:r>
            <a:r>
              <a:rPr kumimoji="1" lang="en-US" altLang="zh-CN" sz="2400" b="1">
                <a:latin typeface="Times New Roman" pitchFamily="18" charset="0"/>
                <a:ea typeface="宋体" pitchFamily="2" charset="-122"/>
              </a:rPr>
              <a:t>2  224K</a:t>
            </a:r>
          </a:p>
        </p:txBody>
      </p:sp>
      <p:sp>
        <p:nvSpPr>
          <p:cNvPr id="29772" name="Text Box 138"/>
          <p:cNvSpPr txBox="1">
            <a:spLocks noChangeArrowheads="1"/>
          </p:cNvSpPr>
          <p:nvPr/>
        </p:nvSpPr>
        <p:spPr bwMode="auto">
          <a:xfrm>
            <a:off x="5003800" y="2789238"/>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672K</a:t>
            </a:r>
          </a:p>
        </p:txBody>
      </p:sp>
      <p:sp>
        <p:nvSpPr>
          <p:cNvPr id="29773" name="Text Box 139"/>
          <p:cNvSpPr txBox="1">
            <a:spLocks noChangeArrowheads="1"/>
          </p:cNvSpPr>
          <p:nvPr/>
        </p:nvSpPr>
        <p:spPr bwMode="auto">
          <a:xfrm>
            <a:off x="6096000" y="2063750"/>
            <a:ext cx="200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进程</a:t>
            </a:r>
            <a:r>
              <a:rPr kumimoji="1" lang="en-US" altLang="zh-CN" sz="2400" b="1">
                <a:latin typeface="Times New Roman" pitchFamily="18" charset="0"/>
                <a:ea typeface="宋体" pitchFamily="2" charset="-122"/>
              </a:rPr>
              <a:t>3  288K</a:t>
            </a:r>
          </a:p>
        </p:txBody>
      </p:sp>
      <p:sp>
        <p:nvSpPr>
          <p:cNvPr id="29774" name="Text Box 140"/>
          <p:cNvSpPr txBox="1">
            <a:spLocks noChangeArrowheads="1"/>
          </p:cNvSpPr>
          <p:nvPr/>
        </p:nvSpPr>
        <p:spPr bwMode="auto">
          <a:xfrm>
            <a:off x="4999038" y="14271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960K</a:t>
            </a:r>
          </a:p>
        </p:txBody>
      </p:sp>
      <p:grpSp>
        <p:nvGrpSpPr>
          <p:cNvPr id="2" name="Group 141"/>
          <p:cNvGrpSpPr>
            <a:grpSpLocks/>
          </p:cNvGrpSpPr>
          <p:nvPr/>
        </p:nvGrpSpPr>
        <p:grpSpPr bwMode="auto">
          <a:xfrm>
            <a:off x="5910263" y="3032125"/>
            <a:ext cx="2239962" cy="1062038"/>
            <a:chOff x="3587" y="1665"/>
            <a:chExt cx="1411" cy="669"/>
          </a:xfrm>
        </p:grpSpPr>
        <p:sp useBgFill="1">
          <p:nvSpPr>
            <p:cNvPr id="29777" name="Rectangle 142"/>
            <p:cNvSpPr>
              <a:spLocks noChangeArrowheads="1"/>
            </p:cNvSpPr>
            <p:nvPr/>
          </p:nvSpPr>
          <p:spPr bwMode="auto">
            <a:xfrm>
              <a:off x="3587" y="1665"/>
              <a:ext cx="1411" cy="66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29778" name="Text Box 143"/>
            <p:cNvSpPr txBox="1">
              <a:spLocks noChangeArrowheads="1"/>
            </p:cNvSpPr>
            <p:nvPr/>
          </p:nvSpPr>
          <p:spPr bwMode="auto">
            <a:xfrm>
              <a:off x="3674" y="1832"/>
              <a:ext cx="1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空闲区 </a:t>
              </a:r>
              <a:r>
                <a:rPr kumimoji="1" lang="en-US" altLang="zh-CN" sz="2400" b="1">
                  <a:latin typeface="Times New Roman" pitchFamily="18" charset="0"/>
                  <a:ea typeface="宋体" pitchFamily="2" charset="-122"/>
                </a:rPr>
                <a:t>224K</a:t>
              </a:r>
            </a:p>
          </p:txBody>
        </p:sp>
      </p:grpSp>
      <p:sp>
        <p:nvSpPr>
          <p:cNvPr id="102544" name="Text Box 144"/>
          <p:cNvSpPr txBox="1">
            <a:spLocks noChangeArrowheads="1"/>
          </p:cNvSpPr>
          <p:nvPr/>
        </p:nvSpPr>
        <p:spPr bwMode="auto">
          <a:xfrm>
            <a:off x="4376738" y="2181225"/>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solidFill>
                  <a:srgbClr val="0000FF"/>
                </a:solidFill>
                <a:latin typeface="Times New Roman" pitchFamily="18" charset="0"/>
                <a:ea typeface="宋体" pitchFamily="2" charset="-122"/>
              </a:rPr>
              <a:t>250K</a:t>
            </a:r>
            <a:r>
              <a:rPr kumimoji="1" lang="zh-CN" altLang="en-US" sz="2400" b="1">
                <a:solidFill>
                  <a:srgbClr val="0000FF"/>
                </a:solidFill>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2544"/>
                                        </p:tgtEl>
                                        <p:attrNameLst>
                                          <p:attrName>style.visibility</p:attrName>
                                        </p:attrNameLst>
                                      </p:cBhvr>
                                      <p:to>
                                        <p:strVal val="visible"/>
                                      </p:to>
                                    </p:set>
                                    <p:anim calcmode="lin" valueType="num">
                                      <p:cBhvr additive="base">
                                        <p:cTn id="12" dur="500" fill="hold"/>
                                        <p:tgtEl>
                                          <p:spTgt spid="102544"/>
                                        </p:tgtEl>
                                        <p:attrNameLst>
                                          <p:attrName>ppt_x</p:attrName>
                                        </p:attrNameLst>
                                      </p:cBhvr>
                                      <p:tavLst>
                                        <p:tav tm="0">
                                          <p:val>
                                            <p:strVal val="#ppt_x"/>
                                          </p:val>
                                        </p:tav>
                                        <p:tav tm="100000">
                                          <p:val>
                                            <p:strVal val="#ppt_x"/>
                                          </p:val>
                                        </p:tav>
                                      </p:tavLst>
                                    </p:anim>
                                    <p:anim calcmode="lin" valueType="num">
                                      <p:cBhvr additive="base">
                                        <p:cTn id="13" dur="500" fill="hold"/>
                                        <p:tgtEl>
                                          <p:spTgt spid="1025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07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FEE47B5-A3A1-4EB0-8AD8-5E6F46B3941A}" type="slidenum">
              <a:rPr lang="en-US" altLang="zh-CN" smtClean="0">
                <a:latin typeface="Times New Roman" pitchFamily="18" charset="0"/>
              </a:rPr>
              <a:pPr eaLnBrk="1" hangingPunct="1"/>
              <a:t>21</a:t>
            </a:fld>
            <a:endParaRPr lang="en-US" altLang="zh-CN" smtClean="0">
              <a:latin typeface="Times New Roman" pitchFamily="18" charset="0"/>
            </a:endParaRPr>
          </a:p>
        </p:txBody>
      </p:sp>
      <p:sp>
        <p:nvSpPr>
          <p:cNvPr id="103426" name="Text Box 2"/>
          <p:cNvSpPr txBox="1">
            <a:spLocks noChangeArrowheads="1"/>
          </p:cNvSpPr>
          <p:nvPr/>
        </p:nvSpPr>
        <p:spPr bwMode="auto">
          <a:xfrm>
            <a:off x="547688" y="1346200"/>
            <a:ext cx="8204200" cy="457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200" b="1" dirty="0">
                <a:latin typeface="Times New Roman" pitchFamily="18" charset="0"/>
                <a:ea typeface="宋体" pitchFamily="2" charset="-122"/>
              </a:rPr>
              <a:t>可变分区的特点：</a:t>
            </a:r>
          </a:p>
          <a:p>
            <a:pPr>
              <a:spcBef>
                <a:spcPct val="50000"/>
              </a:spcBef>
              <a:buFontTx/>
              <a:buChar char="•"/>
            </a:pPr>
            <a:r>
              <a:rPr kumimoji="1" lang="zh-CN" altLang="en-US" sz="3200" b="1" dirty="0">
                <a:latin typeface="Times New Roman" pitchFamily="18" charset="0"/>
                <a:ea typeface="楷体_GB2312" pitchFamily="49" charset="-122"/>
              </a:rPr>
              <a:t>分区的个数、位置和大小都是随进程的进出而</a:t>
            </a:r>
            <a:r>
              <a:rPr kumimoji="1" lang="zh-CN" altLang="en-US" sz="3200" b="1" dirty="0">
                <a:solidFill>
                  <a:srgbClr val="0000FF"/>
                </a:solidFill>
                <a:latin typeface="Times New Roman" pitchFamily="18" charset="0"/>
                <a:ea typeface="楷体_GB2312" pitchFamily="49" charset="-122"/>
              </a:rPr>
              <a:t>动态变化</a:t>
            </a:r>
            <a:r>
              <a:rPr kumimoji="1" lang="zh-CN" altLang="en-US" sz="3200" b="1" dirty="0">
                <a:latin typeface="Times New Roman" pitchFamily="18" charset="0"/>
                <a:ea typeface="楷体_GB2312" pitchFamily="49" charset="-122"/>
              </a:rPr>
              <a:t>的，非常灵活，避免了在固定分区中因分区大小不当所</a:t>
            </a:r>
            <a:r>
              <a:rPr kumimoji="1" lang="zh-CN" altLang="en-US" sz="3200" b="1" dirty="0" smtClean="0">
                <a:latin typeface="Times New Roman" pitchFamily="18" charset="0"/>
                <a:ea typeface="楷体_GB2312" pitchFamily="49" charset="-122"/>
              </a:rPr>
              <a:t>造成的</a:t>
            </a:r>
            <a:r>
              <a:rPr kumimoji="1" lang="zh-CN" altLang="en-US" sz="3200" b="1" dirty="0" smtClean="0">
                <a:solidFill>
                  <a:srgbClr val="0000FF"/>
                </a:solidFill>
                <a:latin typeface="Times New Roman" pitchFamily="18" charset="0"/>
                <a:ea typeface="楷体_GB2312" pitchFamily="49" charset="-122"/>
              </a:rPr>
              <a:t>内碎片</a:t>
            </a:r>
            <a:r>
              <a:rPr kumimoji="1" lang="zh-CN" altLang="en-US" sz="3200" b="1" dirty="0">
                <a:latin typeface="Times New Roman" pitchFamily="18" charset="0"/>
                <a:ea typeface="楷体_GB2312" pitchFamily="49" charset="-122"/>
              </a:rPr>
              <a:t>问题，</a:t>
            </a:r>
            <a:r>
              <a:rPr kumimoji="1" lang="zh-CN" altLang="en-US" sz="3200" b="1" dirty="0">
                <a:latin typeface="Times New Roman" pitchFamily="18" charset="0"/>
                <a:ea typeface="楷体_GB2312" pitchFamily="49" charset="-122"/>
              </a:rPr>
              <a:t>提高了内存利用率。</a:t>
            </a:r>
          </a:p>
          <a:p>
            <a:pPr>
              <a:spcBef>
                <a:spcPct val="30000"/>
              </a:spcBef>
              <a:buFontTx/>
              <a:buChar char="•"/>
            </a:pPr>
            <a:r>
              <a:rPr kumimoji="1" lang="zh-CN" altLang="en-US" sz="3200" b="1" dirty="0">
                <a:latin typeface="Times New Roman" pitchFamily="18" charset="0"/>
                <a:ea typeface="楷体_GB2312" pitchFamily="49" charset="-122"/>
              </a:rPr>
              <a:t>有</a:t>
            </a:r>
            <a:r>
              <a:rPr kumimoji="1" lang="zh-CN" altLang="en-US" sz="3200" b="1" dirty="0">
                <a:solidFill>
                  <a:srgbClr val="0000FF"/>
                </a:solidFill>
                <a:latin typeface="Times New Roman" pitchFamily="18" charset="0"/>
                <a:ea typeface="楷体_GB2312" pitchFamily="49" charset="-122"/>
              </a:rPr>
              <a:t>外碎片</a:t>
            </a:r>
            <a:r>
              <a:rPr kumimoji="1" lang="zh-CN" altLang="en-US" sz="3200" b="1" dirty="0">
                <a:latin typeface="Times New Roman" pitchFamily="18" charset="0"/>
                <a:ea typeface="楷体_GB2312" pitchFamily="49" charset="-122"/>
              </a:rPr>
              <a:t>，即各个占用分区之间难以利用的空闲分区。</a:t>
            </a:r>
            <a:endParaRPr kumimoji="1" lang="en-US" altLang="zh-CN" sz="3200" b="1" dirty="0">
              <a:latin typeface="Times New Roman" pitchFamily="18" charset="0"/>
              <a:ea typeface="楷体_GB2312" pitchFamily="49" charset="-122"/>
            </a:endParaRPr>
          </a:p>
          <a:p>
            <a:pPr>
              <a:spcBef>
                <a:spcPct val="30000"/>
              </a:spcBef>
              <a:buFontTx/>
              <a:buChar char="•"/>
            </a:pPr>
            <a:r>
              <a:rPr kumimoji="1" lang="zh-CN" altLang="en-US" sz="3200" b="1" dirty="0">
                <a:latin typeface="Times New Roman" pitchFamily="18" charset="0"/>
                <a:ea typeface="楷体_GB2312" pitchFamily="49" charset="-122"/>
              </a:rPr>
              <a:t>使得内存的分配、回收和管理更为复杂。</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26">
                                            <p:txEl>
                                              <p:pRg st="1" end="1"/>
                                            </p:txEl>
                                          </p:spTgt>
                                        </p:tgtEl>
                                        <p:attrNameLst>
                                          <p:attrName>style.visibility</p:attrName>
                                        </p:attrNameLst>
                                      </p:cBhvr>
                                      <p:to>
                                        <p:strVal val="visible"/>
                                      </p:to>
                                    </p:set>
                                    <p:animEffect transition="in" filter="dissolve">
                                      <p:cBhvr>
                                        <p:cTn id="7" dur="500"/>
                                        <p:tgtEl>
                                          <p:spTgt spid="1034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426">
                                            <p:txEl>
                                              <p:pRg st="2" end="2"/>
                                            </p:txEl>
                                          </p:spTgt>
                                        </p:tgtEl>
                                        <p:attrNameLst>
                                          <p:attrName>style.visibility</p:attrName>
                                        </p:attrNameLst>
                                      </p:cBhvr>
                                      <p:to>
                                        <p:strVal val="visible"/>
                                      </p:to>
                                    </p:set>
                                    <p:animEffect transition="in" filter="dissolve">
                                      <p:cBhvr>
                                        <p:cTn id="12" dur="500"/>
                                        <p:tgtEl>
                                          <p:spTgt spid="1034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3426">
                                            <p:txEl>
                                              <p:pRg st="3" end="3"/>
                                            </p:txEl>
                                          </p:spTgt>
                                        </p:tgtEl>
                                        <p:attrNameLst>
                                          <p:attrName>style.visibility</p:attrName>
                                        </p:attrNameLst>
                                      </p:cBhvr>
                                      <p:to>
                                        <p:strVal val="visible"/>
                                      </p:to>
                                    </p:set>
                                    <p:animEffect transition="in" filter="dissolve">
                                      <p:cBhvr>
                                        <p:cTn id="17" dur="500"/>
                                        <p:tgtEl>
                                          <p:spTgt spid="1034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17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FFEDC1-DA54-4C5D-B0FC-40907AAA8A36}" type="slidenum">
              <a:rPr lang="en-US" altLang="zh-CN" smtClean="0">
                <a:latin typeface="Times New Roman" pitchFamily="18" charset="0"/>
              </a:rPr>
              <a:pPr eaLnBrk="1" hangingPunct="1"/>
              <a:t>22</a:t>
            </a:fld>
            <a:endParaRPr lang="en-US" altLang="zh-CN" smtClean="0">
              <a:latin typeface="Times New Roman" pitchFamily="18" charset="0"/>
            </a:endParaRPr>
          </a:p>
        </p:txBody>
      </p:sp>
      <p:sp>
        <p:nvSpPr>
          <p:cNvPr id="31748"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2.3</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可变分区的实现</a:t>
            </a:r>
          </a:p>
        </p:txBody>
      </p:sp>
      <p:sp>
        <p:nvSpPr>
          <p:cNvPr id="31749" name="Text Box 47"/>
          <p:cNvSpPr txBox="1">
            <a:spLocks noChangeArrowheads="1"/>
          </p:cNvSpPr>
          <p:nvPr/>
        </p:nvSpPr>
        <p:spPr bwMode="auto">
          <a:xfrm>
            <a:off x="396875" y="1708150"/>
            <a:ext cx="8337550"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828800" indent="-4572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Aft>
                <a:spcPct val="30000"/>
              </a:spcAft>
            </a:pPr>
            <a:r>
              <a:rPr kumimoji="1" lang="zh-CN" altLang="en-US" sz="4000" b="1">
                <a:solidFill>
                  <a:srgbClr val="0000FF"/>
                </a:solidFill>
                <a:latin typeface="Times New Roman" pitchFamily="18" charset="0"/>
                <a:ea typeface="楷体_GB2312" pitchFamily="49" charset="-122"/>
              </a:rPr>
              <a:t>如何实现可变分区的存储管理技术？</a:t>
            </a:r>
          </a:p>
          <a:p>
            <a:pPr lvl="3">
              <a:spcBef>
                <a:spcPct val="50000"/>
              </a:spcBef>
              <a:buFontTx/>
              <a:buAutoNum type="arabicPeriod"/>
            </a:pPr>
            <a:r>
              <a:rPr kumimoji="1" lang="zh-CN" altLang="en-US" sz="3600" b="1">
                <a:latin typeface="Times New Roman" pitchFamily="18" charset="0"/>
                <a:ea typeface="宋体" pitchFamily="2" charset="-122"/>
              </a:rPr>
              <a:t>内存管理的数据结构；</a:t>
            </a:r>
          </a:p>
          <a:p>
            <a:pPr lvl="3">
              <a:spcBef>
                <a:spcPct val="50000"/>
              </a:spcBef>
              <a:buFontTx/>
              <a:buAutoNum type="arabicPeriod"/>
            </a:pPr>
            <a:r>
              <a:rPr kumimoji="1" lang="zh-CN" altLang="en-US" sz="3600" b="1">
                <a:latin typeface="Times New Roman" pitchFamily="18" charset="0"/>
                <a:ea typeface="宋体" pitchFamily="2" charset="-122"/>
              </a:rPr>
              <a:t>内存的分配算法</a:t>
            </a:r>
          </a:p>
          <a:p>
            <a:pPr lvl="3">
              <a:spcBef>
                <a:spcPct val="50000"/>
              </a:spcBef>
              <a:buFontTx/>
              <a:buAutoNum type="arabicPeriod"/>
            </a:pPr>
            <a:r>
              <a:rPr kumimoji="1" lang="zh-CN" altLang="en-US" sz="3600" b="1">
                <a:latin typeface="Times New Roman" pitchFamily="18" charset="0"/>
                <a:ea typeface="宋体" pitchFamily="2" charset="-122"/>
              </a:rPr>
              <a:t>内存的回收方法</a:t>
            </a:r>
          </a:p>
          <a:p>
            <a:pPr lvl="3">
              <a:spcBef>
                <a:spcPct val="50000"/>
              </a:spcBef>
              <a:buFontTx/>
              <a:buAutoNum type="arabicPeriod"/>
            </a:pPr>
            <a:r>
              <a:rPr kumimoji="1" lang="zh-CN" altLang="en-US" sz="3600" b="1">
                <a:latin typeface="Times New Roman" pitchFamily="18" charset="0"/>
                <a:ea typeface="宋体" pitchFamily="2" charset="-122"/>
              </a:rPr>
              <a:t>碎片问题</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27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2FBA2A-2403-44E6-8C98-D94AF3FDD53F}" type="slidenum">
              <a:rPr lang="en-US" altLang="zh-CN" smtClean="0">
                <a:latin typeface="Times New Roman" pitchFamily="18" charset="0"/>
              </a:rPr>
              <a:pPr eaLnBrk="1" hangingPunct="1"/>
              <a:t>23</a:t>
            </a:fld>
            <a:endParaRPr lang="en-US" altLang="zh-CN" smtClean="0">
              <a:latin typeface="Times New Roman" pitchFamily="18" charset="0"/>
            </a:endParaRPr>
          </a:p>
        </p:txBody>
      </p:sp>
      <p:sp>
        <p:nvSpPr>
          <p:cNvPr id="32772" name="Text Box 5"/>
          <p:cNvSpPr txBox="1">
            <a:spLocks noChangeArrowheads="1"/>
          </p:cNvSpPr>
          <p:nvPr/>
        </p:nvSpPr>
        <p:spPr bwMode="auto">
          <a:xfrm>
            <a:off x="3175000" y="192088"/>
            <a:ext cx="2525713"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1. </a:t>
            </a:r>
            <a:r>
              <a:rPr lang="zh-CN" altLang="en-US" sz="3600" b="1">
                <a:latin typeface="Times New Roman" pitchFamily="18" charset="0"/>
                <a:ea typeface="宋体" pitchFamily="2" charset="-122"/>
              </a:rPr>
              <a:t>分区链表</a:t>
            </a:r>
            <a:endParaRPr kumimoji="1" lang="zh-CN" altLang="en-US" sz="3600">
              <a:latin typeface="Times New Roman" pitchFamily="18" charset="0"/>
              <a:ea typeface="宋体" pitchFamily="2" charset="-122"/>
            </a:endParaRPr>
          </a:p>
        </p:txBody>
      </p:sp>
      <p:sp>
        <p:nvSpPr>
          <p:cNvPr id="32773" name="Text Box 6"/>
          <p:cNvSpPr txBox="1">
            <a:spLocks noChangeArrowheads="1"/>
          </p:cNvSpPr>
          <p:nvPr/>
        </p:nvSpPr>
        <p:spPr bwMode="auto">
          <a:xfrm>
            <a:off x="395288" y="981075"/>
            <a:ext cx="83994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系统维护一个有序的分区链表，来跟踪记录每一个内</a:t>
            </a:r>
          </a:p>
          <a:p>
            <a:r>
              <a:rPr kumimoji="1" lang="zh-CN" altLang="en-US" sz="2800" b="1">
                <a:latin typeface="Times New Roman" pitchFamily="18" charset="0"/>
                <a:ea typeface="宋体" pitchFamily="2" charset="-122"/>
              </a:rPr>
              <a:t>存分区的情况，包括该分区的状态（已分配或空闲）</a:t>
            </a:r>
            <a:br>
              <a:rPr kumimoji="1" lang="zh-CN" altLang="en-US" sz="2800" b="1">
                <a:latin typeface="Times New Roman" pitchFamily="18" charset="0"/>
                <a:ea typeface="宋体" pitchFamily="2" charset="-122"/>
              </a:rPr>
            </a:br>
            <a:r>
              <a:rPr kumimoji="1" lang="zh-CN" altLang="en-US" sz="2800" b="1">
                <a:latin typeface="Times New Roman" pitchFamily="18" charset="0"/>
                <a:ea typeface="宋体" pitchFamily="2" charset="-122"/>
              </a:rPr>
              <a:t>起始地址、长度等信息。</a:t>
            </a:r>
          </a:p>
        </p:txBody>
      </p:sp>
      <p:graphicFrame>
        <p:nvGraphicFramePr>
          <p:cNvPr id="237738" name="Group 170"/>
          <p:cNvGraphicFramePr>
            <a:graphicFrameLocks noGrp="1"/>
          </p:cNvGraphicFramePr>
          <p:nvPr/>
        </p:nvGraphicFramePr>
        <p:xfrm>
          <a:off x="395288" y="2754313"/>
          <a:ext cx="8382000" cy="885825"/>
        </p:xfrm>
        <a:graphic>
          <a:graphicData uri="http://schemas.openxmlformats.org/drawingml/2006/table">
            <a:tbl>
              <a:tblPr/>
              <a:tblGrid>
                <a:gridCol w="1168400"/>
                <a:gridCol w="652462"/>
                <a:gridCol w="1365250"/>
                <a:gridCol w="1016000"/>
                <a:gridCol w="508000"/>
                <a:gridCol w="1262063"/>
                <a:gridCol w="841375"/>
                <a:gridCol w="725487"/>
                <a:gridCol w="842963"/>
              </a:tblGrid>
              <a:tr h="885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ltUpDiag">
                      <a:fgClr>
                        <a:srgbClr val="692AA2">
                          <a:alpha val="50195"/>
                        </a:srgbClr>
                      </a:fgClr>
                      <a:bgClr>
                        <a:schemeClr val="accent1"/>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C</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ltUpDiag">
                      <a:fgClr>
                        <a:srgbClr val="692AA2"/>
                      </a:fgClr>
                      <a:bgClr>
                        <a:schemeClr val="accent1"/>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ltUpDiag">
                      <a:fgClr>
                        <a:srgbClr val="692AA2"/>
                      </a:fgClr>
                      <a:bgClr>
                        <a:schemeClr val="accent1"/>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96" name="Text Box 29"/>
          <p:cNvSpPr txBox="1">
            <a:spLocks noChangeArrowheads="1"/>
          </p:cNvSpPr>
          <p:nvPr/>
        </p:nvSpPr>
        <p:spPr bwMode="auto">
          <a:xfrm>
            <a:off x="260350" y="2305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32797" name="Text Box 30"/>
          <p:cNvSpPr txBox="1">
            <a:spLocks noChangeArrowheads="1"/>
          </p:cNvSpPr>
          <p:nvPr/>
        </p:nvSpPr>
        <p:spPr bwMode="auto">
          <a:xfrm>
            <a:off x="1381125" y="2305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5</a:t>
            </a:r>
          </a:p>
        </p:txBody>
      </p:sp>
      <p:sp>
        <p:nvSpPr>
          <p:cNvPr id="32798" name="Text Box 31"/>
          <p:cNvSpPr txBox="1">
            <a:spLocks noChangeArrowheads="1"/>
          </p:cNvSpPr>
          <p:nvPr/>
        </p:nvSpPr>
        <p:spPr bwMode="auto">
          <a:xfrm>
            <a:off x="2033588" y="2305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8</a:t>
            </a:r>
          </a:p>
        </p:txBody>
      </p:sp>
      <p:sp>
        <p:nvSpPr>
          <p:cNvPr id="32799" name="Text Box 32"/>
          <p:cNvSpPr txBox="1">
            <a:spLocks noChangeArrowheads="1"/>
          </p:cNvSpPr>
          <p:nvPr/>
        </p:nvSpPr>
        <p:spPr bwMode="auto">
          <a:xfrm>
            <a:off x="3332163" y="23050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14</a:t>
            </a:r>
          </a:p>
        </p:txBody>
      </p:sp>
      <p:sp>
        <p:nvSpPr>
          <p:cNvPr id="32800" name="Text Box 33"/>
          <p:cNvSpPr txBox="1">
            <a:spLocks noChangeArrowheads="1"/>
          </p:cNvSpPr>
          <p:nvPr/>
        </p:nvSpPr>
        <p:spPr bwMode="auto">
          <a:xfrm>
            <a:off x="4337050" y="23050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18</a:t>
            </a:r>
          </a:p>
        </p:txBody>
      </p:sp>
      <p:sp>
        <p:nvSpPr>
          <p:cNvPr id="32801" name="Text Box 34"/>
          <p:cNvSpPr txBox="1">
            <a:spLocks noChangeArrowheads="1"/>
          </p:cNvSpPr>
          <p:nvPr/>
        </p:nvSpPr>
        <p:spPr bwMode="auto">
          <a:xfrm>
            <a:off x="4832350" y="23050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20</a:t>
            </a:r>
          </a:p>
        </p:txBody>
      </p:sp>
      <p:sp>
        <p:nvSpPr>
          <p:cNvPr id="32802" name="Text Box 35"/>
          <p:cNvSpPr txBox="1">
            <a:spLocks noChangeArrowheads="1"/>
          </p:cNvSpPr>
          <p:nvPr/>
        </p:nvSpPr>
        <p:spPr bwMode="auto">
          <a:xfrm>
            <a:off x="6094413" y="23050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26</a:t>
            </a:r>
          </a:p>
        </p:txBody>
      </p:sp>
      <p:sp>
        <p:nvSpPr>
          <p:cNvPr id="32803" name="Text Box 36"/>
          <p:cNvSpPr txBox="1">
            <a:spLocks noChangeArrowheads="1"/>
          </p:cNvSpPr>
          <p:nvPr/>
        </p:nvSpPr>
        <p:spPr bwMode="auto">
          <a:xfrm>
            <a:off x="6921500" y="23050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29</a:t>
            </a:r>
          </a:p>
        </p:txBody>
      </p:sp>
      <p:sp>
        <p:nvSpPr>
          <p:cNvPr id="32804" name="Text Box 37"/>
          <p:cNvSpPr txBox="1">
            <a:spLocks noChangeArrowheads="1"/>
          </p:cNvSpPr>
          <p:nvPr/>
        </p:nvSpPr>
        <p:spPr bwMode="auto">
          <a:xfrm>
            <a:off x="7646988" y="23050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32</a:t>
            </a:r>
          </a:p>
        </p:txBody>
      </p:sp>
      <p:graphicFrame>
        <p:nvGraphicFramePr>
          <p:cNvPr id="237745" name="Group 177"/>
          <p:cNvGraphicFramePr>
            <a:graphicFrameLocks noGrp="1"/>
          </p:cNvGraphicFramePr>
          <p:nvPr/>
        </p:nvGraphicFramePr>
        <p:xfrm>
          <a:off x="323850" y="3978275"/>
          <a:ext cx="1766888" cy="612775"/>
        </p:xfrm>
        <a:graphic>
          <a:graphicData uri="http://schemas.openxmlformats.org/drawingml/2006/table">
            <a:tbl>
              <a:tblPr/>
              <a:tblGrid>
                <a:gridCol w="533400"/>
                <a:gridCol w="434975"/>
                <a:gridCol w="450850"/>
                <a:gridCol w="347663"/>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占</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752" name="Group 184"/>
          <p:cNvGraphicFramePr>
            <a:graphicFrameLocks noGrp="1"/>
          </p:cNvGraphicFramePr>
          <p:nvPr/>
        </p:nvGraphicFramePr>
        <p:xfrm>
          <a:off x="2554288" y="3978275"/>
          <a:ext cx="1766887" cy="612775"/>
        </p:xfrm>
        <a:graphic>
          <a:graphicData uri="http://schemas.openxmlformats.org/drawingml/2006/table">
            <a:tbl>
              <a:tblPr/>
              <a:tblGrid>
                <a:gridCol w="533400"/>
                <a:gridCol w="434975"/>
                <a:gridCol w="450850"/>
                <a:gridCol w="347662"/>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空</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759" name="Group 191"/>
          <p:cNvGraphicFramePr>
            <a:graphicFrameLocks noGrp="1"/>
          </p:cNvGraphicFramePr>
          <p:nvPr/>
        </p:nvGraphicFramePr>
        <p:xfrm>
          <a:off x="4803775" y="3978275"/>
          <a:ext cx="1766888" cy="612775"/>
        </p:xfrm>
        <a:graphic>
          <a:graphicData uri="http://schemas.openxmlformats.org/drawingml/2006/table">
            <a:tbl>
              <a:tblPr/>
              <a:tblGrid>
                <a:gridCol w="533400"/>
                <a:gridCol w="434975"/>
                <a:gridCol w="450850"/>
                <a:gridCol w="347663"/>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占</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769" name="Group 201"/>
          <p:cNvGraphicFramePr>
            <a:graphicFrameLocks noGrp="1"/>
          </p:cNvGraphicFramePr>
          <p:nvPr/>
        </p:nvGraphicFramePr>
        <p:xfrm>
          <a:off x="7091363" y="3978275"/>
          <a:ext cx="1766887" cy="612775"/>
        </p:xfrm>
        <a:graphic>
          <a:graphicData uri="http://schemas.openxmlformats.org/drawingml/2006/table">
            <a:tbl>
              <a:tblPr/>
              <a:tblGrid>
                <a:gridCol w="533400"/>
                <a:gridCol w="503237"/>
                <a:gridCol w="382588"/>
                <a:gridCol w="347662"/>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占</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53" name="Line 86"/>
          <p:cNvSpPr>
            <a:spLocks noChangeShapeType="1"/>
          </p:cNvSpPr>
          <p:nvPr/>
        </p:nvSpPr>
        <p:spPr bwMode="auto">
          <a:xfrm>
            <a:off x="1976438" y="4271963"/>
            <a:ext cx="582612"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54" name="Line 87"/>
          <p:cNvSpPr>
            <a:spLocks noChangeShapeType="1"/>
          </p:cNvSpPr>
          <p:nvPr/>
        </p:nvSpPr>
        <p:spPr bwMode="auto">
          <a:xfrm>
            <a:off x="4221163" y="4271963"/>
            <a:ext cx="582612"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855" name="Line 88"/>
          <p:cNvSpPr>
            <a:spLocks noChangeShapeType="1"/>
          </p:cNvSpPr>
          <p:nvPr/>
        </p:nvSpPr>
        <p:spPr bwMode="auto">
          <a:xfrm>
            <a:off x="6483350" y="4271963"/>
            <a:ext cx="582613"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37778" name="Group 210"/>
          <p:cNvGraphicFramePr>
            <a:graphicFrameLocks noGrp="1"/>
          </p:cNvGraphicFramePr>
          <p:nvPr/>
        </p:nvGraphicFramePr>
        <p:xfrm>
          <a:off x="304800" y="5145088"/>
          <a:ext cx="1766888" cy="612775"/>
        </p:xfrm>
        <a:graphic>
          <a:graphicData uri="http://schemas.openxmlformats.org/drawingml/2006/table">
            <a:tbl>
              <a:tblPr/>
              <a:tblGrid>
                <a:gridCol w="533400"/>
                <a:gridCol w="511175"/>
                <a:gridCol w="374650"/>
                <a:gridCol w="347663"/>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空</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787" name="Group 219"/>
          <p:cNvGraphicFramePr>
            <a:graphicFrameLocks noGrp="1"/>
          </p:cNvGraphicFramePr>
          <p:nvPr/>
        </p:nvGraphicFramePr>
        <p:xfrm>
          <a:off x="2535238" y="5145088"/>
          <a:ext cx="1766887" cy="612775"/>
        </p:xfrm>
        <a:graphic>
          <a:graphicData uri="http://schemas.openxmlformats.org/drawingml/2006/table">
            <a:tbl>
              <a:tblPr/>
              <a:tblGrid>
                <a:gridCol w="533400"/>
                <a:gridCol w="501650"/>
                <a:gridCol w="384175"/>
                <a:gridCol w="347662"/>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占</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798" name="Group 230"/>
          <p:cNvGraphicFramePr>
            <a:graphicFrameLocks noGrp="1"/>
          </p:cNvGraphicFramePr>
          <p:nvPr/>
        </p:nvGraphicFramePr>
        <p:xfrm>
          <a:off x="4784725" y="5145088"/>
          <a:ext cx="1766888" cy="612775"/>
        </p:xfrm>
        <a:graphic>
          <a:graphicData uri="http://schemas.openxmlformats.org/drawingml/2006/table">
            <a:tbl>
              <a:tblPr/>
              <a:tblGrid>
                <a:gridCol w="533400"/>
                <a:gridCol w="501650"/>
                <a:gridCol w="384175"/>
                <a:gridCol w="347663"/>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占</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26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7808" name="Group 240"/>
          <p:cNvGraphicFramePr>
            <a:graphicFrameLocks noGrp="1"/>
          </p:cNvGraphicFramePr>
          <p:nvPr/>
        </p:nvGraphicFramePr>
        <p:xfrm>
          <a:off x="7072313" y="5145088"/>
          <a:ext cx="1839912" cy="612775"/>
        </p:xfrm>
        <a:graphic>
          <a:graphicData uri="http://schemas.openxmlformats.org/drawingml/2006/table">
            <a:tbl>
              <a:tblPr/>
              <a:tblGrid>
                <a:gridCol w="533400"/>
                <a:gridCol w="493712"/>
                <a:gridCol w="392113"/>
                <a:gridCol w="420687"/>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空</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29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X</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904" name="Line 137"/>
          <p:cNvSpPr>
            <a:spLocks noChangeShapeType="1"/>
          </p:cNvSpPr>
          <p:nvPr/>
        </p:nvSpPr>
        <p:spPr bwMode="auto">
          <a:xfrm>
            <a:off x="1957388" y="5438775"/>
            <a:ext cx="582612"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905" name="Line 138"/>
          <p:cNvSpPr>
            <a:spLocks noChangeShapeType="1"/>
          </p:cNvSpPr>
          <p:nvPr/>
        </p:nvSpPr>
        <p:spPr bwMode="auto">
          <a:xfrm>
            <a:off x="4202113" y="5438775"/>
            <a:ext cx="582612"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906" name="Line 139"/>
          <p:cNvSpPr>
            <a:spLocks noChangeShapeType="1"/>
          </p:cNvSpPr>
          <p:nvPr/>
        </p:nvSpPr>
        <p:spPr bwMode="auto">
          <a:xfrm>
            <a:off x="6464300" y="5438775"/>
            <a:ext cx="582613"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cxnSp>
        <p:nvCxnSpPr>
          <p:cNvPr id="32907" name="AutoShape 140"/>
          <p:cNvCxnSpPr>
            <a:cxnSpLocks noChangeShapeType="1"/>
          </p:cNvCxnSpPr>
          <p:nvPr/>
        </p:nvCxnSpPr>
        <p:spPr bwMode="auto">
          <a:xfrm rot="10800000" flipV="1">
            <a:off x="514350" y="4856163"/>
            <a:ext cx="8205788" cy="239712"/>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908" name="Line 141"/>
          <p:cNvSpPr>
            <a:spLocks noChangeShapeType="1"/>
          </p:cNvSpPr>
          <p:nvPr/>
        </p:nvSpPr>
        <p:spPr bwMode="auto">
          <a:xfrm>
            <a:off x="8705850" y="4271963"/>
            <a:ext cx="0" cy="584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909" name="Text Box 142"/>
          <p:cNvSpPr txBox="1">
            <a:spLocks noChangeArrowheads="1"/>
          </p:cNvSpPr>
          <p:nvPr/>
        </p:nvSpPr>
        <p:spPr bwMode="auto">
          <a:xfrm>
            <a:off x="246063" y="6154738"/>
            <a:ext cx="1135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dirty="0">
                <a:solidFill>
                  <a:srgbClr val="800000"/>
                </a:solidFill>
                <a:latin typeface="Times New Roman" pitchFamily="18" charset="0"/>
                <a:ea typeface="宋体" pitchFamily="2" charset="-122"/>
              </a:rPr>
              <a:t>空闲</a:t>
            </a:r>
          </a:p>
        </p:txBody>
      </p:sp>
      <p:sp>
        <p:nvSpPr>
          <p:cNvPr id="32910" name="Line 143"/>
          <p:cNvSpPr>
            <a:spLocks noChangeShapeType="1"/>
          </p:cNvSpPr>
          <p:nvPr/>
        </p:nvSpPr>
        <p:spPr bwMode="auto">
          <a:xfrm flipV="1">
            <a:off x="596900" y="5657850"/>
            <a:ext cx="0" cy="584200"/>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911" name="Text Box 144"/>
          <p:cNvSpPr txBox="1">
            <a:spLocks noChangeArrowheads="1"/>
          </p:cNvSpPr>
          <p:nvPr/>
        </p:nvSpPr>
        <p:spPr bwMode="auto">
          <a:xfrm>
            <a:off x="2698750" y="6135688"/>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800000"/>
                </a:solidFill>
                <a:latin typeface="Times New Roman" pitchFamily="18" charset="0"/>
                <a:ea typeface="宋体" pitchFamily="2" charset="-122"/>
              </a:rPr>
              <a:t>起始</a:t>
            </a:r>
          </a:p>
        </p:txBody>
      </p:sp>
      <p:sp>
        <p:nvSpPr>
          <p:cNvPr id="32912" name="Line 145"/>
          <p:cNvSpPr>
            <a:spLocks noChangeShapeType="1"/>
          </p:cNvSpPr>
          <p:nvPr/>
        </p:nvSpPr>
        <p:spPr bwMode="auto">
          <a:xfrm flipV="1">
            <a:off x="3068638" y="5634038"/>
            <a:ext cx="263525" cy="584200"/>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913" name="Text Box 146"/>
          <p:cNvSpPr txBox="1">
            <a:spLocks noChangeArrowheads="1"/>
          </p:cNvSpPr>
          <p:nvPr/>
        </p:nvSpPr>
        <p:spPr bwMode="auto">
          <a:xfrm>
            <a:off x="3451225" y="6130925"/>
            <a:ext cx="88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800000"/>
                </a:solidFill>
                <a:latin typeface="Times New Roman" pitchFamily="18" charset="0"/>
                <a:ea typeface="宋体" pitchFamily="2" charset="-122"/>
              </a:rPr>
              <a:t>长度</a:t>
            </a:r>
          </a:p>
        </p:txBody>
      </p:sp>
      <p:sp>
        <p:nvSpPr>
          <p:cNvPr id="32914" name="Line 147"/>
          <p:cNvSpPr>
            <a:spLocks noChangeShapeType="1"/>
          </p:cNvSpPr>
          <p:nvPr/>
        </p:nvSpPr>
        <p:spPr bwMode="auto">
          <a:xfrm flipV="1">
            <a:off x="3802063" y="5634038"/>
            <a:ext cx="0" cy="584200"/>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915" name="Text Box 148"/>
          <p:cNvSpPr txBox="1">
            <a:spLocks noChangeArrowheads="1"/>
          </p:cNvSpPr>
          <p:nvPr/>
        </p:nvSpPr>
        <p:spPr bwMode="auto">
          <a:xfrm>
            <a:off x="4706938" y="6130925"/>
            <a:ext cx="1065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800000"/>
                </a:solidFill>
                <a:latin typeface="Times New Roman" pitchFamily="18" charset="0"/>
                <a:ea typeface="宋体" pitchFamily="2" charset="-122"/>
              </a:rPr>
              <a:t>占用</a:t>
            </a:r>
          </a:p>
        </p:txBody>
      </p:sp>
      <p:sp>
        <p:nvSpPr>
          <p:cNvPr id="32916" name="Line 149"/>
          <p:cNvSpPr>
            <a:spLocks noChangeShapeType="1"/>
          </p:cNvSpPr>
          <p:nvPr/>
        </p:nvSpPr>
        <p:spPr bwMode="auto">
          <a:xfrm flipV="1">
            <a:off x="5057775" y="5634038"/>
            <a:ext cx="0" cy="584200"/>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917" name="Line 150"/>
          <p:cNvSpPr>
            <a:spLocks noChangeShapeType="1"/>
          </p:cNvSpPr>
          <p:nvPr/>
        </p:nvSpPr>
        <p:spPr bwMode="auto">
          <a:xfrm flipH="1">
            <a:off x="8321675" y="2640013"/>
            <a:ext cx="96838" cy="238125"/>
          </a:xfrm>
          <a:prstGeom prst="line">
            <a:avLst/>
          </a:prstGeom>
          <a:noFill/>
          <a:ln w="63500" cmpd="dbl">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918" name="Line 151"/>
          <p:cNvSpPr>
            <a:spLocks noChangeShapeType="1"/>
          </p:cNvSpPr>
          <p:nvPr/>
        </p:nvSpPr>
        <p:spPr bwMode="auto">
          <a:xfrm flipH="1">
            <a:off x="8302625" y="3521075"/>
            <a:ext cx="96838" cy="238125"/>
          </a:xfrm>
          <a:prstGeom prst="line">
            <a:avLst/>
          </a:prstGeom>
          <a:noFill/>
          <a:ln w="63500" cmpd="dbl">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7745"/>
                                        </p:tgtEl>
                                        <p:attrNameLst>
                                          <p:attrName>style.visibility</p:attrName>
                                        </p:attrNameLst>
                                      </p:cBhvr>
                                      <p:to>
                                        <p:strVal val="visible"/>
                                      </p:to>
                                    </p:set>
                                    <p:anim calcmode="lin" valueType="num">
                                      <p:cBhvr additive="base">
                                        <p:cTn id="7" dur="500" fill="hold"/>
                                        <p:tgtEl>
                                          <p:spTgt spid="237745"/>
                                        </p:tgtEl>
                                        <p:attrNameLst>
                                          <p:attrName>ppt_x</p:attrName>
                                        </p:attrNameLst>
                                      </p:cBhvr>
                                      <p:tavLst>
                                        <p:tav tm="0">
                                          <p:val>
                                            <p:strVal val="#ppt_x"/>
                                          </p:val>
                                        </p:tav>
                                        <p:tav tm="100000">
                                          <p:val>
                                            <p:strVal val="#ppt_x"/>
                                          </p:val>
                                        </p:tav>
                                      </p:tavLst>
                                    </p:anim>
                                    <p:anim calcmode="lin" valueType="num">
                                      <p:cBhvr additive="base">
                                        <p:cTn id="8" dur="500" fill="hold"/>
                                        <p:tgtEl>
                                          <p:spTgt spid="2377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7752"/>
                                        </p:tgtEl>
                                        <p:attrNameLst>
                                          <p:attrName>style.visibility</p:attrName>
                                        </p:attrNameLst>
                                      </p:cBhvr>
                                      <p:to>
                                        <p:strVal val="visible"/>
                                      </p:to>
                                    </p:set>
                                    <p:anim calcmode="lin" valueType="num">
                                      <p:cBhvr additive="base">
                                        <p:cTn id="11" dur="500" fill="hold"/>
                                        <p:tgtEl>
                                          <p:spTgt spid="237752"/>
                                        </p:tgtEl>
                                        <p:attrNameLst>
                                          <p:attrName>ppt_x</p:attrName>
                                        </p:attrNameLst>
                                      </p:cBhvr>
                                      <p:tavLst>
                                        <p:tav tm="0">
                                          <p:val>
                                            <p:strVal val="#ppt_x"/>
                                          </p:val>
                                        </p:tav>
                                        <p:tav tm="100000">
                                          <p:val>
                                            <p:strVal val="#ppt_x"/>
                                          </p:val>
                                        </p:tav>
                                      </p:tavLst>
                                    </p:anim>
                                    <p:anim calcmode="lin" valueType="num">
                                      <p:cBhvr additive="base">
                                        <p:cTn id="12" dur="500" fill="hold"/>
                                        <p:tgtEl>
                                          <p:spTgt spid="2377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7759"/>
                                        </p:tgtEl>
                                        <p:attrNameLst>
                                          <p:attrName>style.visibility</p:attrName>
                                        </p:attrNameLst>
                                      </p:cBhvr>
                                      <p:to>
                                        <p:strVal val="visible"/>
                                      </p:to>
                                    </p:set>
                                    <p:anim calcmode="lin" valueType="num">
                                      <p:cBhvr additive="base">
                                        <p:cTn id="15" dur="500" fill="hold"/>
                                        <p:tgtEl>
                                          <p:spTgt spid="237759"/>
                                        </p:tgtEl>
                                        <p:attrNameLst>
                                          <p:attrName>ppt_x</p:attrName>
                                        </p:attrNameLst>
                                      </p:cBhvr>
                                      <p:tavLst>
                                        <p:tav tm="0">
                                          <p:val>
                                            <p:strVal val="#ppt_x"/>
                                          </p:val>
                                        </p:tav>
                                        <p:tav tm="100000">
                                          <p:val>
                                            <p:strVal val="#ppt_x"/>
                                          </p:val>
                                        </p:tav>
                                      </p:tavLst>
                                    </p:anim>
                                    <p:anim calcmode="lin" valueType="num">
                                      <p:cBhvr additive="base">
                                        <p:cTn id="16" dur="500" fill="hold"/>
                                        <p:tgtEl>
                                          <p:spTgt spid="23775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7769"/>
                                        </p:tgtEl>
                                        <p:attrNameLst>
                                          <p:attrName>style.visibility</p:attrName>
                                        </p:attrNameLst>
                                      </p:cBhvr>
                                      <p:to>
                                        <p:strVal val="visible"/>
                                      </p:to>
                                    </p:set>
                                    <p:anim calcmode="lin" valueType="num">
                                      <p:cBhvr additive="base">
                                        <p:cTn id="19" dur="500" fill="hold"/>
                                        <p:tgtEl>
                                          <p:spTgt spid="237769"/>
                                        </p:tgtEl>
                                        <p:attrNameLst>
                                          <p:attrName>ppt_x</p:attrName>
                                        </p:attrNameLst>
                                      </p:cBhvr>
                                      <p:tavLst>
                                        <p:tav tm="0">
                                          <p:val>
                                            <p:strVal val="#ppt_x"/>
                                          </p:val>
                                        </p:tav>
                                        <p:tav tm="100000">
                                          <p:val>
                                            <p:strVal val="#ppt_x"/>
                                          </p:val>
                                        </p:tav>
                                      </p:tavLst>
                                    </p:anim>
                                    <p:anim calcmode="lin" valueType="num">
                                      <p:cBhvr additive="base">
                                        <p:cTn id="20" dur="500" fill="hold"/>
                                        <p:tgtEl>
                                          <p:spTgt spid="23776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853"/>
                                        </p:tgtEl>
                                        <p:attrNameLst>
                                          <p:attrName>style.visibility</p:attrName>
                                        </p:attrNameLst>
                                      </p:cBhvr>
                                      <p:to>
                                        <p:strVal val="visible"/>
                                      </p:to>
                                    </p:set>
                                    <p:anim calcmode="lin" valueType="num">
                                      <p:cBhvr additive="base">
                                        <p:cTn id="23" dur="500" fill="hold"/>
                                        <p:tgtEl>
                                          <p:spTgt spid="32853"/>
                                        </p:tgtEl>
                                        <p:attrNameLst>
                                          <p:attrName>ppt_x</p:attrName>
                                        </p:attrNameLst>
                                      </p:cBhvr>
                                      <p:tavLst>
                                        <p:tav tm="0">
                                          <p:val>
                                            <p:strVal val="#ppt_x"/>
                                          </p:val>
                                        </p:tav>
                                        <p:tav tm="100000">
                                          <p:val>
                                            <p:strVal val="#ppt_x"/>
                                          </p:val>
                                        </p:tav>
                                      </p:tavLst>
                                    </p:anim>
                                    <p:anim calcmode="lin" valueType="num">
                                      <p:cBhvr additive="base">
                                        <p:cTn id="24" dur="500" fill="hold"/>
                                        <p:tgtEl>
                                          <p:spTgt spid="328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854"/>
                                        </p:tgtEl>
                                        <p:attrNameLst>
                                          <p:attrName>style.visibility</p:attrName>
                                        </p:attrNameLst>
                                      </p:cBhvr>
                                      <p:to>
                                        <p:strVal val="visible"/>
                                      </p:to>
                                    </p:set>
                                    <p:anim calcmode="lin" valueType="num">
                                      <p:cBhvr additive="base">
                                        <p:cTn id="27" dur="500" fill="hold"/>
                                        <p:tgtEl>
                                          <p:spTgt spid="32854"/>
                                        </p:tgtEl>
                                        <p:attrNameLst>
                                          <p:attrName>ppt_x</p:attrName>
                                        </p:attrNameLst>
                                      </p:cBhvr>
                                      <p:tavLst>
                                        <p:tav tm="0">
                                          <p:val>
                                            <p:strVal val="#ppt_x"/>
                                          </p:val>
                                        </p:tav>
                                        <p:tav tm="100000">
                                          <p:val>
                                            <p:strVal val="#ppt_x"/>
                                          </p:val>
                                        </p:tav>
                                      </p:tavLst>
                                    </p:anim>
                                    <p:anim calcmode="lin" valueType="num">
                                      <p:cBhvr additive="base">
                                        <p:cTn id="28" dur="500" fill="hold"/>
                                        <p:tgtEl>
                                          <p:spTgt spid="3285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855"/>
                                        </p:tgtEl>
                                        <p:attrNameLst>
                                          <p:attrName>style.visibility</p:attrName>
                                        </p:attrNameLst>
                                      </p:cBhvr>
                                      <p:to>
                                        <p:strVal val="visible"/>
                                      </p:to>
                                    </p:set>
                                    <p:anim calcmode="lin" valueType="num">
                                      <p:cBhvr additive="base">
                                        <p:cTn id="31" dur="500" fill="hold"/>
                                        <p:tgtEl>
                                          <p:spTgt spid="32855"/>
                                        </p:tgtEl>
                                        <p:attrNameLst>
                                          <p:attrName>ppt_x</p:attrName>
                                        </p:attrNameLst>
                                      </p:cBhvr>
                                      <p:tavLst>
                                        <p:tav tm="0">
                                          <p:val>
                                            <p:strVal val="#ppt_x"/>
                                          </p:val>
                                        </p:tav>
                                        <p:tav tm="100000">
                                          <p:val>
                                            <p:strVal val="#ppt_x"/>
                                          </p:val>
                                        </p:tav>
                                      </p:tavLst>
                                    </p:anim>
                                    <p:anim calcmode="lin" valueType="num">
                                      <p:cBhvr additive="base">
                                        <p:cTn id="32" dur="500" fill="hold"/>
                                        <p:tgtEl>
                                          <p:spTgt spid="3285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7778"/>
                                        </p:tgtEl>
                                        <p:attrNameLst>
                                          <p:attrName>style.visibility</p:attrName>
                                        </p:attrNameLst>
                                      </p:cBhvr>
                                      <p:to>
                                        <p:strVal val="visible"/>
                                      </p:to>
                                    </p:set>
                                    <p:anim calcmode="lin" valueType="num">
                                      <p:cBhvr additive="base">
                                        <p:cTn id="35" dur="500" fill="hold"/>
                                        <p:tgtEl>
                                          <p:spTgt spid="237778"/>
                                        </p:tgtEl>
                                        <p:attrNameLst>
                                          <p:attrName>ppt_x</p:attrName>
                                        </p:attrNameLst>
                                      </p:cBhvr>
                                      <p:tavLst>
                                        <p:tav tm="0">
                                          <p:val>
                                            <p:strVal val="#ppt_x"/>
                                          </p:val>
                                        </p:tav>
                                        <p:tav tm="100000">
                                          <p:val>
                                            <p:strVal val="#ppt_x"/>
                                          </p:val>
                                        </p:tav>
                                      </p:tavLst>
                                    </p:anim>
                                    <p:anim calcmode="lin" valueType="num">
                                      <p:cBhvr additive="base">
                                        <p:cTn id="36" dur="500" fill="hold"/>
                                        <p:tgtEl>
                                          <p:spTgt spid="23777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7787"/>
                                        </p:tgtEl>
                                        <p:attrNameLst>
                                          <p:attrName>style.visibility</p:attrName>
                                        </p:attrNameLst>
                                      </p:cBhvr>
                                      <p:to>
                                        <p:strVal val="visible"/>
                                      </p:to>
                                    </p:set>
                                    <p:anim calcmode="lin" valueType="num">
                                      <p:cBhvr additive="base">
                                        <p:cTn id="39" dur="500" fill="hold"/>
                                        <p:tgtEl>
                                          <p:spTgt spid="237787"/>
                                        </p:tgtEl>
                                        <p:attrNameLst>
                                          <p:attrName>ppt_x</p:attrName>
                                        </p:attrNameLst>
                                      </p:cBhvr>
                                      <p:tavLst>
                                        <p:tav tm="0">
                                          <p:val>
                                            <p:strVal val="#ppt_x"/>
                                          </p:val>
                                        </p:tav>
                                        <p:tav tm="100000">
                                          <p:val>
                                            <p:strVal val="#ppt_x"/>
                                          </p:val>
                                        </p:tav>
                                      </p:tavLst>
                                    </p:anim>
                                    <p:anim calcmode="lin" valueType="num">
                                      <p:cBhvr additive="base">
                                        <p:cTn id="40" dur="500" fill="hold"/>
                                        <p:tgtEl>
                                          <p:spTgt spid="23778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7798"/>
                                        </p:tgtEl>
                                        <p:attrNameLst>
                                          <p:attrName>style.visibility</p:attrName>
                                        </p:attrNameLst>
                                      </p:cBhvr>
                                      <p:to>
                                        <p:strVal val="visible"/>
                                      </p:to>
                                    </p:set>
                                    <p:anim calcmode="lin" valueType="num">
                                      <p:cBhvr additive="base">
                                        <p:cTn id="43" dur="500" fill="hold"/>
                                        <p:tgtEl>
                                          <p:spTgt spid="237798"/>
                                        </p:tgtEl>
                                        <p:attrNameLst>
                                          <p:attrName>ppt_x</p:attrName>
                                        </p:attrNameLst>
                                      </p:cBhvr>
                                      <p:tavLst>
                                        <p:tav tm="0">
                                          <p:val>
                                            <p:strVal val="#ppt_x"/>
                                          </p:val>
                                        </p:tav>
                                        <p:tav tm="100000">
                                          <p:val>
                                            <p:strVal val="#ppt_x"/>
                                          </p:val>
                                        </p:tav>
                                      </p:tavLst>
                                    </p:anim>
                                    <p:anim calcmode="lin" valueType="num">
                                      <p:cBhvr additive="base">
                                        <p:cTn id="44" dur="500" fill="hold"/>
                                        <p:tgtEl>
                                          <p:spTgt spid="23779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7808"/>
                                        </p:tgtEl>
                                        <p:attrNameLst>
                                          <p:attrName>style.visibility</p:attrName>
                                        </p:attrNameLst>
                                      </p:cBhvr>
                                      <p:to>
                                        <p:strVal val="visible"/>
                                      </p:to>
                                    </p:set>
                                    <p:anim calcmode="lin" valueType="num">
                                      <p:cBhvr additive="base">
                                        <p:cTn id="47" dur="500" fill="hold"/>
                                        <p:tgtEl>
                                          <p:spTgt spid="237808"/>
                                        </p:tgtEl>
                                        <p:attrNameLst>
                                          <p:attrName>ppt_x</p:attrName>
                                        </p:attrNameLst>
                                      </p:cBhvr>
                                      <p:tavLst>
                                        <p:tav tm="0">
                                          <p:val>
                                            <p:strVal val="#ppt_x"/>
                                          </p:val>
                                        </p:tav>
                                        <p:tav tm="100000">
                                          <p:val>
                                            <p:strVal val="#ppt_x"/>
                                          </p:val>
                                        </p:tav>
                                      </p:tavLst>
                                    </p:anim>
                                    <p:anim calcmode="lin" valueType="num">
                                      <p:cBhvr additive="base">
                                        <p:cTn id="48" dur="500" fill="hold"/>
                                        <p:tgtEl>
                                          <p:spTgt spid="23780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2904"/>
                                        </p:tgtEl>
                                        <p:attrNameLst>
                                          <p:attrName>style.visibility</p:attrName>
                                        </p:attrNameLst>
                                      </p:cBhvr>
                                      <p:to>
                                        <p:strVal val="visible"/>
                                      </p:to>
                                    </p:set>
                                    <p:anim calcmode="lin" valueType="num">
                                      <p:cBhvr additive="base">
                                        <p:cTn id="51" dur="500" fill="hold"/>
                                        <p:tgtEl>
                                          <p:spTgt spid="32904"/>
                                        </p:tgtEl>
                                        <p:attrNameLst>
                                          <p:attrName>ppt_x</p:attrName>
                                        </p:attrNameLst>
                                      </p:cBhvr>
                                      <p:tavLst>
                                        <p:tav tm="0">
                                          <p:val>
                                            <p:strVal val="#ppt_x"/>
                                          </p:val>
                                        </p:tav>
                                        <p:tav tm="100000">
                                          <p:val>
                                            <p:strVal val="#ppt_x"/>
                                          </p:val>
                                        </p:tav>
                                      </p:tavLst>
                                    </p:anim>
                                    <p:anim calcmode="lin" valueType="num">
                                      <p:cBhvr additive="base">
                                        <p:cTn id="52" dur="500" fill="hold"/>
                                        <p:tgtEl>
                                          <p:spTgt spid="3290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905"/>
                                        </p:tgtEl>
                                        <p:attrNameLst>
                                          <p:attrName>style.visibility</p:attrName>
                                        </p:attrNameLst>
                                      </p:cBhvr>
                                      <p:to>
                                        <p:strVal val="visible"/>
                                      </p:to>
                                    </p:set>
                                    <p:anim calcmode="lin" valueType="num">
                                      <p:cBhvr additive="base">
                                        <p:cTn id="55" dur="500" fill="hold"/>
                                        <p:tgtEl>
                                          <p:spTgt spid="32905"/>
                                        </p:tgtEl>
                                        <p:attrNameLst>
                                          <p:attrName>ppt_x</p:attrName>
                                        </p:attrNameLst>
                                      </p:cBhvr>
                                      <p:tavLst>
                                        <p:tav tm="0">
                                          <p:val>
                                            <p:strVal val="#ppt_x"/>
                                          </p:val>
                                        </p:tav>
                                        <p:tav tm="100000">
                                          <p:val>
                                            <p:strVal val="#ppt_x"/>
                                          </p:val>
                                        </p:tav>
                                      </p:tavLst>
                                    </p:anim>
                                    <p:anim calcmode="lin" valueType="num">
                                      <p:cBhvr additive="base">
                                        <p:cTn id="56" dur="500" fill="hold"/>
                                        <p:tgtEl>
                                          <p:spTgt spid="3290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2906"/>
                                        </p:tgtEl>
                                        <p:attrNameLst>
                                          <p:attrName>style.visibility</p:attrName>
                                        </p:attrNameLst>
                                      </p:cBhvr>
                                      <p:to>
                                        <p:strVal val="visible"/>
                                      </p:to>
                                    </p:set>
                                    <p:anim calcmode="lin" valueType="num">
                                      <p:cBhvr additive="base">
                                        <p:cTn id="59" dur="500" fill="hold"/>
                                        <p:tgtEl>
                                          <p:spTgt spid="32906"/>
                                        </p:tgtEl>
                                        <p:attrNameLst>
                                          <p:attrName>ppt_x</p:attrName>
                                        </p:attrNameLst>
                                      </p:cBhvr>
                                      <p:tavLst>
                                        <p:tav tm="0">
                                          <p:val>
                                            <p:strVal val="#ppt_x"/>
                                          </p:val>
                                        </p:tav>
                                        <p:tav tm="100000">
                                          <p:val>
                                            <p:strVal val="#ppt_x"/>
                                          </p:val>
                                        </p:tav>
                                      </p:tavLst>
                                    </p:anim>
                                    <p:anim calcmode="lin" valueType="num">
                                      <p:cBhvr additive="base">
                                        <p:cTn id="60" dur="500" fill="hold"/>
                                        <p:tgtEl>
                                          <p:spTgt spid="3290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2907"/>
                                        </p:tgtEl>
                                        <p:attrNameLst>
                                          <p:attrName>style.visibility</p:attrName>
                                        </p:attrNameLst>
                                      </p:cBhvr>
                                      <p:to>
                                        <p:strVal val="visible"/>
                                      </p:to>
                                    </p:set>
                                    <p:anim calcmode="lin" valueType="num">
                                      <p:cBhvr additive="base">
                                        <p:cTn id="63" dur="500" fill="hold"/>
                                        <p:tgtEl>
                                          <p:spTgt spid="32907"/>
                                        </p:tgtEl>
                                        <p:attrNameLst>
                                          <p:attrName>ppt_x</p:attrName>
                                        </p:attrNameLst>
                                      </p:cBhvr>
                                      <p:tavLst>
                                        <p:tav tm="0">
                                          <p:val>
                                            <p:strVal val="#ppt_x"/>
                                          </p:val>
                                        </p:tav>
                                        <p:tav tm="100000">
                                          <p:val>
                                            <p:strVal val="#ppt_x"/>
                                          </p:val>
                                        </p:tav>
                                      </p:tavLst>
                                    </p:anim>
                                    <p:anim calcmode="lin" valueType="num">
                                      <p:cBhvr additive="base">
                                        <p:cTn id="64" dur="500" fill="hold"/>
                                        <p:tgtEl>
                                          <p:spTgt spid="3290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908"/>
                                        </p:tgtEl>
                                        <p:attrNameLst>
                                          <p:attrName>style.visibility</p:attrName>
                                        </p:attrNameLst>
                                      </p:cBhvr>
                                      <p:to>
                                        <p:strVal val="visible"/>
                                      </p:to>
                                    </p:set>
                                    <p:anim calcmode="lin" valueType="num">
                                      <p:cBhvr additive="base">
                                        <p:cTn id="67" dur="500" fill="hold"/>
                                        <p:tgtEl>
                                          <p:spTgt spid="32908"/>
                                        </p:tgtEl>
                                        <p:attrNameLst>
                                          <p:attrName>ppt_x</p:attrName>
                                        </p:attrNameLst>
                                      </p:cBhvr>
                                      <p:tavLst>
                                        <p:tav tm="0">
                                          <p:val>
                                            <p:strVal val="#ppt_x"/>
                                          </p:val>
                                        </p:tav>
                                        <p:tav tm="100000">
                                          <p:val>
                                            <p:strVal val="#ppt_x"/>
                                          </p:val>
                                        </p:tav>
                                      </p:tavLst>
                                    </p:anim>
                                    <p:anim calcmode="lin" valueType="num">
                                      <p:cBhvr additive="base">
                                        <p:cTn id="68" dur="500" fill="hold"/>
                                        <p:tgtEl>
                                          <p:spTgt spid="3290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2910"/>
                                        </p:tgtEl>
                                        <p:attrNameLst>
                                          <p:attrName>style.visibility</p:attrName>
                                        </p:attrNameLst>
                                      </p:cBhvr>
                                      <p:to>
                                        <p:strVal val="visible"/>
                                      </p:to>
                                    </p:set>
                                    <p:anim calcmode="lin" valueType="num">
                                      <p:cBhvr additive="base">
                                        <p:cTn id="71" dur="500" fill="hold"/>
                                        <p:tgtEl>
                                          <p:spTgt spid="32910"/>
                                        </p:tgtEl>
                                        <p:attrNameLst>
                                          <p:attrName>ppt_x</p:attrName>
                                        </p:attrNameLst>
                                      </p:cBhvr>
                                      <p:tavLst>
                                        <p:tav tm="0">
                                          <p:val>
                                            <p:strVal val="#ppt_x"/>
                                          </p:val>
                                        </p:tav>
                                        <p:tav tm="100000">
                                          <p:val>
                                            <p:strVal val="#ppt_x"/>
                                          </p:val>
                                        </p:tav>
                                      </p:tavLst>
                                    </p:anim>
                                    <p:anim calcmode="lin" valueType="num">
                                      <p:cBhvr additive="base">
                                        <p:cTn id="72" dur="500" fill="hold"/>
                                        <p:tgtEl>
                                          <p:spTgt spid="3291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2911"/>
                                        </p:tgtEl>
                                        <p:attrNameLst>
                                          <p:attrName>style.visibility</p:attrName>
                                        </p:attrNameLst>
                                      </p:cBhvr>
                                      <p:to>
                                        <p:strVal val="visible"/>
                                      </p:to>
                                    </p:set>
                                    <p:anim calcmode="lin" valueType="num">
                                      <p:cBhvr additive="base">
                                        <p:cTn id="75" dur="500" fill="hold"/>
                                        <p:tgtEl>
                                          <p:spTgt spid="32911"/>
                                        </p:tgtEl>
                                        <p:attrNameLst>
                                          <p:attrName>ppt_x</p:attrName>
                                        </p:attrNameLst>
                                      </p:cBhvr>
                                      <p:tavLst>
                                        <p:tav tm="0">
                                          <p:val>
                                            <p:strVal val="#ppt_x"/>
                                          </p:val>
                                        </p:tav>
                                        <p:tav tm="100000">
                                          <p:val>
                                            <p:strVal val="#ppt_x"/>
                                          </p:val>
                                        </p:tav>
                                      </p:tavLst>
                                    </p:anim>
                                    <p:anim calcmode="lin" valueType="num">
                                      <p:cBhvr additive="base">
                                        <p:cTn id="76" dur="500" fill="hold"/>
                                        <p:tgtEl>
                                          <p:spTgt spid="3291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2912"/>
                                        </p:tgtEl>
                                        <p:attrNameLst>
                                          <p:attrName>style.visibility</p:attrName>
                                        </p:attrNameLst>
                                      </p:cBhvr>
                                      <p:to>
                                        <p:strVal val="visible"/>
                                      </p:to>
                                    </p:set>
                                    <p:anim calcmode="lin" valueType="num">
                                      <p:cBhvr additive="base">
                                        <p:cTn id="79" dur="500" fill="hold"/>
                                        <p:tgtEl>
                                          <p:spTgt spid="32912"/>
                                        </p:tgtEl>
                                        <p:attrNameLst>
                                          <p:attrName>ppt_x</p:attrName>
                                        </p:attrNameLst>
                                      </p:cBhvr>
                                      <p:tavLst>
                                        <p:tav tm="0">
                                          <p:val>
                                            <p:strVal val="#ppt_x"/>
                                          </p:val>
                                        </p:tav>
                                        <p:tav tm="100000">
                                          <p:val>
                                            <p:strVal val="#ppt_x"/>
                                          </p:val>
                                        </p:tav>
                                      </p:tavLst>
                                    </p:anim>
                                    <p:anim calcmode="lin" valueType="num">
                                      <p:cBhvr additive="base">
                                        <p:cTn id="80" dur="500" fill="hold"/>
                                        <p:tgtEl>
                                          <p:spTgt spid="3291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2913"/>
                                        </p:tgtEl>
                                        <p:attrNameLst>
                                          <p:attrName>style.visibility</p:attrName>
                                        </p:attrNameLst>
                                      </p:cBhvr>
                                      <p:to>
                                        <p:strVal val="visible"/>
                                      </p:to>
                                    </p:set>
                                    <p:anim calcmode="lin" valueType="num">
                                      <p:cBhvr additive="base">
                                        <p:cTn id="83" dur="500" fill="hold"/>
                                        <p:tgtEl>
                                          <p:spTgt spid="32913"/>
                                        </p:tgtEl>
                                        <p:attrNameLst>
                                          <p:attrName>ppt_x</p:attrName>
                                        </p:attrNameLst>
                                      </p:cBhvr>
                                      <p:tavLst>
                                        <p:tav tm="0">
                                          <p:val>
                                            <p:strVal val="#ppt_x"/>
                                          </p:val>
                                        </p:tav>
                                        <p:tav tm="100000">
                                          <p:val>
                                            <p:strVal val="#ppt_x"/>
                                          </p:val>
                                        </p:tav>
                                      </p:tavLst>
                                    </p:anim>
                                    <p:anim calcmode="lin" valueType="num">
                                      <p:cBhvr additive="base">
                                        <p:cTn id="84" dur="500" fill="hold"/>
                                        <p:tgtEl>
                                          <p:spTgt spid="3291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2914"/>
                                        </p:tgtEl>
                                        <p:attrNameLst>
                                          <p:attrName>style.visibility</p:attrName>
                                        </p:attrNameLst>
                                      </p:cBhvr>
                                      <p:to>
                                        <p:strVal val="visible"/>
                                      </p:to>
                                    </p:set>
                                    <p:anim calcmode="lin" valueType="num">
                                      <p:cBhvr additive="base">
                                        <p:cTn id="87" dur="500" fill="hold"/>
                                        <p:tgtEl>
                                          <p:spTgt spid="32914"/>
                                        </p:tgtEl>
                                        <p:attrNameLst>
                                          <p:attrName>ppt_x</p:attrName>
                                        </p:attrNameLst>
                                      </p:cBhvr>
                                      <p:tavLst>
                                        <p:tav tm="0">
                                          <p:val>
                                            <p:strVal val="#ppt_x"/>
                                          </p:val>
                                        </p:tav>
                                        <p:tav tm="100000">
                                          <p:val>
                                            <p:strVal val="#ppt_x"/>
                                          </p:val>
                                        </p:tav>
                                      </p:tavLst>
                                    </p:anim>
                                    <p:anim calcmode="lin" valueType="num">
                                      <p:cBhvr additive="base">
                                        <p:cTn id="88" dur="500" fill="hold"/>
                                        <p:tgtEl>
                                          <p:spTgt spid="3291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2915"/>
                                        </p:tgtEl>
                                        <p:attrNameLst>
                                          <p:attrName>style.visibility</p:attrName>
                                        </p:attrNameLst>
                                      </p:cBhvr>
                                      <p:to>
                                        <p:strVal val="visible"/>
                                      </p:to>
                                    </p:set>
                                    <p:anim calcmode="lin" valueType="num">
                                      <p:cBhvr additive="base">
                                        <p:cTn id="91" dur="500" fill="hold"/>
                                        <p:tgtEl>
                                          <p:spTgt spid="32915"/>
                                        </p:tgtEl>
                                        <p:attrNameLst>
                                          <p:attrName>ppt_x</p:attrName>
                                        </p:attrNameLst>
                                      </p:cBhvr>
                                      <p:tavLst>
                                        <p:tav tm="0">
                                          <p:val>
                                            <p:strVal val="#ppt_x"/>
                                          </p:val>
                                        </p:tav>
                                        <p:tav tm="100000">
                                          <p:val>
                                            <p:strVal val="#ppt_x"/>
                                          </p:val>
                                        </p:tav>
                                      </p:tavLst>
                                    </p:anim>
                                    <p:anim calcmode="lin" valueType="num">
                                      <p:cBhvr additive="base">
                                        <p:cTn id="92" dur="500" fill="hold"/>
                                        <p:tgtEl>
                                          <p:spTgt spid="3291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2916"/>
                                        </p:tgtEl>
                                        <p:attrNameLst>
                                          <p:attrName>style.visibility</p:attrName>
                                        </p:attrNameLst>
                                      </p:cBhvr>
                                      <p:to>
                                        <p:strVal val="visible"/>
                                      </p:to>
                                    </p:set>
                                    <p:anim calcmode="lin" valueType="num">
                                      <p:cBhvr additive="base">
                                        <p:cTn id="95" dur="500" fill="hold"/>
                                        <p:tgtEl>
                                          <p:spTgt spid="32916"/>
                                        </p:tgtEl>
                                        <p:attrNameLst>
                                          <p:attrName>ppt_x</p:attrName>
                                        </p:attrNameLst>
                                      </p:cBhvr>
                                      <p:tavLst>
                                        <p:tav tm="0">
                                          <p:val>
                                            <p:strVal val="#ppt_x"/>
                                          </p:val>
                                        </p:tav>
                                        <p:tav tm="100000">
                                          <p:val>
                                            <p:strVal val="#ppt_x"/>
                                          </p:val>
                                        </p:tav>
                                      </p:tavLst>
                                    </p:anim>
                                    <p:anim calcmode="lin" valueType="num">
                                      <p:cBhvr additive="base">
                                        <p:cTn id="96" dur="500" fill="hold"/>
                                        <p:tgtEl>
                                          <p:spTgt spid="3291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2909"/>
                                        </p:tgtEl>
                                        <p:attrNameLst>
                                          <p:attrName>style.visibility</p:attrName>
                                        </p:attrNameLst>
                                      </p:cBhvr>
                                      <p:to>
                                        <p:strVal val="visible"/>
                                      </p:to>
                                    </p:set>
                                    <p:anim calcmode="lin" valueType="num">
                                      <p:cBhvr additive="base">
                                        <p:cTn id="99" dur="500" fill="hold"/>
                                        <p:tgtEl>
                                          <p:spTgt spid="32909"/>
                                        </p:tgtEl>
                                        <p:attrNameLst>
                                          <p:attrName>ppt_x</p:attrName>
                                        </p:attrNameLst>
                                      </p:cBhvr>
                                      <p:tavLst>
                                        <p:tav tm="0">
                                          <p:val>
                                            <p:strVal val="#ppt_x"/>
                                          </p:val>
                                        </p:tav>
                                        <p:tav tm="100000">
                                          <p:val>
                                            <p:strVal val="#ppt_x"/>
                                          </p:val>
                                        </p:tav>
                                      </p:tavLst>
                                    </p:anim>
                                    <p:anim calcmode="lin" valueType="num">
                                      <p:cBhvr additive="base">
                                        <p:cTn id="100" dur="500" fill="hold"/>
                                        <p:tgtEl>
                                          <p:spTgt spid="32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53" grpId="0" animBg="1"/>
      <p:bldP spid="32854" grpId="0" animBg="1"/>
      <p:bldP spid="32855" grpId="0" animBg="1"/>
      <p:bldP spid="32904" grpId="0" animBg="1"/>
      <p:bldP spid="32905" grpId="0" animBg="1"/>
      <p:bldP spid="32906" grpId="0" animBg="1"/>
      <p:bldP spid="32908" grpId="0" animBg="1"/>
      <p:bldP spid="32909" grpId="0"/>
      <p:bldP spid="32910" grpId="0" animBg="1"/>
      <p:bldP spid="32911" grpId="0"/>
      <p:bldP spid="32912" grpId="0" animBg="1"/>
      <p:bldP spid="32913" grpId="0"/>
      <p:bldP spid="32914" grpId="0" animBg="1"/>
      <p:bldP spid="32915" grpId="0"/>
      <p:bldP spid="329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37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EE6682-1899-4F4F-9EAD-1C69464BC3AB}" type="slidenum">
              <a:rPr lang="en-US" altLang="zh-CN" smtClean="0">
                <a:latin typeface="Times New Roman" pitchFamily="18" charset="0"/>
              </a:rPr>
              <a:pPr eaLnBrk="1" hangingPunct="1"/>
              <a:t>24</a:t>
            </a:fld>
            <a:endParaRPr lang="en-US" altLang="zh-CN" smtClean="0">
              <a:latin typeface="Times New Roman" pitchFamily="18" charset="0"/>
            </a:endParaRPr>
          </a:p>
        </p:txBody>
      </p:sp>
      <p:sp>
        <p:nvSpPr>
          <p:cNvPr id="33796" name="Text Box 3"/>
          <p:cNvSpPr txBox="1">
            <a:spLocks noChangeArrowheads="1"/>
          </p:cNvSpPr>
          <p:nvPr/>
        </p:nvSpPr>
        <p:spPr bwMode="auto">
          <a:xfrm>
            <a:off x="2817813" y="195263"/>
            <a:ext cx="3425825"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2. </a:t>
            </a:r>
            <a:r>
              <a:rPr lang="zh-CN" altLang="en-US" sz="3600" b="1">
                <a:latin typeface="Times New Roman" pitchFamily="18" charset="0"/>
                <a:ea typeface="宋体" pitchFamily="2" charset="-122"/>
              </a:rPr>
              <a:t>分区分配算法</a:t>
            </a:r>
            <a:endParaRPr kumimoji="1" lang="zh-CN" altLang="en-US" sz="3600">
              <a:latin typeface="Times New Roman" pitchFamily="18" charset="0"/>
              <a:ea typeface="宋体" pitchFamily="2" charset="-122"/>
            </a:endParaRPr>
          </a:p>
        </p:txBody>
      </p:sp>
      <p:sp>
        <p:nvSpPr>
          <p:cNvPr id="33797" name="Text Box 4"/>
          <p:cNvSpPr txBox="1">
            <a:spLocks noChangeArrowheads="1"/>
          </p:cNvSpPr>
          <p:nvPr/>
        </p:nvSpPr>
        <p:spPr bwMode="auto">
          <a:xfrm>
            <a:off x="458788" y="1052736"/>
            <a:ext cx="8145462" cy="531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5000"/>
              </a:lnSpc>
              <a:spcBef>
                <a:spcPct val="10000"/>
              </a:spcBef>
            </a:pPr>
            <a:r>
              <a:rPr kumimoji="1" lang="zh-CN" altLang="en-US" sz="3200" b="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分区分配算法</a:t>
            </a:r>
            <a:r>
              <a:rPr kumimoji="1" lang="zh-CN" altLang="en-US" sz="3200" b="1" dirty="0">
                <a:solidFill>
                  <a:srgbClr val="0000FF"/>
                </a:solidFill>
                <a:effectLst>
                  <a:outerShdw blurRad="38100" dist="38100" dir="2700000" algn="tl">
                    <a:srgbClr val="000000">
                      <a:alpha val="43137"/>
                    </a:srgbClr>
                  </a:outerShdw>
                </a:effectLst>
                <a:latin typeface="Times New Roman" pitchFamily="18" charset="0"/>
                <a:ea typeface="宋体" pitchFamily="2" charset="-122"/>
              </a:rPr>
              <a:t>：</a:t>
            </a:r>
            <a:r>
              <a:rPr kumimoji="1" lang="zh-CN" altLang="en-US" sz="3200" b="1" dirty="0" smtClean="0">
                <a:latin typeface="Times New Roman" pitchFamily="18" charset="0"/>
                <a:ea typeface="宋体" pitchFamily="2" charset="-122"/>
              </a:rPr>
              <a:t>当</a:t>
            </a:r>
            <a:r>
              <a:rPr kumimoji="1" lang="zh-CN" altLang="en-US" sz="3200" b="1" dirty="0">
                <a:latin typeface="Times New Roman" pitchFamily="18" charset="0"/>
                <a:ea typeface="宋体" pitchFamily="2" charset="-122"/>
              </a:rPr>
              <a:t>一个新进程到来时，需为它寻找某个空闲分区，其大小必须大于或等于该进程的要求。若大于要求，则将该分区分割成两个分区，其中一个分区为要求大小并标记为“</a:t>
            </a:r>
            <a:r>
              <a:rPr kumimoji="1" lang="zh-CN" altLang="en-US" sz="3200" b="1" dirty="0">
                <a:solidFill>
                  <a:srgbClr val="FF0000"/>
                </a:solidFill>
                <a:latin typeface="Times New Roman" pitchFamily="18" charset="0"/>
                <a:ea typeface="宋体" pitchFamily="2" charset="-122"/>
              </a:rPr>
              <a:t>占用</a:t>
            </a:r>
            <a:r>
              <a:rPr kumimoji="1" lang="zh-CN" altLang="en-US" sz="3200" b="1" dirty="0">
                <a:latin typeface="Times New Roman" pitchFamily="18" charset="0"/>
                <a:ea typeface="宋体" pitchFamily="2" charset="-122"/>
              </a:rPr>
              <a:t>”，另一个分区为余下部分并标记为“</a:t>
            </a:r>
            <a:r>
              <a:rPr kumimoji="1" lang="zh-CN" altLang="en-US" sz="3200" b="1" dirty="0">
                <a:solidFill>
                  <a:srgbClr val="00B050"/>
                </a:solidFill>
                <a:latin typeface="Times New Roman" pitchFamily="18" charset="0"/>
                <a:ea typeface="宋体" pitchFamily="2" charset="-122"/>
              </a:rPr>
              <a:t>空闲</a:t>
            </a:r>
            <a:r>
              <a:rPr kumimoji="1" lang="zh-CN" altLang="en-US" sz="3200" b="1" dirty="0">
                <a:latin typeface="Times New Roman" pitchFamily="18" charset="0"/>
                <a:ea typeface="宋体" pitchFamily="2" charset="-122"/>
              </a:rPr>
              <a:t>”。</a:t>
            </a:r>
          </a:p>
          <a:p>
            <a:pPr>
              <a:lnSpc>
                <a:spcPct val="125000"/>
              </a:lnSpc>
              <a:spcBef>
                <a:spcPct val="50000"/>
              </a:spcBef>
            </a:pPr>
            <a:r>
              <a:rPr kumimoji="1" lang="zh-CN" altLang="en-US" sz="3200" b="1" dirty="0">
                <a:latin typeface="Times New Roman" pitchFamily="18" charset="0"/>
                <a:ea typeface="宋体" pitchFamily="2" charset="-122"/>
              </a:rPr>
              <a:t>分区分配算法主要有：</a:t>
            </a:r>
            <a:r>
              <a:rPr kumimoji="1" lang="zh-CN" altLang="en-US" sz="3200" b="1" dirty="0">
                <a:solidFill>
                  <a:srgbClr val="800000"/>
                </a:solidFill>
                <a:latin typeface="Times New Roman" pitchFamily="18" charset="0"/>
                <a:ea typeface="宋体" pitchFamily="2" charset="-122"/>
              </a:rPr>
              <a:t>最先匹配法</a:t>
            </a:r>
            <a:r>
              <a:rPr kumimoji="1" lang="zh-CN" altLang="en-US" sz="3200" b="1" dirty="0">
                <a:latin typeface="Times New Roman" pitchFamily="18" charset="0"/>
                <a:ea typeface="宋体" pitchFamily="2" charset="-122"/>
              </a:rPr>
              <a:t>、</a:t>
            </a:r>
            <a:r>
              <a:rPr kumimoji="1" lang="zh-CN" altLang="en-US" sz="3200" b="1" dirty="0">
                <a:solidFill>
                  <a:srgbClr val="800000"/>
                </a:solidFill>
                <a:latin typeface="Times New Roman" pitchFamily="18" charset="0"/>
                <a:ea typeface="宋体" pitchFamily="2" charset="-122"/>
              </a:rPr>
              <a:t>下次匹</a:t>
            </a:r>
          </a:p>
          <a:p>
            <a:pPr>
              <a:lnSpc>
                <a:spcPct val="125000"/>
              </a:lnSpc>
              <a:spcBef>
                <a:spcPct val="10000"/>
              </a:spcBef>
            </a:pPr>
            <a:r>
              <a:rPr kumimoji="1" lang="zh-CN" altLang="en-US" sz="3200" b="1" dirty="0">
                <a:solidFill>
                  <a:srgbClr val="800000"/>
                </a:solidFill>
                <a:latin typeface="Times New Roman" pitchFamily="18" charset="0"/>
                <a:ea typeface="宋体" pitchFamily="2" charset="-122"/>
              </a:rPr>
              <a:t>配法</a:t>
            </a:r>
            <a:r>
              <a:rPr kumimoji="1" lang="zh-CN" altLang="en-US" sz="3200" b="1" dirty="0">
                <a:latin typeface="Times New Roman" pitchFamily="18" charset="0"/>
                <a:ea typeface="宋体" pitchFamily="2" charset="-122"/>
              </a:rPr>
              <a:t>、</a:t>
            </a:r>
            <a:r>
              <a:rPr kumimoji="1" lang="zh-CN" altLang="en-US" sz="3200" b="1" dirty="0">
                <a:solidFill>
                  <a:srgbClr val="800000"/>
                </a:solidFill>
                <a:latin typeface="Times New Roman" pitchFamily="18" charset="0"/>
                <a:ea typeface="宋体" pitchFamily="2" charset="-122"/>
              </a:rPr>
              <a:t>最佳匹配法</a:t>
            </a:r>
            <a:r>
              <a:rPr kumimoji="1" lang="zh-CN" altLang="en-US" sz="3200" b="1" dirty="0">
                <a:latin typeface="Times New Roman" pitchFamily="18" charset="0"/>
                <a:ea typeface="宋体" pitchFamily="2" charset="-122"/>
              </a:rPr>
              <a:t>、</a:t>
            </a:r>
            <a:r>
              <a:rPr kumimoji="1" lang="zh-CN" altLang="en-US" sz="3200" b="1" dirty="0">
                <a:solidFill>
                  <a:srgbClr val="800000"/>
                </a:solidFill>
                <a:latin typeface="Times New Roman" pitchFamily="18" charset="0"/>
                <a:ea typeface="宋体" pitchFamily="2" charset="-122"/>
              </a:rPr>
              <a:t>最坏匹配法</a:t>
            </a:r>
            <a:r>
              <a:rPr kumimoji="1" lang="zh-CN" altLang="en-US" sz="32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anim calcmode="lin" valueType="num">
                                      <p:cBhvr additive="base">
                                        <p:cTn id="7" dur="500" fill="hold"/>
                                        <p:tgtEl>
                                          <p:spTgt spid="3379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7">
                                            <p:txEl>
                                              <p:pRg st="2" end="2"/>
                                            </p:txEl>
                                          </p:spTgt>
                                        </p:tgtEl>
                                        <p:attrNameLst>
                                          <p:attrName>style.visibility</p:attrName>
                                        </p:attrNameLst>
                                      </p:cBhvr>
                                      <p:to>
                                        <p:strVal val="visible"/>
                                      </p:to>
                                    </p:set>
                                    <p:anim calcmode="lin" valueType="num">
                                      <p:cBhvr additive="base">
                                        <p:cTn id="11" dur="500" fill="hold"/>
                                        <p:tgtEl>
                                          <p:spTgt spid="3379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48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4B96F7-C207-40EA-A082-A31DDE55DB70}" type="slidenum">
              <a:rPr lang="en-US" altLang="zh-CN" smtClean="0">
                <a:latin typeface="Times New Roman" pitchFamily="18" charset="0"/>
              </a:rPr>
              <a:pPr eaLnBrk="1" hangingPunct="1"/>
              <a:t>25</a:t>
            </a:fld>
            <a:endParaRPr lang="en-US" altLang="zh-CN" smtClean="0">
              <a:latin typeface="Times New Roman" pitchFamily="18" charset="0"/>
            </a:endParaRPr>
          </a:p>
        </p:txBody>
      </p:sp>
      <p:sp>
        <p:nvSpPr>
          <p:cNvPr id="34820" name="Text Box 4"/>
          <p:cNvSpPr txBox="1">
            <a:spLocks noChangeArrowheads="1"/>
          </p:cNvSpPr>
          <p:nvPr/>
        </p:nvSpPr>
        <p:spPr bwMode="auto">
          <a:xfrm>
            <a:off x="395288" y="1412875"/>
            <a:ext cx="82200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30000"/>
              </a:spcBef>
              <a:buClr>
                <a:srgbClr val="FFFFFF"/>
              </a:buClr>
              <a:buFont typeface="Wingdings" pitchFamily="2" charset="2"/>
              <a:buBlip>
                <a:blip r:embed="rId3"/>
              </a:buBlip>
            </a:pPr>
            <a:r>
              <a:rPr kumimoji="1" lang="zh-CN" altLang="en-US" sz="2800" b="1" dirty="0">
                <a:latin typeface="Times New Roman" pitchFamily="18" charset="0"/>
                <a:ea typeface="黑体" pitchFamily="49" charset="-122"/>
              </a:rPr>
              <a:t>最先匹配法</a:t>
            </a:r>
            <a:r>
              <a:rPr kumimoji="1" lang="zh-CN" altLang="en-US" sz="2800" b="1" dirty="0">
                <a:latin typeface="Times New Roman" pitchFamily="18" charset="0"/>
                <a:ea typeface="宋体" pitchFamily="2" charset="-122"/>
              </a:rPr>
              <a:t> </a:t>
            </a:r>
            <a:r>
              <a:rPr kumimoji="1" lang="en-US" altLang="zh-CN" sz="2800" b="1" dirty="0">
                <a:latin typeface="Times New Roman" pitchFamily="18" charset="0"/>
                <a:ea typeface="宋体" pitchFamily="2" charset="-122"/>
              </a:rPr>
              <a:t>(first-fit) </a:t>
            </a:r>
            <a:r>
              <a:rPr kumimoji="1" lang="zh-CN" altLang="en-US" sz="2800" b="1" dirty="0">
                <a:latin typeface="Times New Roman" pitchFamily="18" charset="0"/>
                <a:ea typeface="宋体" pitchFamily="2" charset="-122"/>
              </a:rPr>
              <a:t>：假设新进程对内存大小的要求为</a:t>
            </a:r>
            <a:r>
              <a:rPr kumimoji="1" lang="en-US" altLang="zh-CN" sz="2800" b="1" dirty="0">
                <a:latin typeface="Times New Roman" pitchFamily="18" charset="0"/>
                <a:ea typeface="宋体" pitchFamily="2" charset="-122"/>
              </a:rPr>
              <a:t>M</a:t>
            </a:r>
            <a:r>
              <a:rPr kumimoji="1" lang="zh-CN" altLang="en-US" sz="2800" b="1" dirty="0">
                <a:latin typeface="Times New Roman" pitchFamily="18" charset="0"/>
                <a:ea typeface="宋体" pitchFamily="2" charset="-122"/>
              </a:rPr>
              <a:t>，则从分区链表的首结点开始，将每个“空闲”结点的长度与</a:t>
            </a:r>
            <a:r>
              <a:rPr kumimoji="1" lang="en-US" altLang="zh-CN" sz="2800" b="1" dirty="0">
                <a:latin typeface="Times New Roman" pitchFamily="18" charset="0"/>
                <a:ea typeface="宋体" pitchFamily="2" charset="-122"/>
              </a:rPr>
              <a:t>M</a:t>
            </a:r>
            <a:r>
              <a:rPr kumimoji="1" lang="zh-CN" altLang="en-US" sz="2800" b="1" dirty="0">
                <a:latin typeface="Times New Roman" pitchFamily="18" charset="0"/>
                <a:ea typeface="宋体" pitchFamily="2" charset="-122"/>
              </a:rPr>
              <a:t>进行比较，看是否大于或等于它，直到找到第一个符合要求的结点。然后把它所对应的空闲分区一分为二。与之相对应，</a:t>
            </a:r>
            <a:r>
              <a:rPr kumimoji="1" lang="zh-CN" altLang="en-US" sz="2800" b="1" dirty="0">
                <a:solidFill>
                  <a:srgbClr val="0000FF"/>
                </a:solidFill>
                <a:latin typeface="Times New Roman" pitchFamily="18" charset="0"/>
                <a:ea typeface="宋体" pitchFamily="2" charset="-122"/>
              </a:rPr>
              <a:t>把该结点也一分为二</a:t>
            </a:r>
            <a:r>
              <a:rPr kumimoji="1" lang="zh-CN" altLang="en-US" sz="2800" b="1" dirty="0">
                <a:latin typeface="Times New Roman" pitchFamily="18" charset="0"/>
                <a:ea typeface="宋体" pitchFamily="2" charset="-122"/>
              </a:rPr>
              <a:t>，并修改相应内容。</a:t>
            </a:r>
          </a:p>
        </p:txBody>
      </p:sp>
      <p:sp>
        <p:nvSpPr>
          <p:cNvPr id="239621" name="Rectangle 5"/>
          <p:cNvSpPr>
            <a:spLocks noChangeArrowheads="1"/>
          </p:cNvSpPr>
          <p:nvPr/>
        </p:nvSpPr>
        <p:spPr bwMode="auto">
          <a:xfrm>
            <a:off x="3308077" y="5589240"/>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3200" b="1" dirty="0">
                <a:solidFill>
                  <a:srgbClr val="0000FF"/>
                </a:solidFill>
                <a:latin typeface="Times New Roman" pitchFamily="18" charset="0"/>
                <a:ea typeface="楷体_GB2312" pitchFamily="49" charset="-122"/>
              </a:rPr>
              <a:t>时间复杂度？</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9621"/>
                                        </p:tgtEl>
                                        <p:attrNameLst>
                                          <p:attrName>style.visibility</p:attrName>
                                        </p:attrNameLst>
                                      </p:cBhvr>
                                      <p:to>
                                        <p:strVal val="visible"/>
                                      </p:to>
                                    </p:set>
                                    <p:anim calcmode="lin" valueType="num">
                                      <p:cBhvr additive="base">
                                        <p:cTn id="7" dur="500" fill="hold"/>
                                        <p:tgtEl>
                                          <p:spTgt spid="239621"/>
                                        </p:tgtEl>
                                        <p:attrNameLst>
                                          <p:attrName>ppt_x</p:attrName>
                                        </p:attrNameLst>
                                      </p:cBhvr>
                                      <p:tavLst>
                                        <p:tav tm="0">
                                          <p:val>
                                            <p:strVal val="#ppt_x"/>
                                          </p:val>
                                        </p:tav>
                                        <p:tav tm="100000">
                                          <p:val>
                                            <p:strVal val="#ppt_x"/>
                                          </p:val>
                                        </p:tav>
                                      </p:tavLst>
                                    </p:anim>
                                    <p:anim calcmode="lin" valueType="num">
                                      <p:cBhvr additive="base">
                                        <p:cTn id="8" dur="500" fill="hold"/>
                                        <p:tgtEl>
                                          <p:spTgt spid="239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58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CF7CD9-0F39-49A8-B3F3-122E45872CB0}" type="slidenum">
              <a:rPr lang="en-US" altLang="zh-CN" smtClean="0">
                <a:latin typeface="Times New Roman" pitchFamily="18" charset="0"/>
              </a:rPr>
              <a:pPr eaLnBrk="1" hangingPunct="1"/>
              <a:t>26</a:t>
            </a:fld>
            <a:endParaRPr lang="en-US" altLang="zh-CN" smtClean="0">
              <a:latin typeface="Times New Roman" pitchFamily="18" charset="0"/>
            </a:endParaRPr>
          </a:p>
        </p:txBody>
      </p:sp>
      <p:sp>
        <p:nvSpPr>
          <p:cNvPr id="35844" name="Text Box 3"/>
          <p:cNvSpPr txBox="1">
            <a:spLocks noChangeArrowheads="1"/>
          </p:cNvSpPr>
          <p:nvPr/>
        </p:nvSpPr>
        <p:spPr bwMode="auto">
          <a:xfrm>
            <a:off x="447675" y="1772816"/>
            <a:ext cx="8220075" cy="388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30000"/>
              </a:spcBef>
              <a:buClr>
                <a:srgbClr val="FFFFFF"/>
              </a:buClr>
              <a:buFont typeface="Wingdings" pitchFamily="2" charset="2"/>
              <a:buBlip>
                <a:blip r:embed="rId2"/>
              </a:buBlip>
            </a:pPr>
            <a:r>
              <a:rPr kumimoji="1" lang="zh-CN" altLang="en-US" sz="2800" b="1" dirty="0">
                <a:latin typeface="Times New Roman" pitchFamily="18" charset="0"/>
                <a:ea typeface="黑体" pitchFamily="49" charset="-122"/>
              </a:rPr>
              <a:t>下次匹配法</a:t>
            </a:r>
            <a:r>
              <a:rPr kumimoji="1" lang="zh-CN" altLang="en-US" sz="2800" b="1" dirty="0">
                <a:latin typeface="Times New Roman" pitchFamily="18" charset="0"/>
                <a:ea typeface="宋体" pitchFamily="2" charset="-122"/>
              </a:rPr>
              <a:t> </a:t>
            </a:r>
            <a:r>
              <a:rPr kumimoji="1" lang="en-US" altLang="zh-CN" sz="2800" b="1" dirty="0">
                <a:latin typeface="Times New Roman" pitchFamily="18" charset="0"/>
                <a:ea typeface="宋体" pitchFamily="2" charset="-122"/>
              </a:rPr>
              <a:t>(next-fit) </a:t>
            </a:r>
            <a:r>
              <a:rPr kumimoji="1" lang="zh-CN" altLang="en-US" sz="2800" b="1" dirty="0">
                <a:latin typeface="Times New Roman" pitchFamily="18" charset="0"/>
                <a:ea typeface="宋体" pitchFamily="2" charset="-122"/>
              </a:rPr>
              <a:t>：与最先匹配法的思路是相似的，只不过每一次当它找到一个合适的结点（分区）时，就把当前的位置记录下来。然后等下一次新进程到来的时候，就从这个位置开始继续往下找（到链表结尾时再回到开头），直到找到符合要求的第一个分区。</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68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16F971-09F3-4561-96E9-EC5063CEA9D7}" type="slidenum">
              <a:rPr lang="en-US" altLang="zh-CN" smtClean="0">
                <a:latin typeface="Times New Roman" pitchFamily="18" charset="0"/>
              </a:rPr>
              <a:pPr eaLnBrk="1" hangingPunct="1"/>
              <a:t>27</a:t>
            </a:fld>
            <a:endParaRPr lang="en-US" altLang="zh-CN" smtClean="0">
              <a:latin typeface="Times New Roman" pitchFamily="18" charset="0"/>
            </a:endParaRPr>
          </a:p>
        </p:txBody>
      </p:sp>
      <p:sp>
        <p:nvSpPr>
          <p:cNvPr id="241667" name="Text Box 3"/>
          <p:cNvSpPr txBox="1">
            <a:spLocks noChangeArrowheads="1"/>
          </p:cNvSpPr>
          <p:nvPr/>
        </p:nvSpPr>
        <p:spPr bwMode="auto">
          <a:xfrm>
            <a:off x="447675" y="1988840"/>
            <a:ext cx="8220075" cy="324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30000"/>
              </a:spcBef>
              <a:buClr>
                <a:srgbClr val="FFFFFF"/>
              </a:buClr>
              <a:buFont typeface="Wingdings" pitchFamily="2" charset="2"/>
              <a:buBlip>
                <a:blip r:embed="rId2"/>
              </a:buBlip>
            </a:pPr>
            <a:r>
              <a:rPr kumimoji="1" lang="zh-CN" altLang="en-US" sz="2800" b="1" dirty="0">
                <a:latin typeface="Times New Roman" pitchFamily="18" charset="0"/>
                <a:ea typeface="黑体" pitchFamily="49" charset="-122"/>
              </a:rPr>
              <a:t>最佳匹配法</a:t>
            </a:r>
            <a:r>
              <a:rPr kumimoji="1" lang="zh-CN" altLang="en-US" sz="2800" b="1" dirty="0">
                <a:latin typeface="Times New Roman" pitchFamily="18" charset="0"/>
                <a:ea typeface="宋体" pitchFamily="2" charset="-122"/>
              </a:rPr>
              <a:t> </a:t>
            </a:r>
            <a:r>
              <a:rPr kumimoji="1" lang="en-US" altLang="zh-CN" sz="2800" b="1" dirty="0">
                <a:latin typeface="Times New Roman" pitchFamily="18" charset="0"/>
                <a:ea typeface="宋体" pitchFamily="2" charset="-122"/>
              </a:rPr>
              <a:t>(best-fit) </a:t>
            </a:r>
            <a:r>
              <a:rPr kumimoji="1" lang="zh-CN" altLang="en-US" sz="2800" b="1" dirty="0">
                <a:latin typeface="Times New Roman" pitchFamily="18" charset="0"/>
                <a:ea typeface="宋体" pitchFamily="2" charset="-122"/>
              </a:rPr>
              <a:t>：将申请内存的进程装入到与其大小最接近的空闲分区当中。算法的性能最差，最大缺点是分割后剩余的空闲分区将会很小，直至无法使用，从而造成浪费（</a:t>
            </a:r>
            <a:r>
              <a:rPr kumimoji="1" lang="zh-CN" altLang="en-US" sz="2800" b="1" dirty="0">
                <a:solidFill>
                  <a:srgbClr val="0000FF"/>
                </a:solidFill>
                <a:latin typeface="Times New Roman" pitchFamily="18" charset="0"/>
                <a:ea typeface="宋体" pitchFamily="2" charset="-122"/>
              </a:rPr>
              <a:t>与固定分区是不同的</a:t>
            </a:r>
            <a:r>
              <a:rPr kumimoji="1" lang="zh-CN" altLang="en-US" sz="2800" b="1" dirty="0">
                <a:latin typeface="Times New Roman" pitchFamily="18" charset="0"/>
                <a:ea typeface="宋体" pitchFamily="2" charset="-122"/>
              </a:rPr>
              <a:t>）</a:t>
            </a:r>
            <a:r>
              <a:rPr kumimoji="1" lang="zh-CN" altLang="en-US" sz="2800" b="1" dirty="0" smtClean="0">
                <a:latin typeface="Times New Roman" pitchFamily="18" charset="0"/>
                <a:ea typeface="宋体" pitchFamily="2" charset="-122"/>
              </a:rPr>
              <a:t>。</a:t>
            </a:r>
            <a:endParaRPr kumimoji="1" lang="zh-CN" altLang="en-US" sz="2800" b="1" dirty="0">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68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16F971-09F3-4561-96E9-EC5063CEA9D7}" type="slidenum">
              <a:rPr lang="en-US" altLang="zh-CN" smtClean="0">
                <a:latin typeface="Times New Roman" pitchFamily="18" charset="0"/>
              </a:rPr>
              <a:pPr eaLnBrk="1" hangingPunct="1"/>
              <a:t>28</a:t>
            </a:fld>
            <a:endParaRPr lang="en-US" altLang="zh-CN" smtClean="0">
              <a:latin typeface="Times New Roman" pitchFamily="18" charset="0"/>
            </a:endParaRPr>
          </a:p>
        </p:txBody>
      </p:sp>
      <p:sp>
        <p:nvSpPr>
          <p:cNvPr id="241667" name="Text Box 3"/>
          <p:cNvSpPr txBox="1">
            <a:spLocks noChangeArrowheads="1"/>
          </p:cNvSpPr>
          <p:nvPr/>
        </p:nvSpPr>
        <p:spPr bwMode="auto">
          <a:xfrm>
            <a:off x="447675" y="1628800"/>
            <a:ext cx="8220075" cy="388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70000"/>
              </a:spcBef>
              <a:buClr>
                <a:srgbClr val="FFFFFF"/>
              </a:buClr>
              <a:buFont typeface="Wingdings" pitchFamily="2" charset="2"/>
              <a:buBlip>
                <a:blip r:embed="rId2"/>
              </a:buBlip>
            </a:pPr>
            <a:r>
              <a:rPr kumimoji="1" lang="zh-CN" altLang="en-US" sz="2800" b="1" dirty="0" smtClean="0">
                <a:latin typeface="Times New Roman" pitchFamily="18" charset="0"/>
                <a:ea typeface="黑体" pitchFamily="49" charset="-122"/>
              </a:rPr>
              <a:t>最坏</a:t>
            </a:r>
            <a:r>
              <a:rPr kumimoji="1" lang="zh-CN" altLang="en-US" sz="2800" b="1" dirty="0">
                <a:latin typeface="Times New Roman" pitchFamily="18" charset="0"/>
                <a:ea typeface="黑体" pitchFamily="49" charset="-122"/>
              </a:rPr>
              <a:t>匹配法</a:t>
            </a:r>
            <a:r>
              <a:rPr kumimoji="1" lang="en-US" altLang="zh-CN" sz="2800" b="1" dirty="0">
                <a:latin typeface="Times New Roman" pitchFamily="18" charset="0"/>
                <a:ea typeface="宋体" pitchFamily="2" charset="-122"/>
              </a:rPr>
              <a:t>(worst-fit)</a:t>
            </a:r>
            <a:r>
              <a:rPr kumimoji="1" lang="zh-CN" altLang="en-US" sz="2800" b="1" dirty="0">
                <a:latin typeface="Times New Roman" pitchFamily="18" charset="0"/>
                <a:ea typeface="宋体" pitchFamily="2" charset="-122"/>
              </a:rPr>
              <a:t>：每次分配时，总是将最大的空闲区切去一部分分配给请求者，其依据是当一个很大的空闲区被切割了一部分后可能仍是一个较大的空闲区，从而避免了空闲区越分越小的问题。这种算法基本不留下小的空闲分区，但较大的空闲分区也不被保留。</a:t>
            </a:r>
          </a:p>
        </p:txBody>
      </p:sp>
    </p:spTree>
    <p:extLst>
      <p:ext uri="{BB962C8B-B14F-4D97-AF65-F5344CB8AC3E}">
        <p14:creationId xmlns:p14="http://schemas.microsoft.com/office/powerpoint/2010/main" val="42611233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205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5AA523-A586-49A0-821B-52EBDF71EF70}" type="slidenum">
              <a:rPr lang="en-US" altLang="zh-CN" smtClean="0">
                <a:latin typeface="Times New Roman" pitchFamily="18" charset="0"/>
              </a:rPr>
              <a:pPr eaLnBrk="1" hangingPunct="1"/>
              <a:t>29</a:t>
            </a:fld>
            <a:endParaRPr lang="en-US" altLang="zh-CN" smtClean="0">
              <a:latin typeface="Times New Roman" pitchFamily="18" charset="0"/>
            </a:endParaRPr>
          </a:p>
        </p:txBody>
      </p:sp>
      <p:sp>
        <p:nvSpPr>
          <p:cNvPr id="2053" name="Rectangle 3"/>
          <p:cNvSpPr>
            <a:spLocks noChangeArrowheads="1"/>
          </p:cNvSpPr>
          <p:nvPr/>
        </p:nvSpPr>
        <p:spPr bwMode="auto">
          <a:xfrm>
            <a:off x="0" y="14288"/>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graphicFrame>
        <p:nvGraphicFramePr>
          <p:cNvPr id="2050" name="Object 4"/>
          <p:cNvGraphicFramePr>
            <a:graphicFrameLocks noChangeAspect="1"/>
          </p:cNvGraphicFramePr>
          <p:nvPr/>
        </p:nvGraphicFramePr>
        <p:xfrm>
          <a:off x="609600" y="14288"/>
          <a:ext cx="6256338" cy="6858000"/>
        </p:xfrm>
        <a:graphic>
          <a:graphicData uri="http://schemas.openxmlformats.org/presentationml/2006/ole">
            <mc:AlternateContent xmlns:mc="http://schemas.openxmlformats.org/markup-compatibility/2006">
              <mc:Choice xmlns:v="urn:schemas-microsoft-com:vml" Requires="v">
                <p:oleObj spid="_x0000_s2329" name="VISIO" r:id="rId3" imgW="4330080" imgH="4747680" progId="Visio.Drawing.6">
                  <p:embed/>
                </p:oleObj>
              </mc:Choice>
              <mc:Fallback>
                <p:oleObj name="VISIO" r:id="rId3" imgW="4330080" imgH="474768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288"/>
                        <a:ext cx="62563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5"/>
          <p:cNvSpPr txBox="1">
            <a:spLocks noChangeArrowheads="1"/>
          </p:cNvSpPr>
          <p:nvPr/>
        </p:nvSpPr>
        <p:spPr bwMode="auto">
          <a:xfrm>
            <a:off x="6045200" y="1141413"/>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solidFill>
                  <a:srgbClr val="FF0000"/>
                </a:solidFill>
                <a:latin typeface="Times New Roman" pitchFamily="18" charset="0"/>
                <a:ea typeface="宋体" pitchFamily="2" charset="-122"/>
              </a:rPr>
              <a:t>16K</a:t>
            </a:r>
          </a:p>
        </p:txBody>
      </p:sp>
      <p:sp>
        <p:nvSpPr>
          <p:cNvPr id="2055" name="Rectangle 6"/>
          <p:cNvSpPr>
            <a:spLocks noChangeArrowheads="1"/>
          </p:cNvSpPr>
          <p:nvPr/>
        </p:nvSpPr>
        <p:spPr bwMode="auto">
          <a:xfrm>
            <a:off x="6045200" y="2379663"/>
            <a:ext cx="769938" cy="100012"/>
          </a:xfrm>
          <a:prstGeom prst="rect">
            <a:avLst/>
          </a:prstGeom>
          <a:solidFill>
            <a:srgbClr val="FFFFFF"/>
          </a:solidFill>
          <a:ln w="9525">
            <a:solidFill>
              <a:schemeClr val="tx1"/>
            </a:solidFill>
            <a:miter lim="800000"/>
            <a:headEnd/>
            <a:tailEnd/>
          </a:ln>
        </p:spPr>
        <p:txBody>
          <a:bodyPr anchor="ctr">
            <a:spAutoFit/>
          </a:bodyPr>
          <a:lstStyle/>
          <a:p>
            <a:endParaRPr lang="zh-CN" altLang="en-US">
              <a:ea typeface="宋体" pitchFamily="2" charset="-122"/>
            </a:endParaRPr>
          </a:p>
        </p:txBody>
      </p:sp>
      <p:sp>
        <p:nvSpPr>
          <p:cNvPr id="2056" name="Text Box 7"/>
          <p:cNvSpPr txBox="1">
            <a:spLocks noChangeArrowheads="1"/>
          </p:cNvSpPr>
          <p:nvPr/>
        </p:nvSpPr>
        <p:spPr bwMode="auto">
          <a:xfrm>
            <a:off x="6045200" y="1979613"/>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solidFill>
                  <a:srgbClr val="FF0000"/>
                </a:solidFill>
                <a:latin typeface="Times New Roman" pitchFamily="18" charset="0"/>
                <a:ea typeface="宋体" pitchFamily="2" charset="-122"/>
              </a:rPr>
              <a:t>16K</a:t>
            </a:r>
          </a:p>
        </p:txBody>
      </p:sp>
      <p:sp>
        <p:nvSpPr>
          <p:cNvPr id="2057" name="Text Box 8"/>
          <p:cNvSpPr txBox="1">
            <a:spLocks noChangeArrowheads="1"/>
          </p:cNvSpPr>
          <p:nvPr/>
        </p:nvSpPr>
        <p:spPr bwMode="auto">
          <a:xfrm>
            <a:off x="6045200" y="543083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solidFill>
                  <a:srgbClr val="FF0000"/>
                </a:solidFill>
                <a:latin typeface="Times New Roman" pitchFamily="18" charset="0"/>
                <a:ea typeface="宋体" pitchFamily="2" charset="-122"/>
              </a:rPr>
              <a:t>16K</a:t>
            </a:r>
          </a:p>
        </p:txBody>
      </p:sp>
      <p:sp>
        <p:nvSpPr>
          <p:cNvPr id="2058" name="Text Box 9"/>
          <p:cNvSpPr txBox="1">
            <a:spLocks noChangeArrowheads="1"/>
          </p:cNvSpPr>
          <p:nvPr/>
        </p:nvSpPr>
        <p:spPr bwMode="auto">
          <a:xfrm>
            <a:off x="4248150" y="56784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b="1">
                <a:latin typeface="Times New Roman" pitchFamily="18" charset="0"/>
                <a:ea typeface="宋体" pitchFamily="2" charset="-122"/>
              </a:rPr>
              <a:t>Worst Fit</a:t>
            </a:r>
          </a:p>
        </p:txBody>
      </p:sp>
      <p:sp>
        <p:nvSpPr>
          <p:cNvPr id="2059" name="Text Box 10"/>
          <p:cNvSpPr txBox="1">
            <a:spLocks noChangeArrowheads="1"/>
          </p:cNvSpPr>
          <p:nvPr/>
        </p:nvSpPr>
        <p:spPr bwMode="auto">
          <a:xfrm>
            <a:off x="581025" y="101600"/>
            <a:ext cx="159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地址低端</a:t>
            </a:r>
          </a:p>
        </p:txBody>
      </p:sp>
      <p:sp>
        <p:nvSpPr>
          <p:cNvPr id="2060" name="Text Box 11"/>
          <p:cNvSpPr txBox="1">
            <a:spLocks noChangeArrowheads="1"/>
          </p:cNvSpPr>
          <p:nvPr/>
        </p:nvSpPr>
        <p:spPr bwMode="auto">
          <a:xfrm>
            <a:off x="581025" y="6073775"/>
            <a:ext cx="159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地址高端</a:t>
            </a:r>
          </a:p>
        </p:txBody>
      </p:sp>
      <p:sp>
        <p:nvSpPr>
          <p:cNvPr id="2061" name="Text Box 12"/>
          <p:cNvSpPr txBox="1">
            <a:spLocks noChangeArrowheads="1"/>
          </p:cNvSpPr>
          <p:nvPr/>
        </p:nvSpPr>
        <p:spPr bwMode="auto">
          <a:xfrm>
            <a:off x="609600" y="3873500"/>
            <a:ext cx="744538" cy="4762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solidFill>
                  <a:srgbClr val="FF0000"/>
                </a:solidFill>
                <a:latin typeface="Times New Roman" pitchFamily="18" charset="0"/>
                <a:ea typeface="宋体" pitchFamily="2" charset="-122"/>
              </a:rPr>
              <a:t>16K</a:t>
            </a:r>
          </a:p>
        </p:txBody>
      </p:sp>
      <p:sp>
        <p:nvSpPr>
          <p:cNvPr id="2062" name="Text Box 13"/>
          <p:cNvSpPr txBox="1">
            <a:spLocks noChangeArrowheads="1"/>
          </p:cNvSpPr>
          <p:nvPr/>
        </p:nvSpPr>
        <p:spPr bwMode="auto">
          <a:xfrm>
            <a:off x="423863" y="3430588"/>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FF0000"/>
                </a:solidFill>
                <a:latin typeface="Times New Roman" pitchFamily="18" charset="0"/>
                <a:ea typeface="宋体" pitchFamily="2" charset="-122"/>
              </a:rPr>
              <a:t>新进程</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22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4FC8B9-7B80-485F-BA23-D7EEFB7E7AD4}" type="slidenum">
              <a:rPr lang="en-US" altLang="zh-CN" smtClean="0">
                <a:latin typeface="Times New Roman" pitchFamily="18" charset="0"/>
              </a:rPr>
              <a:pPr eaLnBrk="1" hangingPunct="1"/>
              <a:t>3</a:t>
            </a:fld>
            <a:endParaRPr lang="en-US" altLang="zh-CN" dirty="0" smtClean="0">
              <a:latin typeface="Times New Roman" pitchFamily="18" charset="0"/>
            </a:endParaRPr>
          </a:p>
        </p:txBody>
      </p:sp>
      <p:sp>
        <p:nvSpPr>
          <p:cNvPr id="12292" name="Text Box 6"/>
          <p:cNvSpPr txBox="1">
            <a:spLocks noChangeArrowheads="1"/>
          </p:cNvSpPr>
          <p:nvPr/>
        </p:nvSpPr>
        <p:spPr bwMode="auto">
          <a:xfrm>
            <a:off x="573088" y="1340768"/>
            <a:ext cx="8004175"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eaLnBrk="0" hangingPunct="0">
              <a:defRPr>
                <a:solidFill>
                  <a:schemeClr val="tx1"/>
                </a:solidFill>
                <a:latin typeface="Arial" charset="0"/>
              </a:defRPr>
            </a:lvl1pPr>
            <a:lvl2pPr marL="1074738" indent="-407988"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30000"/>
              </a:lnSpc>
              <a:spcBef>
                <a:spcPct val="50000"/>
              </a:spcBef>
              <a:buFontTx/>
              <a:buBlip>
                <a:blip r:embed="rId2"/>
              </a:buBlip>
            </a:pPr>
            <a:r>
              <a:rPr kumimoji="1" lang="zh-CN" altLang="en-US" sz="3200" b="1" dirty="0">
                <a:latin typeface="Times New Roman" pitchFamily="18" charset="0"/>
                <a:ea typeface="宋体" pitchFamily="2" charset="-122"/>
              </a:rPr>
              <a:t>即使是简单的、老的存储管理方案仍然有必要掌握。</a:t>
            </a:r>
          </a:p>
          <a:p>
            <a:pPr lvl="1">
              <a:spcBef>
                <a:spcPct val="50000"/>
              </a:spcBef>
              <a:buFont typeface="Wingdings" pitchFamily="2" charset="2"/>
              <a:buChar char="ü"/>
            </a:pPr>
            <a:r>
              <a:rPr kumimoji="1" lang="zh-CN" altLang="en-US" sz="2800" b="1" dirty="0">
                <a:latin typeface="Times New Roman" pitchFamily="18" charset="0"/>
                <a:ea typeface="宋体" pitchFamily="2" charset="-122"/>
              </a:rPr>
              <a:t>有些老的概念仍然有用</a:t>
            </a:r>
          </a:p>
          <a:p>
            <a:pPr>
              <a:spcBef>
                <a:spcPct val="50000"/>
              </a:spcBef>
              <a:buFontTx/>
              <a:buBlip>
                <a:blip r:embed="rId2"/>
              </a:buBlip>
            </a:pPr>
            <a:r>
              <a:rPr kumimoji="1" lang="zh-CN" altLang="en-US" sz="3200" b="1" dirty="0">
                <a:latin typeface="Times New Roman" pitchFamily="18" charset="0"/>
                <a:ea typeface="宋体" pitchFamily="2" charset="-122"/>
              </a:rPr>
              <a:t>使用何种存储管理方案取决于硬件平台</a:t>
            </a:r>
          </a:p>
          <a:p>
            <a:pPr lvl="1">
              <a:spcBef>
                <a:spcPct val="50000"/>
              </a:spcBef>
              <a:buFont typeface="Wingdings" pitchFamily="2" charset="2"/>
              <a:buChar char="ü"/>
            </a:pPr>
            <a:r>
              <a:rPr kumimoji="1" lang="zh-CN" altLang="en-US" sz="2800" b="1" dirty="0">
                <a:latin typeface="Times New Roman" pitchFamily="18" charset="0"/>
                <a:ea typeface="宋体" pitchFamily="2" charset="-122"/>
              </a:rPr>
              <a:t>有些方案需要</a:t>
            </a:r>
            <a:r>
              <a:rPr kumimoji="1" lang="zh-CN" altLang="en-US" sz="2800" b="1" dirty="0">
                <a:solidFill>
                  <a:srgbClr val="0000FF"/>
                </a:solidFill>
                <a:latin typeface="Times New Roman" pitchFamily="18" charset="0"/>
                <a:ea typeface="宋体" pitchFamily="2" charset="-122"/>
              </a:rPr>
              <a:t>硬件支持</a:t>
            </a:r>
            <a:r>
              <a:rPr kumimoji="1" lang="zh-CN" altLang="en-US" sz="2800" b="1" dirty="0">
                <a:latin typeface="Times New Roman" pitchFamily="18" charset="0"/>
                <a:ea typeface="宋体" pitchFamily="2" charset="-122"/>
              </a:rPr>
              <a:t>；</a:t>
            </a:r>
          </a:p>
          <a:p>
            <a:pPr lvl="1">
              <a:lnSpc>
                <a:spcPct val="130000"/>
              </a:lnSpc>
              <a:spcBef>
                <a:spcPct val="50000"/>
              </a:spcBef>
              <a:buFont typeface="Wingdings" pitchFamily="2" charset="2"/>
              <a:buChar char="ü"/>
            </a:pPr>
            <a:r>
              <a:rPr kumimoji="1" lang="zh-CN" altLang="en-US" sz="2800" b="1" dirty="0">
                <a:latin typeface="Times New Roman" pitchFamily="18" charset="0"/>
                <a:ea typeface="宋体" pitchFamily="2" charset="-122"/>
              </a:rPr>
              <a:t>手持设备和嵌入式系统等新的硬件平台可能只有基本的硬件支持。</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xEl>
                                              <p:pRg st="2" end="2"/>
                                            </p:txEl>
                                          </p:spTgt>
                                        </p:tgtEl>
                                        <p:attrNameLst>
                                          <p:attrName>style.visibility</p:attrName>
                                        </p:attrNameLst>
                                      </p:cBhvr>
                                      <p:to>
                                        <p:strVal val="visible"/>
                                      </p:to>
                                    </p:set>
                                    <p:anim calcmode="lin" valueType="num">
                                      <p:cBhvr additive="base">
                                        <p:cTn id="7" dur="500" fill="hold"/>
                                        <p:tgtEl>
                                          <p:spTgt spid="1229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xEl>
                                              <p:pRg st="3" end="3"/>
                                            </p:txEl>
                                          </p:spTgt>
                                        </p:tgtEl>
                                        <p:attrNameLst>
                                          <p:attrName>style.visibility</p:attrName>
                                        </p:attrNameLst>
                                      </p:cBhvr>
                                      <p:to>
                                        <p:strVal val="visible"/>
                                      </p:to>
                                    </p:set>
                                    <p:anim calcmode="lin" valueType="num">
                                      <p:cBhvr additive="base">
                                        <p:cTn id="13" dur="500" fill="hold"/>
                                        <p:tgtEl>
                                          <p:spTgt spid="1229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2">
                                            <p:txEl>
                                              <p:pRg st="4" end="4"/>
                                            </p:txEl>
                                          </p:spTgt>
                                        </p:tgtEl>
                                        <p:attrNameLst>
                                          <p:attrName>style.visibility</p:attrName>
                                        </p:attrNameLst>
                                      </p:cBhvr>
                                      <p:to>
                                        <p:strVal val="visible"/>
                                      </p:to>
                                    </p:set>
                                    <p:anim calcmode="lin" valueType="num">
                                      <p:cBhvr additive="base">
                                        <p:cTn id="19" dur="500" fill="hold"/>
                                        <p:tgtEl>
                                          <p:spTgt spid="1229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78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7FE8D9-FADB-48D9-8455-EEA3BEB09791}" type="slidenum">
              <a:rPr lang="en-US" altLang="zh-CN" smtClean="0">
                <a:latin typeface="Times New Roman" pitchFamily="18" charset="0"/>
              </a:rPr>
              <a:pPr eaLnBrk="1" hangingPunct="1"/>
              <a:t>30</a:t>
            </a:fld>
            <a:endParaRPr lang="en-US" altLang="zh-CN" smtClean="0">
              <a:latin typeface="Times New Roman" pitchFamily="18" charset="0"/>
            </a:endParaRPr>
          </a:p>
        </p:txBody>
      </p:sp>
      <p:sp>
        <p:nvSpPr>
          <p:cNvPr id="37892" name="Text Box 3"/>
          <p:cNvSpPr txBox="1">
            <a:spLocks noChangeArrowheads="1"/>
          </p:cNvSpPr>
          <p:nvPr/>
        </p:nvSpPr>
        <p:spPr bwMode="auto">
          <a:xfrm>
            <a:off x="2817813" y="260350"/>
            <a:ext cx="3394075"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3. </a:t>
            </a:r>
            <a:r>
              <a:rPr lang="zh-CN" altLang="en-US" sz="3600" b="1">
                <a:latin typeface="Times New Roman" pitchFamily="18" charset="0"/>
                <a:ea typeface="宋体" pitchFamily="2" charset="-122"/>
              </a:rPr>
              <a:t>分区回收算法</a:t>
            </a:r>
            <a:endParaRPr kumimoji="1" lang="zh-CN" altLang="en-US" sz="3600">
              <a:latin typeface="Times New Roman" pitchFamily="18" charset="0"/>
              <a:ea typeface="宋体" pitchFamily="2" charset="-122"/>
            </a:endParaRPr>
          </a:p>
        </p:txBody>
      </p:sp>
      <p:sp>
        <p:nvSpPr>
          <p:cNvPr id="37893" name="Text Box 4"/>
          <p:cNvSpPr txBox="1">
            <a:spLocks noChangeArrowheads="1"/>
          </p:cNvSpPr>
          <p:nvPr/>
        </p:nvSpPr>
        <p:spPr bwMode="auto">
          <a:xfrm>
            <a:off x="530225" y="1135063"/>
            <a:ext cx="8042275"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10000"/>
              </a:spcBef>
            </a:pPr>
            <a:r>
              <a:rPr kumimoji="1" lang="zh-CN" altLang="en-US" sz="2800" b="1">
                <a:solidFill>
                  <a:srgbClr val="0000FF"/>
                </a:solidFill>
                <a:latin typeface="Times New Roman" pitchFamily="18" charset="0"/>
                <a:ea typeface="宋体" pitchFamily="2" charset="-122"/>
              </a:rPr>
              <a:t>分区回收算法</a:t>
            </a:r>
            <a:r>
              <a:rPr kumimoji="1" lang="zh-CN" altLang="en-US" sz="2800" b="1">
                <a:latin typeface="Times New Roman" pitchFamily="18" charset="0"/>
                <a:ea typeface="宋体" pitchFamily="2" charset="-122"/>
              </a:rPr>
              <a:t>：当一个进程运行结束，释放它所占</a:t>
            </a:r>
          </a:p>
          <a:p>
            <a:pPr>
              <a:spcBef>
                <a:spcPct val="10000"/>
              </a:spcBef>
            </a:pPr>
            <a:r>
              <a:rPr kumimoji="1" lang="zh-CN" altLang="en-US" sz="2800" b="1">
                <a:latin typeface="Times New Roman" pitchFamily="18" charset="0"/>
                <a:ea typeface="宋体" pitchFamily="2" charset="-122"/>
              </a:rPr>
              <a:t>用的分区后，需要将相邻的几个空闲分区合并为一</a:t>
            </a:r>
          </a:p>
          <a:p>
            <a:pPr>
              <a:spcBef>
                <a:spcPct val="10000"/>
              </a:spcBef>
            </a:pPr>
            <a:r>
              <a:rPr kumimoji="1" lang="zh-CN" altLang="en-US" sz="2800" b="1">
                <a:latin typeface="Times New Roman" pitchFamily="18" charset="0"/>
                <a:ea typeface="宋体" pitchFamily="2" charset="-122"/>
              </a:rPr>
              <a:t>个大的空闲分区。具体来说，可分以下四种情况：</a:t>
            </a:r>
          </a:p>
        </p:txBody>
      </p:sp>
      <p:pic>
        <p:nvPicPr>
          <p:cNvPr id="37894" name="Picture 5" descr="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2741613"/>
            <a:ext cx="80327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 Box 6"/>
          <p:cNvSpPr txBox="1">
            <a:spLocks noChangeArrowheads="1"/>
          </p:cNvSpPr>
          <p:nvPr/>
        </p:nvSpPr>
        <p:spPr bwMode="auto">
          <a:xfrm>
            <a:off x="1132532" y="6150248"/>
            <a:ext cx="7327900" cy="519112"/>
          </a:xfrm>
          <a:prstGeom prst="rect">
            <a:avLst/>
          </a:prstGeom>
          <a:solidFill>
            <a:schemeClr val="bg1"/>
          </a:solid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dirty="0">
                <a:solidFill>
                  <a:srgbClr val="800000"/>
                </a:solidFill>
                <a:latin typeface="Times New Roman" pitchFamily="18" charset="0"/>
                <a:ea typeface="宋体" pitchFamily="2" charset="-122"/>
              </a:rPr>
              <a:t>在分区回收后，可以很方便地更新分区链表。</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additive="base">
                                        <p:cTn id="7" dur="500" fill="hold"/>
                                        <p:tgtEl>
                                          <p:spTgt spid="37895"/>
                                        </p:tgtEl>
                                        <p:attrNameLst>
                                          <p:attrName>ppt_x</p:attrName>
                                        </p:attrNameLst>
                                      </p:cBhvr>
                                      <p:tavLst>
                                        <p:tav tm="0">
                                          <p:val>
                                            <p:strVal val="#ppt_x"/>
                                          </p:val>
                                        </p:tav>
                                        <p:tav tm="100000">
                                          <p:val>
                                            <p:strVal val="#ppt_x"/>
                                          </p:val>
                                        </p:tav>
                                      </p:tavLst>
                                    </p:anim>
                                    <p:anim calcmode="lin" valueType="num">
                                      <p:cBhvr additive="base">
                                        <p:cTn id="8" dur="500" fill="hold"/>
                                        <p:tgtEl>
                                          <p:spTgt spid="3789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4"/>
                                        </p:tgtEl>
                                        <p:attrNameLst>
                                          <p:attrName>style.visibility</p:attrName>
                                        </p:attrNameLst>
                                      </p:cBhvr>
                                      <p:to>
                                        <p:strVal val="visible"/>
                                      </p:to>
                                    </p:set>
                                    <p:anim calcmode="lin" valueType="num">
                                      <p:cBhvr additive="base">
                                        <p:cTn id="11" dur="500" fill="hold"/>
                                        <p:tgtEl>
                                          <p:spTgt spid="37894"/>
                                        </p:tgtEl>
                                        <p:attrNameLst>
                                          <p:attrName>ppt_x</p:attrName>
                                        </p:attrNameLst>
                                      </p:cBhvr>
                                      <p:tavLst>
                                        <p:tav tm="0">
                                          <p:val>
                                            <p:strVal val="#ppt_x"/>
                                          </p:val>
                                        </p:tav>
                                        <p:tav tm="100000">
                                          <p:val>
                                            <p:strVal val="#ppt_x"/>
                                          </p:val>
                                        </p:tav>
                                      </p:tavLst>
                                    </p:anim>
                                    <p:anim calcmode="lin" valueType="num">
                                      <p:cBhvr additive="base">
                                        <p:cTn id="12"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89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5035B-9618-4A3F-927D-F3CACE725F05}" type="slidenum">
              <a:rPr lang="en-US" altLang="zh-CN" smtClean="0">
                <a:latin typeface="Times New Roman" pitchFamily="18" charset="0"/>
              </a:rPr>
              <a:pPr eaLnBrk="1" hangingPunct="1"/>
              <a:t>31</a:t>
            </a:fld>
            <a:endParaRPr lang="en-US" altLang="zh-CN" smtClean="0">
              <a:latin typeface="Times New Roman" pitchFamily="18" charset="0"/>
            </a:endParaRPr>
          </a:p>
        </p:txBody>
      </p:sp>
      <p:graphicFrame>
        <p:nvGraphicFramePr>
          <p:cNvPr id="244922" name="Group 186"/>
          <p:cNvGraphicFramePr>
            <a:graphicFrameLocks noGrp="1"/>
          </p:cNvGraphicFramePr>
          <p:nvPr/>
        </p:nvGraphicFramePr>
        <p:xfrm>
          <a:off x="1936750" y="1739900"/>
          <a:ext cx="1766888" cy="612775"/>
        </p:xfrm>
        <a:graphic>
          <a:graphicData uri="http://schemas.openxmlformats.org/drawingml/2006/table">
            <a:tbl>
              <a:tblPr/>
              <a:tblGrid>
                <a:gridCol w="533400"/>
                <a:gridCol w="434975"/>
                <a:gridCol w="450850"/>
                <a:gridCol w="347663"/>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占</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4936" name="Group 200"/>
          <p:cNvGraphicFramePr>
            <a:graphicFrameLocks noGrp="1"/>
          </p:cNvGraphicFramePr>
          <p:nvPr/>
        </p:nvGraphicFramePr>
        <p:xfrm>
          <a:off x="4167188" y="1779588"/>
          <a:ext cx="1766887" cy="573088"/>
        </p:xfrm>
        <a:graphic>
          <a:graphicData uri="http://schemas.openxmlformats.org/drawingml/2006/table">
            <a:tbl>
              <a:tblPr/>
              <a:tblGrid>
                <a:gridCol w="533400"/>
                <a:gridCol w="434975"/>
                <a:gridCol w="450850"/>
                <a:gridCol w="347662"/>
              </a:tblGrid>
              <a:tr h="5730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占</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4929" name="Group 193"/>
          <p:cNvGraphicFramePr>
            <a:graphicFrameLocks noGrp="1"/>
          </p:cNvGraphicFramePr>
          <p:nvPr/>
        </p:nvGraphicFramePr>
        <p:xfrm>
          <a:off x="6416675" y="1739900"/>
          <a:ext cx="1766888" cy="612775"/>
        </p:xfrm>
        <a:graphic>
          <a:graphicData uri="http://schemas.openxmlformats.org/drawingml/2006/table">
            <a:tbl>
              <a:tblPr/>
              <a:tblGrid>
                <a:gridCol w="533400"/>
                <a:gridCol w="434975"/>
                <a:gridCol w="450850"/>
                <a:gridCol w="347663"/>
              </a:tblGrid>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占</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52" name="Line 42"/>
          <p:cNvSpPr>
            <a:spLocks noChangeShapeType="1"/>
          </p:cNvSpPr>
          <p:nvPr/>
        </p:nvSpPr>
        <p:spPr bwMode="auto">
          <a:xfrm>
            <a:off x="3589338" y="2033588"/>
            <a:ext cx="582612"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3" name="Line 43"/>
          <p:cNvSpPr>
            <a:spLocks noChangeShapeType="1"/>
          </p:cNvSpPr>
          <p:nvPr/>
        </p:nvSpPr>
        <p:spPr bwMode="auto">
          <a:xfrm>
            <a:off x="5834063" y="2033588"/>
            <a:ext cx="582612"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4" name="Line 44"/>
          <p:cNvSpPr>
            <a:spLocks noChangeShapeType="1"/>
          </p:cNvSpPr>
          <p:nvPr/>
        </p:nvSpPr>
        <p:spPr bwMode="auto">
          <a:xfrm>
            <a:off x="8096250" y="2033588"/>
            <a:ext cx="582613"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5" name="Text Box 45"/>
          <p:cNvSpPr txBox="1">
            <a:spLocks noChangeArrowheads="1"/>
          </p:cNvSpPr>
          <p:nvPr/>
        </p:nvSpPr>
        <p:spPr bwMode="auto">
          <a:xfrm>
            <a:off x="471488" y="1714500"/>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(a)</a:t>
            </a:r>
          </a:p>
        </p:txBody>
      </p:sp>
      <p:sp>
        <p:nvSpPr>
          <p:cNvPr id="38956" name="Line 46"/>
          <p:cNvSpPr>
            <a:spLocks noChangeShapeType="1"/>
          </p:cNvSpPr>
          <p:nvPr/>
        </p:nvSpPr>
        <p:spPr bwMode="auto">
          <a:xfrm>
            <a:off x="1354138" y="2033588"/>
            <a:ext cx="582612"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7" name="Text Box 47"/>
          <p:cNvSpPr txBox="1">
            <a:spLocks noChangeArrowheads="1"/>
          </p:cNvSpPr>
          <p:nvPr/>
        </p:nvSpPr>
        <p:spPr bwMode="auto">
          <a:xfrm>
            <a:off x="2225675" y="1155700"/>
            <a:ext cx="1155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进程</a:t>
            </a:r>
            <a:r>
              <a:rPr kumimoji="1" lang="en-US" altLang="zh-CN" sz="2800" b="1">
                <a:latin typeface="Times New Roman" pitchFamily="18" charset="0"/>
                <a:ea typeface="宋体" pitchFamily="2" charset="-122"/>
              </a:rPr>
              <a:t>A</a:t>
            </a:r>
          </a:p>
        </p:txBody>
      </p:sp>
      <p:sp>
        <p:nvSpPr>
          <p:cNvPr id="38958" name="Text Box 48"/>
          <p:cNvSpPr txBox="1">
            <a:spLocks noChangeArrowheads="1"/>
          </p:cNvSpPr>
          <p:nvPr/>
        </p:nvSpPr>
        <p:spPr bwMode="auto">
          <a:xfrm>
            <a:off x="4430713" y="1155700"/>
            <a:ext cx="1155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进程</a:t>
            </a:r>
            <a:r>
              <a:rPr kumimoji="1" lang="en-US" altLang="zh-CN" sz="2800" b="1">
                <a:latin typeface="Times New Roman" pitchFamily="18" charset="0"/>
                <a:ea typeface="宋体" pitchFamily="2" charset="-122"/>
              </a:rPr>
              <a:t>X</a:t>
            </a:r>
          </a:p>
        </p:txBody>
      </p:sp>
      <p:sp>
        <p:nvSpPr>
          <p:cNvPr id="38959" name="Text Box 49"/>
          <p:cNvSpPr txBox="1">
            <a:spLocks noChangeArrowheads="1"/>
          </p:cNvSpPr>
          <p:nvPr/>
        </p:nvSpPr>
        <p:spPr bwMode="auto">
          <a:xfrm>
            <a:off x="6678613" y="1155700"/>
            <a:ext cx="1135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进程</a:t>
            </a:r>
            <a:r>
              <a:rPr kumimoji="1" lang="en-US" altLang="zh-CN" sz="2800" b="1">
                <a:latin typeface="Times New Roman" pitchFamily="18" charset="0"/>
                <a:ea typeface="宋体" pitchFamily="2" charset="-122"/>
              </a:rPr>
              <a:t>B</a:t>
            </a:r>
          </a:p>
        </p:txBody>
      </p:sp>
      <p:sp useBgFill="1">
        <p:nvSpPr>
          <p:cNvPr id="244786" name="Rectangle 50"/>
          <p:cNvSpPr>
            <a:spLocks noChangeArrowheads="1"/>
          </p:cNvSpPr>
          <p:nvPr/>
        </p:nvSpPr>
        <p:spPr bwMode="auto">
          <a:xfrm>
            <a:off x="4195763" y="1819275"/>
            <a:ext cx="485775" cy="44291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zh-CN" altLang="en-US" sz="2600" b="1">
                <a:solidFill>
                  <a:srgbClr val="FF0000"/>
                </a:solidFill>
                <a:latin typeface="Times New Roman" pitchFamily="18" charset="0"/>
                <a:ea typeface="宋体" pitchFamily="2" charset="-122"/>
              </a:rPr>
              <a:t>空</a:t>
            </a:r>
          </a:p>
        </p:txBody>
      </p:sp>
      <p:sp useBgFill="1">
        <p:nvSpPr>
          <p:cNvPr id="244787" name="Text Box 51"/>
          <p:cNvSpPr txBox="1">
            <a:spLocks noChangeArrowheads="1"/>
          </p:cNvSpPr>
          <p:nvPr/>
        </p:nvSpPr>
        <p:spPr bwMode="auto">
          <a:xfrm>
            <a:off x="4416425" y="1125538"/>
            <a:ext cx="1255713" cy="519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0000"/>
                </a:solidFill>
                <a:latin typeface="Times New Roman" pitchFamily="18" charset="0"/>
                <a:ea typeface="宋体" pitchFamily="2" charset="-122"/>
              </a:rPr>
              <a:t>空闲区</a:t>
            </a:r>
          </a:p>
        </p:txBody>
      </p:sp>
      <p:grpSp>
        <p:nvGrpSpPr>
          <p:cNvPr id="2" name="Group 52"/>
          <p:cNvGrpSpPr>
            <a:grpSpLocks/>
          </p:cNvGrpSpPr>
          <p:nvPr/>
        </p:nvGrpSpPr>
        <p:grpSpPr bwMode="auto">
          <a:xfrm>
            <a:off x="466725" y="2797175"/>
            <a:ext cx="8207375" cy="1219200"/>
            <a:chOff x="158" y="912"/>
            <a:chExt cx="5170" cy="768"/>
          </a:xfrm>
        </p:grpSpPr>
        <p:sp>
          <p:nvSpPr>
            <p:cNvPr id="38992" name="Rectangle 53"/>
            <p:cNvSpPr>
              <a:spLocks noChangeArrowheads="1"/>
            </p:cNvSpPr>
            <p:nvPr/>
          </p:nvSpPr>
          <p:spPr bwMode="auto">
            <a:xfrm>
              <a:off x="1975" y="1294"/>
              <a:ext cx="21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8993" name="Rectangle 54"/>
            <p:cNvSpPr>
              <a:spLocks noChangeArrowheads="1"/>
            </p:cNvSpPr>
            <p:nvPr/>
          </p:nvSpPr>
          <p:spPr bwMode="auto">
            <a:xfrm>
              <a:off x="1691" y="1294"/>
              <a:ext cx="28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5</a:t>
              </a:r>
            </a:p>
          </p:txBody>
        </p:sp>
        <p:sp>
          <p:nvSpPr>
            <p:cNvPr id="38994" name="Rectangle 55"/>
            <p:cNvSpPr>
              <a:spLocks noChangeArrowheads="1"/>
            </p:cNvSpPr>
            <p:nvPr/>
          </p:nvSpPr>
          <p:spPr bwMode="auto">
            <a:xfrm>
              <a:off x="1417" y="1294"/>
              <a:ext cx="2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400" b="1">
                  <a:latin typeface="Times New Roman" pitchFamily="18" charset="0"/>
                  <a:ea typeface="宋体" pitchFamily="2" charset="-122"/>
                </a:rPr>
                <a:t>0</a:t>
              </a:r>
            </a:p>
          </p:txBody>
        </p:sp>
        <p:sp>
          <p:nvSpPr>
            <p:cNvPr id="38995" name="Rectangle 56"/>
            <p:cNvSpPr>
              <a:spLocks noChangeArrowheads="1"/>
            </p:cNvSpPr>
            <p:nvPr/>
          </p:nvSpPr>
          <p:spPr bwMode="auto">
            <a:xfrm>
              <a:off x="1081" y="1294"/>
              <a:ext cx="33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latin typeface="Verdana" pitchFamily="34" charset="0"/>
                  <a:ea typeface="宋体" pitchFamily="2" charset="-122"/>
                </a:rPr>
                <a:t>占</a:t>
              </a:r>
            </a:p>
          </p:txBody>
        </p:sp>
        <p:sp>
          <p:nvSpPr>
            <p:cNvPr id="38996" name="Line 57"/>
            <p:cNvSpPr>
              <a:spLocks noChangeShapeType="1"/>
            </p:cNvSpPr>
            <p:nvPr/>
          </p:nvSpPr>
          <p:spPr bwMode="auto">
            <a:xfrm>
              <a:off x="1081" y="1294"/>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97" name="Line 58"/>
            <p:cNvSpPr>
              <a:spLocks noChangeShapeType="1"/>
            </p:cNvSpPr>
            <p:nvPr/>
          </p:nvSpPr>
          <p:spPr bwMode="auto">
            <a:xfrm>
              <a:off x="1081" y="1680"/>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98" name="Line 59"/>
            <p:cNvSpPr>
              <a:spLocks noChangeShapeType="1"/>
            </p:cNvSpPr>
            <p:nvPr/>
          </p:nvSpPr>
          <p:spPr bwMode="auto">
            <a:xfrm>
              <a:off x="1081" y="1294"/>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99" name="Line 60"/>
            <p:cNvSpPr>
              <a:spLocks noChangeShapeType="1"/>
            </p:cNvSpPr>
            <p:nvPr/>
          </p:nvSpPr>
          <p:spPr bwMode="auto">
            <a:xfrm>
              <a:off x="1417" y="1294"/>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00" name="Line 61"/>
            <p:cNvSpPr>
              <a:spLocks noChangeShapeType="1"/>
            </p:cNvSpPr>
            <p:nvPr/>
          </p:nvSpPr>
          <p:spPr bwMode="auto">
            <a:xfrm>
              <a:off x="1691" y="1294"/>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01" name="Line 62"/>
            <p:cNvSpPr>
              <a:spLocks noChangeShapeType="1"/>
            </p:cNvSpPr>
            <p:nvPr/>
          </p:nvSpPr>
          <p:spPr bwMode="auto">
            <a:xfrm>
              <a:off x="1975" y="1294"/>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02" name="Line 63"/>
            <p:cNvSpPr>
              <a:spLocks noChangeShapeType="1"/>
            </p:cNvSpPr>
            <p:nvPr/>
          </p:nvSpPr>
          <p:spPr bwMode="auto">
            <a:xfrm>
              <a:off x="2194" y="1294"/>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03" name="Rectangle 64"/>
            <p:cNvSpPr>
              <a:spLocks noChangeArrowheads="1"/>
            </p:cNvSpPr>
            <p:nvPr/>
          </p:nvSpPr>
          <p:spPr bwMode="auto">
            <a:xfrm>
              <a:off x="3380" y="1319"/>
              <a:ext cx="21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9004" name="Rectangle 65"/>
            <p:cNvSpPr>
              <a:spLocks noChangeArrowheads="1"/>
            </p:cNvSpPr>
            <p:nvPr/>
          </p:nvSpPr>
          <p:spPr bwMode="auto">
            <a:xfrm>
              <a:off x="3096" y="1319"/>
              <a:ext cx="28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3</a:t>
              </a:r>
            </a:p>
          </p:txBody>
        </p:sp>
        <p:sp>
          <p:nvSpPr>
            <p:cNvPr id="39005" name="Rectangle 66"/>
            <p:cNvSpPr>
              <a:spLocks noChangeArrowheads="1"/>
            </p:cNvSpPr>
            <p:nvPr/>
          </p:nvSpPr>
          <p:spPr bwMode="auto">
            <a:xfrm>
              <a:off x="2822" y="1319"/>
              <a:ext cx="27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5</a:t>
              </a:r>
            </a:p>
          </p:txBody>
        </p:sp>
        <p:sp>
          <p:nvSpPr>
            <p:cNvPr id="39006" name="Rectangle 67"/>
            <p:cNvSpPr>
              <a:spLocks noChangeArrowheads="1"/>
            </p:cNvSpPr>
            <p:nvPr/>
          </p:nvSpPr>
          <p:spPr bwMode="auto">
            <a:xfrm>
              <a:off x="2486" y="1319"/>
              <a:ext cx="33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latin typeface="Verdana" pitchFamily="34" charset="0"/>
                  <a:ea typeface="宋体" pitchFamily="2" charset="-122"/>
                </a:rPr>
                <a:t>占</a:t>
              </a:r>
            </a:p>
          </p:txBody>
        </p:sp>
        <p:sp>
          <p:nvSpPr>
            <p:cNvPr id="39007" name="Line 68"/>
            <p:cNvSpPr>
              <a:spLocks noChangeShapeType="1"/>
            </p:cNvSpPr>
            <p:nvPr/>
          </p:nvSpPr>
          <p:spPr bwMode="auto">
            <a:xfrm>
              <a:off x="2486" y="1319"/>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08" name="Line 69"/>
            <p:cNvSpPr>
              <a:spLocks noChangeShapeType="1"/>
            </p:cNvSpPr>
            <p:nvPr/>
          </p:nvSpPr>
          <p:spPr bwMode="auto">
            <a:xfrm>
              <a:off x="2486" y="1680"/>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09" name="Line 70"/>
            <p:cNvSpPr>
              <a:spLocks noChangeShapeType="1"/>
            </p:cNvSpPr>
            <p:nvPr/>
          </p:nvSpPr>
          <p:spPr bwMode="auto">
            <a:xfrm>
              <a:off x="2486" y="1319"/>
              <a:ext cx="0" cy="3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10" name="Line 71"/>
            <p:cNvSpPr>
              <a:spLocks noChangeShapeType="1"/>
            </p:cNvSpPr>
            <p:nvPr/>
          </p:nvSpPr>
          <p:spPr bwMode="auto">
            <a:xfrm>
              <a:off x="2822" y="1319"/>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11" name="Line 72"/>
            <p:cNvSpPr>
              <a:spLocks noChangeShapeType="1"/>
            </p:cNvSpPr>
            <p:nvPr/>
          </p:nvSpPr>
          <p:spPr bwMode="auto">
            <a:xfrm>
              <a:off x="3096" y="1319"/>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12" name="Line 73"/>
            <p:cNvSpPr>
              <a:spLocks noChangeShapeType="1"/>
            </p:cNvSpPr>
            <p:nvPr/>
          </p:nvSpPr>
          <p:spPr bwMode="auto">
            <a:xfrm>
              <a:off x="3380" y="1319"/>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13" name="Line 74"/>
            <p:cNvSpPr>
              <a:spLocks noChangeShapeType="1"/>
            </p:cNvSpPr>
            <p:nvPr/>
          </p:nvSpPr>
          <p:spPr bwMode="auto">
            <a:xfrm>
              <a:off x="3599" y="1319"/>
              <a:ext cx="0" cy="3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14" name="Rectangle 75"/>
            <p:cNvSpPr>
              <a:spLocks noChangeArrowheads="1"/>
            </p:cNvSpPr>
            <p:nvPr/>
          </p:nvSpPr>
          <p:spPr bwMode="auto">
            <a:xfrm>
              <a:off x="4797" y="1294"/>
              <a:ext cx="21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9015" name="Rectangle 76"/>
            <p:cNvSpPr>
              <a:spLocks noChangeArrowheads="1"/>
            </p:cNvSpPr>
            <p:nvPr/>
          </p:nvSpPr>
          <p:spPr bwMode="auto">
            <a:xfrm>
              <a:off x="4513" y="1294"/>
              <a:ext cx="28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6</a:t>
              </a:r>
            </a:p>
          </p:txBody>
        </p:sp>
        <p:sp>
          <p:nvSpPr>
            <p:cNvPr id="39016" name="Rectangle 77"/>
            <p:cNvSpPr>
              <a:spLocks noChangeArrowheads="1"/>
            </p:cNvSpPr>
            <p:nvPr/>
          </p:nvSpPr>
          <p:spPr bwMode="auto">
            <a:xfrm>
              <a:off x="4239" y="1294"/>
              <a:ext cx="2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8</a:t>
              </a:r>
            </a:p>
          </p:txBody>
        </p:sp>
        <p:sp>
          <p:nvSpPr>
            <p:cNvPr id="39017" name="Rectangle 78"/>
            <p:cNvSpPr>
              <a:spLocks noChangeArrowheads="1"/>
            </p:cNvSpPr>
            <p:nvPr/>
          </p:nvSpPr>
          <p:spPr bwMode="auto">
            <a:xfrm>
              <a:off x="3903" y="1294"/>
              <a:ext cx="33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latin typeface="Verdana" pitchFamily="34" charset="0"/>
                  <a:ea typeface="宋体" pitchFamily="2" charset="-122"/>
                </a:rPr>
                <a:t>空</a:t>
              </a:r>
            </a:p>
          </p:txBody>
        </p:sp>
        <p:sp>
          <p:nvSpPr>
            <p:cNvPr id="39018" name="Line 79"/>
            <p:cNvSpPr>
              <a:spLocks noChangeShapeType="1"/>
            </p:cNvSpPr>
            <p:nvPr/>
          </p:nvSpPr>
          <p:spPr bwMode="auto">
            <a:xfrm>
              <a:off x="3903" y="1294"/>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19" name="Line 80"/>
            <p:cNvSpPr>
              <a:spLocks noChangeShapeType="1"/>
            </p:cNvSpPr>
            <p:nvPr/>
          </p:nvSpPr>
          <p:spPr bwMode="auto">
            <a:xfrm>
              <a:off x="3903" y="1680"/>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20" name="Line 81"/>
            <p:cNvSpPr>
              <a:spLocks noChangeShapeType="1"/>
            </p:cNvSpPr>
            <p:nvPr/>
          </p:nvSpPr>
          <p:spPr bwMode="auto">
            <a:xfrm>
              <a:off x="3903" y="1294"/>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21" name="Line 82"/>
            <p:cNvSpPr>
              <a:spLocks noChangeShapeType="1"/>
            </p:cNvSpPr>
            <p:nvPr/>
          </p:nvSpPr>
          <p:spPr bwMode="auto">
            <a:xfrm>
              <a:off x="4239" y="1294"/>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22" name="Line 83"/>
            <p:cNvSpPr>
              <a:spLocks noChangeShapeType="1"/>
            </p:cNvSpPr>
            <p:nvPr/>
          </p:nvSpPr>
          <p:spPr bwMode="auto">
            <a:xfrm>
              <a:off x="4513" y="1294"/>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23" name="Line 84"/>
            <p:cNvSpPr>
              <a:spLocks noChangeShapeType="1"/>
            </p:cNvSpPr>
            <p:nvPr/>
          </p:nvSpPr>
          <p:spPr bwMode="auto">
            <a:xfrm>
              <a:off x="4797" y="1294"/>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24" name="Line 85"/>
            <p:cNvSpPr>
              <a:spLocks noChangeShapeType="1"/>
            </p:cNvSpPr>
            <p:nvPr/>
          </p:nvSpPr>
          <p:spPr bwMode="auto">
            <a:xfrm>
              <a:off x="5016" y="1294"/>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025" name="Line 86"/>
            <p:cNvSpPr>
              <a:spLocks noChangeShapeType="1"/>
            </p:cNvSpPr>
            <p:nvPr/>
          </p:nvSpPr>
          <p:spPr bwMode="auto">
            <a:xfrm>
              <a:off x="2122" y="1479"/>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026" name="Line 87"/>
            <p:cNvSpPr>
              <a:spLocks noChangeShapeType="1"/>
            </p:cNvSpPr>
            <p:nvPr/>
          </p:nvSpPr>
          <p:spPr bwMode="auto">
            <a:xfrm>
              <a:off x="3536" y="1479"/>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027" name="Line 88"/>
            <p:cNvSpPr>
              <a:spLocks noChangeShapeType="1"/>
            </p:cNvSpPr>
            <p:nvPr/>
          </p:nvSpPr>
          <p:spPr bwMode="auto">
            <a:xfrm>
              <a:off x="4961" y="1479"/>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028" name="Text Box 89"/>
            <p:cNvSpPr txBox="1">
              <a:spLocks noChangeArrowheads="1"/>
            </p:cNvSpPr>
            <p:nvPr/>
          </p:nvSpPr>
          <p:spPr bwMode="auto">
            <a:xfrm>
              <a:off x="158" y="1278"/>
              <a:ext cx="3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(b)</a:t>
              </a:r>
            </a:p>
          </p:txBody>
        </p:sp>
        <p:sp>
          <p:nvSpPr>
            <p:cNvPr id="39029" name="Line 90"/>
            <p:cNvSpPr>
              <a:spLocks noChangeShapeType="1"/>
            </p:cNvSpPr>
            <p:nvPr/>
          </p:nvSpPr>
          <p:spPr bwMode="auto">
            <a:xfrm>
              <a:off x="714" y="1479"/>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030" name="Text Box 91"/>
            <p:cNvSpPr txBox="1">
              <a:spLocks noChangeArrowheads="1"/>
            </p:cNvSpPr>
            <p:nvPr/>
          </p:nvSpPr>
          <p:spPr bwMode="auto">
            <a:xfrm>
              <a:off x="1263" y="926"/>
              <a:ext cx="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进程</a:t>
              </a:r>
              <a:r>
                <a:rPr kumimoji="1" lang="en-US" altLang="zh-CN" sz="2800" b="1">
                  <a:latin typeface="Times New Roman" pitchFamily="18" charset="0"/>
                  <a:ea typeface="宋体" pitchFamily="2" charset="-122"/>
                </a:rPr>
                <a:t>A</a:t>
              </a:r>
            </a:p>
          </p:txBody>
        </p:sp>
        <p:sp>
          <p:nvSpPr>
            <p:cNvPr id="39031" name="Text Box 92"/>
            <p:cNvSpPr txBox="1">
              <a:spLocks noChangeArrowheads="1"/>
            </p:cNvSpPr>
            <p:nvPr/>
          </p:nvSpPr>
          <p:spPr bwMode="auto">
            <a:xfrm>
              <a:off x="2652" y="926"/>
              <a:ext cx="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进程</a:t>
              </a:r>
              <a:r>
                <a:rPr kumimoji="1" lang="en-US" altLang="zh-CN" sz="2800" b="1">
                  <a:latin typeface="Times New Roman" pitchFamily="18" charset="0"/>
                  <a:ea typeface="宋体" pitchFamily="2" charset="-122"/>
                </a:rPr>
                <a:t>X</a:t>
              </a:r>
            </a:p>
          </p:txBody>
        </p:sp>
        <p:sp>
          <p:nvSpPr>
            <p:cNvPr id="39032" name="Text Box 93"/>
            <p:cNvSpPr txBox="1">
              <a:spLocks noChangeArrowheads="1"/>
            </p:cNvSpPr>
            <p:nvPr/>
          </p:nvSpPr>
          <p:spPr bwMode="auto">
            <a:xfrm>
              <a:off x="4068" y="91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空闲区</a:t>
              </a:r>
            </a:p>
          </p:txBody>
        </p:sp>
      </p:grpSp>
      <p:grpSp>
        <p:nvGrpSpPr>
          <p:cNvPr id="3" name="Group 94"/>
          <p:cNvGrpSpPr>
            <a:grpSpLocks/>
          </p:cNvGrpSpPr>
          <p:nvPr/>
        </p:nvGrpSpPr>
        <p:grpSpPr bwMode="auto">
          <a:xfrm>
            <a:off x="1344613" y="4135438"/>
            <a:ext cx="5062537" cy="1219200"/>
            <a:chOff x="711" y="1755"/>
            <a:chExt cx="3189" cy="768"/>
          </a:xfrm>
        </p:grpSpPr>
        <p:sp>
          <p:nvSpPr>
            <p:cNvPr id="38965" name="Rectangle 95"/>
            <p:cNvSpPr>
              <a:spLocks noChangeArrowheads="1"/>
            </p:cNvSpPr>
            <p:nvPr/>
          </p:nvSpPr>
          <p:spPr bwMode="auto">
            <a:xfrm>
              <a:off x="1972" y="2137"/>
              <a:ext cx="21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8966" name="Rectangle 96"/>
            <p:cNvSpPr>
              <a:spLocks noChangeArrowheads="1"/>
            </p:cNvSpPr>
            <p:nvPr/>
          </p:nvSpPr>
          <p:spPr bwMode="auto">
            <a:xfrm>
              <a:off x="1688" y="2137"/>
              <a:ext cx="28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5</a:t>
              </a:r>
            </a:p>
          </p:txBody>
        </p:sp>
        <p:sp>
          <p:nvSpPr>
            <p:cNvPr id="38967" name="Rectangle 97"/>
            <p:cNvSpPr>
              <a:spLocks noChangeArrowheads="1"/>
            </p:cNvSpPr>
            <p:nvPr/>
          </p:nvSpPr>
          <p:spPr bwMode="auto">
            <a:xfrm>
              <a:off x="1414" y="2137"/>
              <a:ext cx="2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0</a:t>
              </a:r>
            </a:p>
          </p:txBody>
        </p:sp>
        <p:sp>
          <p:nvSpPr>
            <p:cNvPr id="38968" name="Rectangle 98"/>
            <p:cNvSpPr>
              <a:spLocks noChangeArrowheads="1"/>
            </p:cNvSpPr>
            <p:nvPr/>
          </p:nvSpPr>
          <p:spPr bwMode="auto">
            <a:xfrm>
              <a:off x="1078" y="2137"/>
              <a:ext cx="33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latin typeface="Verdana" pitchFamily="34" charset="0"/>
                  <a:ea typeface="宋体" pitchFamily="2" charset="-122"/>
                </a:rPr>
                <a:t>占</a:t>
              </a:r>
            </a:p>
          </p:txBody>
        </p:sp>
        <p:sp>
          <p:nvSpPr>
            <p:cNvPr id="38969" name="Line 99"/>
            <p:cNvSpPr>
              <a:spLocks noChangeShapeType="1"/>
            </p:cNvSpPr>
            <p:nvPr/>
          </p:nvSpPr>
          <p:spPr bwMode="auto">
            <a:xfrm>
              <a:off x="1078" y="2137"/>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0" name="Line 100"/>
            <p:cNvSpPr>
              <a:spLocks noChangeShapeType="1"/>
            </p:cNvSpPr>
            <p:nvPr/>
          </p:nvSpPr>
          <p:spPr bwMode="auto">
            <a:xfrm>
              <a:off x="1078" y="2523"/>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1" name="Line 101"/>
            <p:cNvSpPr>
              <a:spLocks noChangeShapeType="1"/>
            </p:cNvSpPr>
            <p:nvPr/>
          </p:nvSpPr>
          <p:spPr bwMode="auto">
            <a:xfrm>
              <a:off x="1078" y="2137"/>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2" name="Line 102"/>
            <p:cNvSpPr>
              <a:spLocks noChangeShapeType="1"/>
            </p:cNvSpPr>
            <p:nvPr/>
          </p:nvSpPr>
          <p:spPr bwMode="auto">
            <a:xfrm>
              <a:off x="1414" y="2137"/>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3" name="Line 103"/>
            <p:cNvSpPr>
              <a:spLocks noChangeShapeType="1"/>
            </p:cNvSpPr>
            <p:nvPr/>
          </p:nvSpPr>
          <p:spPr bwMode="auto">
            <a:xfrm>
              <a:off x="1688" y="2137"/>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4" name="Line 104"/>
            <p:cNvSpPr>
              <a:spLocks noChangeShapeType="1"/>
            </p:cNvSpPr>
            <p:nvPr/>
          </p:nvSpPr>
          <p:spPr bwMode="auto">
            <a:xfrm>
              <a:off x="1972" y="2137"/>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5" name="Line 105"/>
            <p:cNvSpPr>
              <a:spLocks noChangeShapeType="1"/>
            </p:cNvSpPr>
            <p:nvPr/>
          </p:nvSpPr>
          <p:spPr bwMode="auto">
            <a:xfrm>
              <a:off x="2191" y="2137"/>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6" name="Rectangle 106"/>
            <p:cNvSpPr>
              <a:spLocks noChangeArrowheads="1"/>
            </p:cNvSpPr>
            <p:nvPr/>
          </p:nvSpPr>
          <p:spPr bwMode="auto">
            <a:xfrm>
              <a:off x="3377" y="2162"/>
              <a:ext cx="21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8977" name="Rectangle 107"/>
            <p:cNvSpPr>
              <a:spLocks noChangeArrowheads="1"/>
            </p:cNvSpPr>
            <p:nvPr/>
          </p:nvSpPr>
          <p:spPr bwMode="auto">
            <a:xfrm>
              <a:off x="3093" y="2162"/>
              <a:ext cx="28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9</a:t>
              </a:r>
            </a:p>
          </p:txBody>
        </p:sp>
        <p:sp>
          <p:nvSpPr>
            <p:cNvPr id="38978" name="Rectangle 108"/>
            <p:cNvSpPr>
              <a:spLocks noChangeArrowheads="1"/>
            </p:cNvSpPr>
            <p:nvPr/>
          </p:nvSpPr>
          <p:spPr bwMode="auto">
            <a:xfrm>
              <a:off x="2819" y="2162"/>
              <a:ext cx="27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400" b="1">
                  <a:solidFill>
                    <a:srgbClr val="FF0000"/>
                  </a:solidFill>
                  <a:latin typeface="Times New Roman" pitchFamily="18" charset="0"/>
                  <a:ea typeface="宋体" pitchFamily="2" charset="-122"/>
                </a:rPr>
                <a:t>5</a:t>
              </a:r>
            </a:p>
          </p:txBody>
        </p:sp>
        <p:sp>
          <p:nvSpPr>
            <p:cNvPr id="38979" name="Rectangle 109"/>
            <p:cNvSpPr>
              <a:spLocks noChangeArrowheads="1"/>
            </p:cNvSpPr>
            <p:nvPr/>
          </p:nvSpPr>
          <p:spPr bwMode="auto">
            <a:xfrm>
              <a:off x="2483" y="2162"/>
              <a:ext cx="33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solidFill>
                    <a:srgbClr val="FF0000"/>
                  </a:solidFill>
                  <a:latin typeface="Verdana" pitchFamily="34" charset="0"/>
                  <a:ea typeface="宋体" pitchFamily="2" charset="-122"/>
                </a:rPr>
                <a:t>空</a:t>
              </a:r>
            </a:p>
          </p:txBody>
        </p:sp>
        <p:sp>
          <p:nvSpPr>
            <p:cNvPr id="38980" name="Line 110"/>
            <p:cNvSpPr>
              <a:spLocks noChangeShapeType="1"/>
            </p:cNvSpPr>
            <p:nvPr/>
          </p:nvSpPr>
          <p:spPr bwMode="auto">
            <a:xfrm>
              <a:off x="2483" y="2162"/>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81" name="Line 111"/>
            <p:cNvSpPr>
              <a:spLocks noChangeShapeType="1"/>
            </p:cNvSpPr>
            <p:nvPr/>
          </p:nvSpPr>
          <p:spPr bwMode="auto">
            <a:xfrm>
              <a:off x="2483" y="2523"/>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82" name="Line 112"/>
            <p:cNvSpPr>
              <a:spLocks noChangeShapeType="1"/>
            </p:cNvSpPr>
            <p:nvPr/>
          </p:nvSpPr>
          <p:spPr bwMode="auto">
            <a:xfrm>
              <a:off x="2483" y="2162"/>
              <a:ext cx="0" cy="3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83" name="Line 113"/>
            <p:cNvSpPr>
              <a:spLocks noChangeShapeType="1"/>
            </p:cNvSpPr>
            <p:nvPr/>
          </p:nvSpPr>
          <p:spPr bwMode="auto">
            <a:xfrm>
              <a:off x="2819" y="2162"/>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84" name="Line 114"/>
            <p:cNvSpPr>
              <a:spLocks noChangeShapeType="1"/>
            </p:cNvSpPr>
            <p:nvPr/>
          </p:nvSpPr>
          <p:spPr bwMode="auto">
            <a:xfrm>
              <a:off x="3093" y="2162"/>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85" name="Line 115"/>
            <p:cNvSpPr>
              <a:spLocks noChangeShapeType="1"/>
            </p:cNvSpPr>
            <p:nvPr/>
          </p:nvSpPr>
          <p:spPr bwMode="auto">
            <a:xfrm>
              <a:off x="3377" y="2162"/>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86" name="Line 116"/>
            <p:cNvSpPr>
              <a:spLocks noChangeShapeType="1"/>
            </p:cNvSpPr>
            <p:nvPr/>
          </p:nvSpPr>
          <p:spPr bwMode="auto">
            <a:xfrm>
              <a:off x="3596" y="2162"/>
              <a:ext cx="0" cy="3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87" name="Line 117"/>
            <p:cNvSpPr>
              <a:spLocks noChangeShapeType="1"/>
            </p:cNvSpPr>
            <p:nvPr/>
          </p:nvSpPr>
          <p:spPr bwMode="auto">
            <a:xfrm>
              <a:off x="2119" y="2322"/>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88" name="Line 118"/>
            <p:cNvSpPr>
              <a:spLocks noChangeShapeType="1"/>
            </p:cNvSpPr>
            <p:nvPr/>
          </p:nvSpPr>
          <p:spPr bwMode="auto">
            <a:xfrm>
              <a:off x="3533" y="2322"/>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89" name="Line 119"/>
            <p:cNvSpPr>
              <a:spLocks noChangeShapeType="1"/>
            </p:cNvSpPr>
            <p:nvPr/>
          </p:nvSpPr>
          <p:spPr bwMode="auto">
            <a:xfrm>
              <a:off x="711" y="2322"/>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90" name="Text Box 120"/>
            <p:cNvSpPr txBox="1">
              <a:spLocks noChangeArrowheads="1"/>
            </p:cNvSpPr>
            <p:nvPr/>
          </p:nvSpPr>
          <p:spPr bwMode="auto">
            <a:xfrm>
              <a:off x="1260" y="1769"/>
              <a:ext cx="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进程</a:t>
              </a:r>
              <a:r>
                <a:rPr kumimoji="1" lang="en-US" altLang="zh-CN" sz="2800" b="1">
                  <a:latin typeface="Times New Roman" pitchFamily="18" charset="0"/>
                  <a:ea typeface="宋体" pitchFamily="2" charset="-122"/>
                </a:rPr>
                <a:t>A</a:t>
              </a:r>
            </a:p>
          </p:txBody>
        </p:sp>
        <p:sp>
          <p:nvSpPr>
            <p:cNvPr id="38991" name="Text Box 121"/>
            <p:cNvSpPr txBox="1">
              <a:spLocks noChangeArrowheads="1"/>
            </p:cNvSpPr>
            <p:nvPr/>
          </p:nvSpPr>
          <p:spPr bwMode="auto">
            <a:xfrm>
              <a:off x="2649" y="1755"/>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0000"/>
                  </a:solidFill>
                  <a:latin typeface="Times New Roman" pitchFamily="18" charset="0"/>
                  <a:ea typeface="宋体" pitchFamily="2" charset="-122"/>
                </a:rPr>
                <a:t>空闲区</a:t>
              </a:r>
            </a:p>
          </p:txBody>
        </p:sp>
      </p:grpSp>
      <p:sp>
        <p:nvSpPr>
          <p:cNvPr id="244937" name="Text Box 201"/>
          <p:cNvSpPr txBox="1">
            <a:spLocks noChangeArrowheads="1"/>
          </p:cNvSpPr>
          <p:nvPr/>
        </p:nvSpPr>
        <p:spPr bwMode="auto">
          <a:xfrm>
            <a:off x="468313" y="5518150"/>
            <a:ext cx="1381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(c) </a:t>
            </a:r>
            <a:r>
              <a:rPr kumimoji="1" lang="zh-CN" altLang="en-US" sz="2800" b="1">
                <a:latin typeface="Times New Roman" pitchFamily="18" charset="0"/>
                <a:ea typeface="宋体" pitchFamily="2" charset="-122"/>
              </a:rPr>
              <a:t>略</a:t>
            </a:r>
            <a:r>
              <a:rPr kumimoji="1" lang="en-US" altLang="zh-CN" sz="2800" b="1">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786"/>
                                        </p:tgtEl>
                                        <p:attrNameLst>
                                          <p:attrName>style.visibility</p:attrName>
                                        </p:attrNameLst>
                                      </p:cBhvr>
                                      <p:to>
                                        <p:strVal val="visible"/>
                                      </p:to>
                                    </p:set>
                                    <p:animEffect transition="in" filter="dissolve">
                                      <p:cBhvr>
                                        <p:cTn id="7" dur="500"/>
                                        <p:tgtEl>
                                          <p:spTgt spid="24478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44787"/>
                                        </p:tgtEl>
                                        <p:attrNameLst>
                                          <p:attrName>style.visibility</p:attrName>
                                        </p:attrNameLst>
                                      </p:cBhvr>
                                      <p:to>
                                        <p:strVal val="visible"/>
                                      </p:to>
                                    </p:set>
                                    <p:animEffect transition="in" filter="dissolve">
                                      <p:cBhvr>
                                        <p:cTn id="11" dur="500"/>
                                        <p:tgtEl>
                                          <p:spTgt spid="2447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4937"/>
                                        </p:tgtEl>
                                        <p:attrNameLst>
                                          <p:attrName>style.visibility</p:attrName>
                                        </p:attrNameLst>
                                      </p:cBhvr>
                                      <p:to>
                                        <p:strVal val="visible"/>
                                      </p:to>
                                    </p:set>
                                    <p:animEffect transition="in" filter="dissolve">
                                      <p:cBhvr>
                                        <p:cTn id="26" dur="500"/>
                                        <p:tgtEl>
                                          <p:spTgt spid="24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86" grpId="0" animBg="1" autoUpdateAnimBg="0"/>
      <p:bldP spid="244787" grpId="0" animBg="1" autoUpdateAnimBg="0"/>
      <p:bldP spid="24493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99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182C19-6FD8-499A-9D0A-A006E405DF48}" type="slidenum">
              <a:rPr lang="en-US" altLang="zh-CN" smtClean="0">
                <a:latin typeface="Times New Roman" pitchFamily="18" charset="0"/>
              </a:rPr>
              <a:pPr eaLnBrk="1" hangingPunct="1"/>
              <a:t>32</a:t>
            </a:fld>
            <a:endParaRPr lang="en-US" altLang="zh-CN" smtClean="0">
              <a:latin typeface="Times New Roman" pitchFamily="18" charset="0"/>
            </a:endParaRPr>
          </a:p>
        </p:txBody>
      </p:sp>
      <p:grpSp>
        <p:nvGrpSpPr>
          <p:cNvPr id="2" name="Group 118"/>
          <p:cNvGrpSpPr>
            <a:grpSpLocks/>
          </p:cNvGrpSpPr>
          <p:nvPr/>
        </p:nvGrpSpPr>
        <p:grpSpPr bwMode="auto">
          <a:xfrm>
            <a:off x="476250" y="2133600"/>
            <a:ext cx="8207375" cy="1219200"/>
            <a:chOff x="164" y="2619"/>
            <a:chExt cx="5170" cy="768"/>
          </a:xfrm>
        </p:grpSpPr>
        <p:sp>
          <p:nvSpPr>
            <p:cNvPr id="39956" name="Rectangle 119"/>
            <p:cNvSpPr>
              <a:spLocks noChangeArrowheads="1"/>
            </p:cNvSpPr>
            <p:nvPr/>
          </p:nvSpPr>
          <p:spPr bwMode="auto">
            <a:xfrm>
              <a:off x="1981" y="3001"/>
              <a:ext cx="21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9957" name="Rectangle 120"/>
            <p:cNvSpPr>
              <a:spLocks noChangeArrowheads="1"/>
            </p:cNvSpPr>
            <p:nvPr/>
          </p:nvSpPr>
          <p:spPr bwMode="auto">
            <a:xfrm>
              <a:off x="1697" y="3001"/>
              <a:ext cx="28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5</a:t>
              </a:r>
            </a:p>
          </p:txBody>
        </p:sp>
        <p:sp>
          <p:nvSpPr>
            <p:cNvPr id="39958" name="Rectangle 121"/>
            <p:cNvSpPr>
              <a:spLocks noChangeArrowheads="1"/>
            </p:cNvSpPr>
            <p:nvPr/>
          </p:nvSpPr>
          <p:spPr bwMode="auto">
            <a:xfrm>
              <a:off x="1423" y="3001"/>
              <a:ext cx="2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0</a:t>
              </a:r>
            </a:p>
          </p:txBody>
        </p:sp>
        <p:sp>
          <p:nvSpPr>
            <p:cNvPr id="39959" name="Rectangle 122"/>
            <p:cNvSpPr>
              <a:spLocks noChangeArrowheads="1"/>
            </p:cNvSpPr>
            <p:nvPr/>
          </p:nvSpPr>
          <p:spPr bwMode="auto">
            <a:xfrm>
              <a:off x="1087" y="3001"/>
              <a:ext cx="33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latin typeface="Verdana" pitchFamily="34" charset="0"/>
                  <a:ea typeface="宋体" pitchFamily="2" charset="-122"/>
                </a:rPr>
                <a:t>空</a:t>
              </a:r>
            </a:p>
          </p:txBody>
        </p:sp>
        <p:sp>
          <p:nvSpPr>
            <p:cNvPr id="39960" name="Line 123"/>
            <p:cNvSpPr>
              <a:spLocks noChangeShapeType="1"/>
            </p:cNvSpPr>
            <p:nvPr/>
          </p:nvSpPr>
          <p:spPr bwMode="auto">
            <a:xfrm>
              <a:off x="1087" y="3001"/>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61" name="Line 124"/>
            <p:cNvSpPr>
              <a:spLocks noChangeShapeType="1"/>
            </p:cNvSpPr>
            <p:nvPr/>
          </p:nvSpPr>
          <p:spPr bwMode="auto">
            <a:xfrm>
              <a:off x="1087" y="3387"/>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62" name="Line 125"/>
            <p:cNvSpPr>
              <a:spLocks noChangeShapeType="1"/>
            </p:cNvSpPr>
            <p:nvPr/>
          </p:nvSpPr>
          <p:spPr bwMode="auto">
            <a:xfrm>
              <a:off x="1087" y="3001"/>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63" name="Line 126"/>
            <p:cNvSpPr>
              <a:spLocks noChangeShapeType="1"/>
            </p:cNvSpPr>
            <p:nvPr/>
          </p:nvSpPr>
          <p:spPr bwMode="auto">
            <a:xfrm>
              <a:off x="1423" y="3001"/>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64" name="Line 127"/>
            <p:cNvSpPr>
              <a:spLocks noChangeShapeType="1"/>
            </p:cNvSpPr>
            <p:nvPr/>
          </p:nvSpPr>
          <p:spPr bwMode="auto">
            <a:xfrm>
              <a:off x="1697" y="3001"/>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65" name="Line 128"/>
            <p:cNvSpPr>
              <a:spLocks noChangeShapeType="1"/>
            </p:cNvSpPr>
            <p:nvPr/>
          </p:nvSpPr>
          <p:spPr bwMode="auto">
            <a:xfrm>
              <a:off x="1981" y="3001"/>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66" name="Line 129"/>
            <p:cNvSpPr>
              <a:spLocks noChangeShapeType="1"/>
            </p:cNvSpPr>
            <p:nvPr/>
          </p:nvSpPr>
          <p:spPr bwMode="auto">
            <a:xfrm>
              <a:off x="2200" y="3001"/>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67" name="Rectangle 130"/>
            <p:cNvSpPr>
              <a:spLocks noChangeArrowheads="1"/>
            </p:cNvSpPr>
            <p:nvPr/>
          </p:nvSpPr>
          <p:spPr bwMode="auto">
            <a:xfrm>
              <a:off x="3386" y="3026"/>
              <a:ext cx="21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9968" name="Rectangle 131"/>
            <p:cNvSpPr>
              <a:spLocks noChangeArrowheads="1"/>
            </p:cNvSpPr>
            <p:nvPr/>
          </p:nvSpPr>
          <p:spPr bwMode="auto">
            <a:xfrm>
              <a:off x="3102" y="3026"/>
              <a:ext cx="28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3</a:t>
              </a:r>
            </a:p>
          </p:txBody>
        </p:sp>
        <p:sp>
          <p:nvSpPr>
            <p:cNvPr id="39969" name="Rectangle 132"/>
            <p:cNvSpPr>
              <a:spLocks noChangeArrowheads="1"/>
            </p:cNvSpPr>
            <p:nvPr/>
          </p:nvSpPr>
          <p:spPr bwMode="auto">
            <a:xfrm>
              <a:off x="2828" y="3026"/>
              <a:ext cx="27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5</a:t>
              </a:r>
            </a:p>
          </p:txBody>
        </p:sp>
        <p:sp>
          <p:nvSpPr>
            <p:cNvPr id="39970" name="Rectangle 133"/>
            <p:cNvSpPr>
              <a:spLocks noChangeArrowheads="1"/>
            </p:cNvSpPr>
            <p:nvPr/>
          </p:nvSpPr>
          <p:spPr bwMode="auto">
            <a:xfrm>
              <a:off x="2492" y="3026"/>
              <a:ext cx="33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latin typeface="Verdana" pitchFamily="34" charset="0"/>
                  <a:ea typeface="宋体" pitchFamily="2" charset="-122"/>
                </a:rPr>
                <a:t>占</a:t>
              </a:r>
            </a:p>
          </p:txBody>
        </p:sp>
        <p:sp>
          <p:nvSpPr>
            <p:cNvPr id="39971" name="Line 134"/>
            <p:cNvSpPr>
              <a:spLocks noChangeShapeType="1"/>
            </p:cNvSpPr>
            <p:nvPr/>
          </p:nvSpPr>
          <p:spPr bwMode="auto">
            <a:xfrm>
              <a:off x="2492" y="3026"/>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72" name="Line 135"/>
            <p:cNvSpPr>
              <a:spLocks noChangeShapeType="1"/>
            </p:cNvSpPr>
            <p:nvPr/>
          </p:nvSpPr>
          <p:spPr bwMode="auto">
            <a:xfrm>
              <a:off x="2492" y="3387"/>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73" name="Line 136"/>
            <p:cNvSpPr>
              <a:spLocks noChangeShapeType="1"/>
            </p:cNvSpPr>
            <p:nvPr/>
          </p:nvSpPr>
          <p:spPr bwMode="auto">
            <a:xfrm>
              <a:off x="2492" y="3026"/>
              <a:ext cx="0" cy="3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74" name="Line 137"/>
            <p:cNvSpPr>
              <a:spLocks noChangeShapeType="1"/>
            </p:cNvSpPr>
            <p:nvPr/>
          </p:nvSpPr>
          <p:spPr bwMode="auto">
            <a:xfrm>
              <a:off x="2828" y="3026"/>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75" name="Line 138"/>
            <p:cNvSpPr>
              <a:spLocks noChangeShapeType="1"/>
            </p:cNvSpPr>
            <p:nvPr/>
          </p:nvSpPr>
          <p:spPr bwMode="auto">
            <a:xfrm>
              <a:off x="3102" y="3026"/>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76" name="Line 139"/>
            <p:cNvSpPr>
              <a:spLocks noChangeShapeType="1"/>
            </p:cNvSpPr>
            <p:nvPr/>
          </p:nvSpPr>
          <p:spPr bwMode="auto">
            <a:xfrm>
              <a:off x="3386" y="3026"/>
              <a:ext cx="0"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77" name="Line 140"/>
            <p:cNvSpPr>
              <a:spLocks noChangeShapeType="1"/>
            </p:cNvSpPr>
            <p:nvPr/>
          </p:nvSpPr>
          <p:spPr bwMode="auto">
            <a:xfrm>
              <a:off x="3605" y="3026"/>
              <a:ext cx="0" cy="36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78" name="Rectangle 141"/>
            <p:cNvSpPr>
              <a:spLocks noChangeArrowheads="1"/>
            </p:cNvSpPr>
            <p:nvPr/>
          </p:nvSpPr>
          <p:spPr bwMode="auto">
            <a:xfrm>
              <a:off x="4803" y="3001"/>
              <a:ext cx="21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9979" name="Rectangle 142"/>
            <p:cNvSpPr>
              <a:spLocks noChangeArrowheads="1"/>
            </p:cNvSpPr>
            <p:nvPr/>
          </p:nvSpPr>
          <p:spPr bwMode="auto">
            <a:xfrm>
              <a:off x="4519" y="3001"/>
              <a:ext cx="28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6</a:t>
              </a:r>
            </a:p>
          </p:txBody>
        </p:sp>
        <p:sp>
          <p:nvSpPr>
            <p:cNvPr id="39980" name="Rectangle 143"/>
            <p:cNvSpPr>
              <a:spLocks noChangeArrowheads="1"/>
            </p:cNvSpPr>
            <p:nvPr/>
          </p:nvSpPr>
          <p:spPr bwMode="auto">
            <a:xfrm>
              <a:off x="4245" y="3001"/>
              <a:ext cx="2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latin typeface="Times New Roman" pitchFamily="18" charset="0"/>
                  <a:ea typeface="宋体" pitchFamily="2" charset="-122"/>
                </a:rPr>
                <a:t>8</a:t>
              </a:r>
            </a:p>
          </p:txBody>
        </p:sp>
        <p:sp>
          <p:nvSpPr>
            <p:cNvPr id="39981" name="Rectangle 144"/>
            <p:cNvSpPr>
              <a:spLocks noChangeArrowheads="1"/>
            </p:cNvSpPr>
            <p:nvPr/>
          </p:nvSpPr>
          <p:spPr bwMode="auto">
            <a:xfrm>
              <a:off x="3909" y="3001"/>
              <a:ext cx="33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latin typeface="Verdana" pitchFamily="34" charset="0"/>
                  <a:ea typeface="宋体" pitchFamily="2" charset="-122"/>
                </a:rPr>
                <a:t>空</a:t>
              </a:r>
            </a:p>
          </p:txBody>
        </p:sp>
        <p:sp>
          <p:nvSpPr>
            <p:cNvPr id="39982" name="Line 145"/>
            <p:cNvSpPr>
              <a:spLocks noChangeShapeType="1"/>
            </p:cNvSpPr>
            <p:nvPr/>
          </p:nvSpPr>
          <p:spPr bwMode="auto">
            <a:xfrm>
              <a:off x="3909" y="3001"/>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83" name="Line 146"/>
            <p:cNvSpPr>
              <a:spLocks noChangeShapeType="1"/>
            </p:cNvSpPr>
            <p:nvPr/>
          </p:nvSpPr>
          <p:spPr bwMode="auto">
            <a:xfrm>
              <a:off x="3909" y="3387"/>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84" name="Line 147"/>
            <p:cNvSpPr>
              <a:spLocks noChangeShapeType="1"/>
            </p:cNvSpPr>
            <p:nvPr/>
          </p:nvSpPr>
          <p:spPr bwMode="auto">
            <a:xfrm>
              <a:off x="3909" y="3001"/>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85" name="Line 148"/>
            <p:cNvSpPr>
              <a:spLocks noChangeShapeType="1"/>
            </p:cNvSpPr>
            <p:nvPr/>
          </p:nvSpPr>
          <p:spPr bwMode="auto">
            <a:xfrm>
              <a:off x="4245" y="3001"/>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86" name="Line 149"/>
            <p:cNvSpPr>
              <a:spLocks noChangeShapeType="1"/>
            </p:cNvSpPr>
            <p:nvPr/>
          </p:nvSpPr>
          <p:spPr bwMode="auto">
            <a:xfrm>
              <a:off x="4519" y="3001"/>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87" name="Line 150"/>
            <p:cNvSpPr>
              <a:spLocks noChangeShapeType="1"/>
            </p:cNvSpPr>
            <p:nvPr/>
          </p:nvSpPr>
          <p:spPr bwMode="auto">
            <a:xfrm>
              <a:off x="4803" y="3001"/>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88" name="Line 151"/>
            <p:cNvSpPr>
              <a:spLocks noChangeShapeType="1"/>
            </p:cNvSpPr>
            <p:nvPr/>
          </p:nvSpPr>
          <p:spPr bwMode="auto">
            <a:xfrm>
              <a:off x="5022" y="3001"/>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89" name="Line 152"/>
            <p:cNvSpPr>
              <a:spLocks noChangeShapeType="1"/>
            </p:cNvSpPr>
            <p:nvPr/>
          </p:nvSpPr>
          <p:spPr bwMode="auto">
            <a:xfrm>
              <a:off x="2128" y="3186"/>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90" name="Line 153"/>
            <p:cNvSpPr>
              <a:spLocks noChangeShapeType="1"/>
            </p:cNvSpPr>
            <p:nvPr/>
          </p:nvSpPr>
          <p:spPr bwMode="auto">
            <a:xfrm>
              <a:off x="3542" y="3186"/>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91" name="Line 154"/>
            <p:cNvSpPr>
              <a:spLocks noChangeShapeType="1"/>
            </p:cNvSpPr>
            <p:nvPr/>
          </p:nvSpPr>
          <p:spPr bwMode="auto">
            <a:xfrm>
              <a:off x="4967" y="3186"/>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92" name="Text Box 155"/>
            <p:cNvSpPr txBox="1">
              <a:spLocks noChangeArrowheads="1"/>
            </p:cNvSpPr>
            <p:nvPr/>
          </p:nvSpPr>
          <p:spPr bwMode="auto">
            <a:xfrm>
              <a:off x="164" y="2985"/>
              <a:ext cx="3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(d)</a:t>
              </a:r>
            </a:p>
          </p:txBody>
        </p:sp>
        <p:sp>
          <p:nvSpPr>
            <p:cNvPr id="39993" name="Line 156"/>
            <p:cNvSpPr>
              <a:spLocks noChangeShapeType="1"/>
            </p:cNvSpPr>
            <p:nvPr/>
          </p:nvSpPr>
          <p:spPr bwMode="auto">
            <a:xfrm>
              <a:off x="720" y="3186"/>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94" name="Text Box 157"/>
            <p:cNvSpPr txBox="1">
              <a:spLocks noChangeArrowheads="1"/>
            </p:cNvSpPr>
            <p:nvPr/>
          </p:nvSpPr>
          <p:spPr bwMode="auto">
            <a:xfrm>
              <a:off x="1269" y="261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空闲区</a:t>
              </a:r>
            </a:p>
          </p:txBody>
        </p:sp>
        <p:sp>
          <p:nvSpPr>
            <p:cNvPr id="39995" name="Text Box 158"/>
            <p:cNvSpPr txBox="1">
              <a:spLocks noChangeArrowheads="1"/>
            </p:cNvSpPr>
            <p:nvPr/>
          </p:nvSpPr>
          <p:spPr bwMode="auto">
            <a:xfrm>
              <a:off x="2658" y="2633"/>
              <a:ext cx="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进程</a:t>
              </a:r>
              <a:r>
                <a:rPr kumimoji="1" lang="en-US" altLang="zh-CN" sz="2800" b="1">
                  <a:latin typeface="Times New Roman" pitchFamily="18" charset="0"/>
                  <a:ea typeface="宋体" pitchFamily="2" charset="-122"/>
                </a:rPr>
                <a:t>X</a:t>
              </a:r>
            </a:p>
          </p:txBody>
        </p:sp>
        <p:sp>
          <p:nvSpPr>
            <p:cNvPr id="39996" name="Text Box 159"/>
            <p:cNvSpPr txBox="1">
              <a:spLocks noChangeArrowheads="1"/>
            </p:cNvSpPr>
            <p:nvPr/>
          </p:nvSpPr>
          <p:spPr bwMode="auto">
            <a:xfrm>
              <a:off x="4074" y="261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空闲区</a:t>
              </a:r>
            </a:p>
          </p:txBody>
        </p:sp>
      </p:grpSp>
      <p:grpSp>
        <p:nvGrpSpPr>
          <p:cNvPr id="3" name="Group 160"/>
          <p:cNvGrpSpPr>
            <a:grpSpLocks/>
          </p:cNvGrpSpPr>
          <p:nvPr/>
        </p:nvGrpSpPr>
        <p:grpSpPr bwMode="auto">
          <a:xfrm>
            <a:off x="1354138" y="3787775"/>
            <a:ext cx="2903537" cy="1147763"/>
            <a:chOff x="717" y="3435"/>
            <a:chExt cx="1829" cy="723"/>
          </a:xfrm>
        </p:grpSpPr>
        <p:sp>
          <p:nvSpPr>
            <p:cNvPr id="39942" name="Rectangle 161"/>
            <p:cNvSpPr>
              <a:spLocks noChangeArrowheads="1"/>
            </p:cNvSpPr>
            <p:nvPr/>
          </p:nvSpPr>
          <p:spPr bwMode="auto">
            <a:xfrm>
              <a:off x="2021" y="3772"/>
              <a:ext cx="17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endParaRPr lang="zh-CN" altLang="en-US" sz="2400">
                <a:solidFill>
                  <a:srgbClr val="FFFFFF"/>
                </a:solidFill>
                <a:latin typeface="Verdana" pitchFamily="34" charset="0"/>
                <a:ea typeface="宋体" pitchFamily="2" charset="-122"/>
              </a:endParaRPr>
            </a:p>
          </p:txBody>
        </p:sp>
        <p:sp>
          <p:nvSpPr>
            <p:cNvPr id="39943" name="Rectangle 162"/>
            <p:cNvSpPr>
              <a:spLocks noChangeArrowheads="1"/>
            </p:cNvSpPr>
            <p:nvPr/>
          </p:nvSpPr>
          <p:spPr bwMode="auto">
            <a:xfrm>
              <a:off x="1694" y="3772"/>
              <a:ext cx="32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400" b="1">
                  <a:solidFill>
                    <a:srgbClr val="FF0000"/>
                  </a:solidFill>
                  <a:latin typeface="Times New Roman" pitchFamily="18" charset="0"/>
                  <a:ea typeface="宋体" pitchFamily="2" charset="-122"/>
                </a:rPr>
                <a:t>14</a:t>
              </a:r>
            </a:p>
          </p:txBody>
        </p:sp>
        <p:sp>
          <p:nvSpPr>
            <p:cNvPr id="39944" name="Rectangle 163"/>
            <p:cNvSpPr>
              <a:spLocks noChangeArrowheads="1"/>
            </p:cNvSpPr>
            <p:nvPr/>
          </p:nvSpPr>
          <p:spPr bwMode="auto">
            <a:xfrm>
              <a:off x="1420" y="3772"/>
              <a:ext cx="2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en-US" altLang="zh-CN" sz="2800" b="1">
                  <a:solidFill>
                    <a:srgbClr val="FF0000"/>
                  </a:solidFill>
                  <a:latin typeface="Times New Roman" pitchFamily="18" charset="0"/>
                  <a:ea typeface="宋体" pitchFamily="2" charset="-122"/>
                </a:rPr>
                <a:t>0</a:t>
              </a:r>
            </a:p>
          </p:txBody>
        </p:sp>
        <p:sp>
          <p:nvSpPr>
            <p:cNvPr id="39945" name="Rectangle 164"/>
            <p:cNvSpPr>
              <a:spLocks noChangeArrowheads="1"/>
            </p:cNvSpPr>
            <p:nvPr/>
          </p:nvSpPr>
          <p:spPr bwMode="auto">
            <a:xfrm>
              <a:off x="1084" y="3772"/>
              <a:ext cx="33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Font typeface="Wingdings" pitchFamily="2" charset="2"/>
                <a:buNone/>
              </a:pPr>
              <a:r>
                <a:rPr lang="zh-CN" altLang="en-US" sz="2800" b="1">
                  <a:solidFill>
                    <a:srgbClr val="FF0000"/>
                  </a:solidFill>
                  <a:latin typeface="Verdana" pitchFamily="34" charset="0"/>
                  <a:ea typeface="宋体" pitchFamily="2" charset="-122"/>
                </a:rPr>
                <a:t>空</a:t>
              </a:r>
            </a:p>
          </p:txBody>
        </p:sp>
        <p:sp>
          <p:nvSpPr>
            <p:cNvPr id="39946" name="Line 165"/>
            <p:cNvSpPr>
              <a:spLocks noChangeShapeType="1"/>
            </p:cNvSpPr>
            <p:nvPr/>
          </p:nvSpPr>
          <p:spPr bwMode="auto">
            <a:xfrm>
              <a:off x="1084" y="3772"/>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47" name="Line 166"/>
            <p:cNvSpPr>
              <a:spLocks noChangeShapeType="1"/>
            </p:cNvSpPr>
            <p:nvPr/>
          </p:nvSpPr>
          <p:spPr bwMode="auto">
            <a:xfrm>
              <a:off x="1084" y="4158"/>
              <a:ext cx="111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48" name="Line 167"/>
            <p:cNvSpPr>
              <a:spLocks noChangeShapeType="1"/>
            </p:cNvSpPr>
            <p:nvPr/>
          </p:nvSpPr>
          <p:spPr bwMode="auto">
            <a:xfrm>
              <a:off x="1084" y="3772"/>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49" name="Line 168"/>
            <p:cNvSpPr>
              <a:spLocks noChangeShapeType="1"/>
            </p:cNvSpPr>
            <p:nvPr/>
          </p:nvSpPr>
          <p:spPr bwMode="auto">
            <a:xfrm>
              <a:off x="1420" y="3772"/>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50" name="Line 169"/>
            <p:cNvSpPr>
              <a:spLocks noChangeShapeType="1"/>
            </p:cNvSpPr>
            <p:nvPr/>
          </p:nvSpPr>
          <p:spPr bwMode="auto">
            <a:xfrm>
              <a:off x="1694" y="3772"/>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51" name="Line 170"/>
            <p:cNvSpPr>
              <a:spLocks noChangeShapeType="1"/>
            </p:cNvSpPr>
            <p:nvPr/>
          </p:nvSpPr>
          <p:spPr bwMode="auto">
            <a:xfrm>
              <a:off x="2021" y="3772"/>
              <a:ext cx="0" cy="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52" name="Line 171"/>
            <p:cNvSpPr>
              <a:spLocks noChangeShapeType="1"/>
            </p:cNvSpPr>
            <p:nvPr/>
          </p:nvSpPr>
          <p:spPr bwMode="auto">
            <a:xfrm>
              <a:off x="2197" y="3772"/>
              <a:ext cx="0" cy="3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9953" name="Line 172"/>
            <p:cNvSpPr>
              <a:spLocks noChangeShapeType="1"/>
            </p:cNvSpPr>
            <p:nvPr/>
          </p:nvSpPr>
          <p:spPr bwMode="auto">
            <a:xfrm>
              <a:off x="2179" y="3957"/>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4" name="Line 173"/>
            <p:cNvSpPr>
              <a:spLocks noChangeShapeType="1"/>
            </p:cNvSpPr>
            <p:nvPr/>
          </p:nvSpPr>
          <p:spPr bwMode="auto">
            <a:xfrm>
              <a:off x="717" y="3957"/>
              <a:ext cx="36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955" name="Text Box 174"/>
            <p:cNvSpPr txBox="1">
              <a:spLocks noChangeArrowheads="1"/>
            </p:cNvSpPr>
            <p:nvPr/>
          </p:nvSpPr>
          <p:spPr bwMode="auto">
            <a:xfrm>
              <a:off x="1266" y="3435"/>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0000"/>
                  </a:solidFill>
                  <a:latin typeface="Times New Roman" pitchFamily="18" charset="0"/>
                  <a:ea typeface="宋体" pitchFamily="2" charset="-122"/>
                </a:rPr>
                <a:t>空闲区</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09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18A8DD-1510-43AA-8262-AEFFC2D7A7CD}" type="slidenum">
              <a:rPr lang="en-US" altLang="zh-CN" smtClean="0">
                <a:latin typeface="Times New Roman" pitchFamily="18" charset="0"/>
              </a:rPr>
              <a:pPr eaLnBrk="1" hangingPunct="1"/>
              <a:t>33</a:t>
            </a:fld>
            <a:endParaRPr lang="en-US" altLang="zh-CN" smtClean="0">
              <a:latin typeface="Times New Roman" pitchFamily="18" charset="0"/>
            </a:endParaRPr>
          </a:p>
        </p:txBody>
      </p:sp>
      <p:sp>
        <p:nvSpPr>
          <p:cNvPr id="40964"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2.4</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存储管理案例</a:t>
            </a:r>
          </a:p>
        </p:txBody>
      </p:sp>
      <p:sp>
        <p:nvSpPr>
          <p:cNvPr id="40965" name="Text Box 4"/>
          <p:cNvSpPr txBox="1">
            <a:spLocks noChangeArrowheads="1"/>
          </p:cNvSpPr>
          <p:nvPr/>
        </p:nvSpPr>
        <p:spPr bwMode="auto">
          <a:xfrm>
            <a:off x="533400" y="980728"/>
            <a:ext cx="8089900" cy="262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0000"/>
              </a:lnSpc>
              <a:spcBef>
                <a:spcPct val="50000"/>
              </a:spcBef>
            </a:pPr>
            <a:r>
              <a:rPr kumimoji="1" lang="zh-CN" altLang="en-US" sz="2800" b="1" dirty="0">
                <a:latin typeface="Times New Roman" pitchFamily="18" charset="0"/>
                <a:ea typeface="宋体" pitchFamily="2" charset="-122"/>
              </a:rPr>
              <a:t>在某个嵌入式系统中，内核的调度单位为任务（线程），系统中的所有任务共享整个资源平台（包括内存空间）。在任务中，可能需要去申请和释放堆空间。假设堆空间的大小是固定的（一整块内存），请问如何来实现堆空间的管理？</a:t>
            </a:r>
          </a:p>
        </p:txBody>
      </p:sp>
      <p:sp>
        <p:nvSpPr>
          <p:cNvPr id="236549" name="Rectangle 5"/>
          <p:cNvSpPr>
            <a:spLocks noChangeArrowheads="1"/>
          </p:cNvSpPr>
          <p:nvPr/>
        </p:nvSpPr>
        <p:spPr bwMode="auto">
          <a:xfrm>
            <a:off x="588963" y="3652838"/>
            <a:ext cx="8034337"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3538" indent="-363538" eaLnBrk="0" hangingPunct="0">
              <a:spcBef>
                <a:spcPct val="50000"/>
              </a:spcBef>
            </a:pPr>
            <a:r>
              <a:rPr kumimoji="1" lang="zh-CN" altLang="en-US" sz="2800" b="1">
                <a:latin typeface="Times New Roman" pitchFamily="18" charset="0"/>
                <a:ea typeface="宋体" pitchFamily="2" charset="-122"/>
              </a:rPr>
              <a:t>堆空间的使用方式：</a:t>
            </a:r>
          </a:p>
          <a:p>
            <a:pPr marL="363538" indent="-363538" eaLnBrk="0" hangingPunct="0">
              <a:spcBef>
                <a:spcPct val="50000"/>
              </a:spcBef>
              <a:buFont typeface="Wingdings" pitchFamily="2" charset="2"/>
              <a:buChar char="Ø"/>
            </a:pPr>
            <a:r>
              <a:rPr kumimoji="1" lang="zh-CN" altLang="en-US" sz="2800" b="1">
                <a:latin typeface="Times New Roman" pitchFamily="18" charset="0"/>
                <a:ea typeface="宋体" pitchFamily="2" charset="-122"/>
              </a:rPr>
              <a:t>动态申请</a:t>
            </a:r>
            <a:r>
              <a:rPr kumimoji="1" lang="zh-CN" altLang="en-US" sz="2800" b="1">
                <a:solidFill>
                  <a:srgbClr val="0000FF"/>
                </a:solidFill>
                <a:latin typeface="Times New Roman" pitchFamily="18" charset="0"/>
                <a:ea typeface="宋体" pitchFamily="2" charset="-122"/>
              </a:rPr>
              <a:t>固定大小</a:t>
            </a:r>
            <a:r>
              <a:rPr kumimoji="1" lang="zh-CN" altLang="en-US" sz="2800" b="1">
                <a:latin typeface="Times New Roman" pitchFamily="18" charset="0"/>
                <a:ea typeface="宋体" pitchFamily="2" charset="-122"/>
              </a:rPr>
              <a:t>的数据结构或缓冲区，如</a:t>
            </a:r>
            <a:r>
              <a:rPr kumimoji="1" lang="en-US" altLang="zh-CN" sz="2800" b="1">
                <a:latin typeface="Times New Roman" pitchFamily="18" charset="0"/>
                <a:ea typeface="宋体" pitchFamily="2" charset="-122"/>
              </a:rPr>
              <a:t>64B</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9KB</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64KB</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256KB</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400KB</a:t>
            </a:r>
            <a:r>
              <a:rPr kumimoji="1" lang="zh-CN" altLang="en-US" sz="2800" b="1">
                <a:latin typeface="Times New Roman" pitchFamily="18" charset="0"/>
                <a:ea typeface="宋体" pitchFamily="2" charset="-122"/>
              </a:rPr>
              <a:t>等；</a:t>
            </a:r>
          </a:p>
          <a:p>
            <a:pPr marL="363538" indent="-363538" eaLnBrk="0" hangingPunct="0">
              <a:spcBef>
                <a:spcPct val="50000"/>
              </a:spcBef>
              <a:buFont typeface="Wingdings" pitchFamily="2" charset="2"/>
              <a:buChar char="Ø"/>
            </a:pPr>
            <a:r>
              <a:rPr kumimoji="1" lang="zh-CN" altLang="en-US" sz="2800" b="1">
                <a:latin typeface="Times New Roman" pitchFamily="18" charset="0"/>
                <a:ea typeface="宋体" pitchFamily="2" charset="-122"/>
              </a:rPr>
              <a:t>使用</a:t>
            </a:r>
            <a:r>
              <a:rPr kumimoji="1" lang="en-US" altLang="zh-CN" sz="2800" b="1">
                <a:latin typeface="Times New Roman" pitchFamily="18" charset="0"/>
                <a:ea typeface="宋体" pitchFamily="2" charset="-122"/>
              </a:rPr>
              <a:t>malloc/free</a:t>
            </a:r>
            <a:r>
              <a:rPr kumimoji="1" lang="zh-CN" altLang="en-US" sz="2800" b="1">
                <a:latin typeface="Times New Roman" pitchFamily="18" charset="0"/>
                <a:ea typeface="宋体" pitchFamily="2" charset="-122"/>
              </a:rPr>
              <a:t>函数动态申请和释放任意大小的堆空间。</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dissolve">
                                      <p:cBhvr>
                                        <p:cTn id="7" dur="500"/>
                                        <p:tgtEl>
                                          <p:spTgt spid="23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19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0601F4-99AC-4C5E-BAC5-2AA8500AD42A}" type="slidenum">
              <a:rPr lang="en-US" altLang="zh-CN" smtClean="0">
                <a:latin typeface="Times New Roman" pitchFamily="18" charset="0"/>
              </a:rPr>
              <a:pPr eaLnBrk="1" hangingPunct="1"/>
              <a:t>34</a:t>
            </a:fld>
            <a:endParaRPr lang="en-US" altLang="zh-CN" smtClean="0">
              <a:latin typeface="Times New Roman" pitchFamily="18" charset="0"/>
            </a:endParaRPr>
          </a:p>
        </p:txBody>
      </p:sp>
      <p:graphicFrame>
        <p:nvGraphicFramePr>
          <p:cNvPr id="247865" name="Group 57"/>
          <p:cNvGraphicFramePr>
            <a:graphicFrameLocks noGrp="1"/>
          </p:cNvGraphicFramePr>
          <p:nvPr/>
        </p:nvGraphicFramePr>
        <p:xfrm>
          <a:off x="1274763" y="4211638"/>
          <a:ext cx="7378700" cy="1208087"/>
        </p:xfrm>
        <a:graphic>
          <a:graphicData uri="http://schemas.openxmlformats.org/drawingml/2006/table">
            <a:tbl>
              <a:tblPr/>
              <a:tblGrid>
                <a:gridCol w="820737"/>
                <a:gridCol w="819150"/>
                <a:gridCol w="820738"/>
                <a:gridCol w="820737"/>
                <a:gridCol w="819150"/>
                <a:gridCol w="819150"/>
                <a:gridCol w="819150"/>
                <a:gridCol w="819150"/>
                <a:gridCol w="820738"/>
              </a:tblGrid>
              <a:tr h="120808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08" name="Text Box 28"/>
          <p:cNvSpPr txBox="1">
            <a:spLocks noChangeArrowheads="1"/>
          </p:cNvSpPr>
          <p:nvPr/>
        </p:nvSpPr>
        <p:spPr bwMode="auto">
          <a:xfrm>
            <a:off x="4119563" y="5464175"/>
            <a:ext cx="15605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solidFill>
                  <a:srgbClr val="0000FF"/>
                </a:solidFill>
                <a:latin typeface="Times New Roman" pitchFamily="18" charset="0"/>
                <a:ea typeface="楷体_GB2312" pitchFamily="49" charset="-122"/>
              </a:rPr>
              <a:t>堆空间</a:t>
            </a:r>
          </a:p>
        </p:txBody>
      </p:sp>
      <p:sp>
        <p:nvSpPr>
          <p:cNvPr id="42009" name="Oval 29"/>
          <p:cNvSpPr>
            <a:spLocks noChangeArrowheads="1"/>
          </p:cNvSpPr>
          <p:nvPr/>
        </p:nvSpPr>
        <p:spPr bwMode="auto">
          <a:xfrm>
            <a:off x="2481263" y="1577975"/>
            <a:ext cx="1544637" cy="103822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r>
              <a:rPr kumimoji="1" lang="zh-CN" altLang="en-US" sz="2800" b="1">
                <a:latin typeface="Times New Roman" pitchFamily="18" charset="0"/>
                <a:ea typeface="宋体" pitchFamily="2" charset="-122"/>
              </a:rPr>
              <a:t>任务</a:t>
            </a:r>
            <a:r>
              <a:rPr kumimoji="1" lang="en-US" altLang="zh-CN" sz="2800" b="1">
                <a:latin typeface="Times New Roman" pitchFamily="18" charset="0"/>
                <a:ea typeface="宋体" pitchFamily="2" charset="-122"/>
              </a:rPr>
              <a:t>1</a:t>
            </a:r>
          </a:p>
        </p:txBody>
      </p:sp>
      <p:sp>
        <p:nvSpPr>
          <p:cNvPr id="42010" name="Oval 30"/>
          <p:cNvSpPr>
            <a:spLocks noChangeArrowheads="1"/>
          </p:cNvSpPr>
          <p:nvPr/>
        </p:nvSpPr>
        <p:spPr bwMode="auto">
          <a:xfrm>
            <a:off x="4217988" y="1577975"/>
            <a:ext cx="1544637" cy="103822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r>
              <a:rPr kumimoji="1" lang="zh-CN" altLang="en-US" sz="2800" b="1">
                <a:latin typeface="Times New Roman" pitchFamily="18" charset="0"/>
                <a:ea typeface="宋体" pitchFamily="2" charset="-122"/>
              </a:rPr>
              <a:t>任务</a:t>
            </a:r>
            <a:r>
              <a:rPr kumimoji="1" lang="en-US" altLang="zh-CN" sz="2800" b="1">
                <a:latin typeface="Times New Roman" pitchFamily="18" charset="0"/>
                <a:ea typeface="宋体" pitchFamily="2" charset="-122"/>
              </a:rPr>
              <a:t>2</a:t>
            </a:r>
          </a:p>
        </p:txBody>
      </p:sp>
      <p:sp>
        <p:nvSpPr>
          <p:cNvPr id="42011" name="Text Box 31"/>
          <p:cNvSpPr txBox="1">
            <a:spLocks noChangeArrowheads="1"/>
          </p:cNvSpPr>
          <p:nvPr/>
        </p:nvSpPr>
        <p:spPr bwMode="auto">
          <a:xfrm>
            <a:off x="5668963" y="1414463"/>
            <a:ext cx="946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6000" b="1">
                <a:latin typeface="Times New Roman" pitchFamily="18" charset="0"/>
                <a:ea typeface="宋体" pitchFamily="2" charset="-122"/>
              </a:rPr>
              <a:t>…</a:t>
            </a:r>
          </a:p>
        </p:txBody>
      </p:sp>
      <p:sp>
        <p:nvSpPr>
          <p:cNvPr id="42012" name="Oval 32"/>
          <p:cNvSpPr>
            <a:spLocks noChangeArrowheads="1"/>
          </p:cNvSpPr>
          <p:nvPr/>
        </p:nvSpPr>
        <p:spPr bwMode="auto">
          <a:xfrm>
            <a:off x="6681788" y="1577975"/>
            <a:ext cx="1544637" cy="103822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r>
              <a:rPr kumimoji="1" lang="zh-CN" altLang="en-US" sz="2800" b="1">
                <a:latin typeface="Times New Roman" pitchFamily="18" charset="0"/>
                <a:ea typeface="宋体" pitchFamily="2" charset="-122"/>
              </a:rPr>
              <a:t>任务</a:t>
            </a:r>
            <a:r>
              <a:rPr kumimoji="1" lang="en-US" altLang="zh-CN" sz="2800" b="1">
                <a:latin typeface="Times New Roman" pitchFamily="18" charset="0"/>
                <a:ea typeface="宋体" pitchFamily="2" charset="-122"/>
              </a:rPr>
              <a:t>n</a:t>
            </a:r>
          </a:p>
        </p:txBody>
      </p:sp>
      <p:sp>
        <p:nvSpPr>
          <p:cNvPr id="42013" name="Line 33"/>
          <p:cNvSpPr>
            <a:spLocks noChangeShapeType="1"/>
          </p:cNvSpPr>
          <p:nvPr/>
        </p:nvSpPr>
        <p:spPr bwMode="auto">
          <a:xfrm>
            <a:off x="3300413" y="2616200"/>
            <a:ext cx="536575" cy="1595438"/>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2014" name="Text Box 34"/>
          <p:cNvSpPr txBox="1">
            <a:spLocks noChangeArrowheads="1"/>
          </p:cNvSpPr>
          <p:nvPr/>
        </p:nvSpPr>
        <p:spPr bwMode="auto">
          <a:xfrm>
            <a:off x="2774950" y="3008313"/>
            <a:ext cx="776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60B</a:t>
            </a:r>
          </a:p>
        </p:txBody>
      </p:sp>
      <p:sp>
        <p:nvSpPr>
          <p:cNvPr id="42015" name="Line 35"/>
          <p:cNvSpPr>
            <a:spLocks noChangeShapeType="1"/>
          </p:cNvSpPr>
          <p:nvPr/>
        </p:nvSpPr>
        <p:spPr bwMode="auto">
          <a:xfrm>
            <a:off x="5081588" y="2589213"/>
            <a:ext cx="0" cy="1595437"/>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6" name="Text Box 36"/>
          <p:cNvSpPr txBox="1">
            <a:spLocks noChangeArrowheads="1"/>
          </p:cNvSpPr>
          <p:nvPr/>
        </p:nvSpPr>
        <p:spPr bwMode="auto">
          <a:xfrm>
            <a:off x="4405313" y="2981325"/>
            <a:ext cx="1230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256KB</a:t>
            </a:r>
          </a:p>
        </p:txBody>
      </p:sp>
      <p:sp>
        <p:nvSpPr>
          <p:cNvPr id="42017" name="Line 37"/>
          <p:cNvSpPr>
            <a:spLocks noChangeShapeType="1"/>
          </p:cNvSpPr>
          <p:nvPr/>
        </p:nvSpPr>
        <p:spPr bwMode="auto">
          <a:xfrm flipH="1">
            <a:off x="6194425" y="2589213"/>
            <a:ext cx="1179513" cy="1595437"/>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8" name="Text Box 38"/>
          <p:cNvSpPr txBox="1">
            <a:spLocks noChangeArrowheads="1"/>
          </p:cNvSpPr>
          <p:nvPr/>
        </p:nvSpPr>
        <p:spPr bwMode="auto">
          <a:xfrm>
            <a:off x="6848475" y="2981325"/>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malloc(178)</a:t>
            </a:r>
          </a:p>
        </p:txBody>
      </p:sp>
      <p:sp>
        <p:nvSpPr>
          <p:cNvPr id="42019" name="Oval 39"/>
          <p:cNvSpPr>
            <a:spLocks noChangeArrowheads="1"/>
          </p:cNvSpPr>
          <p:nvPr/>
        </p:nvSpPr>
        <p:spPr bwMode="auto">
          <a:xfrm>
            <a:off x="768350" y="1579563"/>
            <a:ext cx="1544638" cy="103822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r>
              <a:rPr kumimoji="1" lang="en-US" altLang="zh-CN" sz="2800" b="1">
                <a:latin typeface="Times New Roman" pitchFamily="18" charset="0"/>
                <a:ea typeface="宋体" pitchFamily="2" charset="-122"/>
              </a:rPr>
              <a:t>OS</a:t>
            </a:r>
            <a:r>
              <a:rPr kumimoji="1" lang="zh-CN" altLang="en-US" sz="2800" b="1">
                <a:latin typeface="Times New Roman" pitchFamily="18" charset="0"/>
                <a:ea typeface="宋体" pitchFamily="2" charset="-122"/>
              </a:rPr>
              <a:t>内核</a:t>
            </a:r>
          </a:p>
        </p:txBody>
      </p:sp>
      <p:sp>
        <p:nvSpPr>
          <p:cNvPr id="42020" name="Line 40"/>
          <p:cNvSpPr>
            <a:spLocks noChangeShapeType="1"/>
          </p:cNvSpPr>
          <p:nvPr/>
        </p:nvSpPr>
        <p:spPr bwMode="auto">
          <a:xfrm>
            <a:off x="1587500" y="2617788"/>
            <a:ext cx="536575" cy="1595437"/>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spAutoFit/>
          </a:bodyP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30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A18883-5C87-46D2-B97F-83B251DE2BEB}" type="slidenum">
              <a:rPr lang="en-US" altLang="zh-CN" smtClean="0">
                <a:latin typeface="Times New Roman" pitchFamily="18" charset="0"/>
              </a:rPr>
              <a:pPr eaLnBrk="1" hangingPunct="1"/>
              <a:t>35</a:t>
            </a:fld>
            <a:endParaRPr lang="en-US" altLang="zh-CN" smtClean="0">
              <a:latin typeface="Times New Roman" pitchFamily="18" charset="0"/>
            </a:endParaRPr>
          </a:p>
        </p:txBody>
      </p:sp>
      <p:pic>
        <p:nvPicPr>
          <p:cNvPr id="43012"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409575"/>
            <a:ext cx="6805613" cy="619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38"/>
          <p:cNvSpPr txBox="1">
            <a:spLocks noChangeArrowheads="1"/>
          </p:cNvSpPr>
          <p:nvPr/>
        </p:nvSpPr>
        <p:spPr bwMode="auto">
          <a:xfrm>
            <a:off x="6251575" y="2027238"/>
            <a:ext cx="17002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0000"/>
                </a:solidFill>
                <a:latin typeface="Times New Roman" pitchFamily="18" charset="0"/>
                <a:ea typeface="宋体" pitchFamily="2" charset="-122"/>
              </a:rPr>
              <a:t>堆空间的</a:t>
            </a:r>
          </a:p>
          <a:p>
            <a:r>
              <a:rPr kumimoji="1" lang="zh-CN" altLang="en-US" sz="2800" b="1">
                <a:solidFill>
                  <a:srgbClr val="FF0000"/>
                </a:solidFill>
                <a:latin typeface="Times New Roman" pitchFamily="18" charset="0"/>
                <a:ea typeface="宋体" pitchFamily="2" charset="-122"/>
              </a:rPr>
              <a:t>内存布局</a:t>
            </a:r>
          </a:p>
        </p:txBody>
      </p:sp>
      <p:sp>
        <p:nvSpPr>
          <p:cNvPr id="43014" name="Line 39"/>
          <p:cNvSpPr>
            <a:spLocks noChangeShapeType="1"/>
          </p:cNvSpPr>
          <p:nvPr/>
        </p:nvSpPr>
        <p:spPr bwMode="auto">
          <a:xfrm>
            <a:off x="1323975" y="850900"/>
            <a:ext cx="0" cy="1866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15" name="Line 40"/>
          <p:cNvSpPr>
            <a:spLocks noChangeShapeType="1"/>
          </p:cNvSpPr>
          <p:nvPr/>
        </p:nvSpPr>
        <p:spPr bwMode="auto">
          <a:xfrm>
            <a:off x="1323975" y="8509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16" name="Line 41"/>
          <p:cNvSpPr>
            <a:spLocks noChangeShapeType="1"/>
          </p:cNvSpPr>
          <p:nvPr/>
        </p:nvSpPr>
        <p:spPr bwMode="auto">
          <a:xfrm>
            <a:off x="1349375" y="12954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17" name="Line 42"/>
          <p:cNvSpPr>
            <a:spLocks noChangeShapeType="1"/>
          </p:cNvSpPr>
          <p:nvPr/>
        </p:nvSpPr>
        <p:spPr bwMode="auto">
          <a:xfrm>
            <a:off x="1336675" y="17653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18" name="Line 43"/>
          <p:cNvSpPr>
            <a:spLocks noChangeShapeType="1"/>
          </p:cNvSpPr>
          <p:nvPr/>
        </p:nvSpPr>
        <p:spPr bwMode="auto">
          <a:xfrm>
            <a:off x="1349375" y="22098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19" name="Line 44"/>
          <p:cNvSpPr>
            <a:spLocks noChangeShapeType="1"/>
          </p:cNvSpPr>
          <p:nvPr/>
        </p:nvSpPr>
        <p:spPr bwMode="auto">
          <a:xfrm>
            <a:off x="1349375" y="26797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20" name="Line 45"/>
          <p:cNvSpPr>
            <a:spLocks noChangeShapeType="1"/>
          </p:cNvSpPr>
          <p:nvPr/>
        </p:nvSpPr>
        <p:spPr bwMode="auto">
          <a:xfrm>
            <a:off x="5984875" y="838200"/>
            <a:ext cx="0" cy="1866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1" name="Line 46"/>
          <p:cNvSpPr>
            <a:spLocks noChangeShapeType="1"/>
          </p:cNvSpPr>
          <p:nvPr/>
        </p:nvSpPr>
        <p:spPr bwMode="auto">
          <a:xfrm>
            <a:off x="5045075" y="850900"/>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2" name="Line 47"/>
          <p:cNvSpPr>
            <a:spLocks noChangeShapeType="1"/>
          </p:cNvSpPr>
          <p:nvPr/>
        </p:nvSpPr>
        <p:spPr bwMode="auto">
          <a:xfrm>
            <a:off x="4105275" y="876300"/>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3" name="Line 48"/>
          <p:cNvSpPr>
            <a:spLocks noChangeShapeType="1"/>
          </p:cNvSpPr>
          <p:nvPr/>
        </p:nvSpPr>
        <p:spPr bwMode="auto">
          <a:xfrm>
            <a:off x="4435475" y="1295400"/>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4" name="Line 49"/>
          <p:cNvSpPr>
            <a:spLocks noChangeShapeType="1"/>
          </p:cNvSpPr>
          <p:nvPr/>
        </p:nvSpPr>
        <p:spPr bwMode="auto">
          <a:xfrm>
            <a:off x="3648075" y="1752600"/>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5" name="Line 50"/>
          <p:cNvSpPr>
            <a:spLocks noChangeShapeType="1"/>
          </p:cNvSpPr>
          <p:nvPr/>
        </p:nvSpPr>
        <p:spPr bwMode="auto">
          <a:xfrm>
            <a:off x="2873375" y="1320800"/>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6" name="Line 51"/>
          <p:cNvSpPr>
            <a:spLocks noChangeShapeType="1"/>
          </p:cNvSpPr>
          <p:nvPr/>
        </p:nvSpPr>
        <p:spPr bwMode="auto">
          <a:xfrm>
            <a:off x="3190875" y="863600"/>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7" name="Line 52"/>
          <p:cNvSpPr>
            <a:spLocks noChangeShapeType="1"/>
          </p:cNvSpPr>
          <p:nvPr/>
        </p:nvSpPr>
        <p:spPr bwMode="auto">
          <a:xfrm>
            <a:off x="2251075" y="838200"/>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8" name="Line 53"/>
          <p:cNvSpPr>
            <a:spLocks noChangeShapeType="1"/>
          </p:cNvSpPr>
          <p:nvPr/>
        </p:nvSpPr>
        <p:spPr bwMode="auto">
          <a:xfrm>
            <a:off x="1349375" y="35814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29" name="Line 54"/>
          <p:cNvSpPr>
            <a:spLocks noChangeShapeType="1"/>
          </p:cNvSpPr>
          <p:nvPr/>
        </p:nvSpPr>
        <p:spPr bwMode="auto">
          <a:xfrm>
            <a:off x="1349375" y="38735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30" name="Line 55"/>
          <p:cNvSpPr>
            <a:spLocks noChangeShapeType="1"/>
          </p:cNvSpPr>
          <p:nvPr/>
        </p:nvSpPr>
        <p:spPr bwMode="auto">
          <a:xfrm>
            <a:off x="1336675" y="41910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31" name="Line 56"/>
          <p:cNvSpPr>
            <a:spLocks noChangeShapeType="1"/>
          </p:cNvSpPr>
          <p:nvPr/>
        </p:nvSpPr>
        <p:spPr bwMode="auto">
          <a:xfrm>
            <a:off x="1336675" y="51054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32" name="Line 57"/>
          <p:cNvSpPr>
            <a:spLocks noChangeShapeType="1"/>
          </p:cNvSpPr>
          <p:nvPr/>
        </p:nvSpPr>
        <p:spPr bwMode="auto">
          <a:xfrm>
            <a:off x="1349375" y="57023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33" name="Line 58"/>
          <p:cNvSpPr>
            <a:spLocks noChangeShapeType="1"/>
          </p:cNvSpPr>
          <p:nvPr/>
        </p:nvSpPr>
        <p:spPr bwMode="auto">
          <a:xfrm>
            <a:off x="1336675" y="6159500"/>
            <a:ext cx="4657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34" name="Line 59"/>
          <p:cNvSpPr>
            <a:spLocks noChangeShapeType="1"/>
          </p:cNvSpPr>
          <p:nvPr/>
        </p:nvSpPr>
        <p:spPr bwMode="auto">
          <a:xfrm>
            <a:off x="1374775" y="3581400"/>
            <a:ext cx="0" cy="2578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5" name="Line 60"/>
          <p:cNvSpPr>
            <a:spLocks noChangeShapeType="1"/>
          </p:cNvSpPr>
          <p:nvPr/>
        </p:nvSpPr>
        <p:spPr bwMode="auto">
          <a:xfrm>
            <a:off x="6007100" y="3581400"/>
            <a:ext cx="0" cy="2578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40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EE78158-7D3A-4AF6-B0FD-AD4EADE2B514}" type="slidenum">
              <a:rPr lang="en-US" altLang="zh-CN" smtClean="0">
                <a:latin typeface="Times New Roman" pitchFamily="18" charset="0"/>
              </a:rPr>
              <a:pPr eaLnBrk="1" hangingPunct="1"/>
              <a:t>36</a:t>
            </a:fld>
            <a:endParaRPr lang="en-US" altLang="zh-CN" smtClean="0">
              <a:latin typeface="Times New Roman" pitchFamily="18" charset="0"/>
            </a:endParaRPr>
          </a:p>
        </p:txBody>
      </p:sp>
      <p:pic>
        <p:nvPicPr>
          <p:cNvPr id="44036"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92075"/>
            <a:ext cx="7497762" cy="667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27"/>
          <p:cNvSpPr txBox="1">
            <a:spLocks noChangeArrowheads="1"/>
          </p:cNvSpPr>
          <p:nvPr/>
        </p:nvSpPr>
        <p:spPr bwMode="auto">
          <a:xfrm>
            <a:off x="6178550" y="458788"/>
            <a:ext cx="1862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0000"/>
                </a:solidFill>
                <a:latin typeface="Times New Roman" pitchFamily="18" charset="0"/>
                <a:ea typeface="宋体" pitchFamily="2" charset="-122"/>
              </a:rPr>
              <a:t>固定分区</a:t>
            </a:r>
          </a:p>
        </p:txBody>
      </p:sp>
      <p:sp>
        <p:nvSpPr>
          <p:cNvPr id="44038" name="Line 28"/>
          <p:cNvSpPr>
            <a:spLocks noChangeShapeType="1"/>
          </p:cNvSpPr>
          <p:nvPr/>
        </p:nvSpPr>
        <p:spPr bwMode="auto">
          <a:xfrm>
            <a:off x="2425700" y="446088"/>
            <a:ext cx="0" cy="6308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039" name="Line 29"/>
          <p:cNvSpPr>
            <a:spLocks noChangeShapeType="1"/>
          </p:cNvSpPr>
          <p:nvPr/>
        </p:nvSpPr>
        <p:spPr bwMode="auto">
          <a:xfrm>
            <a:off x="3987800" y="446088"/>
            <a:ext cx="0" cy="6308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040" name="Line 30"/>
          <p:cNvSpPr>
            <a:spLocks noChangeShapeType="1"/>
          </p:cNvSpPr>
          <p:nvPr/>
        </p:nvSpPr>
        <p:spPr bwMode="auto">
          <a:xfrm>
            <a:off x="2425700" y="4587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1" name="Line 31"/>
          <p:cNvSpPr>
            <a:spLocks noChangeShapeType="1"/>
          </p:cNvSpPr>
          <p:nvPr/>
        </p:nvSpPr>
        <p:spPr bwMode="auto">
          <a:xfrm>
            <a:off x="2425700" y="12334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2" name="Line 32"/>
          <p:cNvSpPr>
            <a:spLocks noChangeShapeType="1"/>
          </p:cNvSpPr>
          <p:nvPr/>
        </p:nvSpPr>
        <p:spPr bwMode="auto">
          <a:xfrm>
            <a:off x="2425700" y="20208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3" name="Line 33"/>
          <p:cNvSpPr>
            <a:spLocks noChangeShapeType="1"/>
          </p:cNvSpPr>
          <p:nvPr/>
        </p:nvSpPr>
        <p:spPr bwMode="auto">
          <a:xfrm>
            <a:off x="2425700" y="28082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4" name="Line 34"/>
          <p:cNvSpPr>
            <a:spLocks noChangeShapeType="1"/>
          </p:cNvSpPr>
          <p:nvPr/>
        </p:nvSpPr>
        <p:spPr bwMode="auto">
          <a:xfrm>
            <a:off x="2425700" y="35956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5" name="Line 35"/>
          <p:cNvSpPr>
            <a:spLocks noChangeShapeType="1"/>
          </p:cNvSpPr>
          <p:nvPr/>
        </p:nvSpPr>
        <p:spPr bwMode="auto">
          <a:xfrm>
            <a:off x="2425700" y="43830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6" name="Line 36"/>
          <p:cNvSpPr>
            <a:spLocks noChangeShapeType="1"/>
          </p:cNvSpPr>
          <p:nvPr/>
        </p:nvSpPr>
        <p:spPr bwMode="auto">
          <a:xfrm>
            <a:off x="2425700" y="51704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37"/>
          <p:cNvSpPr>
            <a:spLocks noChangeShapeType="1"/>
          </p:cNvSpPr>
          <p:nvPr/>
        </p:nvSpPr>
        <p:spPr bwMode="auto">
          <a:xfrm>
            <a:off x="2425700" y="59578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38"/>
          <p:cNvSpPr>
            <a:spLocks noChangeShapeType="1"/>
          </p:cNvSpPr>
          <p:nvPr/>
        </p:nvSpPr>
        <p:spPr bwMode="auto">
          <a:xfrm>
            <a:off x="2425700" y="6757988"/>
            <a:ext cx="1562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50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755681-444D-4752-A8CA-EBED138E7D4D}" type="slidenum">
              <a:rPr lang="en-US" altLang="zh-CN" smtClean="0">
                <a:latin typeface="Times New Roman" pitchFamily="18" charset="0"/>
              </a:rPr>
              <a:pPr eaLnBrk="1" hangingPunct="1"/>
              <a:t>37</a:t>
            </a:fld>
            <a:endParaRPr lang="en-US" altLang="zh-CN" smtClean="0">
              <a:latin typeface="Times New Roman" pitchFamily="18" charset="0"/>
            </a:endParaRPr>
          </a:p>
        </p:txBody>
      </p:sp>
      <p:pic>
        <p:nvPicPr>
          <p:cNvPr id="45060"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92075"/>
            <a:ext cx="67056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16"/>
          <p:cNvSpPr txBox="1">
            <a:spLocks noChangeArrowheads="1"/>
          </p:cNvSpPr>
          <p:nvPr/>
        </p:nvSpPr>
        <p:spPr bwMode="auto">
          <a:xfrm>
            <a:off x="5888038" y="171450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FF0000"/>
                </a:solidFill>
                <a:latin typeface="Times New Roman" pitchFamily="18" charset="0"/>
                <a:ea typeface="宋体" pitchFamily="2" charset="-122"/>
              </a:rPr>
              <a:t>可变分区 </a:t>
            </a:r>
          </a:p>
        </p:txBody>
      </p:sp>
      <p:sp>
        <p:nvSpPr>
          <p:cNvPr id="45062" name="Line 17"/>
          <p:cNvSpPr>
            <a:spLocks noChangeShapeType="1"/>
          </p:cNvSpPr>
          <p:nvPr/>
        </p:nvSpPr>
        <p:spPr bwMode="auto">
          <a:xfrm>
            <a:off x="1400175" y="4699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63" name="Line 18"/>
          <p:cNvSpPr>
            <a:spLocks noChangeShapeType="1"/>
          </p:cNvSpPr>
          <p:nvPr/>
        </p:nvSpPr>
        <p:spPr bwMode="auto">
          <a:xfrm>
            <a:off x="1412875" y="7366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64" name="Line 19"/>
          <p:cNvSpPr>
            <a:spLocks noChangeShapeType="1"/>
          </p:cNvSpPr>
          <p:nvPr/>
        </p:nvSpPr>
        <p:spPr bwMode="auto">
          <a:xfrm>
            <a:off x="1412875" y="13843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65" name="Line 20"/>
          <p:cNvSpPr>
            <a:spLocks noChangeShapeType="1"/>
          </p:cNvSpPr>
          <p:nvPr/>
        </p:nvSpPr>
        <p:spPr bwMode="auto">
          <a:xfrm>
            <a:off x="1400175" y="17653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66" name="Line 21"/>
          <p:cNvSpPr>
            <a:spLocks noChangeShapeType="1"/>
          </p:cNvSpPr>
          <p:nvPr/>
        </p:nvSpPr>
        <p:spPr bwMode="auto">
          <a:xfrm>
            <a:off x="1412875" y="20193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67" name="Line 22"/>
          <p:cNvSpPr>
            <a:spLocks noChangeShapeType="1"/>
          </p:cNvSpPr>
          <p:nvPr/>
        </p:nvSpPr>
        <p:spPr bwMode="auto">
          <a:xfrm>
            <a:off x="1412875" y="22860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68" name="Line 23"/>
          <p:cNvSpPr>
            <a:spLocks noChangeShapeType="1"/>
          </p:cNvSpPr>
          <p:nvPr/>
        </p:nvSpPr>
        <p:spPr bwMode="auto">
          <a:xfrm>
            <a:off x="1412875" y="38227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69" name="Line 24"/>
          <p:cNvSpPr>
            <a:spLocks noChangeShapeType="1"/>
          </p:cNvSpPr>
          <p:nvPr/>
        </p:nvSpPr>
        <p:spPr bwMode="auto">
          <a:xfrm>
            <a:off x="1412875" y="40894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0" name="Line 25"/>
          <p:cNvSpPr>
            <a:spLocks noChangeShapeType="1"/>
          </p:cNvSpPr>
          <p:nvPr/>
        </p:nvSpPr>
        <p:spPr bwMode="auto">
          <a:xfrm>
            <a:off x="1412875" y="61468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1" name="Line 26"/>
          <p:cNvSpPr>
            <a:spLocks noChangeShapeType="1"/>
          </p:cNvSpPr>
          <p:nvPr/>
        </p:nvSpPr>
        <p:spPr bwMode="auto">
          <a:xfrm>
            <a:off x="1400175" y="6667500"/>
            <a:ext cx="282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2" name="Line 27"/>
          <p:cNvSpPr>
            <a:spLocks noChangeShapeType="1"/>
          </p:cNvSpPr>
          <p:nvPr/>
        </p:nvSpPr>
        <p:spPr bwMode="auto">
          <a:xfrm>
            <a:off x="1409700" y="446088"/>
            <a:ext cx="3175" cy="62214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73" name="Line 28"/>
          <p:cNvSpPr>
            <a:spLocks noChangeShapeType="1"/>
          </p:cNvSpPr>
          <p:nvPr/>
        </p:nvSpPr>
        <p:spPr bwMode="auto">
          <a:xfrm flipH="1">
            <a:off x="4229100" y="471488"/>
            <a:ext cx="12700" cy="61960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60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98AD21-F690-4B25-A7BB-9EA118FD4D50}" type="slidenum">
              <a:rPr lang="en-US" altLang="zh-CN" smtClean="0">
                <a:latin typeface="Times New Roman" pitchFamily="18" charset="0"/>
              </a:rPr>
              <a:pPr eaLnBrk="1" hangingPunct="1"/>
              <a:t>38</a:t>
            </a:fld>
            <a:endParaRPr lang="en-US" altLang="zh-CN" smtClean="0">
              <a:latin typeface="Times New Roman" pitchFamily="18" charset="0"/>
            </a:endParaRPr>
          </a:p>
        </p:txBody>
      </p:sp>
      <p:sp>
        <p:nvSpPr>
          <p:cNvPr id="46084"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2.5</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内存中的程序执行 </a:t>
            </a:r>
          </a:p>
        </p:txBody>
      </p:sp>
      <p:sp>
        <p:nvSpPr>
          <p:cNvPr id="46085" name="Text Box 3"/>
          <p:cNvSpPr txBox="1">
            <a:spLocks noChangeArrowheads="1"/>
          </p:cNvSpPr>
          <p:nvPr/>
        </p:nvSpPr>
        <p:spPr bwMode="auto">
          <a:xfrm>
            <a:off x="468312" y="2460625"/>
            <a:ext cx="820814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kumimoji="1" lang="zh-CN" altLang="en-US" sz="4800" b="1" dirty="0" smtClean="0">
                <a:latin typeface="Times New Roman" pitchFamily="18" charset="0"/>
                <a:ea typeface="隶书" pitchFamily="49" charset="-122"/>
              </a:rPr>
              <a:t>进程</a:t>
            </a:r>
            <a:r>
              <a:rPr kumimoji="1" lang="zh-CN" altLang="en-US" sz="4800" b="1" dirty="0">
                <a:latin typeface="Times New Roman" pitchFamily="18" charset="0"/>
                <a:ea typeface="隶书" pitchFamily="49" charset="-122"/>
              </a:rPr>
              <a:t>的地址空间，</a:t>
            </a:r>
            <a:r>
              <a:rPr kumimoji="1" lang="zh-CN" altLang="en-US" sz="4800" b="1" dirty="0">
                <a:solidFill>
                  <a:srgbClr val="0000FF"/>
                </a:solidFill>
                <a:latin typeface="Times New Roman" pitchFamily="18" charset="0"/>
                <a:ea typeface="隶书" pitchFamily="49" charset="-122"/>
              </a:rPr>
              <a:t>内存布局</a:t>
            </a:r>
            <a:r>
              <a:rPr kumimoji="1" lang="zh-CN" altLang="en-US" sz="4800" b="1" dirty="0">
                <a:latin typeface="Times New Roman" pitchFamily="18" charset="0"/>
                <a:ea typeface="隶书" pitchFamily="49" charset="-122"/>
              </a:rPr>
              <a:t>是什么样的？</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71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4ECC0E-05CD-4D0E-9D6C-ED6CDF9CEEBC}" type="slidenum">
              <a:rPr lang="en-US" altLang="zh-CN" smtClean="0">
                <a:latin typeface="Times New Roman" pitchFamily="18" charset="0"/>
              </a:rPr>
              <a:pPr eaLnBrk="1" hangingPunct="1"/>
              <a:t>39</a:t>
            </a:fld>
            <a:endParaRPr lang="en-US" altLang="zh-CN" smtClean="0">
              <a:latin typeface="Times New Roman" pitchFamily="18" charset="0"/>
            </a:endParaRPr>
          </a:p>
        </p:txBody>
      </p:sp>
      <p:sp>
        <p:nvSpPr>
          <p:cNvPr id="47108" name="AutoShape 7"/>
          <p:cNvSpPr>
            <a:spLocks noChangeArrowheads="1"/>
          </p:cNvSpPr>
          <p:nvPr/>
        </p:nvSpPr>
        <p:spPr bwMode="auto">
          <a:xfrm>
            <a:off x="898525" y="2565400"/>
            <a:ext cx="1584325" cy="1800225"/>
          </a:xfrm>
          <a:prstGeom prst="can">
            <a:avLst>
              <a:gd name="adj" fmla="val 28407"/>
            </a:avLst>
          </a:prstGeom>
          <a:solidFill>
            <a:srgbClr val="99CCFF"/>
          </a:solidFill>
          <a:ln w="9525">
            <a:solidFill>
              <a:schemeClr val="tx1"/>
            </a:solidFill>
            <a:round/>
            <a:headEnd/>
            <a:tailEnd/>
          </a:ln>
        </p:spPr>
        <p:txBody>
          <a:bodyPr wrap="none" anchor="ctr"/>
          <a:lstStyle/>
          <a:p>
            <a:endParaRPr lang="zh-CN" altLang="en-US">
              <a:ea typeface="宋体" pitchFamily="2" charset="-122"/>
            </a:endParaRPr>
          </a:p>
        </p:txBody>
      </p:sp>
      <p:sp>
        <p:nvSpPr>
          <p:cNvPr id="107525" name="AutoShape 5"/>
          <p:cNvSpPr>
            <a:spLocks noChangeArrowheads="1"/>
          </p:cNvSpPr>
          <p:nvPr/>
        </p:nvSpPr>
        <p:spPr bwMode="auto">
          <a:xfrm>
            <a:off x="2698750" y="3357563"/>
            <a:ext cx="1081088" cy="215900"/>
          </a:xfrm>
          <a:prstGeom prst="rightArrow">
            <a:avLst>
              <a:gd name="adj1" fmla="val 50000"/>
              <a:gd name="adj2" fmla="val 125184"/>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pic>
        <p:nvPicPr>
          <p:cNvPr id="471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3213100"/>
            <a:ext cx="56356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Text Box 23"/>
          <p:cNvSpPr txBox="1">
            <a:spLocks noChangeArrowheads="1"/>
          </p:cNvSpPr>
          <p:nvPr/>
        </p:nvSpPr>
        <p:spPr bwMode="auto">
          <a:xfrm>
            <a:off x="1042988" y="452913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a:latin typeface="宋体" pitchFamily="2" charset="-122"/>
                <a:ea typeface="宋体" pitchFamily="2" charset="-122"/>
              </a:rPr>
              <a:t>源文件</a:t>
            </a:r>
          </a:p>
        </p:txBody>
      </p:sp>
      <p:grpSp>
        <p:nvGrpSpPr>
          <p:cNvPr id="2" name="Group 26"/>
          <p:cNvGrpSpPr>
            <a:grpSpLocks/>
          </p:cNvGrpSpPr>
          <p:nvPr/>
        </p:nvGrpSpPr>
        <p:grpSpPr bwMode="auto">
          <a:xfrm>
            <a:off x="3922713" y="2565400"/>
            <a:ext cx="1584325" cy="2482850"/>
            <a:chOff x="2517" y="1616"/>
            <a:chExt cx="998" cy="1564"/>
          </a:xfrm>
        </p:grpSpPr>
        <p:sp>
          <p:nvSpPr>
            <p:cNvPr id="47125" name="AutoShape 10"/>
            <p:cNvSpPr>
              <a:spLocks noChangeArrowheads="1"/>
            </p:cNvSpPr>
            <p:nvPr/>
          </p:nvSpPr>
          <p:spPr bwMode="auto">
            <a:xfrm>
              <a:off x="2517" y="1616"/>
              <a:ext cx="998" cy="1134"/>
            </a:xfrm>
            <a:prstGeom prst="can">
              <a:avLst>
                <a:gd name="adj" fmla="val 28407"/>
              </a:avLst>
            </a:prstGeom>
            <a:solidFill>
              <a:srgbClr val="99CCFF"/>
            </a:solidFill>
            <a:ln w="9525">
              <a:solidFill>
                <a:schemeClr val="tx1"/>
              </a:solidFill>
              <a:round/>
              <a:headEnd/>
              <a:tailEnd/>
            </a:ln>
          </p:spPr>
          <p:txBody>
            <a:bodyPr wrap="none" anchor="ctr"/>
            <a:lstStyle/>
            <a:p>
              <a:endParaRPr lang="zh-CN" altLang="en-US">
                <a:ea typeface="宋体" pitchFamily="2" charset="-122"/>
              </a:endParaRPr>
            </a:p>
          </p:txBody>
        </p:sp>
        <p:pic>
          <p:nvPicPr>
            <p:cNvPr id="4712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 y="2070"/>
              <a:ext cx="36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7" name="Text Box 24"/>
            <p:cNvSpPr txBox="1">
              <a:spLocks noChangeArrowheads="1"/>
            </p:cNvSpPr>
            <p:nvPr/>
          </p:nvSpPr>
          <p:spPr bwMode="auto">
            <a:xfrm>
              <a:off x="2741" y="2853"/>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a:latin typeface="宋体" pitchFamily="2" charset="-122"/>
                  <a:ea typeface="宋体" pitchFamily="2" charset="-122"/>
                </a:rPr>
                <a:t>程序</a:t>
              </a:r>
            </a:p>
          </p:txBody>
        </p:sp>
      </p:grpSp>
      <p:grpSp>
        <p:nvGrpSpPr>
          <p:cNvPr id="3" name="Group 32"/>
          <p:cNvGrpSpPr>
            <a:grpSpLocks/>
          </p:cNvGrpSpPr>
          <p:nvPr/>
        </p:nvGrpSpPr>
        <p:grpSpPr bwMode="auto">
          <a:xfrm>
            <a:off x="6877050" y="2565400"/>
            <a:ext cx="1223963" cy="2482850"/>
            <a:chOff x="4468" y="1616"/>
            <a:chExt cx="771" cy="1564"/>
          </a:xfrm>
        </p:grpSpPr>
        <p:sp>
          <p:nvSpPr>
            <p:cNvPr id="47115" name="Rectangle 14"/>
            <p:cNvSpPr>
              <a:spLocks noChangeArrowheads="1"/>
            </p:cNvSpPr>
            <p:nvPr/>
          </p:nvSpPr>
          <p:spPr bwMode="auto">
            <a:xfrm>
              <a:off x="4468" y="2403"/>
              <a:ext cx="771" cy="393"/>
            </a:xfrm>
            <a:prstGeom prst="rect">
              <a:avLst/>
            </a:prstGeom>
            <a:solidFill>
              <a:srgbClr val="CFDB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2400" b="1">
                <a:solidFill>
                  <a:srgbClr val="458F8F"/>
                </a:solidFill>
                <a:latin typeface="Verdana" pitchFamily="34" charset="0"/>
                <a:ea typeface="宋体" pitchFamily="2" charset="-122"/>
              </a:endParaRPr>
            </a:p>
          </p:txBody>
        </p:sp>
        <p:sp>
          <p:nvSpPr>
            <p:cNvPr id="47116" name="Rectangle 13"/>
            <p:cNvSpPr>
              <a:spLocks noChangeArrowheads="1"/>
            </p:cNvSpPr>
            <p:nvPr/>
          </p:nvSpPr>
          <p:spPr bwMode="auto">
            <a:xfrm>
              <a:off x="4468" y="2009"/>
              <a:ext cx="771" cy="39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2400" b="1">
                <a:solidFill>
                  <a:srgbClr val="458F8F"/>
                </a:solidFill>
                <a:latin typeface="Verdana" pitchFamily="34" charset="0"/>
                <a:ea typeface="宋体" pitchFamily="2" charset="-122"/>
              </a:endParaRPr>
            </a:p>
          </p:txBody>
        </p:sp>
        <p:sp>
          <p:nvSpPr>
            <p:cNvPr id="47117" name="Rectangle 12"/>
            <p:cNvSpPr>
              <a:spLocks noChangeArrowheads="1"/>
            </p:cNvSpPr>
            <p:nvPr/>
          </p:nvSpPr>
          <p:spPr bwMode="auto">
            <a:xfrm>
              <a:off x="4468" y="1616"/>
              <a:ext cx="771" cy="393"/>
            </a:xfrm>
            <a:prstGeom prst="rect">
              <a:avLst/>
            </a:prstGeom>
            <a:solidFill>
              <a:srgbClr val="CFDB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endParaRPr lang="zh-CN" altLang="en-US" sz="2400" b="1">
                <a:solidFill>
                  <a:srgbClr val="458F8F"/>
                </a:solidFill>
                <a:latin typeface="Verdana" pitchFamily="34" charset="0"/>
                <a:ea typeface="宋体" pitchFamily="2" charset="-122"/>
              </a:endParaRPr>
            </a:p>
          </p:txBody>
        </p:sp>
        <p:sp>
          <p:nvSpPr>
            <p:cNvPr id="47118" name="Line 15"/>
            <p:cNvSpPr>
              <a:spLocks noChangeShapeType="1"/>
            </p:cNvSpPr>
            <p:nvPr/>
          </p:nvSpPr>
          <p:spPr bwMode="auto">
            <a:xfrm>
              <a:off x="4468" y="1616"/>
              <a:ext cx="77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Line 16"/>
            <p:cNvSpPr>
              <a:spLocks noChangeShapeType="1"/>
            </p:cNvSpPr>
            <p:nvPr/>
          </p:nvSpPr>
          <p:spPr bwMode="auto">
            <a:xfrm>
              <a:off x="4468" y="2009"/>
              <a:ext cx="7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Line 17"/>
            <p:cNvSpPr>
              <a:spLocks noChangeShapeType="1"/>
            </p:cNvSpPr>
            <p:nvPr/>
          </p:nvSpPr>
          <p:spPr bwMode="auto">
            <a:xfrm>
              <a:off x="4468" y="2403"/>
              <a:ext cx="7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Line 18"/>
            <p:cNvSpPr>
              <a:spLocks noChangeShapeType="1"/>
            </p:cNvSpPr>
            <p:nvPr/>
          </p:nvSpPr>
          <p:spPr bwMode="auto">
            <a:xfrm>
              <a:off x="4468" y="2796"/>
              <a:ext cx="77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 name="Line 19"/>
            <p:cNvSpPr>
              <a:spLocks noChangeShapeType="1"/>
            </p:cNvSpPr>
            <p:nvPr/>
          </p:nvSpPr>
          <p:spPr bwMode="auto">
            <a:xfrm>
              <a:off x="4468" y="1616"/>
              <a:ext cx="0" cy="118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 name="Line 20"/>
            <p:cNvSpPr>
              <a:spLocks noChangeShapeType="1"/>
            </p:cNvSpPr>
            <p:nvPr/>
          </p:nvSpPr>
          <p:spPr bwMode="auto">
            <a:xfrm>
              <a:off x="5239" y="1616"/>
              <a:ext cx="0" cy="118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Text Box 25"/>
            <p:cNvSpPr txBox="1">
              <a:spLocks noChangeArrowheads="1"/>
            </p:cNvSpPr>
            <p:nvPr/>
          </p:nvSpPr>
          <p:spPr bwMode="auto">
            <a:xfrm>
              <a:off x="4513" y="2853"/>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800" b="1">
                  <a:latin typeface="宋体" pitchFamily="2" charset="-122"/>
                  <a:ea typeface="宋体" pitchFamily="2" charset="-122"/>
                </a:rPr>
                <a:t>进程</a:t>
              </a:r>
            </a:p>
          </p:txBody>
        </p:sp>
      </p:grpSp>
      <p:sp>
        <p:nvSpPr>
          <p:cNvPr id="107547" name="AutoShape 27"/>
          <p:cNvSpPr>
            <a:spLocks noChangeArrowheads="1"/>
          </p:cNvSpPr>
          <p:nvPr/>
        </p:nvSpPr>
        <p:spPr bwMode="auto">
          <a:xfrm>
            <a:off x="5651500" y="3357563"/>
            <a:ext cx="1081088" cy="215900"/>
          </a:xfrm>
          <a:prstGeom prst="rightArrow">
            <a:avLst>
              <a:gd name="adj1" fmla="val 50000"/>
              <a:gd name="adj2" fmla="val 125184"/>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p:cTn id="7" dur="500" fill="hold"/>
                                        <p:tgtEl>
                                          <p:spTgt spid="107525"/>
                                        </p:tgtEl>
                                        <p:attrNameLst>
                                          <p:attrName>ppt_x</p:attrName>
                                        </p:attrNameLst>
                                      </p:cBhvr>
                                      <p:tavLst>
                                        <p:tav tm="0">
                                          <p:val>
                                            <p:strVal val="#ppt_x-#ppt_w/2"/>
                                          </p:val>
                                        </p:tav>
                                        <p:tav tm="100000">
                                          <p:val>
                                            <p:strVal val="#ppt_x"/>
                                          </p:val>
                                        </p:tav>
                                      </p:tavLst>
                                    </p:anim>
                                    <p:anim calcmode="lin" valueType="num">
                                      <p:cBhvr>
                                        <p:cTn id="8" dur="500" fill="hold"/>
                                        <p:tgtEl>
                                          <p:spTgt spid="107525"/>
                                        </p:tgtEl>
                                        <p:attrNameLst>
                                          <p:attrName>ppt_y</p:attrName>
                                        </p:attrNameLst>
                                      </p:cBhvr>
                                      <p:tavLst>
                                        <p:tav tm="0">
                                          <p:val>
                                            <p:strVal val="#ppt_y"/>
                                          </p:val>
                                        </p:tav>
                                        <p:tav tm="100000">
                                          <p:val>
                                            <p:strVal val="#ppt_y"/>
                                          </p:val>
                                        </p:tav>
                                      </p:tavLst>
                                    </p:anim>
                                    <p:anim calcmode="lin" valueType="num">
                                      <p:cBhvr>
                                        <p:cTn id="9" dur="500" fill="hold"/>
                                        <p:tgtEl>
                                          <p:spTgt spid="107525"/>
                                        </p:tgtEl>
                                        <p:attrNameLst>
                                          <p:attrName>ppt_w</p:attrName>
                                        </p:attrNameLst>
                                      </p:cBhvr>
                                      <p:tavLst>
                                        <p:tav tm="0">
                                          <p:val>
                                            <p:fltVal val="0"/>
                                          </p:val>
                                        </p:tav>
                                        <p:tav tm="100000">
                                          <p:val>
                                            <p:strVal val="#ppt_w"/>
                                          </p:val>
                                        </p:tav>
                                      </p:tavLst>
                                    </p:anim>
                                    <p:anim calcmode="lin" valueType="num">
                                      <p:cBhvr>
                                        <p:cTn id="10" dur="500" fill="hold"/>
                                        <p:tgtEl>
                                          <p:spTgt spid="10752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07547"/>
                                        </p:tgtEl>
                                        <p:attrNameLst>
                                          <p:attrName>style.visibility</p:attrName>
                                        </p:attrNameLst>
                                      </p:cBhvr>
                                      <p:to>
                                        <p:strVal val="visible"/>
                                      </p:to>
                                    </p:set>
                                    <p:anim calcmode="lin" valueType="num">
                                      <p:cBhvr>
                                        <p:cTn id="19" dur="500" fill="hold"/>
                                        <p:tgtEl>
                                          <p:spTgt spid="107547"/>
                                        </p:tgtEl>
                                        <p:attrNameLst>
                                          <p:attrName>ppt_x</p:attrName>
                                        </p:attrNameLst>
                                      </p:cBhvr>
                                      <p:tavLst>
                                        <p:tav tm="0">
                                          <p:val>
                                            <p:strVal val="#ppt_x-#ppt_w/2"/>
                                          </p:val>
                                        </p:tav>
                                        <p:tav tm="100000">
                                          <p:val>
                                            <p:strVal val="#ppt_x"/>
                                          </p:val>
                                        </p:tav>
                                      </p:tavLst>
                                    </p:anim>
                                    <p:anim calcmode="lin" valueType="num">
                                      <p:cBhvr>
                                        <p:cTn id="20" dur="500" fill="hold"/>
                                        <p:tgtEl>
                                          <p:spTgt spid="107547"/>
                                        </p:tgtEl>
                                        <p:attrNameLst>
                                          <p:attrName>ppt_y</p:attrName>
                                        </p:attrNameLst>
                                      </p:cBhvr>
                                      <p:tavLst>
                                        <p:tav tm="0">
                                          <p:val>
                                            <p:strVal val="#ppt_y"/>
                                          </p:val>
                                        </p:tav>
                                        <p:tav tm="100000">
                                          <p:val>
                                            <p:strVal val="#ppt_y"/>
                                          </p:val>
                                        </p:tav>
                                      </p:tavLst>
                                    </p:anim>
                                    <p:anim calcmode="lin" valueType="num">
                                      <p:cBhvr>
                                        <p:cTn id="21" dur="500" fill="hold"/>
                                        <p:tgtEl>
                                          <p:spTgt spid="107547"/>
                                        </p:tgtEl>
                                        <p:attrNameLst>
                                          <p:attrName>ppt_w</p:attrName>
                                        </p:attrNameLst>
                                      </p:cBhvr>
                                      <p:tavLst>
                                        <p:tav tm="0">
                                          <p:val>
                                            <p:fltVal val="0"/>
                                          </p:val>
                                        </p:tav>
                                        <p:tav tm="100000">
                                          <p:val>
                                            <p:strVal val="#ppt_w"/>
                                          </p:val>
                                        </p:tav>
                                      </p:tavLst>
                                    </p:anim>
                                    <p:anim calcmode="lin" valueType="num">
                                      <p:cBhvr>
                                        <p:cTn id="22" dur="500" fill="hold"/>
                                        <p:tgtEl>
                                          <p:spTgt spid="107547"/>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p:bldP spid="1075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33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EB7C34-FC2B-4692-B3C5-86ED8198F61C}" type="slidenum">
              <a:rPr lang="en-US" altLang="zh-CN" smtClean="0">
                <a:latin typeface="Times New Roman" pitchFamily="18" charset="0"/>
              </a:rPr>
              <a:pPr eaLnBrk="1" hangingPunct="1"/>
              <a:t>4</a:t>
            </a:fld>
            <a:endParaRPr lang="en-US" altLang="zh-CN" smtClean="0">
              <a:latin typeface="Times New Roman" pitchFamily="18" charset="0"/>
            </a:endParaRPr>
          </a:p>
        </p:txBody>
      </p:sp>
      <p:sp>
        <p:nvSpPr>
          <p:cNvPr id="13316" name="Text Box 23"/>
          <p:cNvSpPr txBox="1">
            <a:spLocks noChangeArrowheads="1"/>
          </p:cNvSpPr>
          <p:nvPr/>
        </p:nvSpPr>
        <p:spPr bwMode="auto">
          <a:xfrm>
            <a:off x="1042988" y="1701800"/>
            <a:ext cx="71294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dirty="0">
                <a:latin typeface="Times New Roman" pitchFamily="18" charset="0"/>
                <a:ea typeface="宋体" pitchFamily="2" charset="-122"/>
              </a:rPr>
              <a:t>理想中的存储器：</a:t>
            </a:r>
          </a:p>
          <a:p>
            <a:pPr>
              <a:lnSpc>
                <a:spcPct val="150000"/>
              </a:lnSpc>
              <a:spcBef>
                <a:spcPct val="50000"/>
              </a:spcBef>
            </a:pPr>
            <a:r>
              <a:rPr kumimoji="1" lang="zh-CN" altLang="en-US" sz="3600" b="1" dirty="0">
                <a:latin typeface="Times New Roman" pitchFamily="18" charset="0"/>
                <a:ea typeface="楷体_GB2312" pitchFamily="49" charset="-122"/>
              </a:rPr>
              <a:t>       更大、更快、更便宜的</a:t>
            </a:r>
            <a:r>
              <a:rPr kumimoji="1" lang="zh-CN" altLang="en-US" sz="3600" b="1" dirty="0">
                <a:solidFill>
                  <a:srgbClr val="0000FF"/>
                </a:solidFill>
                <a:latin typeface="Times New Roman" pitchFamily="18" charset="0"/>
                <a:ea typeface="楷体_GB2312" pitchFamily="49" charset="-122"/>
              </a:rPr>
              <a:t>非易失性</a:t>
            </a:r>
            <a:r>
              <a:rPr kumimoji="1" lang="zh-CN" altLang="en-US" sz="3600" b="1" dirty="0">
                <a:latin typeface="Times New Roman" pitchFamily="18" charset="0"/>
                <a:ea typeface="楷体_GB2312" pitchFamily="49" charset="-122"/>
              </a:rPr>
              <a:t>存储器。</a:t>
            </a:r>
          </a:p>
        </p:txBody>
      </p:sp>
      <p:sp>
        <p:nvSpPr>
          <p:cNvPr id="66592" name="Text Box 32"/>
          <p:cNvSpPr txBox="1">
            <a:spLocks noChangeArrowheads="1"/>
          </p:cNvSpPr>
          <p:nvPr/>
        </p:nvSpPr>
        <p:spPr bwMode="auto">
          <a:xfrm>
            <a:off x="1042988" y="4803874"/>
            <a:ext cx="6480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dirty="0">
                <a:solidFill>
                  <a:srgbClr val="FF0000"/>
                </a:solidFill>
                <a:latin typeface="微软雅黑" panose="020B0503020204020204" pitchFamily="34" charset="-122"/>
                <a:ea typeface="微软雅黑" panose="020B0503020204020204" pitchFamily="34" charset="-122"/>
              </a:rPr>
              <a:t>实际中的存储器？</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92"/>
                                        </p:tgtEl>
                                        <p:attrNameLst>
                                          <p:attrName>style.visibility</p:attrName>
                                        </p:attrNameLst>
                                      </p:cBhvr>
                                      <p:to>
                                        <p:strVal val="visible"/>
                                      </p:to>
                                    </p:set>
                                    <p:animEffect transition="in" filter="dissolve">
                                      <p:cBhvr>
                                        <p:cTn id="7" dur="500"/>
                                        <p:tgtEl>
                                          <p:spTgt spid="66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81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4F9494-649F-4D6C-9D04-37ACBA77B19E}" type="slidenum">
              <a:rPr lang="en-US" altLang="zh-CN" smtClean="0">
                <a:latin typeface="Times New Roman" pitchFamily="18" charset="0"/>
              </a:rPr>
              <a:pPr eaLnBrk="1" hangingPunct="1"/>
              <a:t>40</a:t>
            </a:fld>
            <a:endParaRPr lang="en-US" altLang="zh-CN" smtClean="0">
              <a:latin typeface="Times New Roman" pitchFamily="18" charset="0"/>
            </a:endParaRPr>
          </a:p>
        </p:txBody>
      </p:sp>
      <p:sp>
        <p:nvSpPr>
          <p:cNvPr id="109571" name="Rectangle 3"/>
          <p:cNvSpPr>
            <a:spLocks noChangeArrowheads="1"/>
          </p:cNvSpPr>
          <p:nvPr/>
        </p:nvSpPr>
        <p:spPr bwMode="auto">
          <a:xfrm>
            <a:off x="404813" y="981075"/>
            <a:ext cx="8301037" cy="5588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buSzPct val="75000"/>
              <a:buFont typeface="Wingdings" pitchFamily="2" charset="2"/>
              <a:buNone/>
            </a:pPr>
            <a:r>
              <a:rPr kumimoji="1" lang="en-US" altLang="zh-CN" sz="2400" b="1">
                <a:latin typeface="Courier New" pitchFamily="49" charset="0"/>
                <a:ea typeface="楷体_GB2312" pitchFamily="49" charset="-122"/>
              </a:rPr>
              <a:t>/* </a:t>
            </a:r>
            <a:r>
              <a:rPr kumimoji="1" lang="zh-CN" altLang="en-US" sz="2400" b="1">
                <a:latin typeface="Courier New" pitchFamily="49" charset="0"/>
                <a:ea typeface="楷体_GB2312" pitchFamily="49" charset="-122"/>
              </a:rPr>
              <a:t>全局变量，固定地址，其他源文件可见 *</a:t>
            </a:r>
            <a:r>
              <a:rPr kumimoji="1" lang="en-US" altLang="zh-CN" sz="2400" b="1">
                <a:latin typeface="Courier New" pitchFamily="49" charset="0"/>
                <a:ea typeface="楷体_GB2312" pitchFamily="49" charset="-122"/>
              </a:rPr>
              <a:t>/</a:t>
            </a:r>
          </a:p>
          <a:p>
            <a:pPr eaLnBrk="0" hangingPunct="0">
              <a:buSzPct val="75000"/>
              <a:buFont typeface="Wingdings" pitchFamily="2" charset="2"/>
              <a:buNone/>
            </a:pPr>
            <a:r>
              <a:rPr kumimoji="1" lang="en-US" altLang="zh-CN" sz="2400" b="1">
                <a:latin typeface="Courier New" pitchFamily="49" charset="0"/>
                <a:ea typeface="楷体_GB2312" pitchFamily="49" charset="-122"/>
              </a:rPr>
              <a:t>int global_static;</a:t>
            </a:r>
          </a:p>
          <a:p>
            <a:pPr eaLnBrk="0" hangingPunct="0">
              <a:buSzPct val="75000"/>
              <a:buFont typeface="Wingdings" pitchFamily="2" charset="2"/>
              <a:buNone/>
            </a:pPr>
            <a:r>
              <a:rPr kumimoji="1" lang="en-US" altLang="zh-CN" sz="2400" b="1">
                <a:latin typeface="Courier New" pitchFamily="49" charset="0"/>
                <a:ea typeface="楷体_GB2312" pitchFamily="49" charset="-122"/>
              </a:rPr>
              <a:t>/* </a:t>
            </a:r>
            <a:r>
              <a:rPr kumimoji="1" lang="zh-CN" altLang="en-US" sz="2400" b="1">
                <a:latin typeface="Courier New" pitchFamily="49" charset="0"/>
                <a:ea typeface="楷体_GB2312" pitchFamily="49" charset="-122"/>
              </a:rPr>
              <a:t>静态全局变量，固定地址，但只在本文件中可见 *</a:t>
            </a:r>
            <a:r>
              <a:rPr kumimoji="1" lang="en-US" altLang="zh-CN" sz="2400" b="1">
                <a:latin typeface="Courier New" pitchFamily="49" charset="0"/>
                <a:ea typeface="楷体_GB2312" pitchFamily="49" charset="-122"/>
              </a:rPr>
              <a:t>/</a:t>
            </a:r>
          </a:p>
          <a:p>
            <a:pPr eaLnBrk="0" hangingPunct="0">
              <a:buSzPct val="75000"/>
              <a:buFont typeface="Wingdings" pitchFamily="2" charset="2"/>
              <a:buNone/>
            </a:pPr>
            <a:r>
              <a:rPr kumimoji="1" lang="en-US" altLang="zh-CN" sz="2400" b="1">
                <a:latin typeface="Courier New" pitchFamily="49" charset="0"/>
                <a:ea typeface="楷体_GB2312" pitchFamily="49" charset="-122"/>
              </a:rPr>
              <a:t>static int file_static;</a:t>
            </a:r>
          </a:p>
          <a:p>
            <a:pPr eaLnBrk="0" hangingPunct="0">
              <a:buSzPct val="75000"/>
              <a:buFont typeface="Wingdings" pitchFamily="2" charset="2"/>
              <a:buNone/>
            </a:pPr>
            <a:r>
              <a:rPr kumimoji="1" lang="en-US" altLang="zh-CN" sz="2400" b="1">
                <a:latin typeface="Courier New" pitchFamily="49" charset="0"/>
                <a:ea typeface="楷体_GB2312" pitchFamily="49" charset="-122"/>
              </a:rPr>
              <a:t>/* </a:t>
            </a:r>
            <a:r>
              <a:rPr kumimoji="1" lang="zh-CN" altLang="en-US" sz="2400" b="1">
                <a:latin typeface="Courier New" pitchFamily="49" charset="0"/>
                <a:ea typeface="楷体_GB2312" pitchFamily="49" charset="-122"/>
              </a:rPr>
              <a:t>函数参数：位于栈帧当中，动态创建，动态释放 *</a:t>
            </a:r>
            <a:r>
              <a:rPr kumimoji="1" lang="en-US" altLang="zh-CN" sz="2400" b="1">
                <a:latin typeface="Courier New" pitchFamily="49" charset="0"/>
                <a:ea typeface="楷体_GB2312" pitchFamily="49" charset="-122"/>
              </a:rPr>
              <a:t>/</a:t>
            </a:r>
          </a:p>
          <a:p>
            <a:pPr eaLnBrk="0" hangingPunct="0">
              <a:buSzPct val="75000"/>
              <a:buFont typeface="Wingdings" pitchFamily="2" charset="2"/>
              <a:buNone/>
            </a:pPr>
            <a:r>
              <a:rPr kumimoji="1" lang="en-US" altLang="zh-CN" sz="2400" b="1">
                <a:latin typeface="Courier New" pitchFamily="49" charset="0"/>
                <a:ea typeface="楷体_GB2312" pitchFamily="49" charset="-122"/>
              </a:rPr>
              <a:t>int foo(int auto_param)	// </a:t>
            </a:r>
            <a:r>
              <a:rPr kumimoji="1" lang="zh-CN" altLang="en-US" sz="2400" b="1">
                <a:latin typeface="Courier New" pitchFamily="49" charset="0"/>
                <a:ea typeface="楷体_GB2312" pitchFamily="49" charset="-122"/>
              </a:rPr>
              <a:t>代码</a:t>
            </a:r>
          </a:p>
          <a:p>
            <a:pPr eaLnBrk="0" hangingPunct="0">
              <a:buSzPct val="75000"/>
              <a:buFont typeface="Wingdings" pitchFamily="2" charset="2"/>
              <a:buNone/>
            </a:pPr>
            <a:r>
              <a:rPr kumimoji="1" lang="en-US" altLang="zh-CN" sz="2400" b="1">
                <a:latin typeface="Courier New" pitchFamily="49" charset="0"/>
                <a:ea typeface="楷体_GB2312" pitchFamily="49" charset="-122"/>
              </a:rPr>
              <a:t>{</a:t>
            </a:r>
          </a:p>
          <a:p>
            <a:pPr eaLnBrk="0" hangingPunct="0">
              <a:buSzPct val="75000"/>
              <a:buFont typeface="Wingdings" pitchFamily="2" charset="2"/>
              <a:buNone/>
            </a:pPr>
            <a:r>
              <a:rPr kumimoji="1" lang="en-US" altLang="zh-CN" sz="2400" b="1">
                <a:latin typeface="Courier New" pitchFamily="49" charset="0"/>
                <a:ea typeface="楷体_GB2312" pitchFamily="49" charset="-122"/>
              </a:rPr>
              <a:t>  /*</a:t>
            </a:r>
            <a:r>
              <a:rPr kumimoji="1" lang="zh-CN" altLang="en-US" sz="2400" b="1">
                <a:latin typeface="Courier New" pitchFamily="49" charset="0"/>
                <a:ea typeface="楷体_GB2312" pitchFamily="49" charset="-122"/>
              </a:rPr>
              <a:t>静态局部变量，固定地址，只在本函数中可见 *</a:t>
            </a:r>
            <a:r>
              <a:rPr kumimoji="1" lang="en-US" altLang="zh-CN" sz="2400" b="1">
                <a:latin typeface="Courier New" pitchFamily="49" charset="0"/>
                <a:ea typeface="楷体_GB2312" pitchFamily="49" charset="-122"/>
              </a:rPr>
              <a:t>/</a:t>
            </a:r>
          </a:p>
          <a:p>
            <a:pPr eaLnBrk="0" hangingPunct="0">
              <a:buSzPct val="75000"/>
              <a:buFont typeface="Wingdings" pitchFamily="2" charset="2"/>
              <a:buNone/>
            </a:pPr>
            <a:r>
              <a:rPr kumimoji="1" lang="en-US" altLang="zh-CN" sz="2400" b="1">
                <a:latin typeface="Courier New" pitchFamily="49" charset="0"/>
                <a:ea typeface="楷体_GB2312" pitchFamily="49" charset="-122"/>
              </a:rPr>
              <a:t>  static int func_static;</a:t>
            </a:r>
          </a:p>
          <a:p>
            <a:pPr eaLnBrk="0" hangingPunct="0">
              <a:buSzPct val="75000"/>
              <a:buFont typeface="Wingdings" pitchFamily="2" charset="2"/>
              <a:buNone/>
            </a:pPr>
            <a:r>
              <a:rPr kumimoji="1" lang="en-US" altLang="zh-CN" sz="2400" b="1">
                <a:latin typeface="Courier New" pitchFamily="49" charset="0"/>
                <a:ea typeface="楷体_GB2312" pitchFamily="49" charset="-122"/>
              </a:rPr>
              <a:t>  /* </a:t>
            </a:r>
            <a:r>
              <a:rPr kumimoji="1" lang="zh-CN" altLang="en-US" sz="2400" b="1">
                <a:latin typeface="Courier New" pitchFamily="49" charset="0"/>
                <a:ea typeface="楷体_GB2312" pitchFamily="49" charset="-122"/>
              </a:rPr>
              <a:t>普通局部变量，位于栈帧当中，只在本函数可见 *</a:t>
            </a:r>
            <a:r>
              <a:rPr kumimoji="1" lang="en-US" altLang="zh-CN" sz="2400" b="1">
                <a:latin typeface="Courier New" pitchFamily="49" charset="0"/>
                <a:ea typeface="楷体_GB2312" pitchFamily="49" charset="-122"/>
              </a:rPr>
              <a:t>/</a:t>
            </a:r>
          </a:p>
          <a:p>
            <a:pPr eaLnBrk="0" hangingPunct="0">
              <a:buSzPct val="75000"/>
              <a:buFont typeface="Wingdings" pitchFamily="2" charset="2"/>
              <a:buNone/>
            </a:pPr>
            <a:r>
              <a:rPr kumimoji="1" lang="en-US" altLang="zh-CN" sz="2400" b="1">
                <a:latin typeface="Courier New" pitchFamily="49" charset="0"/>
                <a:ea typeface="楷体_GB2312" pitchFamily="49" charset="-122"/>
              </a:rPr>
              <a:t>  int auto_i, auto_a[10];</a:t>
            </a:r>
          </a:p>
          <a:p>
            <a:pPr eaLnBrk="0" hangingPunct="0">
              <a:buSzPct val="75000"/>
              <a:buFont typeface="Wingdings" pitchFamily="2" charset="2"/>
              <a:buNone/>
            </a:pPr>
            <a:r>
              <a:rPr kumimoji="1" lang="en-US" altLang="zh-CN" sz="2400" b="1">
                <a:latin typeface="Courier New" pitchFamily="49" charset="0"/>
                <a:ea typeface="楷体_GB2312" pitchFamily="49" charset="-122"/>
              </a:rPr>
              <a:t>  /* </a:t>
            </a:r>
            <a:r>
              <a:rPr kumimoji="1" lang="zh-CN" altLang="en-US" sz="2400" b="1">
                <a:latin typeface="Courier New" pitchFamily="49" charset="0"/>
                <a:ea typeface="楷体_GB2312" pitchFamily="49" charset="-122"/>
              </a:rPr>
              <a:t>动态申请的内存空间，位于堆当中 *</a:t>
            </a:r>
            <a:r>
              <a:rPr kumimoji="1" lang="en-US" altLang="zh-CN" sz="2400" b="1">
                <a:latin typeface="Courier New" pitchFamily="49" charset="0"/>
                <a:ea typeface="楷体_GB2312" pitchFamily="49" charset="-122"/>
              </a:rPr>
              <a:t>/</a:t>
            </a:r>
          </a:p>
          <a:p>
            <a:pPr eaLnBrk="0" hangingPunct="0">
              <a:buSzPct val="75000"/>
              <a:buFont typeface="Wingdings" pitchFamily="2" charset="2"/>
              <a:buNone/>
            </a:pPr>
            <a:r>
              <a:rPr kumimoji="1" lang="en-US" altLang="zh-CN" sz="2400" b="1">
                <a:latin typeface="Courier New" pitchFamily="49" charset="0"/>
                <a:ea typeface="楷体_GB2312" pitchFamily="49" charset="-122"/>
              </a:rPr>
              <a:t>  double *auto_d = malloc(sizeof(double)*5);</a:t>
            </a:r>
          </a:p>
          <a:p>
            <a:pPr eaLnBrk="0" hangingPunct="0">
              <a:buSzPct val="75000"/>
              <a:buFont typeface="Wingdings" pitchFamily="2" charset="2"/>
              <a:buNone/>
            </a:pPr>
            <a:r>
              <a:rPr kumimoji="1" lang="en-US" altLang="zh-CN" sz="2400" b="1">
                <a:latin typeface="Courier New" pitchFamily="49" charset="0"/>
                <a:ea typeface="楷体_GB2312" pitchFamily="49" charset="-122"/>
              </a:rPr>
              <a:t>  return auto_i;</a:t>
            </a:r>
          </a:p>
          <a:p>
            <a:pPr eaLnBrk="0" hangingPunct="0">
              <a:buSzPct val="75000"/>
              <a:buFont typeface="Wingdings" pitchFamily="2" charset="2"/>
              <a:buNone/>
            </a:pPr>
            <a:r>
              <a:rPr kumimoji="1" lang="en-US" altLang="zh-CN" sz="2400" b="1">
                <a:latin typeface="Courier New" pitchFamily="49" charset="0"/>
                <a:ea typeface="楷体_GB2312" pitchFamily="49"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9571">
                                            <p:txEl>
                                              <p:pRg st="2" end="2"/>
                                            </p:txEl>
                                          </p:spTgt>
                                        </p:tgtEl>
                                        <p:attrNameLst>
                                          <p:attrName>style.visibility</p:attrName>
                                        </p:attrNameLst>
                                      </p:cBhvr>
                                      <p:to>
                                        <p:strVal val="visible"/>
                                      </p:to>
                                    </p:set>
                                    <p:animEffect transition="in" filter="dissolve">
                                      <p:cBhvr>
                                        <p:cTn id="7" dur="500"/>
                                        <p:tgtEl>
                                          <p:spTgt spid="10957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9571">
                                            <p:txEl>
                                              <p:pRg st="3" end="3"/>
                                            </p:txEl>
                                          </p:spTgt>
                                        </p:tgtEl>
                                        <p:attrNameLst>
                                          <p:attrName>style.visibility</p:attrName>
                                        </p:attrNameLst>
                                      </p:cBhvr>
                                      <p:to>
                                        <p:strVal val="visible"/>
                                      </p:to>
                                    </p:set>
                                    <p:animEffect transition="in" filter="dissolve">
                                      <p:cBhvr>
                                        <p:cTn id="10" dur="500"/>
                                        <p:tgtEl>
                                          <p:spTgt spid="10957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9571">
                                            <p:txEl>
                                              <p:pRg st="4" end="4"/>
                                            </p:txEl>
                                          </p:spTgt>
                                        </p:tgtEl>
                                        <p:attrNameLst>
                                          <p:attrName>style.visibility</p:attrName>
                                        </p:attrNameLst>
                                      </p:cBhvr>
                                      <p:to>
                                        <p:strVal val="visible"/>
                                      </p:to>
                                    </p:set>
                                    <p:animEffect transition="in" filter="dissolve">
                                      <p:cBhvr>
                                        <p:cTn id="15" dur="500"/>
                                        <p:tgtEl>
                                          <p:spTgt spid="109571">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9571">
                                            <p:txEl>
                                              <p:pRg st="5" end="5"/>
                                            </p:txEl>
                                          </p:spTgt>
                                        </p:tgtEl>
                                        <p:attrNameLst>
                                          <p:attrName>style.visibility</p:attrName>
                                        </p:attrNameLst>
                                      </p:cBhvr>
                                      <p:to>
                                        <p:strVal val="visible"/>
                                      </p:to>
                                    </p:set>
                                    <p:animEffect transition="in" filter="dissolve">
                                      <p:cBhvr>
                                        <p:cTn id="18" dur="500"/>
                                        <p:tgtEl>
                                          <p:spTgt spid="109571">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9571">
                                            <p:txEl>
                                              <p:pRg st="6" end="6"/>
                                            </p:txEl>
                                          </p:spTgt>
                                        </p:tgtEl>
                                        <p:attrNameLst>
                                          <p:attrName>style.visibility</p:attrName>
                                        </p:attrNameLst>
                                      </p:cBhvr>
                                      <p:to>
                                        <p:strVal val="visible"/>
                                      </p:to>
                                    </p:set>
                                    <p:animEffect transition="in" filter="dissolve">
                                      <p:cBhvr>
                                        <p:cTn id="21" dur="500"/>
                                        <p:tgtEl>
                                          <p:spTgt spid="109571">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09571">
                                            <p:txEl>
                                              <p:pRg st="7" end="7"/>
                                            </p:txEl>
                                          </p:spTgt>
                                        </p:tgtEl>
                                        <p:attrNameLst>
                                          <p:attrName>style.visibility</p:attrName>
                                        </p:attrNameLst>
                                      </p:cBhvr>
                                      <p:to>
                                        <p:strVal val="visible"/>
                                      </p:to>
                                    </p:set>
                                    <p:animEffect transition="in" filter="dissolve">
                                      <p:cBhvr>
                                        <p:cTn id="26" dur="500"/>
                                        <p:tgtEl>
                                          <p:spTgt spid="109571">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109571">
                                            <p:txEl>
                                              <p:pRg st="8" end="8"/>
                                            </p:txEl>
                                          </p:spTgt>
                                        </p:tgtEl>
                                        <p:attrNameLst>
                                          <p:attrName>style.visibility</p:attrName>
                                        </p:attrNameLst>
                                      </p:cBhvr>
                                      <p:to>
                                        <p:strVal val="visible"/>
                                      </p:to>
                                    </p:set>
                                    <p:animEffect transition="in" filter="dissolve">
                                      <p:cBhvr>
                                        <p:cTn id="29" dur="500"/>
                                        <p:tgtEl>
                                          <p:spTgt spid="109571">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09571">
                                            <p:txEl>
                                              <p:pRg st="9" end="9"/>
                                            </p:txEl>
                                          </p:spTgt>
                                        </p:tgtEl>
                                        <p:attrNameLst>
                                          <p:attrName>style.visibility</p:attrName>
                                        </p:attrNameLst>
                                      </p:cBhvr>
                                      <p:to>
                                        <p:strVal val="visible"/>
                                      </p:to>
                                    </p:set>
                                    <p:animEffect transition="in" filter="dissolve">
                                      <p:cBhvr>
                                        <p:cTn id="34" dur="500"/>
                                        <p:tgtEl>
                                          <p:spTgt spid="109571">
                                            <p:txEl>
                                              <p:pRg st="9" end="9"/>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109571">
                                            <p:txEl>
                                              <p:pRg st="10" end="10"/>
                                            </p:txEl>
                                          </p:spTgt>
                                        </p:tgtEl>
                                        <p:attrNameLst>
                                          <p:attrName>style.visibility</p:attrName>
                                        </p:attrNameLst>
                                      </p:cBhvr>
                                      <p:to>
                                        <p:strVal val="visible"/>
                                      </p:to>
                                    </p:set>
                                    <p:animEffect transition="in" filter="dissolve">
                                      <p:cBhvr>
                                        <p:cTn id="37" dur="500"/>
                                        <p:tgtEl>
                                          <p:spTgt spid="109571">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9571">
                                            <p:txEl>
                                              <p:pRg st="11" end="11"/>
                                            </p:txEl>
                                          </p:spTgt>
                                        </p:tgtEl>
                                        <p:attrNameLst>
                                          <p:attrName>style.visibility</p:attrName>
                                        </p:attrNameLst>
                                      </p:cBhvr>
                                      <p:to>
                                        <p:strVal val="visible"/>
                                      </p:to>
                                    </p:set>
                                    <p:animEffect transition="in" filter="dissolve">
                                      <p:cBhvr>
                                        <p:cTn id="42" dur="500"/>
                                        <p:tgtEl>
                                          <p:spTgt spid="109571">
                                            <p:txEl>
                                              <p:pRg st="11" end="11"/>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109571">
                                            <p:txEl>
                                              <p:pRg st="12" end="12"/>
                                            </p:txEl>
                                          </p:spTgt>
                                        </p:tgtEl>
                                        <p:attrNameLst>
                                          <p:attrName>style.visibility</p:attrName>
                                        </p:attrNameLst>
                                      </p:cBhvr>
                                      <p:to>
                                        <p:strVal val="visible"/>
                                      </p:to>
                                    </p:set>
                                    <p:animEffect transition="in" filter="dissolve">
                                      <p:cBhvr>
                                        <p:cTn id="45" dur="500"/>
                                        <p:tgtEl>
                                          <p:spTgt spid="109571">
                                            <p:txEl>
                                              <p:pRg st="12" end="1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09571">
                                            <p:txEl>
                                              <p:pRg st="13" end="13"/>
                                            </p:txEl>
                                          </p:spTgt>
                                        </p:tgtEl>
                                        <p:attrNameLst>
                                          <p:attrName>style.visibility</p:attrName>
                                        </p:attrNameLst>
                                      </p:cBhvr>
                                      <p:to>
                                        <p:strVal val="visible"/>
                                      </p:to>
                                    </p:set>
                                    <p:animEffect transition="in" filter="dissolve">
                                      <p:cBhvr>
                                        <p:cTn id="50" dur="500"/>
                                        <p:tgtEl>
                                          <p:spTgt spid="109571">
                                            <p:txEl>
                                              <p:pRg st="13" end="13"/>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109571">
                                            <p:txEl>
                                              <p:pRg st="14" end="14"/>
                                            </p:txEl>
                                          </p:spTgt>
                                        </p:tgtEl>
                                        <p:attrNameLst>
                                          <p:attrName>style.visibility</p:attrName>
                                        </p:attrNameLst>
                                      </p:cBhvr>
                                      <p:to>
                                        <p:strVal val="visible"/>
                                      </p:to>
                                    </p:set>
                                    <p:animEffect transition="in" filter="dissolve">
                                      <p:cBhvr>
                                        <p:cTn id="53" dur="500"/>
                                        <p:tgtEl>
                                          <p:spTgt spid="10957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91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D5917A0-5AAD-45BF-A47D-12C946468AB8}" type="slidenum">
              <a:rPr lang="en-US" altLang="zh-CN" smtClean="0">
                <a:latin typeface="Times New Roman" pitchFamily="18" charset="0"/>
              </a:rPr>
              <a:pPr eaLnBrk="1" hangingPunct="1"/>
              <a:t>41</a:t>
            </a:fld>
            <a:endParaRPr lang="en-US" altLang="zh-CN" smtClean="0">
              <a:latin typeface="Times New Roman" pitchFamily="18" charset="0"/>
            </a:endParaRPr>
          </a:p>
        </p:txBody>
      </p:sp>
      <p:graphicFrame>
        <p:nvGraphicFramePr>
          <p:cNvPr id="110623" name="Group 31"/>
          <p:cNvGraphicFramePr>
            <a:graphicFrameLocks noGrp="1"/>
          </p:cNvGraphicFramePr>
          <p:nvPr>
            <p:extLst>
              <p:ext uri="{D42A27DB-BD31-4B8C-83A1-F6EECF244321}">
                <p14:modId xmlns:p14="http://schemas.microsoft.com/office/powerpoint/2010/main" val="1412422733"/>
              </p:ext>
            </p:extLst>
          </p:nvPr>
        </p:nvGraphicFramePr>
        <p:xfrm>
          <a:off x="755650" y="2420938"/>
          <a:ext cx="7632700" cy="2383509"/>
        </p:xfrm>
        <a:graphic>
          <a:graphicData uri="http://schemas.openxmlformats.org/drawingml/2006/table">
            <a:tbl>
              <a:tblPr/>
              <a:tblGrid>
                <a:gridCol w="1909763"/>
                <a:gridCol w="1906587"/>
                <a:gridCol w="1909763"/>
                <a:gridCol w="1906587"/>
              </a:tblGrid>
              <a:tr h="238283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a_magic</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a_text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a_data</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a_bss</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a_syms</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a_entry</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a_trsize</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int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a_drsize</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MOV   AX, 0040</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MOV   DS, AX</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TEST  [0314], 24</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JNZ   579B</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POP   AX</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int global_static;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int file_static;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int func_static;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堆</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栈</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68" name="Text Box 30"/>
          <p:cNvSpPr txBox="1">
            <a:spLocks noChangeArrowheads="1"/>
          </p:cNvSpPr>
          <p:nvPr/>
        </p:nvSpPr>
        <p:spPr bwMode="auto">
          <a:xfrm>
            <a:off x="1042988" y="4854575"/>
            <a:ext cx="748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latin typeface="Times New Roman" pitchFamily="18" charset="0"/>
                <a:ea typeface="宋体" pitchFamily="2" charset="-122"/>
              </a:rPr>
              <a:t>header           text section      data section    other sections</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01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9F6721-306E-46EA-8ACA-541F35F022A9}" type="slidenum">
              <a:rPr lang="en-US" altLang="zh-CN" smtClean="0">
                <a:latin typeface="Times New Roman" pitchFamily="18" charset="0"/>
              </a:rPr>
              <a:pPr eaLnBrk="1" hangingPunct="1"/>
              <a:t>42</a:t>
            </a:fld>
            <a:endParaRPr lang="en-US" altLang="zh-CN" smtClean="0">
              <a:latin typeface="Times New Roman" pitchFamily="18" charset="0"/>
            </a:endParaRPr>
          </a:p>
        </p:txBody>
      </p:sp>
      <p:graphicFrame>
        <p:nvGraphicFramePr>
          <p:cNvPr id="106553" name="Group 57"/>
          <p:cNvGraphicFramePr>
            <a:graphicFrameLocks noGrp="1"/>
          </p:cNvGraphicFramePr>
          <p:nvPr/>
        </p:nvGraphicFramePr>
        <p:xfrm>
          <a:off x="4356100" y="1238250"/>
          <a:ext cx="2808288" cy="5102226"/>
        </p:xfrm>
        <a:graphic>
          <a:graphicData uri="http://schemas.openxmlformats.org/drawingml/2006/table">
            <a:tbl>
              <a:tblPr/>
              <a:tblGrid>
                <a:gridCol w="2808288"/>
              </a:tblGrid>
              <a:tr h="5349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栈</a:t>
                      </a:r>
                    </a:p>
                  </a:txBody>
                  <a:tcPr marL="90000" marR="90000" marT="46800" marB="46800"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732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动态堆空间</a:t>
                      </a:r>
                      <a:endParaRPr kumimoji="0" lang="en-US"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538">
                <a:tc>
                  <a:txBody>
                    <a:bodyPr/>
                    <a:lstStyle/>
                    <a:p>
                      <a:pPr marL="0" marR="0" lvl="0" indent="0" algn="l" defTabSz="914400" rtl="0" eaLnBrk="1" fontAlgn="base" latinLnBrk="0" hangingPunct="1">
                        <a:lnSpc>
                          <a:spcPct val="100000"/>
                        </a:lnSpc>
                        <a:spcBef>
                          <a:spcPct val="15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数据段</a:t>
                      </a:r>
                    </a:p>
                  </a:txBody>
                  <a:tcPr marL="90000" marR="90000" marT="46800" marB="46800"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350">
                <a:tc>
                  <a:txBody>
                    <a:bodyPr/>
                    <a:lstStyle/>
                    <a:p>
                      <a:pPr marL="0" marR="0" lvl="0" indent="0" algn="l" defTabSz="914400" rtl="0" eaLnBrk="1" fontAlgn="ctr"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代码段</a:t>
                      </a:r>
                    </a:p>
                  </a:txBody>
                  <a:tcPr marL="90000" marR="90000" marT="46800" marB="46800"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194" name="Line 22"/>
          <p:cNvSpPr>
            <a:spLocks noChangeShapeType="1"/>
          </p:cNvSpPr>
          <p:nvPr/>
        </p:nvSpPr>
        <p:spPr bwMode="auto">
          <a:xfrm flipV="1">
            <a:off x="5867400" y="2773363"/>
            <a:ext cx="0" cy="973137"/>
          </a:xfrm>
          <a:prstGeom prst="line">
            <a:avLst/>
          </a:prstGeom>
          <a:noFill/>
          <a:ln w="50800">
            <a:solidFill>
              <a:schemeClr val="tx1"/>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95" name="Line 23"/>
          <p:cNvSpPr>
            <a:spLocks noChangeShapeType="1"/>
          </p:cNvSpPr>
          <p:nvPr/>
        </p:nvSpPr>
        <p:spPr bwMode="auto">
          <a:xfrm flipV="1">
            <a:off x="5867400" y="1773238"/>
            <a:ext cx="0" cy="1000125"/>
          </a:xfrm>
          <a:prstGeom prst="line">
            <a:avLst/>
          </a:prstGeom>
          <a:noFill/>
          <a:ln w="50800">
            <a:solidFill>
              <a:schemeClr val="tx1"/>
            </a:solidFill>
            <a:round/>
            <a:headEnd type="triangle" w="lg" len="med"/>
            <a:tailEnd type="non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196" name="Text Box 24"/>
          <p:cNvSpPr txBox="1">
            <a:spLocks noChangeArrowheads="1"/>
          </p:cNvSpPr>
          <p:nvPr/>
        </p:nvSpPr>
        <p:spPr bwMode="auto">
          <a:xfrm>
            <a:off x="7332663" y="5943600"/>
            <a:ext cx="1344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低地址 </a:t>
            </a:r>
          </a:p>
        </p:txBody>
      </p:sp>
      <p:sp>
        <p:nvSpPr>
          <p:cNvPr id="50197" name="Text Box 25"/>
          <p:cNvSpPr txBox="1">
            <a:spLocks noChangeArrowheads="1"/>
          </p:cNvSpPr>
          <p:nvPr/>
        </p:nvSpPr>
        <p:spPr bwMode="auto">
          <a:xfrm>
            <a:off x="7332663" y="1131888"/>
            <a:ext cx="1344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高地址 </a:t>
            </a:r>
          </a:p>
        </p:txBody>
      </p:sp>
      <p:sp>
        <p:nvSpPr>
          <p:cNvPr id="50198" name="Rectangle 36"/>
          <p:cNvSpPr>
            <a:spLocks noChangeArrowheads="1"/>
          </p:cNvSpPr>
          <p:nvPr/>
        </p:nvSpPr>
        <p:spPr bwMode="auto">
          <a:xfrm>
            <a:off x="684213" y="3525838"/>
            <a:ext cx="1223962"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r>
              <a:rPr lang="zh-CN" altLang="en-US" sz="2400" b="1">
                <a:latin typeface="Verdana" pitchFamily="34" charset="0"/>
                <a:ea typeface="宋体" pitchFamily="2" charset="-122"/>
              </a:rPr>
              <a:t>数据区</a:t>
            </a:r>
          </a:p>
        </p:txBody>
      </p:sp>
      <p:sp>
        <p:nvSpPr>
          <p:cNvPr id="50199" name="Rectangle 37"/>
          <p:cNvSpPr>
            <a:spLocks noChangeArrowheads="1"/>
          </p:cNvSpPr>
          <p:nvPr/>
        </p:nvSpPr>
        <p:spPr bwMode="auto">
          <a:xfrm>
            <a:off x="684213" y="2900363"/>
            <a:ext cx="12239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r>
              <a:rPr lang="zh-CN" altLang="en-US" sz="2400" b="1">
                <a:latin typeface="宋体" pitchFamily="2" charset="-122"/>
                <a:ea typeface="宋体" pitchFamily="2" charset="-122"/>
              </a:rPr>
              <a:t>代码区</a:t>
            </a:r>
          </a:p>
        </p:txBody>
      </p:sp>
      <p:sp>
        <p:nvSpPr>
          <p:cNvPr id="50200" name="Rectangle 38"/>
          <p:cNvSpPr>
            <a:spLocks noChangeArrowheads="1"/>
          </p:cNvSpPr>
          <p:nvPr/>
        </p:nvSpPr>
        <p:spPr bwMode="auto">
          <a:xfrm>
            <a:off x="684213" y="2276475"/>
            <a:ext cx="122396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Font typeface="Wingdings" pitchFamily="2" charset="2"/>
              <a:buNone/>
            </a:pPr>
            <a:r>
              <a:rPr lang="zh-CN" altLang="en-US" sz="2400" b="1">
                <a:latin typeface="宋体" pitchFamily="2" charset="-122"/>
                <a:ea typeface="宋体" pitchFamily="2" charset="-122"/>
              </a:rPr>
              <a:t>文件头</a:t>
            </a:r>
          </a:p>
        </p:txBody>
      </p:sp>
      <p:sp>
        <p:nvSpPr>
          <p:cNvPr id="50201" name="Line 39"/>
          <p:cNvSpPr>
            <a:spLocks noChangeShapeType="1"/>
          </p:cNvSpPr>
          <p:nvPr/>
        </p:nvSpPr>
        <p:spPr bwMode="auto">
          <a:xfrm>
            <a:off x="684213" y="2276475"/>
            <a:ext cx="122396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2" name="Line 40"/>
          <p:cNvSpPr>
            <a:spLocks noChangeShapeType="1"/>
          </p:cNvSpPr>
          <p:nvPr/>
        </p:nvSpPr>
        <p:spPr bwMode="auto">
          <a:xfrm>
            <a:off x="684213" y="2900363"/>
            <a:ext cx="12239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Line 41"/>
          <p:cNvSpPr>
            <a:spLocks noChangeShapeType="1"/>
          </p:cNvSpPr>
          <p:nvPr/>
        </p:nvSpPr>
        <p:spPr bwMode="auto">
          <a:xfrm>
            <a:off x="684213" y="3525838"/>
            <a:ext cx="12239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Line 42"/>
          <p:cNvSpPr>
            <a:spLocks noChangeShapeType="1"/>
          </p:cNvSpPr>
          <p:nvPr/>
        </p:nvSpPr>
        <p:spPr bwMode="auto">
          <a:xfrm>
            <a:off x="684213" y="4149725"/>
            <a:ext cx="122396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43"/>
          <p:cNvSpPr>
            <a:spLocks noChangeShapeType="1"/>
          </p:cNvSpPr>
          <p:nvPr/>
        </p:nvSpPr>
        <p:spPr bwMode="auto">
          <a:xfrm>
            <a:off x="684213" y="2276475"/>
            <a:ext cx="0" cy="18732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6" name="Line 44"/>
          <p:cNvSpPr>
            <a:spLocks noChangeShapeType="1"/>
          </p:cNvSpPr>
          <p:nvPr/>
        </p:nvSpPr>
        <p:spPr bwMode="auto">
          <a:xfrm>
            <a:off x="1908175" y="2276475"/>
            <a:ext cx="0" cy="18732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Text Box 45"/>
          <p:cNvSpPr txBox="1">
            <a:spLocks noChangeArrowheads="1"/>
          </p:cNvSpPr>
          <p:nvPr/>
        </p:nvSpPr>
        <p:spPr bwMode="auto">
          <a:xfrm>
            <a:off x="395288" y="4221163"/>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400" b="1">
                <a:latin typeface="宋体" pitchFamily="2" charset="-122"/>
                <a:ea typeface="宋体" pitchFamily="2" charset="-122"/>
              </a:rPr>
              <a:t>可执行文件</a:t>
            </a:r>
          </a:p>
        </p:txBody>
      </p:sp>
      <p:sp>
        <p:nvSpPr>
          <p:cNvPr id="50208" name="Text Box 46"/>
          <p:cNvSpPr txBox="1">
            <a:spLocks noChangeArrowheads="1"/>
          </p:cNvSpPr>
          <p:nvPr/>
        </p:nvSpPr>
        <p:spPr bwMode="auto">
          <a:xfrm>
            <a:off x="5003800" y="63563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400" b="1">
                <a:latin typeface="宋体" pitchFamily="2" charset="-122"/>
                <a:ea typeface="宋体" pitchFamily="2" charset="-122"/>
              </a:rPr>
              <a:t>内存分区</a:t>
            </a:r>
          </a:p>
        </p:txBody>
      </p:sp>
      <p:sp>
        <p:nvSpPr>
          <p:cNvPr id="50209" name="Freeform 47"/>
          <p:cNvSpPr>
            <a:spLocks/>
          </p:cNvSpPr>
          <p:nvPr/>
        </p:nvSpPr>
        <p:spPr bwMode="auto">
          <a:xfrm>
            <a:off x="1908175" y="3284538"/>
            <a:ext cx="2406650" cy="2792412"/>
          </a:xfrm>
          <a:custGeom>
            <a:avLst/>
            <a:gdLst>
              <a:gd name="T0" fmla="*/ 0 w 1607"/>
              <a:gd name="T1" fmla="*/ 0 h 1804"/>
              <a:gd name="T2" fmla="*/ 2147483647 w 1607"/>
              <a:gd name="T3" fmla="*/ 2147483647 h 1804"/>
              <a:gd name="T4" fmla="*/ 2147483647 w 1607"/>
              <a:gd name="T5" fmla="*/ 2147483647 h 1804"/>
              <a:gd name="T6" fmla="*/ 2147483647 w 1607"/>
              <a:gd name="T7" fmla="*/ 2147483647 h 1804"/>
              <a:gd name="T8" fmla="*/ 0 60000 65536"/>
              <a:gd name="T9" fmla="*/ 0 60000 65536"/>
              <a:gd name="T10" fmla="*/ 0 60000 65536"/>
              <a:gd name="T11" fmla="*/ 0 60000 65536"/>
              <a:gd name="T12" fmla="*/ 0 w 1607"/>
              <a:gd name="T13" fmla="*/ 0 h 1804"/>
              <a:gd name="T14" fmla="*/ 1607 w 1607"/>
              <a:gd name="T15" fmla="*/ 1804 h 1804"/>
            </a:gdLst>
            <a:ahLst/>
            <a:cxnLst>
              <a:cxn ang="T8">
                <a:pos x="T0" y="T1"/>
              </a:cxn>
              <a:cxn ang="T9">
                <a:pos x="T2" y="T3"/>
              </a:cxn>
              <a:cxn ang="T10">
                <a:pos x="T4" y="T5"/>
              </a:cxn>
              <a:cxn ang="T11">
                <a:pos x="T6" y="T7"/>
              </a:cxn>
            </a:cxnLst>
            <a:rect l="T12" t="T13" r="T14" b="T15"/>
            <a:pathLst>
              <a:path w="1607" h="1804">
                <a:moveTo>
                  <a:pt x="0" y="0"/>
                </a:moveTo>
                <a:cubicBezTo>
                  <a:pt x="82" y="73"/>
                  <a:pt x="331" y="230"/>
                  <a:pt x="491" y="436"/>
                </a:cubicBezTo>
                <a:cubicBezTo>
                  <a:pt x="651" y="642"/>
                  <a:pt x="773" y="1006"/>
                  <a:pt x="959" y="1234"/>
                </a:cubicBezTo>
                <a:cubicBezTo>
                  <a:pt x="1145" y="1462"/>
                  <a:pt x="1472" y="1685"/>
                  <a:pt x="1607" y="1804"/>
                </a:cubicBezTo>
              </a:path>
            </a:pathLst>
          </a:custGeom>
          <a:noFill/>
          <a:ln w="38100">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0" name="Freeform 48"/>
          <p:cNvSpPr>
            <a:spLocks/>
          </p:cNvSpPr>
          <p:nvPr/>
        </p:nvSpPr>
        <p:spPr bwMode="auto">
          <a:xfrm>
            <a:off x="1908175" y="3860800"/>
            <a:ext cx="2447925" cy="1439863"/>
          </a:xfrm>
          <a:custGeom>
            <a:avLst/>
            <a:gdLst>
              <a:gd name="T0" fmla="*/ 0 w 1607"/>
              <a:gd name="T1" fmla="*/ 0 h 1804"/>
              <a:gd name="T2" fmla="*/ 2147483647 w 1607"/>
              <a:gd name="T3" fmla="*/ 2147483647 h 1804"/>
              <a:gd name="T4" fmla="*/ 2147483647 w 1607"/>
              <a:gd name="T5" fmla="*/ 2147483647 h 1804"/>
              <a:gd name="T6" fmla="*/ 2147483647 w 1607"/>
              <a:gd name="T7" fmla="*/ 2147483647 h 1804"/>
              <a:gd name="T8" fmla="*/ 0 60000 65536"/>
              <a:gd name="T9" fmla="*/ 0 60000 65536"/>
              <a:gd name="T10" fmla="*/ 0 60000 65536"/>
              <a:gd name="T11" fmla="*/ 0 60000 65536"/>
              <a:gd name="T12" fmla="*/ 0 w 1607"/>
              <a:gd name="T13" fmla="*/ 0 h 1804"/>
              <a:gd name="T14" fmla="*/ 1607 w 1607"/>
              <a:gd name="T15" fmla="*/ 1804 h 1804"/>
            </a:gdLst>
            <a:ahLst/>
            <a:cxnLst>
              <a:cxn ang="T8">
                <a:pos x="T0" y="T1"/>
              </a:cxn>
              <a:cxn ang="T9">
                <a:pos x="T2" y="T3"/>
              </a:cxn>
              <a:cxn ang="T10">
                <a:pos x="T4" y="T5"/>
              </a:cxn>
              <a:cxn ang="T11">
                <a:pos x="T6" y="T7"/>
              </a:cxn>
            </a:cxnLst>
            <a:rect l="T12" t="T13" r="T14" b="T15"/>
            <a:pathLst>
              <a:path w="1607" h="1804">
                <a:moveTo>
                  <a:pt x="0" y="0"/>
                </a:moveTo>
                <a:cubicBezTo>
                  <a:pt x="82" y="73"/>
                  <a:pt x="331" y="230"/>
                  <a:pt x="491" y="436"/>
                </a:cubicBezTo>
                <a:cubicBezTo>
                  <a:pt x="651" y="642"/>
                  <a:pt x="773" y="1006"/>
                  <a:pt x="959" y="1234"/>
                </a:cubicBezTo>
                <a:cubicBezTo>
                  <a:pt x="1145" y="1462"/>
                  <a:pt x="1472" y="1685"/>
                  <a:pt x="1607" y="1804"/>
                </a:cubicBezTo>
              </a:path>
            </a:pathLst>
          </a:custGeom>
          <a:noFill/>
          <a:ln w="38100">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1" name="Line 49"/>
          <p:cNvSpPr>
            <a:spLocks noChangeShapeType="1"/>
          </p:cNvSpPr>
          <p:nvPr/>
        </p:nvSpPr>
        <p:spPr bwMode="auto">
          <a:xfrm>
            <a:off x="1909763" y="2349500"/>
            <a:ext cx="3587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2" name="Line 51"/>
          <p:cNvSpPr>
            <a:spLocks noChangeShapeType="1"/>
          </p:cNvSpPr>
          <p:nvPr/>
        </p:nvSpPr>
        <p:spPr bwMode="auto">
          <a:xfrm>
            <a:off x="1909763" y="2636838"/>
            <a:ext cx="3587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3" name="Text Box 52"/>
          <p:cNvSpPr txBox="1">
            <a:spLocks noChangeArrowheads="1"/>
          </p:cNvSpPr>
          <p:nvPr/>
        </p:nvSpPr>
        <p:spPr bwMode="auto">
          <a:xfrm>
            <a:off x="2247900" y="2154238"/>
            <a:ext cx="1028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latin typeface="Times New Roman" pitchFamily="18" charset="0"/>
                <a:ea typeface="宋体" pitchFamily="2" charset="-122"/>
              </a:rPr>
              <a:t>text size</a:t>
            </a:r>
          </a:p>
          <a:p>
            <a:pPr eaLnBrk="1" hangingPunct="1"/>
            <a:r>
              <a:rPr lang="en-US" altLang="zh-CN" b="1">
                <a:latin typeface="Times New Roman" pitchFamily="18" charset="0"/>
                <a:ea typeface="宋体" pitchFamily="2" charset="-122"/>
              </a:rPr>
              <a:t>data size</a:t>
            </a:r>
          </a:p>
        </p:txBody>
      </p:sp>
      <p:grpSp>
        <p:nvGrpSpPr>
          <p:cNvPr id="2" name="Group 63"/>
          <p:cNvGrpSpPr>
            <a:grpSpLocks/>
          </p:cNvGrpSpPr>
          <p:nvPr/>
        </p:nvGrpSpPr>
        <p:grpSpPr bwMode="auto">
          <a:xfrm>
            <a:off x="2973388" y="1425575"/>
            <a:ext cx="1382712" cy="547688"/>
            <a:chOff x="1873" y="898"/>
            <a:chExt cx="871" cy="345"/>
          </a:xfrm>
        </p:grpSpPr>
        <p:sp>
          <p:nvSpPr>
            <p:cNvPr id="50218" name="Rectangle 59"/>
            <p:cNvSpPr>
              <a:spLocks noChangeArrowheads="1"/>
            </p:cNvSpPr>
            <p:nvPr/>
          </p:nvSpPr>
          <p:spPr bwMode="auto">
            <a:xfrm>
              <a:off x="1873" y="898"/>
              <a:ext cx="396" cy="345"/>
            </a:xfrm>
            <a:prstGeom prst="rect">
              <a:avLst/>
            </a:prstGeom>
            <a:gradFill rotWithShape="0">
              <a:gsLst>
                <a:gs pos="0">
                  <a:srgbClr val="ADE7EB"/>
                </a:gs>
                <a:gs pos="100000">
                  <a:srgbClr val="FFFFFF"/>
                </a:gs>
              </a:gsLst>
              <a:path path="shape">
                <a:fillToRect l="50000" t="50000" r="50000" b="50000"/>
              </a:path>
            </a:gradFill>
            <a:ln w="28575">
              <a:solidFill>
                <a:schemeClr val="tx1"/>
              </a:solidFill>
              <a:miter lim="800000"/>
              <a:headEnd/>
              <a:tailEnd/>
            </a:ln>
          </p:spPr>
          <p:txBody>
            <a:bodyPr wrap="none" anchor="ctr">
              <a:spAutoFit/>
            </a:bodyPr>
            <a:lstStyle/>
            <a:p>
              <a:pPr algn="ctr" eaLnBrk="0" hangingPunct="0"/>
              <a:r>
                <a:rPr kumimoji="1" lang="en-US" altLang="zh-CN" sz="2800" b="1">
                  <a:latin typeface="Times New Roman" pitchFamily="18" charset="0"/>
                  <a:ea typeface="宋体" pitchFamily="2" charset="-122"/>
                </a:rPr>
                <a:t>SP</a:t>
              </a:r>
            </a:p>
          </p:txBody>
        </p:sp>
        <p:sp>
          <p:nvSpPr>
            <p:cNvPr id="50219" name="Line 60"/>
            <p:cNvSpPr>
              <a:spLocks noChangeShapeType="1"/>
            </p:cNvSpPr>
            <p:nvPr/>
          </p:nvSpPr>
          <p:spPr bwMode="auto">
            <a:xfrm flipV="1">
              <a:off x="2290" y="1069"/>
              <a:ext cx="454" cy="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64"/>
          <p:cNvGrpSpPr>
            <a:grpSpLocks/>
          </p:cNvGrpSpPr>
          <p:nvPr/>
        </p:nvGrpSpPr>
        <p:grpSpPr bwMode="auto">
          <a:xfrm>
            <a:off x="2943225" y="5905500"/>
            <a:ext cx="1412875" cy="547688"/>
            <a:chOff x="1854" y="3720"/>
            <a:chExt cx="890" cy="345"/>
          </a:xfrm>
        </p:grpSpPr>
        <p:sp>
          <p:nvSpPr>
            <p:cNvPr id="50216" name="Rectangle 61"/>
            <p:cNvSpPr>
              <a:spLocks noChangeArrowheads="1"/>
            </p:cNvSpPr>
            <p:nvPr/>
          </p:nvSpPr>
          <p:spPr bwMode="auto">
            <a:xfrm>
              <a:off x="1854" y="3720"/>
              <a:ext cx="433" cy="345"/>
            </a:xfrm>
            <a:prstGeom prst="rect">
              <a:avLst/>
            </a:prstGeom>
            <a:gradFill rotWithShape="0">
              <a:gsLst>
                <a:gs pos="0">
                  <a:srgbClr val="ADE7EB"/>
                </a:gs>
                <a:gs pos="100000">
                  <a:srgbClr val="FFFFFF"/>
                </a:gs>
              </a:gsLst>
              <a:path path="shape">
                <a:fillToRect l="50000" t="50000" r="50000" b="50000"/>
              </a:path>
            </a:gradFill>
            <a:ln w="28575">
              <a:solidFill>
                <a:schemeClr val="tx1"/>
              </a:solidFill>
              <a:miter lim="800000"/>
              <a:headEnd/>
              <a:tailEnd/>
            </a:ln>
          </p:spPr>
          <p:txBody>
            <a:bodyPr wrap="none" anchor="ctr">
              <a:spAutoFit/>
            </a:bodyPr>
            <a:lstStyle/>
            <a:p>
              <a:pPr algn="ctr" eaLnBrk="0" hangingPunct="0"/>
              <a:r>
                <a:rPr kumimoji="1" lang="en-US" altLang="zh-CN" sz="2800" b="1">
                  <a:latin typeface="Times New Roman" pitchFamily="18" charset="0"/>
                  <a:ea typeface="宋体" pitchFamily="2" charset="-122"/>
                </a:rPr>
                <a:t>PC</a:t>
              </a:r>
            </a:p>
          </p:txBody>
        </p:sp>
        <p:sp>
          <p:nvSpPr>
            <p:cNvPr id="50217" name="Line 62"/>
            <p:cNvSpPr>
              <a:spLocks noChangeShapeType="1"/>
            </p:cNvSpPr>
            <p:nvPr/>
          </p:nvSpPr>
          <p:spPr bwMode="auto">
            <a:xfrm flipV="1">
              <a:off x="2290" y="3891"/>
              <a:ext cx="454" cy="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12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F5D989-4256-407C-B859-9180A8866484}" type="slidenum">
              <a:rPr lang="en-US" altLang="zh-CN" smtClean="0">
                <a:latin typeface="Times New Roman" pitchFamily="18" charset="0"/>
              </a:rPr>
              <a:pPr eaLnBrk="1" hangingPunct="1"/>
              <a:t>43</a:t>
            </a:fld>
            <a:endParaRPr lang="en-US" altLang="zh-CN" smtClean="0">
              <a:latin typeface="Times New Roman" pitchFamily="18" charset="0"/>
            </a:endParaRPr>
          </a:p>
        </p:txBody>
      </p:sp>
      <p:sp>
        <p:nvSpPr>
          <p:cNvPr id="51204"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2.6</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地址映射（重定位） </a:t>
            </a:r>
          </a:p>
        </p:txBody>
      </p:sp>
      <p:sp>
        <p:nvSpPr>
          <p:cNvPr id="112644" name="Text Box 4"/>
          <p:cNvSpPr txBox="1">
            <a:spLocks noChangeArrowheads="1"/>
          </p:cNvSpPr>
          <p:nvPr/>
        </p:nvSpPr>
        <p:spPr bwMode="auto">
          <a:xfrm>
            <a:off x="735013" y="1222349"/>
            <a:ext cx="7776488" cy="509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Aft>
                <a:spcPct val="50000"/>
              </a:spcAft>
            </a:pPr>
            <a:r>
              <a:rPr kumimoji="1" lang="en-US" altLang="zh-CN" sz="3200" b="1" dirty="0">
                <a:latin typeface="Times New Roman" pitchFamily="18" charset="0"/>
                <a:ea typeface="宋体" pitchFamily="2" charset="-122"/>
              </a:rPr>
              <a:t>1</a:t>
            </a:r>
            <a:r>
              <a:rPr kumimoji="1" lang="zh-CN" altLang="en-US" sz="3200" b="1" dirty="0">
                <a:latin typeface="Times New Roman" pitchFamily="18" charset="0"/>
                <a:ea typeface="宋体" pitchFamily="2" charset="-122"/>
              </a:rPr>
              <a:t>）</a:t>
            </a:r>
            <a:r>
              <a:rPr kumimoji="1" lang="zh-CN" altLang="en-US" sz="3200" b="1" dirty="0">
                <a:solidFill>
                  <a:srgbClr val="0000FF"/>
                </a:solidFill>
                <a:latin typeface="Times New Roman" pitchFamily="18" charset="0"/>
                <a:ea typeface="黑体" pitchFamily="49" charset="-122"/>
              </a:rPr>
              <a:t>物理地址</a:t>
            </a:r>
          </a:p>
          <a:p>
            <a:pPr>
              <a:lnSpc>
                <a:spcPct val="150000"/>
              </a:lnSpc>
              <a:buClr>
                <a:schemeClr val="tx1"/>
              </a:buClr>
              <a:buFont typeface="Wingdings" pitchFamily="2" charset="2"/>
              <a:buChar char="ª"/>
            </a:pPr>
            <a:r>
              <a:rPr kumimoji="1" lang="zh-CN" altLang="en-US" sz="2800" b="1" dirty="0">
                <a:latin typeface="Times New Roman" pitchFamily="18" charset="0"/>
                <a:ea typeface="宋体" pitchFamily="2" charset="-122"/>
              </a:rPr>
              <a:t>也叫</a:t>
            </a:r>
            <a:r>
              <a:rPr kumimoji="1" lang="zh-CN" altLang="en-US" sz="2800" b="1" dirty="0">
                <a:solidFill>
                  <a:srgbClr val="800000"/>
                </a:solidFill>
                <a:latin typeface="Times New Roman" pitchFamily="18" charset="0"/>
                <a:ea typeface="宋体" pitchFamily="2" charset="-122"/>
              </a:rPr>
              <a:t>内存地址</a:t>
            </a:r>
            <a:r>
              <a:rPr kumimoji="1" lang="zh-CN" altLang="en-US" sz="2800" b="1" dirty="0">
                <a:latin typeface="Times New Roman" pitchFamily="18" charset="0"/>
                <a:ea typeface="宋体" pitchFamily="2" charset="-122"/>
              </a:rPr>
              <a:t>、</a:t>
            </a:r>
            <a:r>
              <a:rPr kumimoji="1" lang="zh-CN" altLang="en-US" sz="2800" b="1" dirty="0" smtClean="0">
                <a:solidFill>
                  <a:srgbClr val="800000"/>
                </a:solidFill>
                <a:latin typeface="Times New Roman" pitchFamily="18" charset="0"/>
                <a:ea typeface="宋体" pitchFamily="2" charset="-122"/>
              </a:rPr>
              <a:t>绝对地址</a:t>
            </a:r>
            <a:r>
              <a:rPr kumimoji="1" lang="zh-CN" altLang="en-US" sz="2800" b="1" dirty="0" smtClean="0">
                <a:latin typeface="Times New Roman" pitchFamily="18" charset="0"/>
                <a:ea typeface="宋体" pitchFamily="2" charset="-122"/>
              </a:rPr>
              <a:t>、</a:t>
            </a:r>
            <a:r>
              <a:rPr kumimoji="1" lang="zh-CN" altLang="en-US" sz="2800" b="1" dirty="0" smtClean="0">
                <a:solidFill>
                  <a:srgbClr val="800000"/>
                </a:solidFill>
                <a:latin typeface="Times New Roman" pitchFamily="18" charset="0"/>
                <a:ea typeface="宋体" pitchFamily="2" charset="-122"/>
              </a:rPr>
              <a:t>实</a:t>
            </a:r>
            <a:r>
              <a:rPr kumimoji="1" lang="zh-CN" altLang="en-US" sz="2800" b="1" dirty="0">
                <a:solidFill>
                  <a:srgbClr val="800000"/>
                </a:solidFill>
                <a:latin typeface="Times New Roman" pitchFamily="18" charset="0"/>
                <a:ea typeface="宋体" pitchFamily="2" charset="-122"/>
              </a:rPr>
              <a:t>地址</a:t>
            </a:r>
            <a:r>
              <a:rPr kumimoji="1" lang="zh-CN" altLang="en-US" sz="2800" b="1" dirty="0">
                <a:latin typeface="Times New Roman" pitchFamily="18" charset="0"/>
                <a:ea typeface="宋体" pitchFamily="2" charset="-122"/>
              </a:rPr>
              <a:t>；</a:t>
            </a:r>
          </a:p>
          <a:p>
            <a:pPr>
              <a:lnSpc>
                <a:spcPct val="150000"/>
              </a:lnSpc>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把内存分成很多个大小相等的存储单元，每个</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单元给一个编号，这个编号称为物理地址；</a:t>
            </a:r>
          </a:p>
          <a:p>
            <a:pPr>
              <a:lnSpc>
                <a:spcPct val="150000"/>
              </a:lnSpc>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物理地址可以直接寻址；</a:t>
            </a:r>
          </a:p>
          <a:p>
            <a:pPr>
              <a:lnSpc>
                <a:spcPct val="150000"/>
              </a:lnSpc>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物理地址的集合称为物理地址空间（内存地址</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空间），它是一个一维的线性空间。</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4">
                                            <p:txEl>
                                              <p:pRg st="1" end="1"/>
                                            </p:txEl>
                                          </p:spTgt>
                                        </p:tgtEl>
                                        <p:attrNameLst>
                                          <p:attrName>style.visibility</p:attrName>
                                        </p:attrNameLst>
                                      </p:cBhvr>
                                      <p:to>
                                        <p:strVal val="visible"/>
                                      </p:to>
                                    </p:set>
                                    <p:anim calcmode="lin" valueType="num">
                                      <p:cBhvr additive="base">
                                        <p:cTn id="7" dur="500" fill="hold"/>
                                        <p:tgtEl>
                                          <p:spTgt spid="11264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44">
                                            <p:txEl>
                                              <p:pRg st="2" end="2"/>
                                            </p:txEl>
                                          </p:spTgt>
                                        </p:tgtEl>
                                        <p:attrNameLst>
                                          <p:attrName>style.visibility</p:attrName>
                                        </p:attrNameLst>
                                      </p:cBhvr>
                                      <p:to>
                                        <p:strVal val="visible"/>
                                      </p:to>
                                    </p:set>
                                    <p:anim calcmode="lin" valueType="num">
                                      <p:cBhvr additive="base">
                                        <p:cTn id="13" dur="500" fill="hold"/>
                                        <p:tgtEl>
                                          <p:spTgt spid="11264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44">
                                            <p:txEl>
                                              <p:pRg st="3" end="3"/>
                                            </p:txEl>
                                          </p:spTgt>
                                        </p:tgtEl>
                                        <p:attrNameLst>
                                          <p:attrName>style.visibility</p:attrName>
                                        </p:attrNameLst>
                                      </p:cBhvr>
                                      <p:to>
                                        <p:strVal val="visible"/>
                                      </p:to>
                                    </p:set>
                                    <p:anim calcmode="lin" valueType="num">
                                      <p:cBhvr additive="base">
                                        <p:cTn id="19" dur="500" fill="hold"/>
                                        <p:tgtEl>
                                          <p:spTgt spid="11264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44">
                                            <p:txEl>
                                              <p:pRg st="4" end="4"/>
                                            </p:txEl>
                                          </p:spTgt>
                                        </p:tgtEl>
                                        <p:attrNameLst>
                                          <p:attrName>style.visibility</p:attrName>
                                        </p:attrNameLst>
                                      </p:cBhvr>
                                      <p:to>
                                        <p:strVal val="visible"/>
                                      </p:to>
                                    </p:set>
                                    <p:anim calcmode="lin" valueType="num">
                                      <p:cBhvr additive="base">
                                        <p:cTn id="25" dur="500" fill="hold"/>
                                        <p:tgtEl>
                                          <p:spTgt spid="11264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22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C2E588-65FB-40E4-8943-E033D002D235}" type="slidenum">
              <a:rPr lang="en-US" altLang="zh-CN" smtClean="0">
                <a:latin typeface="Times New Roman" pitchFamily="18" charset="0"/>
              </a:rPr>
              <a:pPr eaLnBrk="1" hangingPunct="1"/>
              <a:t>44</a:t>
            </a:fld>
            <a:endParaRPr lang="en-US" altLang="zh-CN" smtClean="0">
              <a:latin typeface="Times New Roman" pitchFamily="18" charset="0"/>
            </a:endParaRPr>
          </a:p>
        </p:txBody>
      </p:sp>
      <p:sp>
        <p:nvSpPr>
          <p:cNvPr id="113679" name="Text Box 15"/>
          <p:cNvSpPr txBox="1">
            <a:spLocks noChangeArrowheads="1"/>
          </p:cNvSpPr>
          <p:nvPr/>
        </p:nvSpPr>
        <p:spPr bwMode="auto">
          <a:xfrm>
            <a:off x="660400" y="1124744"/>
            <a:ext cx="7943850" cy="446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Aft>
                <a:spcPct val="30000"/>
              </a:spcAft>
            </a:pPr>
            <a:r>
              <a:rPr kumimoji="1" lang="en-US" altLang="zh-CN" sz="3200" b="1" dirty="0">
                <a:latin typeface="黑体" pitchFamily="49" charset="-122"/>
                <a:ea typeface="黑体" pitchFamily="49" charset="-122"/>
              </a:rPr>
              <a:t>2</a:t>
            </a:r>
            <a:r>
              <a:rPr kumimoji="1" lang="zh-CN" altLang="en-US" sz="3200" b="1" dirty="0">
                <a:latin typeface="黑体" pitchFamily="49" charset="-122"/>
                <a:ea typeface="黑体" pitchFamily="49" charset="-122"/>
              </a:rPr>
              <a:t>）</a:t>
            </a:r>
            <a:r>
              <a:rPr kumimoji="1" lang="zh-CN" altLang="en-US" sz="3200" b="1" dirty="0">
                <a:solidFill>
                  <a:srgbClr val="0000FF"/>
                </a:solidFill>
                <a:latin typeface="黑体" pitchFamily="49" charset="-122"/>
                <a:ea typeface="黑体" pitchFamily="49" charset="-122"/>
              </a:rPr>
              <a:t>逻辑地址</a:t>
            </a:r>
          </a:p>
          <a:p>
            <a:pPr>
              <a:lnSpc>
                <a:spcPct val="150000"/>
              </a:lnSpc>
              <a:buClr>
                <a:schemeClr val="tx1"/>
              </a:buClr>
              <a:buFont typeface="Wingdings" pitchFamily="2" charset="2"/>
              <a:buChar char="ª"/>
            </a:pPr>
            <a:r>
              <a:rPr kumimoji="1" lang="zh-CN" altLang="en-US" sz="2800" b="1" dirty="0">
                <a:latin typeface="Times New Roman" pitchFamily="18" charset="0"/>
                <a:ea typeface="宋体" pitchFamily="2" charset="-122"/>
              </a:rPr>
              <a:t>也叫</a:t>
            </a:r>
            <a:r>
              <a:rPr kumimoji="1" lang="zh-CN" altLang="en-US" sz="2800" b="1" dirty="0" smtClean="0">
                <a:solidFill>
                  <a:srgbClr val="800000"/>
                </a:solidFill>
                <a:latin typeface="Times New Roman" pitchFamily="18" charset="0"/>
                <a:ea typeface="宋体" pitchFamily="2" charset="-122"/>
              </a:rPr>
              <a:t>相对地址</a:t>
            </a:r>
            <a:r>
              <a:rPr kumimoji="1" lang="zh-CN" altLang="en-US" sz="2800" b="1" dirty="0" smtClean="0">
                <a:latin typeface="Times New Roman" pitchFamily="18" charset="0"/>
                <a:ea typeface="宋体" pitchFamily="2" charset="-122"/>
              </a:rPr>
              <a:t>、</a:t>
            </a:r>
            <a:r>
              <a:rPr kumimoji="1" lang="zh-CN" altLang="en-US" sz="2800" b="1" dirty="0" smtClean="0">
                <a:solidFill>
                  <a:srgbClr val="800000"/>
                </a:solidFill>
                <a:latin typeface="Times New Roman" pitchFamily="18" charset="0"/>
                <a:ea typeface="宋体" pitchFamily="2" charset="-122"/>
              </a:rPr>
              <a:t>虚</a:t>
            </a:r>
            <a:r>
              <a:rPr kumimoji="1" lang="zh-CN" altLang="en-US" sz="2800" b="1" dirty="0">
                <a:solidFill>
                  <a:srgbClr val="800000"/>
                </a:solidFill>
                <a:latin typeface="Times New Roman" pitchFamily="18" charset="0"/>
                <a:ea typeface="宋体" pitchFamily="2" charset="-122"/>
              </a:rPr>
              <a:t>地址</a:t>
            </a:r>
            <a:r>
              <a:rPr kumimoji="1" lang="zh-CN" altLang="en-US" sz="2800" b="1" dirty="0">
                <a:latin typeface="Times New Roman" pitchFamily="18" charset="0"/>
                <a:ea typeface="宋体" pitchFamily="2" charset="-122"/>
              </a:rPr>
              <a:t>；</a:t>
            </a:r>
          </a:p>
          <a:p>
            <a:pPr>
              <a:lnSpc>
                <a:spcPct val="150000"/>
              </a:lnSpc>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用户程序经汇编或编译后形成目标代码，目标代码通常采用相对地址的形式，其首地址为</a:t>
            </a:r>
            <a:r>
              <a:rPr kumimoji="1" lang="en-US" altLang="zh-CN" sz="2800" b="1" dirty="0">
                <a:latin typeface="Times New Roman" pitchFamily="18" charset="0"/>
                <a:ea typeface="宋体" pitchFamily="2" charset="-122"/>
              </a:rPr>
              <a:t>0</a:t>
            </a:r>
            <a:r>
              <a:rPr kumimoji="1" lang="zh-CN" altLang="en-US" sz="2800" b="1" dirty="0">
                <a:latin typeface="Times New Roman" pitchFamily="18" charset="0"/>
                <a:ea typeface="宋体" pitchFamily="2" charset="-122"/>
              </a:rPr>
              <a:t>，其余指令中的地址都是相对首地址来编址；</a:t>
            </a:r>
          </a:p>
          <a:p>
            <a:pPr>
              <a:lnSpc>
                <a:spcPct val="150000"/>
              </a:lnSpc>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不能用逻辑地址在内存中读取信息</a:t>
            </a:r>
            <a:r>
              <a:rPr kumimoji="1" lang="zh-CN" altLang="en-US" sz="2800" b="1" dirty="0" smtClean="0">
                <a:latin typeface="Times New Roman" pitchFamily="18" charset="0"/>
                <a:ea typeface="宋体" pitchFamily="2" charset="-122"/>
              </a:rPr>
              <a:t>。</a:t>
            </a:r>
            <a:endParaRPr kumimoji="1" lang="zh-CN" altLang="en-US" sz="2800" b="1" dirty="0">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79">
                                            <p:txEl>
                                              <p:pRg st="1" end="1"/>
                                            </p:txEl>
                                          </p:spTgt>
                                        </p:tgtEl>
                                        <p:attrNameLst>
                                          <p:attrName>style.visibility</p:attrName>
                                        </p:attrNameLst>
                                      </p:cBhvr>
                                      <p:to>
                                        <p:strVal val="visible"/>
                                      </p:to>
                                    </p:set>
                                    <p:anim calcmode="lin" valueType="num">
                                      <p:cBhvr additive="base">
                                        <p:cTn id="7" dur="500" fill="hold"/>
                                        <p:tgtEl>
                                          <p:spTgt spid="1136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679">
                                            <p:txEl>
                                              <p:pRg st="2" end="2"/>
                                            </p:txEl>
                                          </p:spTgt>
                                        </p:tgtEl>
                                        <p:attrNameLst>
                                          <p:attrName>style.visibility</p:attrName>
                                        </p:attrNameLst>
                                      </p:cBhvr>
                                      <p:to>
                                        <p:strVal val="visible"/>
                                      </p:to>
                                    </p:set>
                                    <p:anim calcmode="lin" valueType="num">
                                      <p:cBhvr additive="base">
                                        <p:cTn id="13" dur="500" fill="hold"/>
                                        <p:tgtEl>
                                          <p:spTgt spid="1136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3679">
                                            <p:txEl>
                                              <p:pRg st="3" end="3"/>
                                            </p:txEl>
                                          </p:spTgt>
                                        </p:tgtEl>
                                        <p:attrNameLst>
                                          <p:attrName>style.visibility</p:attrName>
                                        </p:attrNameLst>
                                      </p:cBhvr>
                                      <p:to>
                                        <p:strVal val="visible"/>
                                      </p:to>
                                    </p:set>
                                    <p:anim calcmode="lin" valueType="num">
                                      <p:cBhvr additive="base">
                                        <p:cTn id="19" dur="500" fill="hold"/>
                                        <p:tgtEl>
                                          <p:spTgt spid="1136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22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C2E588-65FB-40E4-8943-E033D002D235}" type="slidenum">
              <a:rPr lang="en-US" altLang="zh-CN" smtClean="0">
                <a:latin typeface="Times New Roman" pitchFamily="18" charset="0"/>
              </a:rPr>
              <a:pPr eaLnBrk="1" hangingPunct="1"/>
              <a:t>45</a:t>
            </a:fld>
            <a:endParaRPr lang="en-US" altLang="zh-CN" smtClean="0">
              <a:latin typeface="Times New Roman" pitchFamily="18" charset="0"/>
            </a:endParaRPr>
          </a:p>
        </p:txBody>
      </p:sp>
      <p:sp>
        <p:nvSpPr>
          <p:cNvPr id="113679" name="Text Box 15"/>
          <p:cNvSpPr txBox="1">
            <a:spLocks noChangeArrowheads="1"/>
          </p:cNvSpPr>
          <p:nvPr/>
        </p:nvSpPr>
        <p:spPr bwMode="auto">
          <a:xfrm>
            <a:off x="516384" y="2060848"/>
            <a:ext cx="8088064"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50000"/>
              </a:spcBef>
              <a:buClr>
                <a:srgbClr val="FFFF66"/>
              </a:buClr>
              <a:buFont typeface="Wingdings" pitchFamily="2" charset="2"/>
              <a:buNone/>
            </a:pPr>
            <a:r>
              <a:rPr kumimoji="1" lang="en-US" altLang="zh-CN" sz="3200" b="1" dirty="0" smtClean="0">
                <a:latin typeface="黑体" pitchFamily="49" charset="-122"/>
                <a:ea typeface="黑体" pitchFamily="49" charset="-122"/>
              </a:rPr>
              <a:t>3</a:t>
            </a:r>
            <a:r>
              <a:rPr kumimoji="1" lang="zh-CN" altLang="en-US" sz="3200" b="1" dirty="0">
                <a:latin typeface="黑体" pitchFamily="49" charset="-122"/>
                <a:ea typeface="黑体" pitchFamily="49" charset="-122"/>
              </a:rPr>
              <a:t>）地址映射</a:t>
            </a:r>
          </a:p>
          <a:p>
            <a:pPr>
              <a:lnSpc>
                <a:spcPct val="150000"/>
              </a:lnSpc>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为保证</a:t>
            </a:r>
            <a:r>
              <a:rPr kumimoji="1" lang="en-US" altLang="zh-CN" sz="2800" b="1" dirty="0">
                <a:latin typeface="Times New Roman" pitchFamily="18" charset="0"/>
                <a:ea typeface="宋体" pitchFamily="2" charset="-122"/>
              </a:rPr>
              <a:t>CPU</a:t>
            </a:r>
            <a:r>
              <a:rPr kumimoji="1" lang="zh-CN" altLang="en-US" sz="2800" b="1" dirty="0">
                <a:latin typeface="Times New Roman" pitchFamily="18" charset="0"/>
                <a:ea typeface="宋体" pitchFamily="2" charset="-122"/>
              </a:rPr>
              <a:t>执行指令时可正确访问存储单元</a:t>
            </a:r>
            <a:r>
              <a:rPr kumimoji="1" lang="zh-CN" altLang="en-US" sz="2800" b="1" dirty="0" smtClean="0">
                <a:latin typeface="Times New Roman" pitchFamily="18" charset="0"/>
                <a:ea typeface="宋体" pitchFamily="2" charset="-122"/>
              </a:rPr>
              <a:t>，需</a:t>
            </a:r>
            <a:r>
              <a:rPr kumimoji="1" lang="zh-CN" altLang="en-US" sz="2800" b="1" dirty="0">
                <a:latin typeface="Times New Roman" pitchFamily="18" charset="0"/>
                <a:ea typeface="宋体" pitchFamily="2" charset="-122"/>
              </a:rPr>
              <a:t/>
            </a:r>
            <a:br>
              <a:rPr kumimoji="1" lang="zh-CN" altLang="en-US" sz="2800" b="1" dirty="0">
                <a:latin typeface="Times New Roman" pitchFamily="18" charset="0"/>
                <a:ea typeface="宋体" pitchFamily="2" charset="-122"/>
              </a:rPr>
            </a:br>
            <a:r>
              <a:rPr kumimoji="1" lang="zh-CN" altLang="en-US" sz="2800" b="1" dirty="0" smtClean="0">
                <a:latin typeface="Times New Roman" pitchFamily="18" charset="0"/>
                <a:ea typeface="宋体" pitchFamily="2" charset="-122"/>
              </a:rPr>
              <a:t>将</a:t>
            </a:r>
            <a:r>
              <a:rPr kumimoji="1" lang="zh-CN" altLang="en-US" sz="2800" b="1" dirty="0">
                <a:latin typeface="Times New Roman" pitchFamily="18" charset="0"/>
                <a:ea typeface="宋体" pitchFamily="2" charset="-122"/>
              </a:rPr>
              <a:t>用户程序中的逻辑地址转换为运行时由机器直接寻址的物理地址，此过程称为</a:t>
            </a:r>
            <a:r>
              <a:rPr kumimoji="1" lang="zh-CN" altLang="en-US" sz="2800" b="1" dirty="0" smtClean="0">
                <a:solidFill>
                  <a:srgbClr val="800000"/>
                </a:solidFill>
                <a:effectLst>
                  <a:outerShdw blurRad="38100" dist="38100" dir="2700000" algn="tl">
                    <a:srgbClr val="000000">
                      <a:alpha val="43137"/>
                    </a:srgbClr>
                  </a:outerShdw>
                </a:effectLst>
                <a:latin typeface="Times New Roman" pitchFamily="18" charset="0"/>
                <a:ea typeface="宋体" pitchFamily="2" charset="-122"/>
              </a:rPr>
              <a:t>地址映射</a:t>
            </a:r>
            <a:r>
              <a:rPr kumimoji="1" lang="zh-CN" altLang="en-US" sz="2800" b="1" dirty="0" smtClean="0">
                <a:latin typeface="Times New Roman" pitchFamily="18" charset="0"/>
                <a:ea typeface="宋体" pitchFamily="2" charset="-122"/>
              </a:rPr>
              <a:t>。</a:t>
            </a:r>
            <a:endParaRPr kumimoji="1" lang="en-US" altLang="zh-CN" sz="2800" b="1" dirty="0">
              <a:latin typeface="Times New Roman" pitchFamily="18" charset="0"/>
              <a:ea typeface="宋体" pitchFamily="2" charset="-122"/>
            </a:endParaRPr>
          </a:p>
        </p:txBody>
      </p:sp>
    </p:spTree>
    <p:extLst>
      <p:ext uri="{BB962C8B-B14F-4D97-AF65-F5344CB8AC3E}">
        <p14:creationId xmlns:p14="http://schemas.microsoft.com/office/powerpoint/2010/main" val="102275505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32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5E5709-682C-4982-88E8-99B048BCB398}" type="slidenum">
              <a:rPr lang="en-US" altLang="zh-CN" smtClean="0">
                <a:latin typeface="Times New Roman" pitchFamily="18" charset="0"/>
              </a:rPr>
              <a:pPr eaLnBrk="1" hangingPunct="1"/>
              <a:t>46</a:t>
            </a:fld>
            <a:endParaRPr lang="en-US" altLang="zh-CN" smtClean="0">
              <a:latin typeface="Times New Roman" pitchFamily="18" charset="0"/>
            </a:endParaRPr>
          </a:p>
        </p:txBody>
      </p:sp>
      <p:sp>
        <p:nvSpPr>
          <p:cNvPr id="53252" name="Text Box 3"/>
          <p:cNvSpPr txBox="1">
            <a:spLocks noChangeArrowheads="1"/>
          </p:cNvSpPr>
          <p:nvPr/>
        </p:nvSpPr>
        <p:spPr bwMode="auto">
          <a:xfrm>
            <a:off x="549275" y="1147763"/>
            <a:ext cx="8054975" cy="50895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dirty="0">
                <a:latin typeface="Courier New" pitchFamily="49" charset="0"/>
                <a:ea typeface="宋体" pitchFamily="2" charset="-122"/>
              </a:rPr>
              <a:t>#include &lt;</a:t>
            </a:r>
            <a:r>
              <a:rPr kumimoji="1" lang="en-US" altLang="zh-CN" sz="2000" b="1" dirty="0" err="1">
                <a:latin typeface="Courier New" pitchFamily="49" charset="0"/>
                <a:ea typeface="宋体" pitchFamily="2" charset="-122"/>
              </a:rPr>
              <a:t>stdio.h</a:t>
            </a:r>
            <a:r>
              <a:rPr kumimoji="1" lang="en-US" altLang="zh-CN" sz="2000" b="1" dirty="0">
                <a:latin typeface="Courier New" pitchFamily="49" charset="0"/>
                <a:ea typeface="宋体" pitchFamily="2" charset="-122"/>
              </a:rPr>
              <a:t>&gt;</a:t>
            </a:r>
          </a:p>
          <a:p>
            <a:pPr eaLnBrk="1" hangingPunct="1"/>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sum;</a:t>
            </a:r>
          </a:p>
          <a:p>
            <a:pPr eaLnBrk="1" hangingPunct="1"/>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Add(</a:t>
            </a:r>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a, </a:t>
            </a:r>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b);</a:t>
            </a:r>
          </a:p>
          <a:p>
            <a:pPr eaLnBrk="1" hangingPunct="1"/>
            <a:r>
              <a:rPr kumimoji="1" lang="en-US" altLang="zh-CN" sz="2000" b="1" dirty="0">
                <a:latin typeface="Courier New" pitchFamily="49" charset="0"/>
                <a:ea typeface="宋体" pitchFamily="2" charset="-122"/>
              </a:rPr>
              <a:t>void main()</a:t>
            </a:r>
          </a:p>
          <a:p>
            <a:pPr eaLnBrk="1" hangingPunct="1"/>
            <a:r>
              <a:rPr kumimoji="1" lang="en-US" altLang="zh-CN" sz="2000" b="1" dirty="0">
                <a:latin typeface="Courier New" pitchFamily="49" charset="0"/>
                <a:ea typeface="宋体" pitchFamily="2" charset="-122"/>
              </a:rPr>
              <a:t>{</a:t>
            </a:r>
          </a:p>
          <a:p>
            <a:pPr eaLnBrk="1" hangingPunct="1">
              <a:spcAft>
                <a:spcPct val="30000"/>
              </a:spcAft>
            </a:pPr>
            <a:r>
              <a:rPr kumimoji="1" lang="en-US" altLang="zh-CN" sz="2000" b="1" dirty="0">
                <a:latin typeface="Courier New" pitchFamily="49" charset="0"/>
                <a:ea typeface="宋体" pitchFamily="2" charset="-122"/>
              </a:rPr>
              <a:t>    </a:t>
            </a:r>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x, y;</a:t>
            </a:r>
          </a:p>
          <a:p>
            <a:pPr eaLnBrk="1" hangingPunct="1"/>
            <a:r>
              <a:rPr kumimoji="1" lang="en-US" altLang="zh-CN" sz="2000" b="1" dirty="0">
                <a:latin typeface="Courier New" pitchFamily="49" charset="0"/>
                <a:ea typeface="宋体" pitchFamily="2" charset="-122"/>
              </a:rPr>
              <a:t>    </a:t>
            </a:r>
            <a:r>
              <a:rPr kumimoji="1" lang="en-US" altLang="zh-CN" sz="2000" b="1" dirty="0" err="1">
                <a:latin typeface="Courier New" pitchFamily="49" charset="0"/>
                <a:ea typeface="宋体" pitchFamily="2" charset="-122"/>
              </a:rPr>
              <a:t>scanf</a:t>
            </a:r>
            <a:r>
              <a:rPr kumimoji="1" lang="en-US" altLang="zh-CN" sz="2000" b="1" dirty="0">
                <a:latin typeface="Courier New" pitchFamily="49" charset="0"/>
                <a:ea typeface="宋体" pitchFamily="2" charset="-122"/>
              </a:rPr>
              <a:t>("%d %d", &amp;x, &amp;y);</a:t>
            </a:r>
          </a:p>
          <a:p>
            <a:pPr eaLnBrk="1" hangingPunct="1"/>
            <a:r>
              <a:rPr kumimoji="1" lang="en-US" altLang="zh-CN" sz="2000" b="1" dirty="0">
                <a:latin typeface="Courier New" pitchFamily="49" charset="0"/>
                <a:ea typeface="宋体" pitchFamily="2" charset="-122"/>
              </a:rPr>
              <a:t>    sum = Add(x, y);</a:t>
            </a:r>
          </a:p>
          <a:p>
            <a:pPr eaLnBrk="1" hangingPunct="1"/>
            <a:r>
              <a:rPr kumimoji="1" lang="en-US" altLang="zh-CN" sz="2000" b="1" dirty="0">
                <a:latin typeface="Courier New" pitchFamily="49" charset="0"/>
                <a:ea typeface="宋体" pitchFamily="2" charset="-122"/>
              </a:rPr>
              <a:t>    </a:t>
            </a:r>
            <a:r>
              <a:rPr kumimoji="1" lang="en-US" altLang="zh-CN" sz="2000" b="1" dirty="0" err="1">
                <a:latin typeface="Courier New" pitchFamily="49" charset="0"/>
                <a:ea typeface="宋体" pitchFamily="2" charset="-122"/>
              </a:rPr>
              <a:t>printf</a:t>
            </a:r>
            <a:r>
              <a:rPr kumimoji="1" lang="en-US" altLang="zh-CN" sz="2000" b="1" dirty="0">
                <a:latin typeface="Courier New" pitchFamily="49" charset="0"/>
                <a:ea typeface="宋体" pitchFamily="2" charset="-122"/>
              </a:rPr>
              <a:t>("%d", sum);</a:t>
            </a:r>
          </a:p>
          <a:p>
            <a:pPr eaLnBrk="1" hangingPunct="1"/>
            <a:r>
              <a:rPr kumimoji="1" lang="en-US" altLang="zh-CN" sz="2000" b="1" dirty="0">
                <a:latin typeface="Courier New" pitchFamily="49" charset="0"/>
                <a:ea typeface="宋体" pitchFamily="2" charset="-122"/>
              </a:rPr>
              <a:t>}</a:t>
            </a:r>
          </a:p>
          <a:p>
            <a:pPr eaLnBrk="1" hangingPunct="1"/>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Add(</a:t>
            </a:r>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a, </a:t>
            </a:r>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b)</a:t>
            </a:r>
          </a:p>
          <a:p>
            <a:pPr eaLnBrk="1" hangingPunct="1"/>
            <a:r>
              <a:rPr kumimoji="1" lang="en-US" altLang="zh-CN" sz="2000" b="1" dirty="0">
                <a:latin typeface="Courier New" pitchFamily="49" charset="0"/>
                <a:ea typeface="宋体" pitchFamily="2" charset="-122"/>
              </a:rPr>
              <a:t>{</a:t>
            </a:r>
          </a:p>
          <a:p>
            <a:pPr eaLnBrk="1" hangingPunct="1"/>
            <a:r>
              <a:rPr kumimoji="1" lang="en-US" altLang="zh-CN" sz="2000" b="1" dirty="0">
                <a:latin typeface="Courier New" pitchFamily="49" charset="0"/>
                <a:ea typeface="宋体" pitchFamily="2" charset="-122"/>
              </a:rPr>
              <a:t>    </a:t>
            </a:r>
            <a:r>
              <a:rPr kumimoji="1" lang="en-US" altLang="zh-CN" sz="2000" b="1" dirty="0" err="1">
                <a:latin typeface="Courier New" pitchFamily="49" charset="0"/>
                <a:ea typeface="宋体" pitchFamily="2" charset="-122"/>
              </a:rPr>
              <a:t>int</a:t>
            </a:r>
            <a:r>
              <a:rPr kumimoji="1" lang="en-US" altLang="zh-CN" sz="2000" b="1" dirty="0">
                <a:latin typeface="Courier New" pitchFamily="49" charset="0"/>
                <a:ea typeface="宋体" pitchFamily="2" charset="-122"/>
              </a:rPr>
              <a:t> result;</a:t>
            </a:r>
          </a:p>
          <a:p>
            <a:pPr eaLnBrk="1" hangingPunct="1"/>
            <a:r>
              <a:rPr kumimoji="1" lang="en-US" altLang="zh-CN" sz="2000" b="1" dirty="0">
                <a:latin typeface="Courier New" pitchFamily="49" charset="0"/>
                <a:ea typeface="宋体" pitchFamily="2" charset="-122"/>
              </a:rPr>
              <a:t>    result = a + b;</a:t>
            </a:r>
          </a:p>
          <a:p>
            <a:pPr eaLnBrk="1" hangingPunct="1"/>
            <a:r>
              <a:rPr kumimoji="1" lang="en-US" altLang="zh-CN" sz="2000" b="1" dirty="0">
                <a:latin typeface="Courier New" pitchFamily="49" charset="0"/>
                <a:ea typeface="宋体" pitchFamily="2" charset="-122"/>
              </a:rPr>
              <a:t>    return result;</a:t>
            </a:r>
          </a:p>
          <a:p>
            <a:pPr eaLnBrk="1" hangingPunct="1"/>
            <a:r>
              <a:rPr kumimoji="1" lang="en-US" altLang="zh-CN" sz="2000" b="1" dirty="0">
                <a:latin typeface="Courier New" pitchFamily="49" charset="0"/>
                <a:ea typeface="宋体" pitchFamily="2" charset="-122"/>
              </a:rPr>
              <a:t>}</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42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7AA9DD-5302-41A6-B829-4E1D9CF2C9CE}" type="slidenum">
              <a:rPr lang="en-US" altLang="zh-CN" smtClean="0">
                <a:latin typeface="Times New Roman" pitchFamily="18" charset="0"/>
              </a:rPr>
              <a:pPr eaLnBrk="1" hangingPunct="1"/>
              <a:t>47</a:t>
            </a:fld>
            <a:endParaRPr lang="en-US" altLang="zh-CN" smtClean="0">
              <a:latin typeface="Times New Roman" pitchFamily="18" charset="0"/>
            </a:endParaRPr>
          </a:p>
        </p:txBody>
      </p:sp>
      <p:sp>
        <p:nvSpPr>
          <p:cNvPr id="54276" name="Rectangle 3"/>
          <p:cNvSpPr>
            <a:spLocks noChangeArrowheads="1"/>
          </p:cNvSpPr>
          <p:nvPr/>
        </p:nvSpPr>
        <p:spPr bwMode="auto">
          <a:xfrm>
            <a:off x="762000" y="1108075"/>
            <a:ext cx="7848600"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sm" len="sm"/>
              </a14:hiddenLine>
            </a:ext>
          </a:extLst>
        </p:spPr>
        <p:txBody>
          <a:bodyPr>
            <a:spAutoFit/>
          </a:bodyPr>
          <a:lstStyle/>
          <a:p>
            <a:pPr>
              <a:spcAft>
                <a:spcPct val="60000"/>
              </a:spcAft>
            </a:pPr>
            <a:r>
              <a:rPr lang="en-US" altLang="zh-CN" sz="2800" b="1">
                <a:latin typeface="Courier New" pitchFamily="49" charset="0"/>
                <a:ea typeface="宋体" pitchFamily="2" charset="-122"/>
              </a:rPr>
              <a:t>sum:   0x004257B0</a:t>
            </a:r>
          </a:p>
          <a:p>
            <a:r>
              <a:rPr lang="en-US" altLang="zh-CN" sz="2800" b="1">
                <a:latin typeface="Courier New" pitchFamily="49" charset="0"/>
                <a:ea typeface="宋体" pitchFamily="2" charset="-122"/>
              </a:rPr>
              <a:t>scanf: 0x00401160 ~ 0x004011BA</a:t>
            </a:r>
          </a:p>
          <a:p>
            <a:r>
              <a:rPr lang="en-US" altLang="zh-CN" sz="2800" b="1">
                <a:latin typeface="Courier New" pitchFamily="49" charset="0"/>
                <a:ea typeface="宋体" pitchFamily="2" charset="-122"/>
              </a:rPr>
              <a:t>printf:0x004010E0 ~ 0x0040115B</a:t>
            </a:r>
          </a:p>
          <a:p>
            <a:r>
              <a:rPr lang="en-US" altLang="zh-CN" sz="2800" b="1">
                <a:latin typeface="Courier New" pitchFamily="49" charset="0"/>
                <a:ea typeface="宋体" pitchFamily="2" charset="-122"/>
              </a:rPr>
              <a:t>Add:   0x004010A0 ~ 0x004010CA</a:t>
            </a:r>
          </a:p>
          <a:p>
            <a:pPr>
              <a:spcAft>
                <a:spcPct val="60000"/>
              </a:spcAft>
            </a:pPr>
            <a:r>
              <a:rPr lang="en-US" altLang="zh-CN" sz="2800" b="1">
                <a:latin typeface="Courier New" pitchFamily="49" charset="0"/>
                <a:ea typeface="宋体" pitchFamily="2" charset="-122"/>
              </a:rPr>
              <a:t>main:  0x00401020 ~ 0x00401086</a:t>
            </a:r>
          </a:p>
          <a:p>
            <a:r>
              <a:rPr lang="en-US" altLang="zh-CN" sz="2800" b="1">
                <a:latin typeface="Courier New" pitchFamily="49" charset="0"/>
                <a:ea typeface="宋体" pitchFamily="2" charset="-122"/>
              </a:rPr>
              <a:t>x:     0x0012FF7C</a:t>
            </a:r>
          </a:p>
          <a:p>
            <a:pPr>
              <a:spcAft>
                <a:spcPct val="60000"/>
              </a:spcAft>
            </a:pPr>
            <a:r>
              <a:rPr lang="en-US" altLang="zh-CN" sz="2800" b="1">
                <a:latin typeface="Courier New" pitchFamily="49" charset="0"/>
                <a:ea typeface="宋体" pitchFamily="2" charset="-122"/>
              </a:rPr>
              <a:t>y:     0x0012FF78</a:t>
            </a:r>
          </a:p>
          <a:p>
            <a:r>
              <a:rPr lang="en-US" altLang="zh-CN" sz="2800" b="1">
                <a:latin typeface="Courier New" pitchFamily="49" charset="0"/>
                <a:ea typeface="宋体" pitchFamily="2" charset="-122"/>
              </a:rPr>
              <a:t>a:     0x0012FF24</a:t>
            </a:r>
          </a:p>
          <a:p>
            <a:r>
              <a:rPr lang="en-US" altLang="zh-CN" sz="2800" b="1">
                <a:latin typeface="Courier New" pitchFamily="49" charset="0"/>
                <a:ea typeface="宋体" pitchFamily="2" charset="-122"/>
              </a:rPr>
              <a:t>b:     0x0012FF28</a:t>
            </a:r>
          </a:p>
          <a:p>
            <a:r>
              <a:rPr lang="en-US" altLang="zh-CN" sz="2800" b="1">
                <a:latin typeface="Courier New" pitchFamily="49" charset="0"/>
                <a:ea typeface="宋体" pitchFamily="2" charset="-122"/>
              </a:rPr>
              <a:t>result:0x0012FF18</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52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64C3BB-5083-4E96-AD8B-22147408846A}" type="slidenum">
              <a:rPr lang="en-US" altLang="zh-CN" smtClean="0">
                <a:latin typeface="Times New Roman" pitchFamily="18" charset="0"/>
              </a:rPr>
              <a:pPr eaLnBrk="1" hangingPunct="1"/>
              <a:t>48</a:t>
            </a:fld>
            <a:endParaRPr lang="en-US" altLang="zh-CN" smtClean="0">
              <a:latin typeface="Times New Roman" pitchFamily="18" charset="0"/>
            </a:endParaRPr>
          </a:p>
        </p:txBody>
      </p:sp>
      <p:grpSp>
        <p:nvGrpSpPr>
          <p:cNvPr id="2" name="Group 12"/>
          <p:cNvGrpSpPr>
            <a:grpSpLocks/>
          </p:cNvGrpSpPr>
          <p:nvPr/>
        </p:nvGrpSpPr>
        <p:grpSpPr bwMode="auto">
          <a:xfrm>
            <a:off x="2767013" y="447675"/>
            <a:ext cx="2560637" cy="5954713"/>
            <a:chOff x="1743" y="336"/>
            <a:chExt cx="1613" cy="3751"/>
          </a:xfrm>
        </p:grpSpPr>
        <p:grpSp>
          <p:nvGrpSpPr>
            <p:cNvPr id="55337" name="Group 13"/>
            <p:cNvGrpSpPr>
              <a:grpSpLocks/>
            </p:cNvGrpSpPr>
            <p:nvPr/>
          </p:nvGrpSpPr>
          <p:grpSpPr bwMode="auto">
            <a:xfrm>
              <a:off x="1743" y="336"/>
              <a:ext cx="1613" cy="3751"/>
              <a:chOff x="1743" y="336"/>
              <a:chExt cx="1613" cy="3751"/>
            </a:xfrm>
          </p:grpSpPr>
          <p:sp>
            <p:nvSpPr>
              <p:cNvPr id="55340" name="Rectangle 14"/>
              <p:cNvSpPr>
                <a:spLocks noChangeArrowheads="1"/>
              </p:cNvSpPr>
              <p:nvPr/>
            </p:nvSpPr>
            <p:spPr bwMode="auto">
              <a:xfrm>
                <a:off x="2130" y="686"/>
                <a:ext cx="1152" cy="340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en-US" sz="2400">
                  <a:latin typeface="Times New Roman" pitchFamily="18" charset="0"/>
                  <a:ea typeface="楷体_GB2312" pitchFamily="49" charset="-122"/>
                </a:endParaRPr>
              </a:p>
            </p:txBody>
          </p:sp>
          <p:sp>
            <p:nvSpPr>
              <p:cNvPr id="55341" name="Text Box 15"/>
              <p:cNvSpPr txBox="1">
                <a:spLocks noChangeArrowheads="1"/>
              </p:cNvSpPr>
              <p:nvPr/>
            </p:nvSpPr>
            <p:spPr bwMode="auto">
              <a:xfrm>
                <a:off x="1880" y="58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0</a:t>
                </a:r>
              </a:p>
            </p:txBody>
          </p:sp>
          <p:sp>
            <p:nvSpPr>
              <p:cNvPr id="55342" name="Text Box 16"/>
              <p:cNvSpPr txBox="1">
                <a:spLocks noChangeArrowheads="1"/>
              </p:cNvSpPr>
              <p:nvPr/>
            </p:nvSpPr>
            <p:spPr bwMode="auto">
              <a:xfrm>
                <a:off x="1746" y="134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100</a:t>
                </a:r>
              </a:p>
            </p:txBody>
          </p:sp>
          <p:sp>
            <p:nvSpPr>
              <p:cNvPr id="55343" name="Text Box 17"/>
              <p:cNvSpPr txBox="1">
                <a:spLocks noChangeArrowheads="1"/>
              </p:cNvSpPr>
              <p:nvPr/>
            </p:nvSpPr>
            <p:spPr bwMode="auto">
              <a:xfrm>
                <a:off x="1746" y="2396"/>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200</a:t>
                </a:r>
              </a:p>
            </p:txBody>
          </p:sp>
          <p:sp>
            <p:nvSpPr>
              <p:cNvPr id="55344" name="Text Box 18"/>
              <p:cNvSpPr txBox="1">
                <a:spLocks noChangeArrowheads="1"/>
              </p:cNvSpPr>
              <p:nvPr/>
            </p:nvSpPr>
            <p:spPr bwMode="auto">
              <a:xfrm>
                <a:off x="1774" y="3206"/>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300</a:t>
                </a:r>
              </a:p>
            </p:txBody>
          </p:sp>
          <p:grpSp>
            <p:nvGrpSpPr>
              <p:cNvPr id="55345" name="Group 19"/>
              <p:cNvGrpSpPr>
                <a:grpSpLocks/>
              </p:cNvGrpSpPr>
              <p:nvPr/>
            </p:nvGrpSpPr>
            <p:grpSpPr bwMode="auto">
              <a:xfrm>
                <a:off x="2610" y="3327"/>
                <a:ext cx="204" cy="648"/>
                <a:chOff x="2727" y="3327"/>
                <a:chExt cx="204" cy="648"/>
              </a:xfrm>
            </p:grpSpPr>
            <p:sp>
              <p:nvSpPr>
                <p:cNvPr id="55357" name="Text Box 20"/>
                <p:cNvSpPr txBox="1">
                  <a:spLocks noChangeArrowheads="1"/>
                </p:cNvSpPr>
                <p:nvPr/>
              </p:nvSpPr>
              <p:spPr bwMode="auto">
                <a:xfrm>
                  <a:off x="2727" y="3327"/>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nvGrpSpPr>
                <p:cNvPr id="55358" name="Group 21"/>
                <p:cNvGrpSpPr>
                  <a:grpSpLocks/>
                </p:cNvGrpSpPr>
                <p:nvPr/>
              </p:nvGrpSpPr>
              <p:grpSpPr bwMode="auto">
                <a:xfrm>
                  <a:off x="2727" y="3411"/>
                  <a:ext cx="204" cy="564"/>
                  <a:chOff x="2727" y="3411"/>
                  <a:chExt cx="204" cy="564"/>
                </a:xfrm>
              </p:grpSpPr>
              <p:sp>
                <p:nvSpPr>
                  <p:cNvPr id="55359" name="Text Box 22"/>
                  <p:cNvSpPr txBox="1">
                    <a:spLocks noChangeArrowheads="1"/>
                  </p:cNvSpPr>
                  <p:nvPr/>
                </p:nvSpPr>
                <p:spPr bwMode="auto">
                  <a:xfrm>
                    <a:off x="2727" y="3411"/>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5360" name="Text Box 23"/>
                  <p:cNvSpPr txBox="1">
                    <a:spLocks noChangeArrowheads="1"/>
                  </p:cNvSpPr>
                  <p:nvPr/>
                </p:nvSpPr>
                <p:spPr bwMode="auto">
                  <a:xfrm>
                    <a:off x="2727" y="3495"/>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sp>
            <p:nvSpPr>
              <p:cNvPr id="55346" name="Text Box 24"/>
              <p:cNvSpPr txBox="1">
                <a:spLocks noChangeArrowheads="1"/>
              </p:cNvSpPr>
              <p:nvPr/>
            </p:nvSpPr>
            <p:spPr bwMode="auto">
              <a:xfrm>
                <a:off x="2598" y="732"/>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sp>
            <p:nvSpPr>
              <p:cNvPr id="55347" name="Text Box 25"/>
              <p:cNvSpPr txBox="1">
                <a:spLocks noChangeArrowheads="1"/>
              </p:cNvSpPr>
              <p:nvPr/>
            </p:nvSpPr>
            <p:spPr bwMode="auto">
              <a:xfrm>
                <a:off x="2598" y="636"/>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5348" name="Text Box 26"/>
              <p:cNvSpPr txBox="1">
                <a:spLocks noChangeArrowheads="1"/>
              </p:cNvSpPr>
              <p:nvPr/>
            </p:nvSpPr>
            <p:spPr bwMode="auto">
              <a:xfrm>
                <a:off x="2598" y="828"/>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5349" name="Line 27"/>
              <p:cNvSpPr>
                <a:spLocks noChangeShapeType="1"/>
              </p:cNvSpPr>
              <p:nvPr/>
            </p:nvSpPr>
            <p:spPr bwMode="auto">
              <a:xfrm>
                <a:off x="2130" y="1449"/>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0" name="Line 28"/>
              <p:cNvSpPr>
                <a:spLocks noChangeShapeType="1"/>
              </p:cNvSpPr>
              <p:nvPr/>
            </p:nvSpPr>
            <p:spPr bwMode="auto">
              <a:xfrm>
                <a:off x="2130" y="2496"/>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1" name="Line 29"/>
              <p:cNvSpPr>
                <a:spLocks noChangeShapeType="1"/>
              </p:cNvSpPr>
              <p:nvPr/>
            </p:nvSpPr>
            <p:spPr bwMode="auto">
              <a:xfrm>
                <a:off x="2130" y="3315"/>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2" name="Text Box 30"/>
              <p:cNvSpPr txBox="1">
                <a:spLocks noChangeArrowheads="1"/>
              </p:cNvSpPr>
              <p:nvPr/>
            </p:nvSpPr>
            <p:spPr bwMode="auto">
              <a:xfrm>
                <a:off x="2139" y="1416"/>
                <a:ext cx="115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400" b="1">
                    <a:latin typeface="Times New Roman" pitchFamily="18" charset="0"/>
                    <a:ea typeface="楷体_GB2312" pitchFamily="49" charset="-122"/>
                  </a:rPr>
                  <a:t>str  5,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ldr R1,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add R2,R1,3</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str R2, [204]</a:t>
                </a:r>
              </a:p>
            </p:txBody>
          </p:sp>
          <p:sp>
            <p:nvSpPr>
              <p:cNvPr id="55353" name="Text Box 31"/>
              <p:cNvSpPr txBox="1">
                <a:spLocks noChangeArrowheads="1"/>
              </p:cNvSpPr>
              <p:nvPr/>
            </p:nvSpPr>
            <p:spPr bwMode="auto">
              <a:xfrm>
                <a:off x="2082" y="336"/>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逻辑地址空间</a:t>
                </a:r>
              </a:p>
            </p:txBody>
          </p:sp>
          <p:sp>
            <p:nvSpPr>
              <p:cNvPr id="55354" name="Line 32"/>
              <p:cNvSpPr>
                <a:spLocks noChangeShapeType="1"/>
              </p:cNvSpPr>
              <p:nvPr/>
            </p:nvSpPr>
            <p:spPr bwMode="auto">
              <a:xfrm>
                <a:off x="2136" y="2718"/>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5" name="Line 33"/>
              <p:cNvSpPr>
                <a:spLocks noChangeShapeType="1"/>
              </p:cNvSpPr>
              <p:nvPr/>
            </p:nvSpPr>
            <p:spPr bwMode="auto">
              <a:xfrm>
                <a:off x="2124" y="2931"/>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56" name="Text Box 34"/>
              <p:cNvSpPr txBox="1">
                <a:spLocks noChangeArrowheads="1"/>
              </p:cNvSpPr>
              <p:nvPr/>
            </p:nvSpPr>
            <p:spPr bwMode="auto">
              <a:xfrm>
                <a:off x="1743" y="2600"/>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204</a:t>
                </a:r>
              </a:p>
            </p:txBody>
          </p:sp>
        </p:grpSp>
        <p:sp>
          <p:nvSpPr>
            <p:cNvPr id="55338" name="Rectangle 35"/>
            <p:cNvSpPr>
              <a:spLocks noChangeArrowheads="1"/>
            </p:cNvSpPr>
            <p:nvPr/>
          </p:nvSpPr>
          <p:spPr bwMode="auto">
            <a:xfrm>
              <a:off x="2577" y="242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x</a:t>
              </a:r>
            </a:p>
          </p:txBody>
        </p:sp>
        <p:sp>
          <p:nvSpPr>
            <p:cNvPr id="55339" name="Rectangle 36"/>
            <p:cNvSpPr>
              <a:spLocks noChangeArrowheads="1"/>
            </p:cNvSpPr>
            <p:nvPr/>
          </p:nvSpPr>
          <p:spPr bwMode="auto">
            <a:xfrm>
              <a:off x="2586" y="26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y</a:t>
              </a:r>
            </a:p>
          </p:txBody>
        </p:sp>
      </p:grpSp>
      <p:sp>
        <p:nvSpPr>
          <p:cNvPr id="55301" name="Rectangle 3"/>
          <p:cNvSpPr>
            <a:spLocks noChangeArrowheads="1"/>
          </p:cNvSpPr>
          <p:nvPr/>
        </p:nvSpPr>
        <p:spPr bwMode="auto">
          <a:xfrm>
            <a:off x="347663" y="1128713"/>
            <a:ext cx="1828800" cy="52736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en-US" sz="2400">
              <a:latin typeface="Times New Roman" pitchFamily="18" charset="0"/>
              <a:ea typeface="楷体_GB2312" pitchFamily="49" charset="-122"/>
            </a:endParaRPr>
          </a:p>
        </p:txBody>
      </p:sp>
      <p:sp>
        <p:nvSpPr>
          <p:cNvPr id="55302" name="Text Box 4"/>
          <p:cNvSpPr txBox="1">
            <a:spLocks noChangeArrowheads="1"/>
          </p:cNvSpPr>
          <p:nvPr/>
        </p:nvSpPr>
        <p:spPr bwMode="auto">
          <a:xfrm>
            <a:off x="481013" y="1724025"/>
            <a:ext cx="15986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800" b="1">
                <a:latin typeface="Times New Roman" pitchFamily="18" charset="0"/>
                <a:ea typeface="楷体_GB2312" pitchFamily="49" charset="-122"/>
              </a:rPr>
              <a:t>int  x,  y;</a:t>
            </a:r>
          </a:p>
          <a:p>
            <a:pPr eaLnBrk="1" hangingPunct="1"/>
            <a:r>
              <a:rPr kumimoji="1" lang="en-US" altLang="zh-CN" sz="2800" b="1">
                <a:latin typeface="Times New Roman" pitchFamily="18" charset="0"/>
                <a:ea typeface="楷体_GB2312" pitchFamily="49" charset="-122"/>
              </a:rPr>
              <a:t>x = 5;</a:t>
            </a:r>
          </a:p>
          <a:p>
            <a:pPr eaLnBrk="1" hangingPunct="1"/>
            <a:r>
              <a:rPr kumimoji="1" lang="en-US" altLang="zh-CN" sz="2800" b="1">
                <a:latin typeface="Times New Roman" pitchFamily="18" charset="0"/>
                <a:ea typeface="楷体_GB2312" pitchFamily="49" charset="-122"/>
              </a:rPr>
              <a:t>y = x + 3;</a:t>
            </a:r>
          </a:p>
        </p:txBody>
      </p:sp>
      <p:sp>
        <p:nvSpPr>
          <p:cNvPr id="55303" name="Text Box 5"/>
          <p:cNvSpPr txBox="1">
            <a:spLocks noChangeArrowheads="1"/>
          </p:cNvSpPr>
          <p:nvPr/>
        </p:nvSpPr>
        <p:spPr bwMode="auto">
          <a:xfrm>
            <a:off x="542925" y="423863"/>
            <a:ext cx="1408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3200" b="1">
                <a:solidFill>
                  <a:schemeClr val="bg1"/>
                </a:solidFill>
                <a:latin typeface="Times New Roman" pitchFamily="18" charset="0"/>
                <a:ea typeface="楷体_GB2312" pitchFamily="49" charset="-122"/>
              </a:rPr>
              <a:t>源程序</a:t>
            </a:r>
          </a:p>
        </p:txBody>
      </p:sp>
      <p:grpSp>
        <p:nvGrpSpPr>
          <p:cNvPr id="6" name="Group 6"/>
          <p:cNvGrpSpPr>
            <a:grpSpLocks/>
          </p:cNvGrpSpPr>
          <p:nvPr/>
        </p:nvGrpSpPr>
        <p:grpSpPr bwMode="auto">
          <a:xfrm>
            <a:off x="2247900" y="2598738"/>
            <a:ext cx="811213" cy="823912"/>
            <a:chOff x="1371" y="1654"/>
            <a:chExt cx="511" cy="519"/>
          </a:xfrm>
        </p:grpSpPr>
        <p:sp>
          <p:nvSpPr>
            <p:cNvPr id="55335" name="Line 7"/>
            <p:cNvSpPr>
              <a:spLocks noChangeShapeType="1"/>
            </p:cNvSpPr>
            <p:nvPr/>
          </p:nvSpPr>
          <p:spPr bwMode="auto">
            <a:xfrm>
              <a:off x="1371" y="1920"/>
              <a:ext cx="51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6" name="Text Box 8"/>
            <p:cNvSpPr txBox="1">
              <a:spLocks noChangeArrowheads="1"/>
            </p:cNvSpPr>
            <p:nvPr/>
          </p:nvSpPr>
          <p:spPr bwMode="auto">
            <a:xfrm>
              <a:off x="1394" y="1654"/>
              <a:ext cx="43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000" b="1">
                  <a:latin typeface="Times New Roman" pitchFamily="18" charset="0"/>
                  <a:ea typeface="宋体" pitchFamily="2" charset="-122"/>
                </a:rPr>
                <a:t>编译</a:t>
              </a:r>
            </a:p>
            <a:p>
              <a:pPr>
                <a:spcBef>
                  <a:spcPct val="40000"/>
                </a:spcBef>
              </a:pPr>
              <a:r>
                <a:rPr kumimoji="1" lang="zh-CN" altLang="en-US" sz="2000" b="1">
                  <a:latin typeface="Times New Roman" pitchFamily="18" charset="0"/>
                  <a:ea typeface="宋体" pitchFamily="2" charset="-122"/>
                </a:rPr>
                <a:t>链接</a:t>
              </a:r>
            </a:p>
          </p:txBody>
        </p:sp>
      </p:grpSp>
      <p:grpSp>
        <p:nvGrpSpPr>
          <p:cNvPr id="7" name="Group 9"/>
          <p:cNvGrpSpPr>
            <a:grpSpLocks/>
          </p:cNvGrpSpPr>
          <p:nvPr/>
        </p:nvGrpSpPr>
        <p:grpSpPr bwMode="auto">
          <a:xfrm>
            <a:off x="5334000" y="2598738"/>
            <a:ext cx="811213" cy="823912"/>
            <a:chOff x="1371" y="1654"/>
            <a:chExt cx="511" cy="519"/>
          </a:xfrm>
        </p:grpSpPr>
        <p:sp>
          <p:nvSpPr>
            <p:cNvPr id="55333" name="Line 10"/>
            <p:cNvSpPr>
              <a:spLocks noChangeShapeType="1"/>
            </p:cNvSpPr>
            <p:nvPr/>
          </p:nvSpPr>
          <p:spPr bwMode="auto">
            <a:xfrm>
              <a:off x="1371" y="1920"/>
              <a:ext cx="51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4" name="Text Box 11"/>
            <p:cNvSpPr txBox="1">
              <a:spLocks noChangeArrowheads="1"/>
            </p:cNvSpPr>
            <p:nvPr/>
          </p:nvSpPr>
          <p:spPr bwMode="auto">
            <a:xfrm>
              <a:off x="1394" y="1654"/>
              <a:ext cx="43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000" b="1">
                  <a:latin typeface="Times New Roman" pitchFamily="18" charset="0"/>
                  <a:ea typeface="宋体" pitchFamily="2" charset="-122"/>
                </a:rPr>
                <a:t>装入</a:t>
              </a:r>
            </a:p>
            <a:p>
              <a:pPr>
                <a:spcBef>
                  <a:spcPct val="40000"/>
                </a:spcBef>
              </a:pPr>
              <a:r>
                <a:rPr kumimoji="1" lang="zh-CN" altLang="en-US" sz="2000" b="1">
                  <a:latin typeface="Times New Roman" pitchFamily="18" charset="0"/>
                  <a:ea typeface="宋体" pitchFamily="2" charset="-122"/>
                </a:rPr>
                <a:t>分区</a:t>
              </a:r>
            </a:p>
          </p:txBody>
        </p:sp>
      </p:grpSp>
      <p:grpSp>
        <p:nvGrpSpPr>
          <p:cNvPr id="8" name="Group 37"/>
          <p:cNvGrpSpPr>
            <a:grpSpLocks/>
          </p:cNvGrpSpPr>
          <p:nvPr/>
        </p:nvGrpSpPr>
        <p:grpSpPr bwMode="auto">
          <a:xfrm>
            <a:off x="6202363" y="447675"/>
            <a:ext cx="2647950" cy="5964238"/>
            <a:chOff x="3907" y="282"/>
            <a:chExt cx="1668" cy="3757"/>
          </a:xfrm>
        </p:grpSpPr>
        <p:sp>
          <p:nvSpPr>
            <p:cNvPr id="55308" name="Text Box 38"/>
            <p:cNvSpPr txBox="1">
              <a:spLocks noChangeArrowheads="1"/>
            </p:cNvSpPr>
            <p:nvPr/>
          </p:nvSpPr>
          <p:spPr bwMode="auto">
            <a:xfrm>
              <a:off x="5135" y="53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1000</a:t>
              </a:r>
            </a:p>
          </p:txBody>
        </p:sp>
        <p:sp>
          <p:nvSpPr>
            <p:cNvPr id="55309" name="Line 39"/>
            <p:cNvSpPr>
              <a:spLocks noChangeShapeType="1"/>
            </p:cNvSpPr>
            <p:nvPr/>
          </p:nvSpPr>
          <p:spPr bwMode="auto">
            <a:xfrm>
              <a:off x="3969" y="2442"/>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5310" name="Group 40"/>
            <p:cNvGrpSpPr>
              <a:grpSpLocks/>
            </p:cNvGrpSpPr>
            <p:nvPr/>
          </p:nvGrpSpPr>
          <p:grpSpPr bwMode="auto">
            <a:xfrm>
              <a:off x="4467" y="3231"/>
              <a:ext cx="204" cy="672"/>
              <a:chOff x="2436" y="432"/>
              <a:chExt cx="204" cy="672"/>
            </a:xfrm>
          </p:grpSpPr>
          <p:sp>
            <p:nvSpPr>
              <p:cNvPr id="55329" name="Text Box 41"/>
              <p:cNvSpPr txBox="1">
                <a:spLocks noChangeArrowheads="1"/>
              </p:cNvSpPr>
              <p:nvPr/>
            </p:nvSpPr>
            <p:spPr bwMode="auto">
              <a:xfrm>
                <a:off x="2436" y="528"/>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grpSp>
            <p:nvGrpSpPr>
              <p:cNvPr id="55330" name="Group 42"/>
              <p:cNvGrpSpPr>
                <a:grpSpLocks/>
              </p:cNvGrpSpPr>
              <p:nvPr/>
            </p:nvGrpSpPr>
            <p:grpSpPr bwMode="auto">
              <a:xfrm>
                <a:off x="2436" y="432"/>
                <a:ext cx="204" cy="672"/>
                <a:chOff x="2160" y="432"/>
                <a:chExt cx="204" cy="672"/>
              </a:xfrm>
            </p:grpSpPr>
            <p:sp>
              <p:nvSpPr>
                <p:cNvPr id="55331" name="Text Box 43"/>
                <p:cNvSpPr txBox="1">
                  <a:spLocks noChangeArrowheads="1"/>
                </p:cNvSpPr>
                <p:nvPr/>
              </p:nvSpPr>
              <p:spPr bwMode="auto">
                <a:xfrm>
                  <a:off x="2160" y="432"/>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5332" name="Text Box 44"/>
                <p:cNvSpPr txBox="1">
                  <a:spLocks noChangeArrowheads="1"/>
                </p:cNvSpPr>
                <p:nvPr/>
              </p:nvSpPr>
              <p:spPr bwMode="auto">
                <a:xfrm>
                  <a:off x="2160" y="624"/>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grpSp>
          <p:nvGrpSpPr>
            <p:cNvPr id="55311" name="Group 45"/>
            <p:cNvGrpSpPr>
              <a:grpSpLocks/>
            </p:cNvGrpSpPr>
            <p:nvPr/>
          </p:nvGrpSpPr>
          <p:grpSpPr bwMode="auto">
            <a:xfrm>
              <a:off x="4455" y="579"/>
              <a:ext cx="204" cy="672"/>
              <a:chOff x="2436" y="432"/>
              <a:chExt cx="204" cy="672"/>
            </a:xfrm>
          </p:grpSpPr>
          <p:sp>
            <p:nvSpPr>
              <p:cNvPr id="55325" name="Text Box 46"/>
              <p:cNvSpPr txBox="1">
                <a:spLocks noChangeArrowheads="1"/>
              </p:cNvSpPr>
              <p:nvPr/>
            </p:nvSpPr>
            <p:spPr bwMode="auto">
              <a:xfrm>
                <a:off x="2436" y="528"/>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grpSp>
            <p:nvGrpSpPr>
              <p:cNvPr id="55326" name="Group 47"/>
              <p:cNvGrpSpPr>
                <a:grpSpLocks/>
              </p:cNvGrpSpPr>
              <p:nvPr/>
            </p:nvGrpSpPr>
            <p:grpSpPr bwMode="auto">
              <a:xfrm>
                <a:off x="2436" y="432"/>
                <a:ext cx="204" cy="672"/>
                <a:chOff x="2160" y="432"/>
                <a:chExt cx="204" cy="672"/>
              </a:xfrm>
            </p:grpSpPr>
            <p:sp>
              <p:nvSpPr>
                <p:cNvPr id="55327" name="Text Box 48"/>
                <p:cNvSpPr txBox="1">
                  <a:spLocks noChangeArrowheads="1"/>
                </p:cNvSpPr>
                <p:nvPr/>
              </p:nvSpPr>
              <p:spPr bwMode="auto">
                <a:xfrm>
                  <a:off x="2160" y="432"/>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5328" name="Text Box 49"/>
                <p:cNvSpPr txBox="1">
                  <a:spLocks noChangeArrowheads="1"/>
                </p:cNvSpPr>
                <p:nvPr/>
              </p:nvSpPr>
              <p:spPr bwMode="auto">
                <a:xfrm>
                  <a:off x="2160" y="624"/>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sp>
          <p:nvSpPr>
            <p:cNvPr id="55312" name="Text Box 50"/>
            <p:cNvSpPr txBox="1">
              <a:spLocks noChangeArrowheads="1"/>
            </p:cNvSpPr>
            <p:nvPr/>
          </p:nvSpPr>
          <p:spPr bwMode="auto">
            <a:xfrm>
              <a:off x="5135" y="126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1100</a:t>
              </a:r>
            </a:p>
          </p:txBody>
        </p:sp>
        <p:sp>
          <p:nvSpPr>
            <p:cNvPr id="55313" name="Text Box 51"/>
            <p:cNvSpPr txBox="1">
              <a:spLocks noChangeArrowheads="1"/>
            </p:cNvSpPr>
            <p:nvPr/>
          </p:nvSpPr>
          <p:spPr bwMode="auto">
            <a:xfrm>
              <a:off x="5139" y="230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1200</a:t>
              </a:r>
            </a:p>
          </p:txBody>
        </p:sp>
        <p:sp>
          <p:nvSpPr>
            <p:cNvPr id="55314" name="Text Box 52"/>
            <p:cNvSpPr txBox="1">
              <a:spLocks noChangeArrowheads="1"/>
            </p:cNvSpPr>
            <p:nvPr/>
          </p:nvSpPr>
          <p:spPr bwMode="auto">
            <a:xfrm>
              <a:off x="5139" y="312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1300</a:t>
              </a:r>
            </a:p>
          </p:txBody>
        </p:sp>
        <p:sp>
          <p:nvSpPr>
            <p:cNvPr id="55315" name="Text Box 53"/>
            <p:cNvSpPr txBox="1">
              <a:spLocks noChangeArrowheads="1"/>
            </p:cNvSpPr>
            <p:nvPr/>
          </p:nvSpPr>
          <p:spPr bwMode="auto">
            <a:xfrm>
              <a:off x="3907" y="282"/>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物理地址空间</a:t>
              </a:r>
            </a:p>
          </p:txBody>
        </p:sp>
        <p:sp>
          <p:nvSpPr>
            <p:cNvPr id="55316" name="Rectangle 54"/>
            <p:cNvSpPr>
              <a:spLocks noChangeArrowheads="1"/>
            </p:cNvSpPr>
            <p:nvPr/>
          </p:nvSpPr>
          <p:spPr bwMode="auto">
            <a:xfrm>
              <a:off x="3963" y="638"/>
              <a:ext cx="1152" cy="340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en-US" sz="2400">
                <a:latin typeface="Times New Roman" pitchFamily="18" charset="0"/>
                <a:ea typeface="楷体_GB2312" pitchFamily="49" charset="-122"/>
              </a:endParaRPr>
            </a:p>
          </p:txBody>
        </p:sp>
        <p:sp>
          <p:nvSpPr>
            <p:cNvPr id="55317" name="Text Box 55"/>
            <p:cNvSpPr txBox="1">
              <a:spLocks noChangeArrowheads="1"/>
            </p:cNvSpPr>
            <p:nvPr/>
          </p:nvSpPr>
          <p:spPr bwMode="auto">
            <a:xfrm>
              <a:off x="3972" y="1368"/>
              <a:ext cx="115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400" b="1">
                  <a:latin typeface="Times New Roman" pitchFamily="18" charset="0"/>
                  <a:ea typeface="楷体_GB2312" pitchFamily="49" charset="-122"/>
                </a:rPr>
                <a:t>str  5,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ldr R1,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add R2,R1,3</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str R2, [204]</a:t>
              </a:r>
            </a:p>
          </p:txBody>
        </p:sp>
        <p:sp>
          <p:nvSpPr>
            <p:cNvPr id="55318" name="Line 56"/>
            <p:cNvSpPr>
              <a:spLocks noChangeShapeType="1"/>
            </p:cNvSpPr>
            <p:nvPr/>
          </p:nvSpPr>
          <p:spPr bwMode="auto">
            <a:xfrm>
              <a:off x="3954" y="1392"/>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9" name="Line 57"/>
            <p:cNvSpPr>
              <a:spLocks noChangeShapeType="1"/>
            </p:cNvSpPr>
            <p:nvPr/>
          </p:nvSpPr>
          <p:spPr bwMode="auto">
            <a:xfrm>
              <a:off x="3954" y="3267"/>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0" name="Line 58"/>
            <p:cNvSpPr>
              <a:spLocks noChangeShapeType="1"/>
            </p:cNvSpPr>
            <p:nvPr/>
          </p:nvSpPr>
          <p:spPr bwMode="auto">
            <a:xfrm>
              <a:off x="3960" y="2661"/>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1" name="Line 59"/>
            <p:cNvSpPr>
              <a:spLocks noChangeShapeType="1"/>
            </p:cNvSpPr>
            <p:nvPr/>
          </p:nvSpPr>
          <p:spPr bwMode="auto">
            <a:xfrm>
              <a:off x="3948" y="2874"/>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2" name="Text Box 60"/>
            <p:cNvSpPr txBox="1">
              <a:spLocks noChangeArrowheads="1"/>
            </p:cNvSpPr>
            <p:nvPr/>
          </p:nvSpPr>
          <p:spPr bwMode="auto">
            <a:xfrm>
              <a:off x="5136" y="252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1204</a:t>
              </a:r>
            </a:p>
          </p:txBody>
        </p:sp>
        <p:sp>
          <p:nvSpPr>
            <p:cNvPr id="55323" name="Rectangle 61"/>
            <p:cNvSpPr>
              <a:spLocks noChangeArrowheads="1"/>
            </p:cNvSpPr>
            <p:nvPr/>
          </p:nvSpPr>
          <p:spPr bwMode="auto">
            <a:xfrm>
              <a:off x="4431" y="237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x</a:t>
              </a:r>
            </a:p>
          </p:txBody>
        </p:sp>
        <p:sp>
          <p:nvSpPr>
            <p:cNvPr id="55324" name="Rectangle 62"/>
            <p:cNvSpPr>
              <a:spLocks noChangeArrowheads="1"/>
            </p:cNvSpPr>
            <p:nvPr/>
          </p:nvSpPr>
          <p:spPr bwMode="auto">
            <a:xfrm>
              <a:off x="4443" y="257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y</a:t>
              </a:r>
            </a:p>
          </p:txBody>
        </p:sp>
      </p:grpSp>
      <p:sp>
        <p:nvSpPr>
          <p:cNvPr id="114752" name="Rectangle 64"/>
          <p:cNvSpPr>
            <a:spLocks noChangeArrowheads="1"/>
          </p:cNvSpPr>
          <p:nvPr/>
        </p:nvSpPr>
        <p:spPr bwMode="auto">
          <a:xfrm>
            <a:off x="7164388" y="44624"/>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zh-CN" altLang="en-US" sz="2400" b="1" dirty="0">
                <a:solidFill>
                  <a:srgbClr val="FFFF66"/>
                </a:solidFill>
                <a:effectLst>
                  <a:outerShdw blurRad="38100" dist="38100" dir="2700000" algn="tl">
                    <a:srgbClr val="000000">
                      <a:alpha val="43137"/>
                    </a:srgbClr>
                  </a:outerShdw>
                </a:effectLst>
                <a:latin typeface="Times New Roman" pitchFamily="18" charset="0"/>
                <a:ea typeface="宋体" pitchFamily="2" charset="-122"/>
              </a:rPr>
              <a:t>有无问题？</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par>
                          <p:cTn id="23" fill="hold" nodeType="afterGroup">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114752"/>
                                        </p:tgtEl>
                                        <p:attrNameLst>
                                          <p:attrName>style.visibility</p:attrName>
                                        </p:attrNameLst>
                                      </p:cBhvr>
                                      <p:to>
                                        <p:strVal val="visible"/>
                                      </p:to>
                                    </p:set>
                                    <p:anim calcmode="lin" valueType="num">
                                      <p:cBhvr additive="base">
                                        <p:cTn id="26" dur="500" fill="hold"/>
                                        <p:tgtEl>
                                          <p:spTgt spid="114752"/>
                                        </p:tgtEl>
                                        <p:attrNameLst>
                                          <p:attrName>ppt_x</p:attrName>
                                        </p:attrNameLst>
                                      </p:cBhvr>
                                      <p:tavLst>
                                        <p:tav tm="0">
                                          <p:val>
                                            <p:strVal val="#ppt_x"/>
                                          </p:val>
                                        </p:tav>
                                        <p:tav tm="100000">
                                          <p:val>
                                            <p:strVal val="#ppt_x"/>
                                          </p:val>
                                        </p:tav>
                                      </p:tavLst>
                                    </p:anim>
                                    <p:anim calcmode="lin" valueType="num">
                                      <p:cBhvr additive="base">
                                        <p:cTn id="27" dur="500" fill="hold"/>
                                        <p:tgtEl>
                                          <p:spTgt spid="1147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63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7BEF82-0288-4F1F-A3D3-1CCAB927BAA4}" type="slidenum">
              <a:rPr lang="en-US" altLang="zh-CN" smtClean="0">
                <a:latin typeface="Times New Roman" pitchFamily="18" charset="0"/>
              </a:rPr>
              <a:pPr eaLnBrk="1" hangingPunct="1"/>
              <a:t>49</a:t>
            </a:fld>
            <a:endParaRPr lang="en-US" altLang="zh-CN" smtClean="0">
              <a:latin typeface="Times New Roman" pitchFamily="18" charset="0"/>
            </a:endParaRPr>
          </a:p>
        </p:txBody>
      </p:sp>
      <p:sp>
        <p:nvSpPr>
          <p:cNvPr id="115715" name="Text Box 3"/>
          <p:cNvSpPr txBox="1">
            <a:spLocks noChangeArrowheads="1"/>
          </p:cNvSpPr>
          <p:nvPr/>
        </p:nvSpPr>
        <p:spPr bwMode="auto">
          <a:xfrm>
            <a:off x="762000" y="1628800"/>
            <a:ext cx="7776488" cy="4185761"/>
          </a:xfrm>
          <a:prstGeom prst="rect">
            <a:avLst/>
          </a:prstGeom>
          <a:noFill/>
          <a:ln w="9525">
            <a:noFill/>
            <a:miter lim="800000"/>
            <a:headEnd/>
            <a:tailEnd/>
          </a:ln>
        </p:spPr>
        <p:txBody>
          <a:bodyPr wrap="none">
            <a:spAutoFit/>
          </a:bodyPr>
          <a:lstStyle/>
          <a:p>
            <a:pPr marL="577850" indent="-577850" defTabSz="212725" eaLnBrk="0" hangingPunct="0">
              <a:lnSpc>
                <a:spcPct val="150000"/>
              </a:lnSpc>
              <a:defRPr/>
            </a:pPr>
            <a:r>
              <a:rPr kumimoji="1" lang="zh-CN" altLang="en-US" sz="2800" b="1" dirty="0">
                <a:latin typeface="Times New Roman" pitchFamily="18" charset="0"/>
                <a:ea typeface="宋体" pitchFamily="2" charset="-122"/>
              </a:rPr>
              <a:t>为了保证</a:t>
            </a:r>
            <a:r>
              <a:rPr kumimoji="1" lang="en-US" altLang="zh-CN" sz="2800" b="1" dirty="0">
                <a:latin typeface="Times New Roman" pitchFamily="18" charset="0"/>
                <a:ea typeface="宋体" pitchFamily="2" charset="-122"/>
              </a:rPr>
              <a:t>CPU</a:t>
            </a:r>
            <a:r>
              <a:rPr kumimoji="1" lang="zh-CN" altLang="en-US" sz="2800" b="1" dirty="0">
                <a:latin typeface="Times New Roman" pitchFamily="18" charset="0"/>
                <a:ea typeface="宋体" pitchFamily="2" charset="-122"/>
              </a:rPr>
              <a:t>执行指令时可正确访问存储单元，</a:t>
            </a:r>
          </a:p>
          <a:p>
            <a:pPr marL="577850" indent="-577850" defTabSz="212725" eaLnBrk="0" hangingPunct="0">
              <a:lnSpc>
                <a:spcPct val="150000"/>
              </a:lnSpc>
              <a:defRPr/>
            </a:pPr>
            <a:r>
              <a:rPr kumimoji="1" lang="zh-CN" altLang="en-US" sz="2800" b="1" dirty="0">
                <a:latin typeface="Times New Roman" pitchFamily="18" charset="0"/>
                <a:ea typeface="宋体" pitchFamily="2" charset="-122"/>
              </a:rPr>
              <a:t>在装入程序时必须进行</a:t>
            </a:r>
            <a:r>
              <a:rPr kumimoji="1" lang="zh-CN" altLang="en-US" sz="28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地址映射</a:t>
            </a:r>
            <a:r>
              <a:rPr kumimoji="1" lang="zh-CN" altLang="en-US" sz="2800" b="1" dirty="0">
                <a:latin typeface="Times New Roman" pitchFamily="18" charset="0"/>
                <a:ea typeface="宋体" pitchFamily="2" charset="-122"/>
              </a:rPr>
              <a:t>，将程序中的</a:t>
            </a:r>
          </a:p>
          <a:p>
            <a:pPr marL="577850" indent="-577850" defTabSz="212725" eaLnBrk="0" hangingPunct="0">
              <a:lnSpc>
                <a:spcPct val="150000"/>
              </a:lnSpc>
              <a:defRPr/>
            </a:pPr>
            <a:r>
              <a:rPr kumimoji="1" lang="zh-CN" altLang="en-US" sz="2800" b="1" dirty="0">
                <a:latin typeface="Times New Roman" pitchFamily="18" charset="0"/>
                <a:ea typeface="宋体" pitchFamily="2" charset="-122"/>
              </a:rPr>
              <a:t>逻辑地址转换为物理地址。这主要有两种方式：</a:t>
            </a:r>
          </a:p>
          <a:p>
            <a:pPr marL="577850" indent="-577850" defTabSz="212725" eaLnBrk="0" hangingPunct="0">
              <a:lnSpc>
                <a:spcPct val="150000"/>
              </a:lnSpc>
              <a:spcBef>
                <a:spcPct val="50000"/>
              </a:spcBef>
              <a:buClr>
                <a:schemeClr val="tx1"/>
              </a:buClr>
              <a:buFont typeface="Wingdings" pitchFamily="2" charset="2"/>
              <a:buChar char="&amp;"/>
              <a:defRPr/>
            </a:pPr>
            <a:r>
              <a:rPr kumimoji="1" lang="zh-CN" altLang="en-US" sz="2800" b="1" dirty="0">
                <a:effectLst>
                  <a:outerShdw blurRad="38100" dist="38100" dir="2700000" algn="tl">
                    <a:srgbClr val="000000">
                      <a:alpha val="43137"/>
                    </a:srgbClr>
                  </a:outerShdw>
                </a:effectLst>
                <a:latin typeface="Times New Roman" pitchFamily="18" charset="0"/>
                <a:ea typeface="宋体" pitchFamily="2" charset="-122"/>
              </a:rPr>
              <a:t>静态地址映射</a:t>
            </a:r>
            <a:r>
              <a:rPr kumimoji="1" lang="zh-CN" altLang="en-US" sz="2800" b="1" dirty="0">
                <a:latin typeface="Times New Roman" pitchFamily="18" charset="0"/>
                <a:ea typeface="宋体" pitchFamily="2" charset="-122"/>
              </a:rPr>
              <a:t>（静态重定位）：当用户程序</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被装入内存时，直接对指令代码进行修改，</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一次性实现逻辑地址到物理地址的转换。</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15">
                                            <p:txEl>
                                              <p:pRg st="3" end="3"/>
                                            </p:txEl>
                                          </p:spTgt>
                                        </p:tgtEl>
                                        <p:attrNameLst>
                                          <p:attrName>style.visibility</p:attrName>
                                        </p:attrNameLst>
                                      </p:cBhvr>
                                      <p:to>
                                        <p:strVal val="visible"/>
                                      </p:to>
                                    </p:set>
                                    <p:animEffect transition="in" filter="dissolve">
                                      <p:cBhvr>
                                        <p:cTn id="7" dur="500"/>
                                        <p:tgtEl>
                                          <p:spTgt spid="115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43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67AE9E-D920-4F63-A428-A4B01935CE36}" type="slidenum">
              <a:rPr lang="en-US" altLang="zh-CN" smtClean="0">
                <a:latin typeface="Times New Roman" pitchFamily="18" charset="0"/>
              </a:rPr>
              <a:pPr eaLnBrk="1" hangingPunct="1"/>
              <a:t>5</a:t>
            </a:fld>
            <a:endParaRPr lang="en-US" altLang="zh-CN" smtClean="0">
              <a:latin typeface="Times New Roman" pitchFamily="18" charset="0"/>
            </a:endParaRPr>
          </a:p>
        </p:txBody>
      </p:sp>
      <p:sp>
        <p:nvSpPr>
          <p:cNvPr id="14340" name="Text Box 11"/>
          <p:cNvSpPr txBox="1">
            <a:spLocks noChangeArrowheads="1"/>
          </p:cNvSpPr>
          <p:nvPr/>
        </p:nvSpPr>
        <p:spPr bwMode="auto">
          <a:xfrm>
            <a:off x="2133600" y="260350"/>
            <a:ext cx="4905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buClr>
                <a:schemeClr val="tx1"/>
              </a:buClr>
              <a:buSzPct val="100000"/>
              <a:buFont typeface="Tahoma" pitchFamily="34" charset="0"/>
              <a:buNone/>
            </a:pPr>
            <a:r>
              <a:rPr lang="zh-CN" altLang="en-US" sz="3600" b="1">
                <a:solidFill>
                  <a:schemeClr val="bg1"/>
                </a:solidFill>
                <a:latin typeface="Tahoma" pitchFamily="34" charset="0"/>
                <a:ea typeface="宋体" pitchFamily="2" charset="-122"/>
              </a:rPr>
              <a:t>存储器系统的层次结构 </a:t>
            </a:r>
          </a:p>
        </p:txBody>
      </p:sp>
      <p:sp>
        <p:nvSpPr>
          <p:cNvPr id="14341" name="AutoShape 13"/>
          <p:cNvSpPr>
            <a:spLocks noChangeArrowheads="1"/>
          </p:cNvSpPr>
          <p:nvPr/>
        </p:nvSpPr>
        <p:spPr bwMode="auto">
          <a:xfrm>
            <a:off x="2085975" y="2447925"/>
            <a:ext cx="4754563" cy="3860800"/>
          </a:xfrm>
          <a:prstGeom prst="flowChartExtra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550" tIns="41275" rIns="82550" bIns="41275" anchor="ctr"/>
          <a:lstStyle/>
          <a:p>
            <a:endParaRPr lang="zh-CN" altLang="en-US">
              <a:ea typeface="宋体" pitchFamily="2" charset="-122"/>
            </a:endParaRPr>
          </a:p>
        </p:txBody>
      </p:sp>
      <p:sp>
        <p:nvSpPr>
          <p:cNvPr id="14342" name="AutoShape 14"/>
          <p:cNvSpPr>
            <a:spLocks noChangeArrowheads="1"/>
          </p:cNvSpPr>
          <p:nvPr/>
        </p:nvSpPr>
        <p:spPr bwMode="auto">
          <a:xfrm>
            <a:off x="1417638" y="1336675"/>
            <a:ext cx="5314950" cy="4783138"/>
          </a:xfrm>
          <a:prstGeom prst="triangle">
            <a:avLst>
              <a:gd name="adj" fmla="val 50000"/>
            </a:avLst>
          </a:prstGeom>
          <a:solidFill>
            <a:srgbClr val="CFDBFD"/>
          </a:solidFill>
          <a:ln w="19050" algn="ctr">
            <a:solidFill>
              <a:schemeClr val="tx1"/>
            </a:solidFill>
            <a:miter lim="800000"/>
            <a:headEnd/>
            <a:tailEnd/>
          </a:ln>
        </p:spPr>
        <p:txBody>
          <a:bodyPr wrap="none" lIns="82550" tIns="41275" rIns="82550" bIns="41275" anchor="ctr"/>
          <a:lstStyle/>
          <a:p>
            <a:endParaRPr lang="zh-CN" altLang="en-US">
              <a:ea typeface="宋体" pitchFamily="2" charset="-122"/>
            </a:endParaRPr>
          </a:p>
        </p:txBody>
      </p:sp>
      <p:sp>
        <p:nvSpPr>
          <p:cNvPr id="14343" name="Line 15"/>
          <p:cNvSpPr>
            <a:spLocks noChangeShapeType="1"/>
          </p:cNvSpPr>
          <p:nvPr/>
        </p:nvSpPr>
        <p:spPr bwMode="auto">
          <a:xfrm>
            <a:off x="3240088" y="2879725"/>
            <a:ext cx="1692275" cy="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lIns="82550" tIns="41275" rIns="82550" bIns="41275"/>
          <a:lstStyle/>
          <a:p>
            <a:endParaRPr lang="zh-CN" altLang="en-US"/>
          </a:p>
        </p:txBody>
      </p:sp>
      <p:sp>
        <p:nvSpPr>
          <p:cNvPr id="14344" name="Line 16"/>
          <p:cNvSpPr>
            <a:spLocks noChangeShapeType="1"/>
          </p:cNvSpPr>
          <p:nvPr/>
        </p:nvSpPr>
        <p:spPr bwMode="auto">
          <a:xfrm>
            <a:off x="2660650" y="3887788"/>
            <a:ext cx="2806700" cy="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lIns="82550" tIns="41275" rIns="82550" bIns="41275"/>
          <a:lstStyle/>
          <a:p>
            <a:endParaRPr lang="zh-CN" altLang="en-US"/>
          </a:p>
        </p:txBody>
      </p:sp>
      <p:sp>
        <p:nvSpPr>
          <p:cNvPr id="14345" name="Line 17"/>
          <p:cNvSpPr>
            <a:spLocks noChangeShapeType="1"/>
          </p:cNvSpPr>
          <p:nvPr/>
        </p:nvSpPr>
        <p:spPr bwMode="auto">
          <a:xfrm>
            <a:off x="2124075" y="4895850"/>
            <a:ext cx="3905250" cy="0"/>
          </a:xfrm>
          <a:prstGeom prst="line">
            <a:avLst/>
          </a:prstGeom>
          <a:noFill/>
          <a:ln w="22225">
            <a:solidFill>
              <a:srgbClr val="FF6600"/>
            </a:solidFill>
            <a:round/>
            <a:headEnd/>
            <a:tailEnd/>
          </a:ln>
          <a:extLst>
            <a:ext uri="{909E8E84-426E-40dd-AFC4-6F175D3DCCD1}">
              <a14:hiddenFill xmlns:a14="http://schemas.microsoft.com/office/drawing/2010/main">
                <a:noFill/>
              </a14:hiddenFill>
            </a:ext>
          </a:extLst>
        </p:spPr>
        <p:txBody>
          <a:bodyPr lIns="82550" tIns="41275" rIns="82550" bIns="41275"/>
          <a:lstStyle/>
          <a:p>
            <a:endParaRPr lang="zh-CN" altLang="en-US"/>
          </a:p>
        </p:txBody>
      </p:sp>
      <p:sp>
        <p:nvSpPr>
          <p:cNvPr id="14346" name="Text Box 19"/>
          <p:cNvSpPr txBox="1">
            <a:spLocks noChangeArrowheads="1"/>
          </p:cNvSpPr>
          <p:nvPr/>
        </p:nvSpPr>
        <p:spPr bwMode="auto">
          <a:xfrm>
            <a:off x="3255963" y="2232025"/>
            <a:ext cx="16033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kumimoji="1" lang="zh-CN" altLang="en-US" sz="2400" b="1">
                <a:latin typeface="Times New Roman" pitchFamily="18" charset="0"/>
                <a:ea typeface="黑体" pitchFamily="49" charset="-122"/>
              </a:rPr>
              <a:t>寄存器</a:t>
            </a:r>
          </a:p>
        </p:txBody>
      </p:sp>
      <p:sp>
        <p:nvSpPr>
          <p:cNvPr id="14347" name="Text Box 20"/>
          <p:cNvSpPr txBox="1">
            <a:spLocks noChangeArrowheads="1"/>
          </p:cNvSpPr>
          <p:nvPr/>
        </p:nvSpPr>
        <p:spPr bwMode="auto">
          <a:xfrm>
            <a:off x="3233738" y="3086100"/>
            <a:ext cx="1589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kumimoji="1" lang="zh-CN" altLang="en-US" sz="2400" b="1">
                <a:latin typeface="Times New Roman" pitchFamily="18" charset="0"/>
                <a:ea typeface="黑体" pitchFamily="49" charset="-122"/>
              </a:rPr>
              <a:t>高速缓存</a:t>
            </a:r>
            <a:br>
              <a:rPr kumimoji="1" lang="zh-CN" altLang="en-US" sz="2400" b="1">
                <a:latin typeface="Times New Roman" pitchFamily="18" charset="0"/>
                <a:ea typeface="黑体" pitchFamily="49" charset="-122"/>
              </a:rPr>
            </a:br>
            <a:r>
              <a:rPr kumimoji="1" lang="en-US" altLang="zh-CN" sz="2400" b="1">
                <a:latin typeface="Times New Roman" pitchFamily="18" charset="0"/>
                <a:ea typeface="黑体" pitchFamily="49" charset="-122"/>
              </a:rPr>
              <a:t>Cache</a:t>
            </a:r>
          </a:p>
        </p:txBody>
      </p:sp>
      <p:sp>
        <p:nvSpPr>
          <p:cNvPr id="14348" name="Text Box 21"/>
          <p:cNvSpPr txBox="1">
            <a:spLocks noChangeArrowheads="1"/>
          </p:cNvSpPr>
          <p:nvPr/>
        </p:nvSpPr>
        <p:spPr bwMode="auto">
          <a:xfrm>
            <a:off x="3190875" y="4021138"/>
            <a:ext cx="16033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kumimoji="1" lang="zh-CN" altLang="en-US" sz="2400" b="1">
                <a:latin typeface="Times New Roman" pitchFamily="18" charset="0"/>
                <a:ea typeface="黑体" pitchFamily="49" charset="-122"/>
              </a:rPr>
              <a:t>主存储器</a:t>
            </a:r>
            <a:r>
              <a:rPr kumimoji="1" lang="en-US" altLang="zh-CN" sz="2400" b="1">
                <a:latin typeface="Times New Roman" pitchFamily="18" charset="0"/>
                <a:ea typeface="黑体" pitchFamily="49" charset="-122"/>
              </a:rPr>
              <a:t>DRAM</a:t>
            </a:r>
          </a:p>
        </p:txBody>
      </p:sp>
      <p:sp>
        <p:nvSpPr>
          <p:cNvPr id="14349" name="Text Box 22"/>
          <p:cNvSpPr txBox="1">
            <a:spLocks noChangeArrowheads="1"/>
          </p:cNvSpPr>
          <p:nvPr/>
        </p:nvSpPr>
        <p:spPr bwMode="auto">
          <a:xfrm>
            <a:off x="2587625" y="5102225"/>
            <a:ext cx="27670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kumimoji="1" lang="zh-CN" altLang="en-US" sz="2400" b="1">
                <a:latin typeface="Times New Roman" pitchFamily="18" charset="0"/>
                <a:ea typeface="黑体" pitchFamily="49" charset="-122"/>
              </a:rPr>
              <a:t>外部存储器     </a:t>
            </a:r>
            <a:br>
              <a:rPr kumimoji="1" lang="zh-CN" altLang="en-US" sz="2400" b="1">
                <a:latin typeface="Times New Roman" pitchFamily="18" charset="0"/>
                <a:ea typeface="黑体" pitchFamily="49" charset="-122"/>
              </a:rPr>
            </a:br>
            <a:r>
              <a:rPr kumimoji="1" lang="zh-CN" altLang="en-US" sz="2400" b="1">
                <a:latin typeface="Times New Roman" pitchFamily="18" charset="0"/>
                <a:ea typeface="黑体" pitchFamily="49" charset="-122"/>
              </a:rPr>
              <a:t>磁盘、光盘、</a:t>
            </a:r>
            <a:r>
              <a:rPr kumimoji="1" lang="en-US" altLang="zh-CN" sz="2400" b="1">
                <a:latin typeface="Times New Roman" pitchFamily="18" charset="0"/>
                <a:ea typeface="黑体" pitchFamily="49" charset="-122"/>
              </a:rPr>
              <a:t>U</a:t>
            </a:r>
            <a:r>
              <a:rPr kumimoji="1" lang="zh-CN" altLang="en-US" sz="2400" b="1">
                <a:latin typeface="Times New Roman" pitchFamily="18" charset="0"/>
                <a:ea typeface="黑体" pitchFamily="49" charset="-122"/>
              </a:rPr>
              <a:t>盘</a:t>
            </a:r>
          </a:p>
        </p:txBody>
      </p:sp>
      <p:sp>
        <p:nvSpPr>
          <p:cNvPr id="14350" name="AutoShape 24"/>
          <p:cNvSpPr>
            <a:spLocks noChangeArrowheads="1"/>
          </p:cNvSpPr>
          <p:nvPr/>
        </p:nvSpPr>
        <p:spPr bwMode="auto">
          <a:xfrm>
            <a:off x="6902450" y="4003675"/>
            <a:ext cx="336550" cy="1981200"/>
          </a:xfrm>
          <a:prstGeom prst="downArrow">
            <a:avLst>
              <a:gd name="adj1" fmla="val 31130"/>
              <a:gd name="adj2" fmla="val 58841"/>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p>
            <a:endParaRPr lang="zh-CN" altLang="en-US">
              <a:ea typeface="宋体" pitchFamily="2" charset="-122"/>
            </a:endParaRPr>
          </a:p>
        </p:txBody>
      </p:sp>
      <p:sp>
        <p:nvSpPr>
          <p:cNvPr id="14351" name="AutoShape 25"/>
          <p:cNvSpPr>
            <a:spLocks noChangeArrowheads="1"/>
          </p:cNvSpPr>
          <p:nvPr/>
        </p:nvSpPr>
        <p:spPr bwMode="auto">
          <a:xfrm rot="10800000">
            <a:off x="6902450" y="1412875"/>
            <a:ext cx="336550" cy="2209800"/>
          </a:xfrm>
          <a:prstGeom prst="downArrow">
            <a:avLst>
              <a:gd name="adj1" fmla="val 31130"/>
              <a:gd name="adj2" fmla="val 65630"/>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nchor="ctr"/>
          <a:lstStyle/>
          <a:p>
            <a:endParaRPr lang="zh-CN" altLang="en-US">
              <a:ea typeface="宋体" pitchFamily="2" charset="-122"/>
            </a:endParaRPr>
          </a:p>
        </p:txBody>
      </p:sp>
      <p:sp>
        <p:nvSpPr>
          <p:cNvPr id="14352" name="Text Box 26"/>
          <p:cNvSpPr txBox="1">
            <a:spLocks noChangeArrowheads="1"/>
          </p:cNvSpPr>
          <p:nvPr/>
        </p:nvSpPr>
        <p:spPr bwMode="auto">
          <a:xfrm>
            <a:off x="7239000" y="1674674"/>
            <a:ext cx="12207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buClr>
                <a:schemeClr val="tx1"/>
              </a:buClr>
              <a:buSzPct val="100000"/>
              <a:buFont typeface="Tahoma" pitchFamily="34" charset="0"/>
              <a:buNone/>
            </a:pPr>
            <a:r>
              <a:rPr lang="zh-CN" altLang="en-US" sz="2400" b="1" dirty="0">
                <a:latin typeface="Tahoma" pitchFamily="34" charset="0"/>
                <a:ea typeface="宋体" pitchFamily="2" charset="-122"/>
              </a:rPr>
              <a:t>更</a:t>
            </a:r>
            <a:r>
              <a:rPr lang="zh-CN" altLang="en-US" sz="2400" b="1" dirty="0" smtClean="0">
                <a:latin typeface="Tahoma" pitchFamily="34" charset="0"/>
                <a:ea typeface="宋体" pitchFamily="2" charset="-122"/>
              </a:rPr>
              <a:t>小</a:t>
            </a:r>
            <a:r>
              <a:rPr lang="zh-CN" altLang="en-US" sz="2400" b="1" dirty="0">
                <a:latin typeface="Tahoma" pitchFamily="34" charset="0"/>
                <a:ea typeface="宋体" pitchFamily="2" charset="-122"/>
              </a:rPr>
              <a:t/>
            </a:r>
            <a:br>
              <a:rPr lang="zh-CN" altLang="en-US" sz="2400" b="1" dirty="0">
                <a:latin typeface="Tahoma" pitchFamily="34" charset="0"/>
                <a:ea typeface="宋体" pitchFamily="2" charset="-122"/>
              </a:rPr>
            </a:br>
            <a:r>
              <a:rPr lang="zh-CN" altLang="en-US" sz="2400" b="1" dirty="0">
                <a:latin typeface="Tahoma" pitchFamily="34" charset="0"/>
                <a:ea typeface="宋体" pitchFamily="2" charset="-122"/>
              </a:rPr>
              <a:t>更</a:t>
            </a:r>
            <a:r>
              <a:rPr lang="zh-CN" altLang="en-US" sz="2400" b="1" dirty="0" smtClean="0">
                <a:latin typeface="Tahoma" pitchFamily="34" charset="0"/>
                <a:ea typeface="宋体" pitchFamily="2" charset="-122"/>
              </a:rPr>
              <a:t>快</a:t>
            </a:r>
            <a:r>
              <a:rPr lang="zh-CN" altLang="en-US" sz="2400" b="1" dirty="0">
                <a:latin typeface="Tahoma" pitchFamily="34" charset="0"/>
                <a:ea typeface="宋体" pitchFamily="2" charset="-122"/>
              </a:rPr>
              <a:t/>
            </a:r>
            <a:br>
              <a:rPr lang="zh-CN" altLang="en-US" sz="2400" b="1" dirty="0">
                <a:latin typeface="Tahoma" pitchFamily="34" charset="0"/>
                <a:ea typeface="宋体" pitchFamily="2" charset="-122"/>
              </a:rPr>
            </a:br>
            <a:r>
              <a:rPr lang="zh-CN" altLang="en-US" sz="2400" b="1" dirty="0">
                <a:latin typeface="Tahoma" pitchFamily="34" charset="0"/>
                <a:ea typeface="宋体" pitchFamily="2" charset="-122"/>
              </a:rPr>
              <a:t>更贵</a:t>
            </a:r>
          </a:p>
        </p:txBody>
      </p:sp>
      <p:sp>
        <p:nvSpPr>
          <p:cNvPr id="14353" name="Text Box 27"/>
          <p:cNvSpPr txBox="1">
            <a:spLocks noChangeArrowheads="1"/>
          </p:cNvSpPr>
          <p:nvPr/>
        </p:nvSpPr>
        <p:spPr bwMode="auto">
          <a:xfrm>
            <a:off x="7239000" y="4005064"/>
            <a:ext cx="12938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spcBef>
                <a:spcPct val="50000"/>
              </a:spcBef>
              <a:buClr>
                <a:schemeClr val="tx1"/>
              </a:buClr>
              <a:buSzPct val="100000"/>
              <a:buFont typeface="Tahoma" pitchFamily="34" charset="0"/>
              <a:buNone/>
            </a:pPr>
            <a:r>
              <a:rPr lang="zh-CN" altLang="en-US" sz="2400" b="1" dirty="0">
                <a:latin typeface="Tahoma" pitchFamily="34" charset="0"/>
                <a:ea typeface="宋体" pitchFamily="2" charset="-122"/>
              </a:rPr>
              <a:t>更</a:t>
            </a:r>
            <a:r>
              <a:rPr lang="zh-CN" altLang="en-US" sz="2400" b="1" dirty="0" smtClean="0">
                <a:latin typeface="Tahoma" pitchFamily="34" charset="0"/>
                <a:ea typeface="宋体" pitchFamily="2" charset="-122"/>
              </a:rPr>
              <a:t>大</a:t>
            </a:r>
            <a:r>
              <a:rPr lang="zh-CN" altLang="en-US" sz="2400" b="1" dirty="0">
                <a:latin typeface="Tahoma" pitchFamily="34" charset="0"/>
                <a:ea typeface="宋体" pitchFamily="2" charset="-122"/>
              </a:rPr>
              <a:t/>
            </a:r>
            <a:br>
              <a:rPr lang="zh-CN" altLang="en-US" sz="2400" b="1" dirty="0">
                <a:latin typeface="Tahoma" pitchFamily="34" charset="0"/>
                <a:ea typeface="宋体" pitchFamily="2" charset="-122"/>
              </a:rPr>
            </a:br>
            <a:r>
              <a:rPr lang="zh-CN" altLang="en-US" sz="2400" b="1" dirty="0">
                <a:latin typeface="Tahoma" pitchFamily="34" charset="0"/>
                <a:ea typeface="宋体" pitchFamily="2" charset="-122"/>
              </a:rPr>
              <a:t>更</a:t>
            </a:r>
            <a:r>
              <a:rPr lang="zh-CN" altLang="en-US" sz="2400" b="1" dirty="0" smtClean="0">
                <a:latin typeface="Tahoma" pitchFamily="34" charset="0"/>
                <a:ea typeface="宋体" pitchFamily="2" charset="-122"/>
              </a:rPr>
              <a:t>慢</a:t>
            </a:r>
            <a:r>
              <a:rPr lang="zh-CN" altLang="en-US" sz="2400" b="1" dirty="0">
                <a:latin typeface="Tahoma" pitchFamily="34" charset="0"/>
                <a:ea typeface="宋体" pitchFamily="2" charset="-122"/>
              </a:rPr>
              <a:t/>
            </a:r>
            <a:br>
              <a:rPr lang="zh-CN" altLang="en-US" sz="2400" b="1" dirty="0">
                <a:latin typeface="Tahoma" pitchFamily="34" charset="0"/>
                <a:ea typeface="宋体" pitchFamily="2" charset="-122"/>
              </a:rPr>
            </a:br>
            <a:r>
              <a:rPr lang="zh-CN" altLang="en-US" sz="2400" b="1" dirty="0">
                <a:latin typeface="Tahoma" pitchFamily="34" charset="0"/>
                <a:ea typeface="宋体" pitchFamily="2" charset="-122"/>
              </a:rPr>
              <a:t>更便宜</a:t>
            </a:r>
          </a:p>
        </p:txBody>
      </p:sp>
      <p:sp>
        <p:nvSpPr>
          <p:cNvPr id="14354" name="Text Box 29"/>
          <p:cNvSpPr txBox="1">
            <a:spLocks noChangeArrowheads="1"/>
          </p:cNvSpPr>
          <p:nvPr/>
        </p:nvSpPr>
        <p:spPr bwMode="auto">
          <a:xfrm>
            <a:off x="611560" y="2120900"/>
            <a:ext cx="12954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400" b="1" dirty="0">
                <a:latin typeface="Times New Roman" pitchFamily="18" charset="0"/>
                <a:ea typeface="宋体" pitchFamily="2" charset="-122"/>
              </a:rPr>
              <a:t>1 </a:t>
            </a:r>
            <a:r>
              <a:rPr lang="en-US" altLang="zh-CN" sz="2400" b="1" dirty="0" err="1">
                <a:latin typeface="Times New Roman" pitchFamily="18" charset="0"/>
                <a:ea typeface="宋体" pitchFamily="2" charset="-122"/>
              </a:rPr>
              <a:t>nsec</a:t>
            </a:r>
            <a:endParaRPr lang="en-US" altLang="zh-CN" sz="2400" b="1" dirty="0">
              <a:latin typeface="Times New Roman" pitchFamily="18" charset="0"/>
              <a:ea typeface="宋体" pitchFamily="2" charset="-122"/>
            </a:endParaRPr>
          </a:p>
          <a:p>
            <a:pPr eaLnBrk="1" hangingPunct="1">
              <a:spcBef>
                <a:spcPct val="160000"/>
              </a:spcBef>
            </a:pPr>
            <a:r>
              <a:rPr lang="en-US" altLang="zh-CN" sz="2400" b="1" dirty="0">
                <a:latin typeface="Times New Roman" pitchFamily="18" charset="0"/>
                <a:ea typeface="宋体" pitchFamily="2" charset="-122"/>
              </a:rPr>
              <a:t>2 </a:t>
            </a:r>
            <a:r>
              <a:rPr lang="en-US" altLang="zh-CN" sz="2400" b="1" dirty="0" err="1">
                <a:latin typeface="Times New Roman" pitchFamily="18" charset="0"/>
                <a:ea typeface="宋体" pitchFamily="2" charset="-122"/>
              </a:rPr>
              <a:t>nsec</a:t>
            </a:r>
            <a:endParaRPr lang="en-US" altLang="zh-CN" sz="2400" b="1" dirty="0">
              <a:latin typeface="Times New Roman" pitchFamily="18" charset="0"/>
              <a:ea typeface="宋体" pitchFamily="2" charset="-122"/>
            </a:endParaRPr>
          </a:p>
          <a:p>
            <a:pPr eaLnBrk="1" hangingPunct="1">
              <a:spcBef>
                <a:spcPct val="180000"/>
              </a:spcBef>
            </a:pPr>
            <a:r>
              <a:rPr lang="en-US" altLang="zh-CN" sz="2400" b="1" dirty="0">
                <a:latin typeface="Times New Roman" pitchFamily="18" charset="0"/>
                <a:ea typeface="宋体" pitchFamily="2" charset="-122"/>
              </a:rPr>
              <a:t>10 </a:t>
            </a:r>
            <a:r>
              <a:rPr lang="en-US" altLang="zh-CN" sz="2400" b="1" dirty="0" err="1">
                <a:latin typeface="Times New Roman" pitchFamily="18" charset="0"/>
                <a:ea typeface="宋体" pitchFamily="2" charset="-122"/>
              </a:rPr>
              <a:t>nsec</a:t>
            </a:r>
            <a:endParaRPr lang="en-US" altLang="zh-CN" sz="2400" b="1" dirty="0">
              <a:latin typeface="Times New Roman" pitchFamily="18" charset="0"/>
              <a:ea typeface="宋体" pitchFamily="2" charset="-122"/>
            </a:endParaRPr>
          </a:p>
          <a:p>
            <a:pPr eaLnBrk="1" hangingPunct="1">
              <a:spcBef>
                <a:spcPct val="180000"/>
              </a:spcBef>
            </a:pPr>
            <a:r>
              <a:rPr lang="en-US" altLang="zh-CN" sz="2400" b="1" dirty="0">
                <a:latin typeface="Times New Roman" pitchFamily="18" charset="0"/>
                <a:ea typeface="宋体" pitchFamily="2" charset="-122"/>
              </a:rPr>
              <a:t>10 </a:t>
            </a:r>
            <a:r>
              <a:rPr lang="en-US" altLang="zh-CN" sz="2400" b="1" dirty="0" err="1">
                <a:latin typeface="Times New Roman" pitchFamily="18" charset="0"/>
                <a:ea typeface="宋体" pitchFamily="2" charset="-122"/>
              </a:rPr>
              <a:t>msec</a:t>
            </a:r>
            <a:endParaRPr lang="en-US" altLang="zh-CN" sz="2400" b="1" dirty="0">
              <a:latin typeface="Times New Roman" pitchFamily="18" charset="0"/>
              <a:ea typeface="宋体" pitchFamily="2" charset="-122"/>
            </a:endParaRPr>
          </a:p>
        </p:txBody>
      </p:sp>
      <p:sp>
        <p:nvSpPr>
          <p:cNvPr id="87070" name="Text Box 30"/>
          <p:cNvSpPr txBox="1">
            <a:spLocks noChangeArrowheads="1"/>
          </p:cNvSpPr>
          <p:nvPr/>
        </p:nvSpPr>
        <p:spPr bwMode="auto">
          <a:xfrm>
            <a:off x="4943475" y="2297113"/>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0000FF"/>
                </a:solidFill>
                <a:latin typeface="Times New Roman" pitchFamily="18" charset="0"/>
                <a:ea typeface="宋体" pitchFamily="2" charset="-122"/>
              </a:rPr>
              <a:t>存储管理？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70"/>
                                        </p:tgtEl>
                                        <p:attrNameLst>
                                          <p:attrName>style.visibility</p:attrName>
                                        </p:attrNameLst>
                                      </p:cBhvr>
                                      <p:to>
                                        <p:strVal val="visible"/>
                                      </p:to>
                                    </p:set>
                                    <p:anim calcmode="lin" valueType="num">
                                      <p:cBhvr additive="base">
                                        <p:cTn id="7" dur="500" fill="hold"/>
                                        <p:tgtEl>
                                          <p:spTgt spid="87070"/>
                                        </p:tgtEl>
                                        <p:attrNameLst>
                                          <p:attrName>ppt_x</p:attrName>
                                        </p:attrNameLst>
                                      </p:cBhvr>
                                      <p:tavLst>
                                        <p:tav tm="0">
                                          <p:val>
                                            <p:strVal val="#ppt_x"/>
                                          </p:val>
                                        </p:tav>
                                        <p:tav tm="100000">
                                          <p:val>
                                            <p:strVal val="#ppt_x"/>
                                          </p:val>
                                        </p:tav>
                                      </p:tavLst>
                                    </p:anim>
                                    <p:anim calcmode="lin" valueType="num">
                                      <p:cBhvr additive="base">
                                        <p:cTn id="8" dur="500" fill="hold"/>
                                        <p:tgtEl>
                                          <p:spTgt spid="870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73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D539BC1-1C77-4EF1-9CEC-B4FB31E886C4}" type="slidenum">
              <a:rPr lang="en-US" altLang="zh-CN" smtClean="0">
                <a:latin typeface="Times New Roman" pitchFamily="18" charset="0"/>
              </a:rPr>
              <a:pPr eaLnBrk="1" hangingPunct="1"/>
              <a:t>50</a:t>
            </a:fld>
            <a:endParaRPr lang="en-US" altLang="zh-CN" smtClean="0">
              <a:latin typeface="Times New Roman" pitchFamily="18" charset="0"/>
            </a:endParaRPr>
          </a:p>
        </p:txBody>
      </p:sp>
      <p:grpSp>
        <p:nvGrpSpPr>
          <p:cNvPr id="57348" name="Group 3"/>
          <p:cNvGrpSpPr>
            <a:grpSpLocks/>
          </p:cNvGrpSpPr>
          <p:nvPr/>
        </p:nvGrpSpPr>
        <p:grpSpPr bwMode="auto">
          <a:xfrm>
            <a:off x="3384550" y="2806700"/>
            <a:ext cx="1941513" cy="569913"/>
            <a:chOff x="2087" y="1490"/>
            <a:chExt cx="1223" cy="359"/>
          </a:xfrm>
        </p:grpSpPr>
        <p:sp>
          <p:nvSpPr>
            <p:cNvPr id="57400" name="Line 4"/>
            <p:cNvSpPr>
              <a:spLocks noChangeShapeType="1"/>
            </p:cNvSpPr>
            <p:nvPr/>
          </p:nvSpPr>
          <p:spPr bwMode="auto">
            <a:xfrm>
              <a:off x="2087" y="1849"/>
              <a:ext cx="122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401" name="Text Box 5"/>
            <p:cNvSpPr txBox="1">
              <a:spLocks noChangeArrowheads="1"/>
            </p:cNvSpPr>
            <p:nvPr/>
          </p:nvSpPr>
          <p:spPr bwMode="auto">
            <a:xfrm>
              <a:off x="2157" y="149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装入分区</a:t>
              </a:r>
            </a:p>
          </p:txBody>
        </p:sp>
      </p:grpSp>
      <p:grpSp>
        <p:nvGrpSpPr>
          <p:cNvPr id="57349" name="Group 6"/>
          <p:cNvGrpSpPr>
            <a:grpSpLocks/>
          </p:cNvGrpSpPr>
          <p:nvPr/>
        </p:nvGrpSpPr>
        <p:grpSpPr bwMode="auto">
          <a:xfrm>
            <a:off x="781050" y="488950"/>
            <a:ext cx="2560638" cy="5954713"/>
            <a:chOff x="1743" y="336"/>
            <a:chExt cx="1613" cy="3751"/>
          </a:xfrm>
        </p:grpSpPr>
        <p:grpSp>
          <p:nvGrpSpPr>
            <p:cNvPr id="57376" name="Group 7"/>
            <p:cNvGrpSpPr>
              <a:grpSpLocks/>
            </p:cNvGrpSpPr>
            <p:nvPr/>
          </p:nvGrpSpPr>
          <p:grpSpPr bwMode="auto">
            <a:xfrm>
              <a:off x="1743" y="336"/>
              <a:ext cx="1613" cy="3751"/>
              <a:chOff x="1743" y="336"/>
              <a:chExt cx="1613" cy="3751"/>
            </a:xfrm>
          </p:grpSpPr>
          <p:sp>
            <p:nvSpPr>
              <p:cNvPr id="57379" name="Rectangle 8"/>
              <p:cNvSpPr>
                <a:spLocks noChangeArrowheads="1"/>
              </p:cNvSpPr>
              <p:nvPr/>
            </p:nvSpPr>
            <p:spPr bwMode="auto">
              <a:xfrm>
                <a:off x="2130" y="686"/>
                <a:ext cx="1152" cy="340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en-US" sz="2400">
                  <a:latin typeface="Times New Roman" pitchFamily="18" charset="0"/>
                  <a:ea typeface="楷体_GB2312" pitchFamily="49" charset="-122"/>
                </a:endParaRPr>
              </a:p>
            </p:txBody>
          </p:sp>
          <p:sp>
            <p:nvSpPr>
              <p:cNvPr id="57380" name="Text Box 9"/>
              <p:cNvSpPr txBox="1">
                <a:spLocks noChangeArrowheads="1"/>
              </p:cNvSpPr>
              <p:nvPr/>
            </p:nvSpPr>
            <p:spPr bwMode="auto">
              <a:xfrm>
                <a:off x="1880" y="58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0</a:t>
                </a:r>
              </a:p>
            </p:txBody>
          </p:sp>
          <p:sp>
            <p:nvSpPr>
              <p:cNvPr id="57381" name="Text Box 10"/>
              <p:cNvSpPr txBox="1">
                <a:spLocks noChangeArrowheads="1"/>
              </p:cNvSpPr>
              <p:nvPr/>
            </p:nvSpPr>
            <p:spPr bwMode="auto">
              <a:xfrm>
                <a:off x="1746" y="134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100</a:t>
                </a:r>
              </a:p>
            </p:txBody>
          </p:sp>
          <p:sp>
            <p:nvSpPr>
              <p:cNvPr id="57382" name="Text Box 11"/>
              <p:cNvSpPr txBox="1">
                <a:spLocks noChangeArrowheads="1"/>
              </p:cNvSpPr>
              <p:nvPr/>
            </p:nvSpPr>
            <p:spPr bwMode="auto">
              <a:xfrm>
                <a:off x="1746" y="2396"/>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200</a:t>
                </a:r>
              </a:p>
            </p:txBody>
          </p:sp>
          <p:sp>
            <p:nvSpPr>
              <p:cNvPr id="57383" name="Text Box 12"/>
              <p:cNvSpPr txBox="1">
                <a:spLocks noChangeArrowheads="1"/>
              </p:cNvSpPr>
              <p:nvPr/>
            </p:nvSpPr>
            <p:spPr bwMode="auto">
              <a:xfrm>
                <a:off x="1774" y="3206"/>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300</a:t>
                </a:r>
              </a:p>
            </p:txBody>
          </p:sp>
          <p:grpSp>
            <p:nvGrpSpPr>
              <p:cNvPr id="57384" name="Group 13"/>
              <p:cNvGrpSpPr>
                <a:grpSpLocks/>
              </p:cNvGrpSpPr>
              <p:nvPr/>
            </p:nvGrpSpPr>
            <p:grpSpPr bwMode="auto">
              <a:xfrm>
                <a:off x="2610" y="3327"/>
                <a:ext cx="204" cy="648"/>
                <a:chOff x="2727" y="3327"/>
                <a:chExt cx="204" cy="648"/>
              </a:xfrm>
            </p:grpSpPr>
            <p:sp>
              <p:nvSpPr>
                <p:cNvPr id="57396" name="Text Box 14"/>
                <p:cNvSpPr txBox="1">
                  <a:spLocks noChangeArrowheads="1"/>
                </p:cNvSpPr>
                <p:nvPr/>
              </p:nvSpPr>
              <p:spPr bwMode="auto">
                <a:xfrm>
                  <a:off x="2727" y="3327"/>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nvGrpSpPr>
                <p:cNvPr id="57397" name="Group 15"/>
                <p:cNvGrpSpPr>
                  <a:grpSpLocks/>
                </p:cNvGrpSpPr>
                <p:nvPr/>
              </p:nvGrpSpPr>
              <p:grpSpPr bwMode="auto">
                <a:xfrm>
                  <a:off x="2727" y="3411"/>
                  <a:ext cx="204" cy="564"/>
                  <a:chOff x="2727" y="3411"/>
                  <a:chExt cx="204" cy="564"/>
                </a:xfrm>
              </p:grpSpPr>
              <p:sp>
                <p:nvSpPr>
                  <p:cNvPr id="57398" name="Text Box 16"/>
                  <p:cNvSpPr txBox="1">
                    <a:spLocks noChangeArrowheads="1"/>
                  </p:cNvSpPr>
                  <p:nvPr/>
                </p:nvSpPr>
                <p:spPr bwMode="auto">
                  <a:xfrm>
                    <a:off x="2727" y="3411"/>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sp>
                <p:nvSpPr>
                  <p:cNvPr id="57399" name="Text Box 17"/>
                  <p:cNvSpPr txBox="1">
                    <a:spLocks noChangeArrowheads="1"/>
                  </p:cNvSpPr>
                  <p:nvPr/>
                </p:nvSpPr>
                <p:spPr bwMode="auto">
                  <a:xfrm>
                    <a:off x="2727" y="3495"/>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sp>
            <p:nvSpPr>
              <p:cNvPr id="57385" name="Text Box 18"/>
              <p:cNvSpPr txBox="1">
                <a:spLocks noChangeArrowheads="1"/>
              </p:cNvSpPr>
              <p:nvPr/>
            </p:nvSpPr>
            <p:spPr bwMode="auto">
              <a:xfrm>
                <a:off x="2598" y="732"/>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sp>
            <p:nvSpPr>
              <p:cNvPr id="57386" name="Text Box 19"/>
              <p:cNvSpPr txBox="1">
                <a:spLocks noChangeArrowheads="1"/>
              </p:cNvSpPr>
              <p:nvPr/>
            </p:nvSpPr>
            <p:spPr bwMode="auto">
              <a:xfrm>
                <a:off x="2598" y="636"/>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7387" name="Text Box 20"/>
              <p:cNvSpPr txBox="1">
                <a:spLocks noChangeArrowheads="1"/>
              </p:cNvSpPr>
              <p:nvPr/>
            </p:nvSpPr>
            <p:spPr bwMode="auto">
              <a:xfrm>
                <a:off x="2598" y="828"/>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7388" name="Line 21"/>
              <p:cNvSpPr>
                <a:spLocks noChangeShapeType="1"/>
              </p:cNvSpPr>
              <p:nvPr/>
            </p:nvSpPr>
            <p:spPr bwMode="auto">
              <a:xfrm>
                <a:off x="2130" y="1449"/>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9" name="Line 22"/>
              <p:cNvSpPr>
                <a:spLocks noChangeShapeType="1"/>
              </p:cNvSpPr>
              <p:nvPr/>
            </p:nvSpPr>
            <p:spPr bwMode="auto">
              <a:xfrm>
                <a:off x="2130" y="2496"/>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0" name="Line 23"/>
              <p:cNvSpPr>
                <a:spLocks noChangeShapeType="1"/>
              </p:cNvSpPr>
              <p:nvPr/>
            </p:nvSpPr>
            <p:spPr bwMode="auto">
              <a:xfrm>
                <a:off x="2130" y="3315"/>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1" name="Text Box 24"/>
              <p:cNvSpPr txBox="1">
                <a:spLocks noChangeArrowheads="1"/>
              </p:cNvSpPr>
              <p:nvPr/>
            </p:nvSpPr>
            <p:spPr bwMode="auto">
              <a:xfrm>
                <a:off x="2139" y="1416"/>
                <a:ext cx="115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400" b="1">
                    <a:latin typeface="Times New Roman" pitchFamily="18" charset="0"/>
                    <a:ea typeface="楷体_GB2312" pitchFamily="49" charset="-122"/>
                  </a:rPr>
                  <a:t>str  5,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ldr R1,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add R2,R1,3</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str R2, [204]</a:t>
                </a:r>
              </a:p>
            </p:txBody>
          </p:sp>
          <p:sp>
            <p:nvSpPr>
              <p:cNvPr id="57392" name="Text Box 25"/>
              <p:cNvSpPr txBox="1">
                <a:spLocks noChangeArrowheads="1"/>
              </p:cNvSpPr>
              <p:nvPr/>
            </p:nvSpPr>
            <p:spPr bwMode="auto">
              <a:xfrm>
                <a:off x="2082" y="336"/>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逻辑地址空间</a:t>
                </a:r>
              </a:p>
            </p:txBody>
          </p:sp>
          <p:sp>
            <p:nvSpPr>
              <p:cNvPr id="57393" name="Line 26"/>
              <p:cNvSpPr>
                <a:spLocks noChangeShapeType="1"/>
              </p:cNvSpPr>
              <p:nvPr/>
            </p:nvSpPr>
            <p:spPr bwMode="auto">
              <a:xfrm>
                <a:off x="2136" y="2718"/>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4" name="Line 27"/>
              <p:cNvSpPr>
                <a:spLocks noChangeShapeType="1"/>
              </p:cNvSpPr>
              <p:nvPr/>
            </p:nvSpPr>
            <p:spPr bwMode="auto">
              <a:xfrm>
                <a:off x="2124" y="2931"/>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5" name="Text Box 28"/>
              <p:cNvSpPr txBox="1">
                <a:spLocks noChangeArrowheads="1"/>
              </p:cNvSpPr>
              <p:nvPr/>
            </p:nvSpPr>
            <p:spPr bwMode="auto">
              <a:xfrm>
                <a:off x="1743" y="2600"/>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204</a:t>
                </a:r>
              </a:p>
            </p:txBody>
          </p:sp>
        </p:grpSp>
        <p:sp>
          <p:nvSpPr>
            <p:cNvPr id="57377" name="Rectangle 29"/>
            <p:cNvSpPr>
              <a:spLocks noChangeArrowheads="1"/>
            </p:cNvSpPr>
            <p:nvPr/>
          </p:nvSpPr>
          <p:spPr bwMode="auto">
            <a:xfrm>
              <a:off x="2577" y="242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x</a:t>
              </a:r>
            </a:p>
          </p:txBody>
        </p:sp>
        <p:sp>
          <p:nvSpPr>
            <p:cNvPr id="57378" name="Rectangle 30"/>
            <p:cNvSpPr>
              <a:spLocks noChangeArrowheads="1"/>
            </p:cNvSpPr>
            <p:nvPr/>
          </p:nvSpPr>
          <p:spPr bwMode="auto">
            <a:xfrm>
              <a:off x="2586" y="26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y</a:t>
              </a:r>
            </a:p>
          </p:txBody>
        </p:sp>
      </p:grpSp>
      <p:grpSp>
        <p:nvGrpSpPr>
          <p:cNvPr id="57350" name="Group 31"/>
          <p:cNvGrpSpPr>
            <a:grpSpLocks/>
          </p:cNvGrpSpPr>
          <p:nvPr/>
        </p:nvGrpSpPr>
        <p:grpSpPr bwMode="auto">
          <a:xfrm>
            <a:off x="5430838" y="488950"/>
            <a:ext cx="2647950" cy="5964238"/>
            <a:chOff x="3421" y="228"/>
            <a:chExt cx="1668" cy="3757"/>
          </a:xfrm>
        </p:grpSpPr>
        <p:sp>
          <p:nvSpPr>
            <p:cNvPr id="57351" name="Text Box 32"/>
            <p:cNvSpPr txBox="1">
              <a:spLocks noChangeArrowheads="1"/>
            </p:cNvSpPr>
            <p:nvPr/>
          </p:nvSpPr>
          <p:spPr bwMode="auto">
            <a:xfrm>
              <a:off x="4649" y="477"/>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1000</a:t>
              </a:r>
            </a:p>
          </p:txBody>
        </p:sp>
        <p:sp>
          <p:nvSpPr>
            <p:cNvPr id="57352" name="Line 33"/>
            <p:cNvSpPr>
              <a:spLocks noChangeShapeType="1"/>
            </p:cNvSpPr>
            <p:nvPr/>
          </p:nvSpPr>
          <p:spPr bwMode="auto">
            <a:xfrm>
              <a:off x="3483" y="2388"/>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53" name="Group 34"/>
            <p:cNvGrpSpPr>
              <a:grpSpLocks/>
            </p:cNvGrpSpPr>
            <p:nvPr/>
          </p:nvGrpSpPr>
          <p:grpSpPr bwMode="auto">
            <a:xfrm>
              <a:off x="3981" y="3177"/>
              <a:ext cx="204" cy="672"/>
              <a:chOff x="2436" y="432"/>
              <a:chExt cx="204" cy="672"/>
            </a:xfrm>
          </p:grpSpPr>
          <p:sp>
            <p:nvSpPr>
              <p:cNvPr id="57372" name="Text Box 35"/>
              <p:cNvSpPr txBox="1">
                <a:spLocks noChangeArrowheads="1"/>
              </p:cNvSpPr>
              <p:nvPr/>
            </p:nvSpPr>
            <p:spPr bwMode="auto">
              <a:xfrm>
                <a:off x="2436" y="528"/>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grpSp>
            <p:nvGrpSpPr>
              <p:cNvPr id="57373" name="Group 36"/>
              <p:cNvGrpSpPr>
                <a:grpSpLocks/>
              </p:cNvGrpSpPr>
              <p:nvPr/>
            </p:nvGrpSpPr>
            <p:grpSpPr bwMode="auto">
              <a:xfrm>
                <a:off x="2436" y="432"/>
                <a:ext cx="204" cy="672"/>
                <a:chOff x="2160" y="432"/>
                <a:chExt cx="204" cy="672"/>
              </a:xfrm>
            </p:grpSpPr>
            <p:sp>
              <p:nvSpPr>
                <p:cNvPr id="57374" name="Text Box 37"/>
                <p:cNvSpPr txBox="1">
                  <a:spLocks noChangeArrowheads="1"/>
                </p:cNvSpPr>
                <p:nvPr/>
              </p:nvSpPr>
              <p:spPr bwMode="auto">
                <a:xfrm>
                  <a:off x="2160" y="432"/>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7375" name="Text Box 38"/>
                <p:cNvSpPr txBox="1">
                  <a:spLocks noChangeArrowheads="1"/>
                </p:cNvSpPr>
                <p:nvPr/>
              </p:nvSpPr>
              <p:spPr bwMode="auto">
                <a:xfrm>
                  <a:off x="2160" y="624"/>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grpSp>
          <p:nvGrpSpPr>
            <p:cNvPr id="57354" name="Group 39"/>
            <p:cNvGrpSpPr>
              <a:grpSpLocks/>
            </p:cNvGrpSpPr>
            <p:nvPr/>
          </p:nvGrpSpPr>
          <p:grpSpPr bwMode="auto">
            <a:xfrm>
              <a:off x="3969" y="525"/>
              <a:ext cx="204" cy="672"/>
              <a:chOff x="2436" y="432"/>
              <a:chExt cx="204" cy="672"/>
            </a:xfrm>
          </p:grpSpPr>
          <p:sp>
            <p:nvSpPr>
              <p:cNvPr id="57368" name="Text Box 40"/>
              <p:cNvSpPr txBox="1">
                <a:spLocks noChangeArrowheads="1"/>
              </p:cNvSpPr>
              <p:nvPr/>
            </p:nvSpPr>
            <p:spPr bwMode="auto">
              <a:xfrm>
                <a:off x="2436" y="528"/>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grpSp>
            <p:nvGrpSpPr>
              <p:cNvPr id="57369" name="Group 41"/>
              <p:cNvGrpSpPr>
                <a:grpSpLocks/>
              </p:cNvGrpSpPr>
              <p:nvPr/>
            </p:nvGrpSpPr>
            <p:grpSpPr bwMode="auto">
              <a:xfrm>
                <a:off x="2436" y="432"/>
                <a:ext cx="204" cy="672"/>
                <a:chOff x="2160" y="432"/>
                <a:chExt cx="204" cy="672"/>
              </a:xfrm>
            </p:grpSpPr>
            <p:sp>
              <p:nvSpPr>
                <p:cNvPr id="57370" name="Text Box 42"/>
                <p:cNvSpPr txBox="1">
                  <a:spLocks noChangeArrowheads="1"/>
                </p:cNvSpPr>
                <p:nvPr/>
              </p:nvSpPr>
              <p:spPr bwMode="auto">
                <a:xfrm>
                  <a:off x="2160" y="432"/>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7371" name="Text Box 43"/>
                <p:cNvSpPr txBox="1">
                  <a:spLocks noChangeArrowheads="1"/>
                </p:cNvSpPr>
                <p:nvPr/>
              </p:nvSpPr>
              <p:spPr bwMode="auto">
                <a:xfrm>
                  <a:off x="2160" y="624"/>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sp>
          <p:nvSpPr>
            <p:cNvPr id="57355" name="Text Box 44"/>
            <p:cNvSpPr txBox="1">
              <a:spLocks noChangeArrowheads="1"/>
            </p:cNvSpPr>
            <p:nvPr/>
          </p:nvSpPr>
          <p:spPr bwMode="auto">
            <a:xfrm>
              <a:off x="4649" y="121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1100</a:t>
              </a:r>
            </a:p>
          </p:txBody>
        </p:sp>
        <p:sp>
          <p:nvSpPr>
            <p:cNvPr id="57356" name="Text Box 45"/>
            <p:cNvSpPr txBox="1">
              <a:spLocks noChangeArrowheads="1"/>
            </p:cNvSpPr>
            <p:nvPr/>
          </p:nvSpPr>
          <p:spPr bwMode="auto">
            <a:xfrm>
              <a:off x="4653" y="2255"/>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1200</a:t>
              </a:r>
            </a:p>
          </p:txBody>
        </p:sp>
        <p:sp>
          <p:nvSpPr>
            <p:cNvPr id="57357" name="Text Box 46"/>
            <p:cNvSpPr txBox="1">
              <a:spLocks noChangeArrowheads="1"/>
            </p:cNvSpPr>
            <p:nvPr/>
          </p:nvSpPr>
          <p:spPr bwMode="auto">
            <a:xfrm>
              <a:off x="4653" y="307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1300</a:t>
              </a:r>
            </a:p>
          </p:txBody>
        </p:sp>
        <p:sp>
          <p:nvSpPr>
            <p:cNvPr id="57358" name="Text Box 47"/>
            <p:cNvSpPr txBox="1">
              <a:spLocks noChangeArrowheads="1"/>
            </p:cNvSpPr>
            <p:nvPr/>
          </p:nvSpPr>
          <p:spPr bwMode="auto">
            <a:xfrm>
              <a:off x="3421" y="228"/>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物理地址空间</a:t>
              </a:r>
            </a:p>
          </p:txBody>
        </p:sp>
        <p:sp>
          <p:nvSpPr>
            <p:cNvPr id="57359" name="Rectangle 48"/>
            <p:cNvSpPr>
              <a:spLocks noChangeArrowheads="1"/>
            </p:cNvSpPr>
            <p:nvPr/>
          </p:nvSpPr>
          <p:spPr bwMode="auto">
            <a:xfrm>
              <a:off x="3477" y="584"/>
              <a:ext cx="1152" cy="340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en-US" sz="2400">
                <a:latin typeface="Times New Roman" pitchFamily="18" charset="0"/>
                <a:ea typeface="楷体_GB2312" pitchFamily="49" charset="-122"/>
              </a:endParaRPr>
            </a:p>
          </p:txBody>
        </p:sp>
        <p:sp>
          <p:nvSpPr>
            <p:cNvPr id="57360" name="Text Box 49"/>
            <p:cNvSpPr txBox="1">
              <a:spLocks noChangeArrowheads="1"/>
            </p:cNvSpPr>
            <p:nvPr/>
          </p:nvSpPr>
          <p:spPr bwMode="auto">
            <a:xfrm>
              <a:off x="3459" y="1314"/>
              <a:ext cx="1204"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400" b="1">
                  <a:latin typeface="Times New Roman" pitchFamily="18" charset="0"/>
                  <a:ea typeface="楷体_GB2312" pitchFamily="49" charset="-122"/>
                </a:rPr>
                <a:t>str  5,  [</a:t>
              </a:r>
              <a:r>
                <a:rPr kumimoji="1" lang="en-US" altLang="zh-CN" sz="2400" b="1">
                  <a:solidFill>
                    <a:srgbClr val="0000FF"/>
                  </a:solidFill>
                  <a:latin typeface="Times New Roman" pitchFamily="18" charset="0"/>
                  <a:ea typeface="楷体_GB2312" pitchFamily="49" charset="-122"/>
                </a:rPr>
                <a:t>1200</a:t>
              </a:r>
              <a:r>
                <a:rPr kumimoji="1" lang="en-US" altLang="zh-CN" sz="2400" b="1">
                  <a:latin typeface="Times New Roman" pitchFamily="18" charset="0"/>
                  <a:ea typeface="楷体_GB2312" pitchFamily="49" charset="-122"/>
                </a:rPr>
                <a:t>]</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ldr R1,[</a:t>
              </a:r>
              <a:r>
                <a:rPr kumimoji="1" lang="en-US" altLang="zh-CN" sz="2400" b="1">
                  <a:solidFill>
                    <a:srgbClr val="0000FF"/>
                  </a:solidFill>
                  <a:latin typeface="Times New Roman" pitchFamily="18" charset="0"/>
                  <a:ea typeface="楷体_GB2312" pitchFamily="49" charset="-122"/>
                </a:rPr>
                <a:t>1200</a:t>
              </a:r>
              <a:r>
                <a:rPr kumimoji="1" lang="en-US" altLang="zh-CN" sz="2400" b="1">
                  <a:latin typeface="Times New Roman" pitchFamily="18" charset="0"/>
                  <a:ea typeface="楷体_GB2312" pitchFamily="49" charset="-122"/>
                </a:rPr>
                <a:t>]</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add R2,R1,3</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str R2,[</a:t>
              </a:r>
              <a:r>
                <a:rPr kumimoji="1" lang="en-US" altLang="zh-CN" sz="2400" b="1">
                  <a:solidFill>
                    <a:srgbClr val="0000FF"/>
                  </a:solidFill>
                  <a:latin typeface="Times New Roman" pitchFamily="18" charset="0"/>
                  <a:ea typeface="楷体_GB2312" pitchFamily="49" charset="-122"/>
                </a:rPr>
                <a:t>1204</a:t>
              </a:r>
              <a:r>
                <a:rPr kumimoji="1" lang="en-US" altLang="zh-CN" sz="2400" b="1">
                  <a:latin typeface="Times New Roman" pitchFamily="18" charset="0"/>
                  <a:ea typeface="楷体_GB2312" pitchFamily="49" charset="-122"/>
                </a:rPr>
                <a:t>]</a:t>
              </a:r>
            </a:p>
          </p:txBody>
        </p:sp>
        <p:sp>
          <p:nvSpPr>
            <p:cNvPr id="57361" name="Line 50"/>
            <p:cNvSpPr>
              <a:spLocks noChangeShapeType="1"/>
            </p:cNvSpPr>
            <p:nvPr/>
          </p:nvSpPr>
          <p:spPr bwMode="auto">
            <a:xfrm>
              <a:off x="3468" y="1338"/>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2" name="Line 51"/>
            <p:cNvSpPr>
              <a:spLocks noChangeShapeType="1"/>
            </p:cNvSpPr>
            <p:nvPr/>
          </p:nvSpPr>
          <p:spPr bwMode="auto">
            <a:xfrm>
              <a:off x="3468" y="3213"/>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3" name="Line 52"/>
            <p:cNvSpPr>
              <a:spLocks noChangeShapeType="1"/>
            </p:cNvSpPr>
            <p:nvPr/>
          </p:nvSpPr>
          <p:spPr bwMode="auto">
            <a:xfrm>
              <a:off x="3474" y="2607"/>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4" name="Line 53"/>
            <p:cNvSpPr>
              <a:spLocks noChangeShapeType="1"/>
            </p:cNvSpPr>
            <p:nvPr/>
          </p:nvSpPr>
          <p:spPr bwMode="auto">
            <a:xfrm>
              <a:off x="3462" y="2820"/>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5" name="Text Box 54"/>
            <p:cNvSpPr txBox="1">
              <a:spLocks noChangeArrowheads="1"/>
            </p:cNvSpPr>
            <p:nvPr/>
          </p:nvSpPr>
          <p:spPr bwMode="auto">
            <a:xfrm>
              <a:off x="4650" y="246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1204</a:t>
              </a:r>
            </a:p>
          </p:txBody>
        </p:sp>
        <p:sp>
          <p:nvSpPr>
            <p:cNvPr id="57366" name="Rectangle 55"/>
            <p:cNvSpPr>
              <a:spLocks noChangeArrowheads="1"/>
            </p:cNvSpPr>
            <p:nvPr/>
          </p:nvSpPr>
          <p:spPr bwMode="auto">
            <a:xfrm>
              <a:off x="3945" y="231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x</a:t>
              </a:r>
            </a:p>
          </p:txBody>
        </p:sp>
        <p:sp>
          <p:nvSpPr>
            <p:cNvPr id="57367" name="Rectangle 56"/>
            <p:cNvSpPr>
              <a:spLocks noChangeArrowheads="1"/>
            </p:cNvSpPr>
            <p:nvPr/>
          </p:nvSpPr>
          <p:spPr bwMode="auto">
            <a:xfrm>
              <a:off x="3957" y="25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y</a:t>
              </a:r>
            </a:p>
          </p:txBody>
        </p:sp>
      </p:gr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83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86C6FA-CE54-49A6-905A-12C4F7E0CE85}" type="slidenum">
              <a:rPr lang="en-US" altLang="zh-CN" smtClean="0">
                <a:latin typeface="Times New Roman" pitchFamily="18" charset="0"/>
              </a:rPr>
              <a:pPr eaLnBrk="1" hangingPunct="1"/>
              <a:t>51</a:t>
            </a:fld>
            <a:endParaRPr lang="en-US" altLang="zh-CN" smtClean="0">
              <a:latin typeface="Times New Roman" pitchFamily="18" charset="0"/>
            </a:endParaRPr>
          </a:p>
        </p:txBody>
      </p:sp>
      <p:sp>
        <p:nvSpPr>
          <p:cNvPr id="119811" name="Text Box 3"/>
          <p:cNvSpPr txBox="1">
            <a:spLocks noChangeArrowheads="1"/>
          </p:cNvSpPr>
          <p:nvPr/>
        </p:nvSpPr>
        <p:spPr bwMode="auto">
          <a:xfrm>
            <a:off x="419100" y="1196752"/>
            <a:ext cx="8378825" cy="4965718"/>
          </a:xfrm>
          <a:prstGeom prst="rect">
            <a:avLst/>
          </a:prstGeom>
          <a:noFill/>
          <a:ln w="9525">
            <a:noFill/>
            <a:miter lim="800000"/>
            <a:headEnd/>
            <a:tailEnd/>
          </a:ln>
        </p:spPr>
        <p:txBody>
          <a:bodyPr>
            <a:spAutoFit/>
          </a:bodyPr>
          <a:lstStyle/>
          <a:p>
            <a:pPr marL="577850" indent="-577850" defTabSz="212725" eaLnBrk="0" hangingPunct="0">
              <a:lnSpc>
                <a:spcPct val="150000"/>
              </a:lnSpc>
              <a:spcBef>
                <a:spcPct val="50000"/>
              </a:spcBef>
              <a:buClr>
                <a:schemeClr val="tx1"/>
              </a:buClr>
              <a:buFont typeface="Wingdings" pitchFamily="2" charset="2"/>
              <a:buChar char="&amp;"/>
              <a:defRPr/>
            </a:pPr>
            <a:r>
              <a:rPr kumimoji="1" lang="zh-CN" altLang="en-US" sz="2800" b="1" dirty="0">
                <a:effectLst>
                  <a:outerShdw blurRad="38100" dist="38100" dir="2700000" algn="tl">
                    <a:srgbClr val="000000">
                      <a:alpha val="43137"/>
                    </a:srgbClr>
                  </a:outerShdw>
                </a:effectLst>
                <a:latin typeface="Times New Roman" pitchFamily="18" charset="0"/>
                <a:ea typeface="宋体" pitchFamily="2" charset="-122"/>
              </a:rPr>
              <a:t>动态地址映射</a:t>
            </a:r>
            <a:r>
              <a:rPr kumimoji="1" lang="zh-CN" altLang="en-US" sz="2800" b="1" dirty="0">
                <a:latin typeface="Times New Roman" pitchFamily="18" charset="0"/>
                <a:ea typeface="宋体" pitchFamily="2" charset="-122"/>
              </a:rPr>
              <a:t>（动态重定位）：当用户程序被装</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入内存时，不对指令代码做任何修改。而是在程</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序</a:t>
            </a:r>
            <a:r>
              <a:rPr kumimoji="1" lang="zh-CN" altLang="en-US" sz="2800" b="1" dirty="0">
                <a:solidFill>
                  <a:srgbClr val="0000FF"/>
                </a:solidFill>
                <a:latin typeface="Times New Roman" pitchFamily="18" charset="0"/>
                <a:ea typeface="宋体" pitchFamily="2" charset="-122"/>
              </a:rPr>
              <a:t>运行</a:t>
            </a:r>
            <a:r>
              <a:rPr kumimoji="1" lang="zh-CN" altLang="en-US" sz="2800" b="1" dirty="0">
                <a:latin typeface="Times New Roman" pitchFamily="18" charset="0"/>
                <a:ea typeface="宋体" pitchFamily="2" charset="-122"/>
              </a:rPr>
              <a:t>过程中，当需要访问内存单元时再来进行</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地址转换（即在逐条执行指令时完成转换）。</a:t>
            </a:r>
          </a:p>
          <a:p>
            <a:pPr marL="1054100" lvl="1" indent="-285750" defTabSz="212725" eaLnBrk="0" hangingPunct="0">
              <a:lnSpc>
                <a:spcPct val="150000"/>
              </a:lnSpc>
              <a:spcBef>
                <a:spcPct val="50000"/>
              </a:spcBef>
              <a:buClr>
                <a:schemeClr val="tx1"/>
              </a:buClr>
              <a:buFont typeface="方正舒体" pitchFamily="2" charset="-122"/>
              <a:buChar char="-"/>
              <a:defRPr/>
            </a:pPr>
            <a:r>
              <a:rPr kumimoji="1" lang="zh-CN" altLang="en-US" sz="2800" b="1" dirty="0">
                <a:latin typeface="Times New Roman" pitchFamily="18" charset="0"/>
                <a:ea typeface="宋体" pitchFamily="2" charset="-122"/>
              </a:rPr>
              <a:t>由</a:t>
            </a:r>
            <a:r>
              <a:rPr kumimoji="1" lang="zh-CN" altLang="en-US" sz="2800" b="1" dirty="0">
                <a:solidFill>
                  <a:srgbClr val="FF0000"/>
                </a:solidFill>
                <a:effectLst>
                  <a:outerShdw blurRad="38100" dist="38100" dir="2700000" algn="tl">
                    <a:srgbClr val="000000">
                      <a:alpha val="43137"/>
                    </a:srgbClr>
                  </a:outerShdw>
                </a:effectLst>
                <a:latin typeface="Times New Roman" pitchFamily="18" charset="0"/>
                <a:ea typeface="宋体" pitchFamily="2" charset="-122"/>
              </a:rPr>
              <a:t>硬件地址映射机制</a:t>
            </a:r>
            <a:r>
              <a:rPr kumimoji="1" lang="zh-CN" altLang="en-US" sz="2800" b="1" dirty="0">
                <a:latin typeface="Times New Roman" pitchFamily="18" charset="0"/>
                <a:ea typeface="宋体" pitchFamily="2" charset="-122"/>
              </a:rPr>
              <a:t>完成，如设置一个基地址寄存器，并装入进程所在分区起始地址；</a:t>
            </a:r>
          </a:p>
          <a:p>
            <a:pPr marL="1054100" lvl="1" indent="-285750" defTabSz="212725" eaLnBrk="0" hangingPunct="0">
              <a:lnSpc>
                <a:spcPct val="150000"/>
              </a:lnSpc>
              <a:spcBef>
                <a:spcPct val="50000"/>
              </a:spcBef>
              <a:buClr>
                <a:schemeClr val="tx1"/>
              </a:buClr>
              <a:buFont typeface="方正舒体" pitchFamily="2" charset="-122"/>
              <a:buChar char="-"/>
              <a:defRPr/>
            </a:pPr>
            <a:r>
              <a:rPr kumimoji="1" lang="zh-CN" altLang="en-US" sz="2800" b="1" dirty="0">
                <a:latin typeface="Times New Roman" pitchFamily="18" charset="0"/>
                <a:ea typeface="宋体" pitchFamily="2" charset="-122"/>
              </a:rPr>
              <a:t>在程序运行时，硬件自动完成地址映射。</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dissolve">
                                      <p:cBhvr>
                                        <p:cTn id="7" dur="500"/>
                                        <p:tgtEl>
                                          <p:spTgt spid="119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dissolve">
                                      <p:cBhvr>
                                        <p:cTn id="12" dur="500"/>
                                        <p:tgtEl>
                                          <p:spTgt spid="119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93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A777EA-7637-4199-A31B-5382A3FCBCBA}" type="slidenum">
              <a:rPr lang="en-US" altLang="zh-CN" smtClean="0">
                <a:latin typeface="Times New Roman" pitchFamily="18" charset="0"/>
              </a:rPr>
              <a:pPr eaLnBrk="1" hangingPunct="1"/>
              <a:t>52</a:t>
            </a:fld>
            <a:endParaRPr lang="en-US" altLang="zh-CN" smtClean="0">
              <a:latin typeface="Times New Roman" pitchFamily="18" charset="0"/>
            </a:endParaRPr>
          </a:p>
        </p:txBody>
      </p:sp>
      <p:grpSp>
        <p:nvGrpSpPr>
          <p:cNvPr id="2" name="Group 3"/>
          <p:cNvGrpSpPr>
            <a:grpSpLocks/>
          </p:cNvGrpSpPr>
          <p:nvPr/>
        </p:nvGrpSpPr>
        <p:grpSpPr bwMode="auto">
          <a:xfrm>
            <a:off x="2890838" y="2640013"/>
            <a:ext cx="811212" cy="823912"/>
            <a:chOff x="1371" y="1654"/>
            <a:chExt cx="511" cy="519"/>
          </a:xfrm>
        </p:grpSpPr>
        <p:sp>
          <p:nvSpPr>
            <p:cNvPr id="59461" name="Line 4"/>
            <p:cNvSpPr>
              <a:spLocks noChangeShapeType="1"/>
            </p:cNvSpPr>
            <p:nvPr/>
          </p:nvSpPr>
          <p:spPr bwMode="auto">
            <a:xfrm>
              <a:off x="1371" y="1920"/>
              <a:ext cx="51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62" name="Text Box 5"/>
            <p:cNvSpPr txBox="1">
              <a:spLocks noChangeArrowheads="1"/>
            </p:cNvSpPr>
            <p:nvPr/>
          </p:nvSpPr>
          <p:spPr bwMode="auto">
            <a:xfrm>
              <a:off x="1394" y="1654"/>
              <a:ext cx="43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000" b="1">
                  <a:latin typeface="Times New Roman" pitchFamily="18" charset="0"/>
                  <a:ea typeface="宋体" pitchFamily="2" charset="-122"/>
                </a:rPr>
                <a:t>装入</a:t>
              </a:r>
            </a:p>
            <a:p>
              <a:pPr>
                <a:spcBef>
                  <a:spcPct val="40000"/>
                </a:spcBef>
              </a:pPr>
              <a:r>
                <a:rPr kumimoji="1" lang="zh-CN" altLang="en-US" sz="2000" b="1">
                  <a:latin typeface="Times New Roman" pitchFamily="18" charset="0"/>
                  <a:ea typeface="宋体" pitchFamily="2" charset="-122"/>
                </a:rPr>
                <a:t>分区</a:t>
              </a:r>
            </a:p>
          </p:txBody>
        </p:sp>
      </p:grpSp>
      <p:sp>
        <p:nvSpPr>
          <p:cNvPr id="59397" name="Rectangle 8"/>
          <p:cNvSpPr>
            <a:spLocks noChangeArrowheads="1"/>
          </p:cNvSpPr>
          <p:nvPr/>
        </p:nvSpPr>
        <p:spPr bwMode="auto">
          <a:xfrm>
            <a:off x="938213" y="1054100"/>
            <a:ext cx="1828800" cy="53990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en-US" sz="2400">
              <a:latin typeface="Times New Roman" pitchFamily="18" charset="0"/>
              <a:ea typeface="楷体_GB2312" pitchFamily="49" charset="-122"/>
            </a:endParaRPr>
          </a:p>
        </p:txBody>
      </p:sp>
      <p:sp>
        <p:nvSpPr>
          <p:cNvPr id="59398" name="Text Box 9"/>
          <p:cNvSpPr txBox="1">
            <a:spLocks noChangeArrowheads="1"/>
          </p:cNvSpPr>
          <p:nvPr/>
        </p:nvSpPr>
        <p:spPr bwMode="auto">
          <a:xfrm>
            <a:off x="541338" y="893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0</a:t>
            </a:r>
          </a:p>
        </p:txBody>
      </p:sp>
      <p:sp>
        <p:nvSpPr>
          <p:cNvPr id="59399" name="Text Box 10"/>
          <p:cNvSpPr txBox="1">
            <a:spLocks noChangeArrowheads="1"/>
          </p:cNvSpPr>
          <p:nvPr/>
        </p:nvSpPr>
        <p:spPr bwMode="auto">
          <a:xfrm>
            <a:off x="328613" y="2100263"/>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100</a:t>
            </a:r>
          </a:p>
        </p:txBody>
      </p:sp>
      <p:sp>
        <p:nvSpPr>
          <p:cNvPr id="59400" name="Text Box 11"/>
          <p:cNvSpPr txBox="1">
            <a:spLocks noChangeArrowheads="1"/>
          </p:cNvSpPr>
          <p:nvPr/>
        </p:nvSpPr>
        <p:spPr bwMode="auto">
          <a:xfrm>
            <a:off x="328613" y="3768725"/>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200</a:t>
            </a:r>
          </a:p>
        </p:txBody>
      </p:sp>
      <p:sp>
        <p:nvSpPr>
          <p:cNvPr id="59401" name="Text Box 12"/>
          <p:cNvSpPr txBox="1">
            <a:spLocks noChangeArrowheads="1"/>
          </p:cNvSpPr>
          <p:nvPr/>
        </p:nvSpPr>
        <p:spPr bwMode="auto">
          <a:xfrm>
            <a:off x="373063" y="5054600"/>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300</a:t>
            </a:r>
          </a:p>
        </p:txBody>
      </p:sp>
      <p:grpSp>
        <p:nvGrpSpPr>
          <p:cNvPr id="59402" name="Group 13"/>
          <p:cNvGrpSpPr>
            <a:grpSpLocks/>
          </p:cNvGrpSpPr>
          <p:nvPr/>
        </p:nvGrpSpPr>
        <p:grpSpPr bwMode="auto">
          <a:xfrm>
            <a:off x="1700213" y="5246688"/>
            <a:ext cx="323850" cy="1028700"/>
            <a:chOff x="2727" y="3327"/>
            <a:chExt cx="204" cy="648"/>
          </a:xfrm>
        </p:grpSpPr>
        <p:sp>
          <p:nvSpPr>
            <p:cNvPr id="59457" name="Text Box 14"/>
            <p:cNvSpPr txBox="1">
              <a:spLocks noChangeArrowheads="1"/>
            </p:cNvSpPr>
            <p:nvPr/>
          </p:nvSpPr>
          <p:spPr bwMode="auto">
            <a:xfrm>
              <a:off x="2727" y="3327"/>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nvGrpSpPr>
            <p:cNvPr id="59458" name="Group 15"/>
            <p:cNvGrpSpPr>
              <a:grpSpLocks/>
            </p:cNvGrpSpPr>
            <p:nvPr/>
          </p:nvGrpSpPr>
          <p:grpSpPr bwMode="auto">
            <a:xfrm>
              <a:off x="2727" y="3411"/>
              <a:ext cx="204" cy="564"/>
              <a:chOff x="2727" y="3411"/>
              <a:chExt cx="204" cy="564"/>
            </a:xfrm>
          </p:grpSpPr>
          <p:sp>
            <p:nvSpPr>
              <p:cNvPr id="59459" name="Text Box 16"/>
              <p:cNvSpPr txBox="1">
                <a:spLocks noChangeArrowheads="1"/>
              </p:cNvSpPr>
              <p:nvPr/>
            </p:nvSpPr>
            <p:spPr bwMode="auto">
              <a:xfrm>
                <a:off x="2727" y="3411"/>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9460" name="Text Box 17"/>
              <p:cNvSpPr txBox="1">
                <a:spLocks noChangeArrowheads="1"/>
              </p:cNvSpPr>
              <p:nvPr/>
            </p:nvSpPr>
            <p:spPr bwMode="auto">
              <a:xfrm>
                <a:off x="2727" y="3495"/>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sp>
        <p:nvSpPr>
          <p:cNvPr id="59403" name="Text Box 18"/>
          <p:cNvSpPr txBox="1">
            <a:spLocks noChangeArrowheads="1"/>
          </p:cNvSpPr>
          <p:nvPr/>
        </p:nvSpPr>
        <p:spPr bwMode="auto">
          <a:xfrm>
            <a:off x="1681163" y="1127125"/>
            <a:ext cx="323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9404" name="Text Box 19"/>
          <p:cNvSpPr txBox="1">
            <a:spLocks noChangeArrowheads="1"/>
          </p:cNvSpPr>
          <p:nvPr/>
        </p:nvSpPr>
        <p:spPr bwMode="auto">
          <a:xfrm>
            <a:off x="1681163" y="974725"/>
            <a:ext cx="323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9405" name="Text Box 20"/>
          <p:cNvSpPr txBox="1">
            <a:spLocks noChangeArrowheads="1"/>
          </p:cNvSpPr>
          <p:nvPr/>
        </p:nvSpPr>
        <p:spPr bwMode="auto">
          <a:xfrm>
            <a:off x="1681163" y="1279525"/>
            <a:ext cx="323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9406" name="Line 21"/>
          <p:cNvSpPr>
            <a:spLocks noChangeShapeType="1"/>
          </p:cNvSpPr>
          <p:nvPr/>
        </p:nvSpPr>
        <p:spPr bwMode="auto">
          <a:xfrm>
            <a:off x="938213" y="2265363"/>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7" name="Line 22"/>
          <p:cNvSpPr>
            <a:spLocks noChangeShapeType="1"/>
          </p:cNvSpPr>
          <p:nvPr/>
        </p:nvSpPr>
        <p:spPr bwMode="auto">
          <a:xfrm>
            <a:off x="938213" y="3927475"/>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8" name="Line 23"/>
          <p:cNvSpPr>
            <a:spLocks noChangeShapeType="1"/>
          </p:cNvSpPr>
          <p:nvPr/>
        </p:nvSpPr>
        <p:spPr bwMode="auto">
          <a:xfrm>
            <a:off x="938213" y="5227638"/>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9" name="Text Box 24"/>
          <p:cNvSpPr txBox="1">
            <a:spLocks noChangeArrowheads="1"/>
          </p:cNvSpPr>
          <p:nvPr/>
        </p:nvSpPr>
        <p:spPr bwMode="auto">
          <a:xfrm>
            <a:off x="952500" y="2308225"/>
            <a:ext cx="1835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400" b="1">
                <a:latin typeface="Times New Roman" pitchFamily="18" charset="0"/>
                <a:ea typeface="楷体_GB2312" pitchFamily="49" charset="-122"/>
              </a:rPr>
              <a:t>str  5,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ldr R1,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add R2,R1,3</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str R2, [204]</a:t>
            </a:r>
          </a:p>
        </p:txBody>
      </p:sp>
      <p:sp>
        <p:nvSpPr>
          <p:cNvPr id="59410" name="Text Box 25"/>
          <p:cNvSpPr txBox="1">
            <a:spLocks noChangeArrowheads="1"/>
          </p:cNvSpPr>
          <p:nvPr/>
        </p:nvSpPr>
        <p:spPr bwMode="auto">
          <a:xfrm>
            <a:off x="862013" y="49847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逻辑地址空间</a:t>
            </a:r>
          </a:p>
        </p:txBody>
      </p:sp>
      <p:sp>
        <p:nvSpPr>
          <p:cNvPr id="59411" name="Line 26"/>
          <p:cNvSpPr>
            <a:spLocks noChangeShapeType="1"/>
          </p:cNvSpPr>
          <p:nvPr/>
        </p:nvSpPr>
        <p:spPr bwMode="auto">
          <a:xfrm>
            <a:off x="947738" y="4279900"/>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Line 27"/>
          <p:cNvSpPr>
            <a:spLocks noChangeShapeType="1"/>
          </p:cNvSpPr>
          <p:nvPr/>
        </p:nvSpPr>
        <p:spPr bwMode="auto">
          <a:xfrm>
            <a:off x="928688" y="4618038"/>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3" name="Text Box 28"/>
          <p:cNvSpPr txBox="1">
            <a:spLocks noChangeArrowheads="1"/>
          </p:cNvSpPr>
          <p:nvPr/>
        </p:nvSpPr>
        <p:spPr bwMode="auto">
          <a:xfrm>
            <a:off x="323850" y="4092575"/>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204</a:t>
            </a:r>
          </a:p>
        </p:txBody>
      </p:sp>
      <p:sp>
        <p:nvSpPr>
          <p:cNvPr id="59414" name="Rectangle 29"/>
          <p:cNvSpPr>
            <a:spLocks noChangeArrowheads="1"/>
          </p:cNvSpPr>
          <p:nvPr/>
        </p:nvSpPr>
        <p:spPr bwMode="auto">
          <a:xfrm>
            <a:off x="1647825" y="38211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x</a:t>
            </a:r>
          </a:p>
        </p:txBody>
      </p:sp>
      <p:sp>
        <p:nvSpPr>
          <p:cNvPr id="59415" name="Rectangle 30"/>
          <p:cNvSpPr>
            <a:spLocks noChangeArrowheads="1"/>
          </p:cNvSpPr>
          <p:nvPr/>
        </p:nvSpPr>
        <p:spPr bwMode="auto">
          <a:xfrm>
            <a:off x="1662113" y="4149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y</a:t>
            </a:r>
          </a:p>
        </p:txBody>
      </p:sp>
      <p:grpSp>
        <p:nvGrpSpPr>
          <p:cNvPr id="5" name="Group 31"/>
          <p:cNvGrpSpPr>
            <a:grpSpLocks/>
          </p:cNvGrpSpPr>
          <p:nvPr/>
        </p:nvGrpSpPr>
        <p:grpSpPr bwMode="auto">
          <a:xfrm>
            <a:off x="3759200" y="488950"/>
            <a:ext cx="2647950" cy="5964238"/>
            <a:chOff x="3907" y="282"/>
            <a:chExt cx="1668" cy="3757"/>
          </a:xfrm>
        </p:grpSpPr>
        <p:sp>
          <p:nvSpPr>
            <p:cNvPr id="59432" name="Text Box 32"/>
            <p:cNvSpPr txBox="1">
              <a:spLocks noChangeArrowheads="1"/>
            </p:cNvSpPr>
            <p:nvPr/>
          </p:nvSpPr>
          <p:spPr bwMode="auto">
            <a:xfrm>
              <a:off x="5135" y="53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1000</a:t>
              </a:r>
            </a:p>
          </p:txBody>
        </p:sp>
        <p:sp>
          <p:nvSpPr>
            <p:cNvPr id="59433" name="Line 33"/>
            <p:cNvSpPr>
              <a:spLocks noChangeShapeType="1"/>
            </p:cNvSpPr>
            <p:nvPr/>
          </p:nvSpPr>
          <p:spPr bwMode="auto">
            <a:xfrm>
              <a:off x="3969" y="2442"/>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9434" name="Group 34"/>
            <p:cNvGrpSpPr>
              <a:grpSpLocks/>
            </p:cNvGrpSpPr>
            <p:nvPr/>
          </p:nvGrpSpPr>
          <p:grpSpPr bwMode="auto">
            <a:xfrm>
              <a:off x="4467" y="3231"/>
              <a:ext cx="204" cy="672"/>
              <a:chOff x="2436" y="432"/>
              <a:chExt cx="204" cy="672"/>
            </a:xfrm>
          </p:grpSpPr>
          <p:sp>
            <p:nvSpPr>
              <p:cNvPr id="59453" name="Text Box 35"/>
              <p:cNvSpPr txBox="1">
                <a:spLocks noChangeArrowheads="1"/>
              </p:cNvSpPr>
              <p:nvPr/>
            </p:nvSpPr>
            <p:spPr bwMode="auto">
              <a:xfrm>
                <a:off x="2436" y="528"/>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grpSp>
            <p:nvGrpSpPr>
              <p:cNvPr id="59454" name="Group 36"/>
              <p:cNvGrpSpPr>
                <a:grpSpLocks/>
              </p:cNvGrpSpPr>
              <p:nvPr/>
            </p:nvGrpSpPr>
            <p:grpSpPr bwMode="auto">
              <a:xfrm>
                <a:off x="2436" y="432"/>
                <a:ext cx="204" cy="672"/>
                <a:chOff x="2160" y="432"/>
                <a:chExt cx="204" cy="672"/>
              </a:xfrm>
            </p:grpSpPr>
            <p:sp>
              <p:nvSpPr>
                <p:cNvPr id="59455" name="Text Box 37"/>
                <p:cNvSpPr txBox="1">
                  <a:spLocks noChangeArrowheads="1"/>
                </p:cNvSpPr>
                <p:nvPr/>
              </p:nvSpPr>
              <p:spPr bwMode="auto">
                <a:xfrm>
                  <a:off x="2160" y="432"/>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9456" name="Text Box 38"/>
                <p:cNvSpPr txBox="1">
                  <a:spLocks noChangeArrowheads="1"/>
                </p:cNvSpPr>
                <p:nvPr/>
              </p:nvSpPr>
              <p:spPr bwMode="auto">
                <a:xfrm>
                  <a:off x="2160" y="624"/>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grpSp>
          <p:nvGrpSpPr>
            <p:cNvPr id="59435" name="Group 39"/>
            <p:cNvGrpSpPr>
              <a:grpSpLocks/>
            </p:cNvGrpSpPr>
            <p:nvPr/>
          </p:nvGrpSpPr>
          <p:grpSpPr bwMode="auto">
            <a:xfrm>
              <a:off x="4455" y="579"/>
              <a:ext cx="204" cy="672"/>
              <a:chOff x="2436" y="432"/>
              <a:chExt cx="204" cy="672"/>
            </a:xfrm>
          </p:grpSpPr>
          <p:sp>
            <p:nvSpPr>
              <p:cNvPr id="59449" name="Text Box 40"/>
              <p:cNvSpPr txBox="1">
                <a:spLocks noChangeArrowheads="1"/>
              </p:cNvSpPr>
              <p:nvPr/>
            </p:nvSpPr>
            <p:spPr bwMode="auto">
              <a:xfrm>
                <a:off x="2436" y="528"/>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solidFill>
                      <a:srgbClr val="FFFF00"/>
                    </a:solidFill>
                    <a:latin typeface="Times New Roman" pitchFamily="18" charset="0"/>
                    <a:ea typeface="楷体_GB2312" pitchFamily="49" charset="-122"/>
                  </a:rPr>
                  <a:t>.</a:t>
                </a:r>
              </a:p>
            </p:txBody>
          </p:sp>
          <p:grpSp>
            <p:nvGrpSpPr>
              <p:cNvPr id="59450" name="Group 41"/>
              <p:cNvGrpSpPr>
                <a:grpSpLocks/>
              </p:cNvGrpSpPr>
              <p:nvPr/>
            </p:nvGrpSpPr>
            <p:grpSpPr bwMode="auto">
              <a:xfrm>
                <a:off x="2436" y="432"/>
                <a:ext cx="204" cy="672"/>
                <a:chOff x="2160" y="432"/>
                <a:chExt cx="204" cy="672"/>
              </a:xfrm>
            </p:grpSpPr>
            <p:sp>
              <p:nvSpPr>
                <p:cNvPr id="59451" name="Text Box 42"/>
                <p:cNvSpPr txBox="1">
                  <a:spLocks noChangeArrowheads="1"/>
                </p:cNvSpPr>
                <p:nvPr/>
              </p:nvSpPr>
              <p:spPr bwMode="auto">
                <a:xfrm>
                  <a:off x="2160" y="432"/>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sp>
              <p:nvSpPr>
                <p:cNvPr id="59452" name="Text Box 43"/>
                <p:cNvSpPr txBox="1">
                  <a:spLocks noChangeArrowheads="1"/>
                </p:cNvSpPr>
                <p:nvPr/>
              </p:nvSpPr>
              <p:spPr bwMode="auto">
                <a:xfrm>
                  <a:off x="2160" y="624"/>
                  <a:ext cx="2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4400">
                      <a:latin typeface="Times New Roman" pitchFamily="18" charset="0"/>
                      <a:ea typeface="楷体_GB2312" pitchFamily="49" charset="-122"/>
                    </a:rPr>
                    <a:t>.</a:t>
                  </a:r>
                </a:p>
              </p:txBody>
            </p:sp>
          </p:grpSp>
        </p:grpSp>
        <p:sp>
          <p:nvSpPr>
            <p:cNvPr id="59436" name="Text Box 44"/>
            <p:cNvSpPr txBox="1">
              <a:spLocks noChangeArrowheads="1"/>
            </p:cNvSpPr>
            <p:nvPr/>
          </p:nvSpPr>
          <p:spPr bwMode="auto">
            <a:xfrm>
              <a:off x="5135" y="126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1100</a:t>
              </a:r>
            </a:p>
          </p:txBody>
        </p:sp>
        <p:sp>
          <p:nvSpPr>
            <p:cNvPr id="59437" name="Text Box 45"/>
            <p:cNvSpPr txBox="1">
              <a:spLocks noChangeArrowheads="1"/>
            </p:cNvSpPr>
            <p:nvPr/>
          </p:nvSpPr>
          <p:spPr bwMode="auto">
            <a:xfrm>
              <a:off x="5139" y="230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1200</a:t>
              </a:r>
            </a:p>
          </p:txBody>
        </p:sp>
        <p:sp>
          <p:nvSpPr>
            <p:cNvPr id="59438" name="Text Box 46"/>
            <p:cNvSpPr txBox="1">
              <a:spLocks noChangeArrowheads="1"/>
            </p:cNvSpPr>
            <p:nvPr/>
          </p:nvSpPr>
          <p:spPr bwMode="auto">
            <a:xfrm>
              <a:off x="5139" y="312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1300</a:t>
              </a:r>
            </a:p>
          </p:txBody>
        </p:sp>
        <p:sp>
          <p:nvSpPr>
            <p:cNvPr id="59439" name="Text Box 47"/>
            <p:cNvSpPr txBox="1">
              <a:spLocks noChangeArrowheads="1"/>
            </p:cNvSpPr>
            <p:nvPr/>
          </p:nvSpPr>
          <p:spPr bwMode="auto">
            <a:xfrm>
              <a:off x="3907" y="282"/>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400" b="1">
                  <a:solidFill>
                    <a:schemeClr val="bg1"/>
                  </a:solidFill>
                  <a:latin typeface="Times New Roman" pitchFamily="18" charset="0"/>
                  <a:ea typeface="楷体_GB2312" pitchFamily="49" charset="-122"/>
                </a:rPr>
                <a:t>物理地址空间</a:t>
              </a:r>
            </a:p>
          </p:txBody>
        </p:sp>
        <p:sp>
          <p:nvSpPr>
            <p:cNvPr id="59440" name="Rectangle 48"/>
            <p:cNvSpPr>
              <a:spLocks noChangeArrowheads="1"/>
            </p:cNvSpPr>
            <p:nvPr/>
          </p:nvSpPr>
          <p:spPr bwMode="auto">
            <a:xfrm>
              <a:off x="3963" y="638"/>
              <a:ext cx="1152" cy="340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en-US" sz="2400">
                <a:latin typeface="Times New Roman" pitchFamily="18" charset="0"/>
                <a:ea typeface="楷体_GB2312" pitchFamily="49" charset="-122"/>
              </a:endParaRPr>
            </a:p>
          </p:txBody>
        </p:sp>
        <p:sp>
          <p:nvSpPr>
            <p:cNvPr id="59441" name="Text Box 49"/>
            <p:cNvSpPr txBox="1">
              <a:spLocks noChangeArrowheads="1"/>
            </p:cNvSpPr>
            <p:nvPr/>
          </p:nvSpPr>
          <p:spPr bwMode="auto">
            <a:xfrm>
              <a:off x="3972" y="1368"/>
              <a:ext cx="115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400" b="1">
                  <a:latin typeface="Times New Roman" pitchFamily="18" charset="0"/>
                  <a:ea typeface="楷体_GB2312" pitchFamily="49" charset="-122"/>
                </a:rPr>
                <a:t>str  5,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ldr R1, [200]</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add R2,R1,3</a:t>
              </a:r>
              <a:br>
                <a:rPr kumimoji="1" lang="en-US" altLang="zh-CN"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str R2, [204]</a:t>
              </a:r>
            </a:p>
          </p:txBody>
        </p:sp>
        <p:sp>
          <p:nvSpPr>
            <p:cNvPr id="59442" name="Line 50"/>
            <p:cNvSpPr>
              <a:spLocks noChangeShapeType="1"/>
            </p:cNvSpPr>
            <p:nvPr/>
          </p:nvSpPr>
          <p:spPr bwMode="auto">
            <a:xfrm>
              <a:off x="3954" y="1392"/>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3" name="Line 51"/>
            <p:cNvSpPr>
              <a:spLocks noChangeShapeType="1"/>
            </p:cNvSpPr>
            <p:nvPr/>
          </p:nvSpPr>
          <p:spPr bwMode="auto">
            <a:xfrm>
              <a:off x="3954" y="3267"/>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4" name="Line 52"/>
            <p:cNvSpPr>
              <a:spLocks noChangeShapeType="1"/>
            </p:cNvSpPr>
            <p:nvPr/>
          </p:nvSpPr>
          <p:spPr bwMode="auto">
            <a:xfrm>
              <a:off x="3960" y="2661"/>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5" name="Line 53"/>
            <p:cNvSpPr>
              <a:spLocks noChangeShapeType="1"/>
            </p:cNvSpPr>
            <p:nvPr/>
          </p:nvSpPr>
          <p:spPr bwMode="auto">
            <a:xfrm>
              <a:off x="3948" y="2874"/>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6" name="Text Box 54"/>
            <p:cNvSpPr txBox="1">
              <a:spLocks noChangeArrowheads="1"/>
            </p:cNvSpPr>
            <p:nvPr/>
          </p:nvSpPr>
          <p:spPr bwMode="auto">
            <a:xfrm>
              <a:off x="5136" y="252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2000" b="1">
                  <a:latin typeface="Times New Roman" pitchFamily="18" charset="0"/>
                  <a:ea typeface="楷体_GB2312" pitchFamily="49" charset="-122"/>
                </a:rPr>
                <a:t>1204</a:t>
              </a:r>
            </a:p>
          </p:txBody>
        </p:sp>
        <p:sp>
          <p:nvSpPr>
            <p:cNvPr id="59447" name="Rectangle 55"/>
            <p:cNvSpPr>
              <a:spLocks noChangeArrowheads="1"/>
            </p:cNvSpPr>
            <p:nvPr/>
          </p:nvSpPr>
          <p:spPr bwMode="auto">
            <a:xfrm>
              <a:off x="4431" y="237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x</a:t>
              </a:r>
            </a:p>
          </p:txBody>
        </p:sp>
        <p:sp>
          <p:nvSpPr>
            <p:cNvPr id="59448" name="Rectangle 56"/>
            <p:cNvSpPr>
              <a:spLocks noChangeArrowheads="1"/>
            </p:cNvSpPr>
            <p:nvPr/>
          </p:nvSpPr>
          <p:spPr bwMode="auto">
            <a:xfrm>
              <a:off x="4443" y="257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800" b="1">
                  <a:latin typeface="Times New Roman" pitchFamily="18" charset="0"/>
                  <a:ea typeface="楷体_GB2312" pitchFamily="49" charset="-122"/>
                </a:rPr>
                <a:t>y</a:t>
              </a:r>
            </a:p>
          </p:txBody>
        </p:sp>
      </p:grpSp>
      <p:sp>
        <p:nvSpPr>
          <p:cNvPr id="120889" name="Line 57"/>
          <p:cNvSpPr>
            <a:spLocks noChangeShapeType="1"/>
          </p:cNvSpPr>
          <p:nvPr/>
        </p:nvSpPr>
        <p:spPr bwMode="auto">
          <a:xfrm>
            <a:off x="5473700" y="2484438"/>
            <a:ext cx="12176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90" name="Line 58"/>
          <p:cNvSpPr>
            <a:spLocks noChangeShapeType="1"/>
          </p:cNvSpPr>
          <p:nvPr/>
        </p:nvSpPr>
        <p:spPr bwMode="auto">
          <a:xfrm>
            <a:off x="7377113" y="2484438"/>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91" name="Text Box 59"/>
          <p:cNvSpPr txBox="1">
            <a:spLocks noChangeArrowheads="1"/>
          </p:cNvSpPr>
          <p:nvPr/>
        </p:nvSpPr>
        <p:spPr bwMode="auto">
          <a:xfrm>
            <a:off x="7786688" y="2185988"/>
            <a:ext cx="415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zh-CN" sz="3200" b="1">
                <a:latin typeface="Times New Roman" pitchFamily="18" charset="0"/>
                <a:ea typeface="楷体_GB2312" pitchFamily="49" charset="-122"/>
              </a:rPr>
              <a:t>+</a:t>
            </a:r>
          </a:p>
        </p:txBody>
      </p:sp>
      <p:sp>
        <p:nvSpPr>
          <p:cNvPr id="120894" name="Line 62"/>
          <p:cNvSpPr>
            <a:spLocks noChangeShapeType="1"/>
          </p:cNvSpPr>
          <p:nvPr/>
        </p:nvSpPr>
        <p:spPr bwMode="auto">
          <a:xfrm>
            <a:off x="7996238" y="1570038"/>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95" name="Line 63"/>
          <p:cNvSpPr>
            <a:spLocks noChangeShapeType="1"/>
          </p:cNvSpPr>
          <p:nvPr/>
        </p:nvSpPr>
        <p:spPr bwMode="auto">
          <a:xfrm>
            <a:off x="7984808" y="2713038"/>
            <a:ext cx="0" cy="1370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96" name="Line 64"/>
          <p:cNvSpPr>
            <a:spLocks noChangeShapeType="1"/>
          </p:cNvSpPr>
          <p:nvPr/>
        </p:nvSpPr>
        <p:spPr bwMode="auto">
          <a:xfrm>
            <a:off x="5686425" y="4078288"/>
            <a:ext cx="2309813" cy="0"/>
          </a:xfrm>
          <a:prstGeom prst="line">
            <a:avLst/>
          </a:prstGeom>
          <a:noFill/>
          <a:ln w="38100">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3"/>
          <p:cNvGrpSpPr>
            <a:grpSpLocks/>
          </p:cNvGrpSpPr>
          <p:nvPr/>
        </p:nvGrpSpPr>
        <p:grpSpPr bwMode="auto">
          <a:xfrm>
            <a:off x="7092280" y="858862"/>
            <a:ext cx="1717675" cy="769938"/>
            <a:chOff x="4497" y="504"/>
            <a:chExt cx="1082" cy="485"/>
          </a:xfrm>
        </p:grpSpPr>
        <p:sp>
          <p:nvSpPr>
            <p:cNvPr id="59430" name="Rectangle 60"/>
            <p:cNvSpPr>
              <a:spLocks noChangeArrowheads="1"/>
            </p:cNvSpPr>
            <p:nvPr/>
          </p:nvSpPr>
          <p:spPr bwMode="auto">
            <a:xfrm>
              <a:off x="4845" y="701"/>
              <a:ext cx="432" cy="288"/>
            </a:xfrm>
            <a:prstGeom prst="rect">
              <a:avLst/>
            </a:prstGeom>
            <a:solidFill>
              <a:srgbClr val="CFDBFD"/>
            </a:solidFill>
            <a:ln w="38100">
              <a:solidFill>
                <a:schemeClr val="tx1"/>
              </a:solidFill>
              <a:miter lim="800000"/>
              <a:headEnd/>
              <a:tailEnd/>
            </a:ln>
          </p:spPr>
          <p:txBody>
            <a:bodyPr wrap="none" anchor="ctr"/>
            <a:lstStyle/>
            <a:p>
              <a:pPr algn="ctr"/>
              <a:endParaRPr kumimoji="1" lang="zh-CN" altLang="en-US" sz="2000" b="1">
                <a:solidFill>
                  <a:srgbClr val="FFFF00"/>
                </a:solidFill>
                <a:latin typeface="Times New Roman" pitchFamily="18" charset="0"/>
                <a:ea typeface="楷体_GB2312" pitchFamily="49" charset="-122"/>
              </a:endParaRPr>
            </a:p>
          </p:txBody>
        </p:sp>
        <p:sp>
          <p:nvSpPr>
            <p:cNvPr id="59431" name="Text Box 61"/>
            <p:cNvSpPr txBox="1">
              <a:spLocks noChangeArrowheads="1"/>
            </p:cNvSpPr>
            <p:nvPr/>
          </p:nvSpPr>
          <p:spPr bwMode="auto">
            <a:xfrm>
              <a:off x="4497" y="504"/>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dirty="0">
                  <a:latin typeface="Times New Roman" pitchFamily="18" charset="0"/>
                  <a:ea typeface="楷体_GB2312" pitchFamily="49" charset="-122"/>
                </a:rPr>
                <a:t>基地址寄存器</a:t>
              </a:r>
            </a:p>
          </p:txBody>
        </p:sp>
      </p:grpSp>
      <p:sp>
        <p:nvSpPr>
          <p:cNvPr id="120899" name="Rectangle 67"/>
          <p:cNvSpPr>
            <a:spLocks noChangeArrowheads="1"/>
          </p:cNvSpPr>
          <p:nvPr/>
        </p:nvSpPr>
        <p:spPr bwMode="auto">
          <a:xfrm>
            <a:off x="7668344" y="120818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000" b="1">
                <a:latin typeface="Times New Roman" pitchFamily="18" charset="0"/>
                <a:ea typeface="楷体_GB2312" pitchFamily="49" charset="-122"/>
              </a:rPr>
              <a:t>1000</a:t>
            </a:r>
          </a:p>
        </p:txBody>
      </p:sp>
      <p:grpSp>
        <p:nvGrpSpPr>
          <p:cNvPr id="11" name="Group 72"/>
          <p:cNvGrpSpPr>
            <a:grpSpLocks/>
          </p:cNvGrpSpPr>
          <p:nvPr/>
        </p:nvGrpSpPr>
        <p:grpSpPr bwMode="auto">
          <a:xfrm>
            <a:off x="6400800" y="1789113"/>
            <a:ext cx="1206500" cy="938212"/>
            <a:chOff x="4032" y="1127"/>
            <a:chExt cx="760" cy="591"/>
          </a:xfrm>
        </p:grpSpPr>
        <p:sp>
          <p:nvSpPr>
            <p:cNvPr id="59428" name="Rectangle 65"/>
            <p:cNvSpPr>
              <a:spLocks noChangeArrowheads="1"/>
            </p:cNvSpPr>
            <p:nvPr/>
          </p:nvSpPr>
          <p:spPr bwMode="auto">
            <a:xfrm>
              <a:off x="4215" y="1430"/>
              <a:ext cx="432" cy="288"/>
            </a:xfrm>
            <a:prstGeom prst="rect">
              <a:avLst/>
            </a:prstGeom>
            <a:solidFill>
              <a:srgbClr val="CFDBFD"/>
            </a:solidFill>
            <a:ln w="38100">
              <a:solidFill>
                <a:schemeClr val="tx1"/>
              </a:solidFill>
              <a:miter lim="800000"/>
              <a:headEnd/>
              <a:tailEnd/>
            </a:ln>
          </p:spPr>
          <p:txBody>
            <a:bodyPr wrap="none" anchor="ctr"/>
            <a:lstStyle/>
            <a:p>
              <a:pPr algn="ctr"/>
              <a:endParaRPr kumimoji="1" lang="zh-CN" altLang="en-US" sz="2000" b="1">
                <a:solidFill>
                  <a:srgbClr val="FFFF00"/>
                </a:solidFill>
                <a:latin typeface="Times New Roman" pitchFamily="18" charset="0"/>
                <a:ea typeface="楷体_GB2312" pitchFamily="49" charset="-122"/>
              </a:endParaRPr>
            </a:p>
          </p:txBody>
        </p:sp>
        <p:sp>
          <p:nvSpPr>
            <p:cNvPr id="59429" name="Text Box 66"/>
            <p:cNvSpPr txBox="1">
              <a:spLocks noChangeArrowheads="1"/>
            </p:cNvSpPr>
            <p:nvPr/>
          </p:nvSpPr>
          <p:spPr bwMode="auto">
            <a:xfrm>
              <a:off x="4032" y="112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000" b="1">
                  <a:latin typeface="Times New Roman" pitchFamily="18" charset="0"/>
                  <a:ea typeface="楷体_GB2312" pitchFamily="49" charset="-122"/>
                </a:rPr>
                <a:t>相对地址</a:t>
              </a:r>
            </a:p>
          </p:txBody>
        </p:sp>
      </p:grpSp>
      <p:sp>
        <p:nvSpPr>
          <p:cNvPr id="120900" name="Rectangle 68"/>
          <p:cNvSpPr>
            <a:spLocks noChangeArrowheads="1"/>
          </p:cNvSpPr>
          <p:nvPr/>
        </p:nvSpPr>
        <p:spPr bwMode="auto">
          <a:xfrm>
            <a:off x="6769100" y="2301875"/>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sz="2000" b="1">
                <a:latin typeface="Times New Roman" pitchFamily="18" charset="0"/>
                <a:ea typeface="楷体_GB2312" pitchFamily="49" charset="-122"/>
              </a:rPr>
              <a:t>200</a:t>
            </a:r>
          </a:p>
        </p:txBody>
      </p:sp>
      <p:sp>
        <p:nvSpPr>
          <p:cNvPr id="120901" name="Text Box 69"/>
          <p:cNvSpPr txBox="1">
            <a:spLocks noChangeArrowheads="1"/>
          </p:cNvSpPr>
          <p:nvPr/>
        </p:nvSpPr>
        <p:spPr bwMode="auto">
          <a:xfrm>
            <a:off x="6710363" y="4714875"/>
            <a:ext cx="223651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dirty="0">
                <a:solidFill>
                  <a:srgbClr val="0000FF"/>
                </a:solidFill>
                <a:latin typeface="Times New Roman" pitchFamily="18" charset="0"/>
                <a:ea typeface="楷体_GB2312" pitchFamily="49" charset="-122"/>
              </a:rPr>
              <a:t>1.</a:t>
            </a:r>
            <a:r>
              <a:rPr kumimoji="1" lang="zh-CN" altLang="en-US" sz="2000" b="1" dirty="0">
                <a:solidFill>
                  <a:srgbClr val="0000FF"/>
                </a:solidFill>
                <a:latin typeface="Times New Roman" pitchFamily="18" charset="0"/>
                <a:ea typeface="楷体_GB2312" pitchFamily="49" charset="-122"/>
              </a:rPr>
              <a:t>基地址寄存器</a:t>
            </a:r>
            <a:br>
              <a:rPr kumimoji="1" lang="zh-CN" altLang="en-US" sz="2000" b="1" dirty="0">
                <a:solidFill>
                  <a:srgbClr val="0000FF"/>
                </a:solidFill>
                <a:latin typeface="Times New Roman" pitchFamily="18" charset="0"/>
                <a:ea typeface="楷体_GB2312" pitchFamily="49" charset="-122"/>
              </a:rPr>
            </a:br>
            <a:r>
              <a:rPr kumimoji="1" lang="zh-CN" altLang="en-US" sz="2000" b="1" dirty="0">
                <a:solidFill>
                  <a:srgbClr val="0000FF"/>
                </a:solidFill>
                <a:latin typeface="Times New Roman" pitchFamily="18" charset="0"/>
                <a:ea typeface="楷体_GB2312" pitchFamily="49" charset="-122"/>
              </a:rPr>
              <a:t> </a:t>
            </a:r>
            <a:r>
              <a:rPr kumimoji="1" lang="zh-CN" altLang="en-US" sz="2000" b="1" dirty="0" smtClean="0">
                <a:solidFill>
                  <a:srgbClr val="0000FF"/>
                </a:solidFill>
                <a:latin typeface="Times New Roman" pitchFamily="18" charset="0"/>
                <a:ea typeface="楷体_GB2312" pitchFamily="49" charset="-122"/>
              </a:rPr>
              <a:t>在哪</a:t>
            </a:r>
            <a:r>
              <a:rPr kumimoji="1" lang="zh-CN" altLang="en-US" sz="2000" b="1" dirty="0">
                <a:solidFill>
                  <a:srgbClr val="0000FF"/>
                </a:solidFill>
                <a:latin typeface="Times New Roman" pitchFamily="18" charset="0"/>
                <a:ea typeface="楷体_GB2312" pitchFamily="49" charset="-122"/>
              </a:rPr>
              <a:t>？有几个？</a:t>
            </a:r>
          </a:p>
          <a:p>
            <a:r>
              <a:rPr kumimoji="1" lang="en-US" altLang="zh-CN" sz="2000" b="1" dirty="0">
                <a:solidFill>
                  <a:srgbClr val="0000FF"/>
                </a:solidFill>
                <a:latin typeface="Times New Roman" pitchFamily="18" charset="0"/>
                <a:ea typeface="楷体_GB2312" pitchFamily="49" charset="-122"/>
              </a:rPr>
              <a:t>2.</a:t>
            </a:r>
            <a:r>
              <a:rPr kumimoji="1" lang="zh-CN" altLang="en-US" sz="2000" b="1" dirty="0">
                <a:solidFill>
                  <a:srgbClr val="0000FF"/>
                </a:solidFill>
                <a:latin typeface="Times New Roman" pitchFamily="18" charset="0"/>
                <a:ea typeface="楷体_GB2312" pitchFamily="49" charset="-122"/>
              </a:rPr>
              <a:t>何时填入</a:t>
            </a:r>
            <a:r>
              <a:rPr kumimoji="1" lang="en-US" altLang="zh-CN" sz="2000" b="1" dirty="0">
                <a:solidFill>
                  <a:srgbClr val="0000FF"/>
                </a:solidFill>
                <a:latin typeface="Times New Roman" pitchFamily="18" charset="0"/>
                <a:ea typeface="楷体_GB2312" pitchFamily="49" charset="-122"/>
              </a:rPr>
              <a:t>1000</a:t>
            </a:r>
            <a:r>
              <a:rPr kumimoji="1" lang="zh-CN" altLang="en-US" sz="2000" b="1" dirty="0">
                <a:solidFill>
                  <a:srgbClr val="0000FF"/>
                </a:solidFill>
                <a:latin typeface="Times New Roman" pitchFamily="18" charset="0"/>
                <a:ea typeface="楷体_GB2312" pitchFamily="49"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20899"/>
                                        </p:tgtEl>
                                        <p:attrNameLst>
                                          <p:attrName>style.visibility</p:attrName>
                                        </p:attrNameLst>
                                      </p:cBhvr>
                                      <p:to>
                                        <p:strVal val="visible"/>
                                      </p:to>
                                    </p:set>
                                    <p:anim calcmode="lin" valueType="num">
                                      <p:cBhvr additive="base">
                                        <p:cTn id="28" dur="500" fill="hold"/>
                                        <p:tgtEl>
                                          <p:spTgt spid="120899"/>
                                        </p:tgtEl>
                                        <p:attrNameLst>
                                          <p:attrName>ppt_x</p:attrName>
                                        </p:attrNameLst>
                                      </p:cBhvr>
                                      <p:tavLst>
                                        <p:tav tm="0">
                                          <p:val>
                                            <p:strVal val="#ppt_x"/>
                                          </p:val>
                                        </p:tav>
                                        <p:tav tm="100000">
                                          <p:val>
                                            <p:strVal val="#ppt_x"/>
                                          </p:val>
                                        </p:tav>
                                      </p:tavLst>
                                    </p:anim>
                                    <p:anim calcmode="lin" valueType="num">
                                      <p:cBhvr additive="base">
                                        <p:cTn id="29" dur="500" fill="hold"/>
                                        <p:tgtEl>
                                          <p:spTgt spid="120899"/>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120889"/>
                                        </p:tgtEl>
                                        <p:attrNameLst>
                                          <p:attrName>style.visibility</p:attrName>
                                        </p:attrNameLst>
                                      </p:cBhvr>
                                      <p:to>
                                        <p:strVal val="visible"/>
                                      </p:to>
                                    </p:set>
                                    <p:anim calcmode="lin" valueType="num">
                                      <p:cBhvr>
                                        <p:cTn id="34" dur="500" fill="hold"/>
                                        <p:tgtEl>
                                          <p:spTgt spid="120889"/>
                                        </p:tgtEl>
                                        <p:attrNameLst>
                                          <p:attrName>ppt_x</p:attrName>
                                        </p:attrNameLst>
                                      </p:cBhvr>
                                      <p:tavLst>
                                        <p:tav tm="0">
                                          <p:val>
                                            <p:strVal val="#ppt_x-#ppt_w/2"/>
                                          </p:val>
                                        </p:tav>
                                        <p:tav tm="100000">
                                          <p:val>
                                            <p:strVal val="#ppt_x"/>
                                          </p:val>
                                        </p:tav>
                                      </p:tavLst>
                                    </p:anim>
                                    <p:anim calcmode="lin" valueType="num">
                                      <p:cBhvr>
                                        <p:cTn id="35" dur="500" fill="hold"/>
                                        <p:tgtEl>
                                          <p:spTgt spid="120889"/>
                                        </p:tgtEl>
                                        <p:attrNameLst>
                                          <p:attrName>ppt_y</p:attrName>
                                        </p:attrNameLst>
                                      </p:cBhvr>
                                      <p:tavLst>
                                        <p:tav tm="0">
                                          <p:val>
                                            <p:strVal val="#ppt_y"/>
                                          </p:val>
                                        </p:tav>
                                        <p:tav tm="100000">
                                          <p:val>
                                            <p:strVal val="#ppt_y"/>
                                          </p:val>
                                        </p:tav>
                                      </p:tavLst>
                                    </p:anim>
                                    <p:anim calcmode="lin" valueType="num">
                                      <p:cBhvr>
                                        <p:cTn id="36" dur="500" fill="hold"/>
                                        <p:tgtEl>
                                          <p:spTgt spid="120889"/>
                                        </p:tgtEl>
                                        <p:attrNameLst>
                                          <p:attrName>ppt_w</p:attrName>
                                        </p:attrNameLst>
                                      </p:cBhvr>
                                      <p:tavLst>
                                        <p:tav tm="0">
                                          <p:val>
                                            <p:fltVal val="0"/>
                                          </p:val>
                                        </p:tav>
                                        <p:tav tm="100000">
                                          <p:val>
                                            <p:strVal val="#ppt_w"/>
                                          </p:val>
                                        </p:tav>
                                      </p:tavLst>
                                    </p:anim>
                                    <p:anim calcmode="lin" valueType="num">
                                      <p:cBhvr>
                                        <p:cTn id="37" dur="500" fill="hold"/>
                                        <p:tgtEl>
                                          <p:spTgt spid="12088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120900"/>
                                        </p:tgtEl>
                                        <p:attrNameLst>
                                          <p:attrName>style.visibility</p:attrName>
                                        </p:attrNameLst>
                                      </p:cBhvr>
                                      <p:to>
                                        <p:strVal val="visible"/>
                                      </p:to>
                                    </p:set>
                                    <p:animEffect transition="in" filter="dissolve">
                                      <p:cBhvr>
                                        <p:cTn id="41" dur="500"/>
                                        <p:tgtEl>
                                          <p:spTgt spid="12090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120894"/>
                                        </p:tgtEl>
                                        <p:attrNameLst>
                                          <p:attrName>style.visibility</p:attrName>
                                        </p:attrNameLst>
                                      </p:cBhvr>
                                      <p:to>
                                        <p:strVal val="visible"/>
                                      </p:to>
                                    </p:set>
                                    <p:anim calcmode="lin" valueType="num">
                                      <p:cBhvr>
                                        <p:cTn id="46" dur="500" fill="hold"/>
                                        <p:tgtEl>
                                          <p:spTgt spid="120894"/>
                                        </p:tgtEl>
                                        <p:attrNameLst>
                                          <p:attrName>ppt_x</p:attrName>
                                        </p:attrNameLst>
                                      </p:cBhvr>
                                      <p:tavLst>
                                        <p:tav tm="0">
                                          <p:val>
                                            <p:strVal val="#ppt_x"/>
                                          </p:val>
                                        </p:tav>
                                        <p:tav tm="100000">
                                          <p:val>
                                            <p:strVal val="#ppt_x"/>
                                          </p:val>
                                        </p:tav>
                                      </p:tavLst>
                                    </p:anim>
                                    <p:anim calcmode="lin" valueType="num">
                                      <p:cBhvr>
                                        <p:cTn id="47" dur="500" fill="hold"/>
                                        <p:tgtEl>
                                          <p:spTgt spid="120894"/>
                                        </p:tgtEl>
                                        <p:attrNameLst>
                                          <p:attrName>ppt_y</p:attrName>
                                        </p:attrNameLst>
                                      </p:cBhvr>
                                      <p:tavLst>
                                        <p:tav tm="0">
                                          <p:val>
                                            <p:strVal val="#ppt_y-#ppt_h/2"/>
                                          </p:val>
                                        </p:tav>
                                        <p:tav tm="100000">
                                          <p:val>
                                            <p:strVal val="#ppt_y"/>
                                          </p:val>
                                        </p:tav>
                                      </p:tavLst>
                                    </p:anim>
                                    <p:anim calcmode="lin" valueType="num">
                                      <p:cBhvr>
                                        <p:cTn id="48" dur="500" fill="hold"/>
                                        <p:tgtEl>
                                          <p:spTgt spid="120894"/>
                                        </p:tgtEl>
                                        <p:attrNameLst>
                                          <p:attrName>ppt_w</p:attrName>
                                        </p:attrNameLst>
                                      </p:cBhvr>
                                      <p:tavLst>
                                        <p:tav tm="0">
                                          <p:val>
                                            <p:strVal val="#ppt_w"/>
                                          </p:val>
                                        </p:tav>
                                        <p:tav tm="100000">
                                          <p:val>
                                            <p:strVal val="#ppt_w"/>
                                          </p:val>
                                        </p:tav>
                                      </p:tavLst>
                                    </p:anim>
                                    <p:anim calcmode="lin" valueType="num">
                                      <p:cBhvr>
                                        <p:cTn id="49" dur="500" fill="hold"/>
                                        <p:tgtEl>
                                          <p:spTgt spid="120894"/>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17" presetClass="entr" presetSubtype="8" fill="hold" grpId="0" nodeType="afterEffect">
                                  <p:stCondLst>
                                    <p:cond delay="0"/>
                                  </p:stCondLst>
                                  <p:childTnLst>
                                    <p:set>
                                      <p:cBhvr>
                                        <p:cTn id="52" dur="1" fill="hold">
                                          <p:stCondLst>
                                            <p:cond delay="0"/>
                                          </p:stCondLst>
                                        </p:cTn>
                                        <p:tgtEl>
                                          <p:spTgt spid="120890"/>
                                        </p:tgtEl>
                                        <p:attrNameLst>
                                          <p:attrName>style.visibility</p:attrName>
                                        </p:attrNameLst>
                                      </p:cBhvr>
                                      <p:to>
                                        <p:strVal val="visible"/>
                                      </p:to>
                                    </p:set>
                                    <p:anim calcmode="lin" valueType="num">
                                      <p:cBhvr>
                                        <p:cTn id="53" dur="500" fill="hold"/>
                                        <p:tgtEl>
                                          <p:spTgt spid="120890"/>
                                        </p:tgtEl>
                                        <p:attrNameLst>
                                          <p:attrName>ppt_x</p:attrName>
                                        </p:attrNameLst>
                                      </p:cBhvr>
                                      <p:tavLst>
                                        <p:tav tm="0">
                                          <p:val>
                                            <p:strVal val="#ppt_x-#ppt_w/2"/>
                                          </p:val>
                                        </p:tav>
                                        <p:tav tm="100000">
                                          <p:val>
                                            <p:strVal val="#ppt_x"/>
                                          </p:val>
                                        </p:tav>
                                      </p:tavLst>
                                    </p:anim>
                                    <p:anim calcmode="lin" valueType="num">
                                      <p:cBhvr>
                                        <p:cTn id="54" dur="500" fill="hold"/>
                                        <p:tgtEl>
                                          <p:spTgt spid="120890"/>
                                        </p:tgtEl>
                                        <p:attrNameLst>
                                          <p:attrName>ppt_y</p:attrName>
                                        </p:attrNameLst>
                                      </p:cBhvr>
                                      <p:tavLst>
                                        <p:tav tm="0">
                                          <p:val>
                                            <p:strVal val="#ppt_y"/>
                                          </p:val>
                                        </p:tav>
                                        <p:tav tm="100000">
                                          <p:val>
                                            <p:strVal val="#ppt_y"/>
                                          </p:val>
                                        </p:tav>
                                      </p:tavLst>
                                    </p:anim>
                                    <p:anim calcmode="lin" valueType="num">
                                      <p:cBhvr>
                                        <p:cTn id="55" dur="500" fill="hold"/>
                                        <p:tgtEl>
                                          <p:spTgt spid="120890"/>
                                        </p:tgtEl>
                                        <p:attrNameLst>
                                          <p:attrName>ppt_w</p:attrName>
                                        </p:attrNameLst>
                                      </p:cBhvr>
                                      <p:tavLst>
                                        <p:tav tm="0">
                                          <p:val>
                                            <p:fltVal val="0"/>
                                          </p:val>
                                        </p:tav>
                                        <p:tav tm="100000">
                                          <p:val>
                                            <p:strVal val="#ppt_w"/>
                                          </p:val>
                                        </p:tav>
                                      </p:tavLst>
                                    </p:anim>
                                    <p:anim calcmode="lin" valueType="num">
                                      <p:cBhvr>
                                        <p:cTn id="56" dur="500" fill="hold"/>
                                        <p:tgtEl>
                                          <p:spTgt spid="120890"/>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1000"/>
                            </p:stCondLst>
                            <p:childTnLst>
                              <p:par>
                                <p:cTn id="58" presetID="9" presetClass="entr" presetSubtype="0" fill="hold" grpId="0" nodeType="afterEffect">
                                  <p:stCondLst>
                                    <p:cond delay="0"/>
                                  </p:stCondLst>
                                  <p:childTnLst>
                                    <p:set>
                                      <p:cBhvr>
                                        <p:cTn id="59" dur="1" fill="hold">
                                          <p:stCondLst>
                                            <p:cond delay="0"/>
                                          </p:stCondLst>
                                        </p:cTn>
                                        <p:tgtEl>
                                          <p:spTgt spid="120891"/>
                                        </p:tgtEl>
                                        <p:attrNameLst>
                                          <p:attrName>style.visibility</p:attrName>
                                        </p:attrNameLst>
                                      </p:cBhvr>
                                      <p:to>
                                        <p:strVal val="visible"/>
                                      </p:to>
                                    </p:set>
                                    <p:animEffect transition="in" filter="dissolve">
                                      <p:cBhvr>
                                        <p:cTn id="60" dur="500"/>
                                        <p:tgtEl>
                                          <p:spTgt spid="120891"/>
                                        </p:tgtEl>
                                      </p:cBhvr>
                                    </p:animEffect>
                                  </p:childTnLst>
                                </p:cTn>
                              </p:par>
                            </p:childTnLst>
                          </p:cTn>
                        </p:par>
                        <p:par>
                          <p:cTn id="61" fill="hold" nodeType="afterGroup">
                            <p:stCondLst>
                              <p:cond delay="1500"/>
                            </p:stCondLst>
                            <p:childTnLst>
                              <p:par>
                                <p:cTn id="62" presetID="17" presetClass="entr" presetSubtype="1" fill="hold" grpId="0" nodeType="afterEffect">
                                  <p:stCondLst>
                                    <p:cond delay="0"/>
                                  </p:stCondLst>
                                  <p:childTnLst>
                                    <p:set>
                                      <p:cBhvr>
                                        <p:cTn id="63" dur="1" fill="hold">
                                          <p:stCondLst>
                                            <p:cond delay="0"/>
                                          </p:stCondLst>
                                        </p:cTn>
                                        <p:tgtEl>
                                          <p:spTgt spid="120895"/>
                                        </p:tgtEl>
                                        <p:attrNameLst>
                                          <p:attrName>style.visibility</p:attrName>
                                        </p:attrNameLst>
                                      </p:cBhvr>
                                      <p:to>
                                        <p:strVal val="visible"/>
                                      </p:to>
                                    </p:set>
                                    <p:anim calcmode="lin" valueType="num">
                                      <p:cBhvr>
                                        <p:cTn id="64" dur="500" fill="hold"/>
                                        <p:tgtEl>
                                          <p:spTgt spid="120895"/>
                                        </p:tgtEl>
                                        <p:attrNameLst>
                                          <p:attrName>ppt_x</p:attrName>
                                        </p:attrNameLst>
                                      </p:cBhvr>
                                      <p:tavLst>
                                        <p:tav tm="0">
                                          <p:val>
                                            <p:strVal val="#ppt_x"/>
                                          </p:val>
                                        </p:tav>
                                        <p:tav tm="100000">
                                          <p:val>
                                            <p:strVal val="#ppt_x"/>
                                          </p:val>
                                        </p:tav>
                                      </p:tavLst>
                                    </p:anim>
                                    <p:anim calcmode="lin" valueType="num">
                                      <p:cBhvr>
                                        <p:cTn id="65" dur="500" fill="hold"/>
                                        <p:tgtEl>
                                          <p:spTgt spid="120895"/>
                                        </p:tgtEl>
                                        <p:attrNameLst>
                                          <p:attrName>ppt_y</p:attrName>
                                        </p:attrNameLst>
                                      </p:cBhvr>
                                      <p:tavLst>
                                        <p:tav tm="0">
                                          <p:val>
                                            <p:strVal val="#ppt_y-#ppt_h/2"/>
                                          </p:val>
                                        </p:tav>
                                        <p:tav tm="100000">
                                          <p:val>
                                            <p:strVal val="#ppt_y"/>
                                          </p:val>
                                        </p:tav>
                                      </p:tavLst>
                                    </p:anim>
                                    <p:anim calcmode="lin" valueType="num">
                                      <p:cBhvr>
                                        <p:cTn id="66" dur="500" fill="hold"/>
                                        <p:tgtEl>
                                          <p:spTgt spid="120895"/>
                                        </p:tgtEl>
                                        <p:attrNameLst>
                                          <p:attrName>ppt_w</p:attrName>
                                        </p:attrNameLst>
                                      </p:cBhvr>
                                      <p:tavLst>
                                        <p:tav tm="0">
                                          <p:val>
                                            <p:strVal val="#ppt_w"/>
                                          </p:val>
                                        </p:tav>
                                        <p:tav tm="100000">
                                          <p:val>
                                            <p:strVal val="#ppt_w"/>
                                          </p:val>
                                        </p:tav>
                                      </p:tavLst>
                                    </p:anim>
                                    <p:anim calcmode="lin" valueType="num">
                                      <p:cBhvr>
                                        <p:cTn id="67" dur="500" fill="hold"/>
                                        <p:tgtEl>
                                          <p:spTgt spid="120895"/>
                                        </p:tgtEl>
                                        <p:attrNameLst>
                                          <p:attrName>ppt_h</p:attrName>
                                        </p:attrNameLst>
                                      </p:cBhvr>
                                      <p:tavLst>
                                        <p:tav tm="0">
                                          <p:val>
                                            <p:fltVal val="0"/>
                                          </p:val>
                                        </p:tav>
                                        <p:tav tm="100000">
                                          <p:val>
                                            <p:strVal val="#ppt_h"/>
                                          </p:val>
                                        </p:tav>
                                      </p:tavLst>
                                    </p:anim>
                                  </p:childTnLst>
                                </p:cTn>
                              </p:par>
                            </p:childTnLst>
                          </p:cTn>
                        </p:par>
                        <p:par>
                          <p:cTn id="68" fill="hold" nodeType="afterGroup">
                            <p:stCondLst>
                              <p:cond delay="2000"/>
                            </p:stCondLst>
                            <p:childTnLst>
                              <p:par>
                                <p:cTn id="69" presetID="17" presetClass="entr" presetSubtype="2" fill="hold" grpId="0" nodeType="afterEffect">
                                  <p:stCondLst>
                                    <p:cond delay="0"/>
                                  </p:stCondLst>
                                  <p:childTnLst>
                                    <p:set>
                                      <p:cBhvr>
                                        <p:cTn id="70" dur="1" fill="hold">
                                          <p:stCondLst>
                                            <p:cond delay="0"/>
                                          </p:stCondLst>
                                        </p:cTn>
                                        <p:tgtEl>
                                          <p:spTgt spid="120896"/>
                                        </p:tgtEl>
                                        <p:attrNameLst>
                                          <p:attrName>style.visibility</p:attrName>
                                        </p:attrNameLst>
                                      </p:cBhvr>
                                      <p:to>
                                        <p:strVal val="visible"/>
                                      </p:to>
                                    </p:set>
                                    <p:anim calcmode="lin" valueType="num">
                                      <p:cBhvr>
                                        <p:cTn id="71" dur="500" fill="hold"/>
                                        <p:tgtEl>
                                          <p:spTgt spid="120896"/>
                                        </p:tgtEl>
                                        <p:attrNameLst>
                                          <p:attrName>ppt_x</p:attrName>
                                        </p:attrNameLst>
                                      </p:cBhvr>
                                      <p:tavLst>
                                        <p:tav tm="0">
                                          <p:val>
                                            <p:strVal val="#ppt_x+#ppt_w/2"/>
                                          </p:val>
                                        </p:tav>
                                        <p:tav tm="100000">
                                          <p:val>
                                            <p:strVal val="#ppt_x"/>
                                          </p:val>
                                        </p:tav>
                                      </p:tavLst>
                                    </p:anim>
                                    <p:anim calcmode="lin" valueType="num">
                                      <p:cBhvr>
                                        <p:cTn id="72" dur="500" fill="hold"/>
                                        <p:tgtEl>
                                          <p:spTgt spid="120896"/>
                                        </p:tgtEl>
                                        <p:attrNameLst>
                                          <p:attrName>ppt_y</p:attrName>
                                        </p:attrNameLst>
                                      </p:cBhvr>
                                      <p:tavLst>
                                        <p:tav tm="0">
                                          <p:val>
                                            <p:strVal val="#ppt_y"/>
                                          </p:val>
                                        </p:tav>
                                        <p:tav tm="100000">
                                          <p:val>
                                            <p:strVal val="#ppt_y"/>
                                          </p:val>
                                        </p:tav>
                                      </p:tavLst>
                                    </p:anim>
                                    <p:anim calcmode="lin" valueType="num">
                                      <p:cBhvr>
                                        <p:cTn id="73" dur="500" fill="hold"/>
                                        <p:tgtEl>
                                          <p:spTgt spid="120896"/>
                                        </p:tgtEl>
                                        <p:attrNameLst>
                                          <p:attrName>ppt_w</p:attrName>
                                        </p:attrNameLst>
                                      </p:cBhvr>
                                      <p:tavLst>
                                        <p:tav tm="0">
                                          <p:val>
                                            <p:fltVal val="0"/>
                                          </p:val>
                                        </p:tav>
                                        <p:tav tm="100000">
                                          <p:val>
                                            <p:strVal val="#ppt_w"/>
                                          </p:val>
                                        </p:tav>
                                      </p:tavLst>
                                    </p:anim>
                                    <p:anim calcmode="lin" valueType="num">
                                      <p:cBhvr>
                                        <p:cTn id="74" dur="500" fill="hold"/>
                                        <p:tgtEl>
                                          <p:spTgt spid="120896"/>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0901">
                                            <p:txEl>
                                              <p:pRg st="0" end="0"/>
                                            </p:txEl>
                                          </p:spTgt>
                                        </p:tgtEl>
                                        <p:attrNameLst>
                                          <p:attrName>style.visibility</p:attrName>
                                        </p:attrNameLst>
                                      </p:cBhvr>
                                      <p:to>
                                        <p:strVal val="visible"/>
                                      </p:to>
                                    </p:set>
                                    <p:anim calcmode="lin" valueType="num">
                                      <p:cBhvr additive="base">
                                        <p:cTn id="79" dur="500" fill="hold"/>
                                        <p:tgtEl>
                                          <p:spTgt spid="120901">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09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20901">
                                            <p:txEl>
                                              <p:pRg st="1" end="1"/>
                                            </p:txEl>
                                          </p:spTgt>
                                        </p:tgtEl>
                                        <p:attrNameLst>
                                          <p:attrName>style.visibility</p:attrName>
                                        </p:attrNameLst>
                                      </p:cBhvr>
                                      <p:to>
                                        <p:strVal val="visible"/>
                                      </p:to>
                                    </p:set>
                                    <p:anim calcmode="lin" valueType="num">
                                      <p:cBhvr additive="base">
                                        <p:cTn id="85" dur="500" fill="hold"/>
                                        <p:tgtEl>
                                          <p:spTgt spid="120901">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090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89" grpId="0" animBg="1"/>
      <p:bldP spid="120890" grpId="0" animBg="1"/>
      <p:bldP spid="120891" grpId="0" autoUpdateAnimBg="0"/>
      <p:bldP spid="120894" grpId="0" animBg="1"/>
      <p:bldP spid="120895" grpId="0" animBg="1"/>
      <p:bldP spid="120896" grpId="0" animBg="1"/>
      <p:bldP spid="120899" grpId="0"/>
      <p:bldP spid="120900" grpId="0"/>
      <p:bldP spid="12090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04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130A8B-7AB6-4027-B95B-A1CFE5977539}" type="slidenum">
              <a:rPr lang="en-US" altLang="zh-CN" smtClean="0">
                <a:latin typeface="Times New Roman" pitchFamily="18" charset="0"/>
              </a:rPr>
              <a:pPr eaLnBrk="1" hangingPunct="1"/>
              <a:t>53</a:t>
            </a:fld>
            <a:endParaRPr lang="en-US" altLang="zh-CN" smtClean="0">
              <a:latin typeface="Times New Roman" pitchFamily="18" charset="0"/>
            </a:endParaRPr>
          </a:p>
        </p:txBody>
      </p:sp>
      <p:sp>
        <p:nvSpPr>
          <p:cNvPr id="60420"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2.7</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存储保护 </a:t>
            </a:r>
          </a:p>
        </p:txBody>
      </p:sp>
      <p:sp>
        <p:nvSpPr>
          <p:cNvPr id="60421" name="Rectangle 4"/>
          <p:cNvSpPr>
            <a:spLocks noChangeArrowheads="1"/>
          </p:cNvSpPr>
          <p:nvPr/>
        </p:nvSpPr>
        <p:spPr bwMode="auto">
          <a:xfrm>
            <a:off x="541338" y="1670605"/>
            <a:ext cx="8021637"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kumimoji="1" lang="zh-CN" altLang="en-US" sz="3200" b="1" dirty="0">
                <a:latin typeface="Times New Roman" pitchFamily="18" charset="0"/>
                <a:ea typeface="宋体" pitchFamily="2" charset="-122"/>
              </a:rPr>
              <a:t>为了防止一个用户程序去访问其他用户程序的内存分区，保护操作系统免受用户程序的破坏</a:t>
            </a:r>
            <a:r>
              <a:rPr kumimoji="1" lang="zh-CN" altLang="en-US" sz="3200" b="1" dirty="0" smtClean="0">
                <a:latin typeface="Times New Roman" pitchFamily="18" charset="0"/>
                <a:ea typeface="宋体" pitchFamily="2" charset="-122"/>
              </a:rPr>
              <a:t>，必须</a:t>
            </a:r>
            <a:r>
              <a:rPr kumimoji="1" lang="zh-CN" altLang="en-US" sz="3200" b="1" dirty="0">
                <a:latin typeface="Times New Roman" pitchFamily="18" charset="0"/>
                <a:ea typeface="宋体" pitchFamily="2" charset="-122"/>
              </a:rPr>
              <a:t>进行存储保护。</a:t>
            </a:r>
          </a:p>
          <a:p>
            <a:pPr>
              <a:lnSpc>
                <a:spcPct val="150000"/>
              </a:lnSpc>
            </a:pPr>
            <a:endParaRPr kumimoji="1" lang="zh-CN" altLang="en-US" sz="1200" b="1" dirty="0">
              <a:latin typeface="Times New Roman" pitchFamily="18" charset="0"/>
              <a:ea typeface="宋体" pitchFamily="2" charset="-122"/>
            </a:endParaRPr>
          </a:p>
          <a:p>
            <a:pPr>
              <a:lnSpc>
                <a:spcPct val="150000"/>
              </a:lnSpc>
            </a:pPr>
            <a:r>
              <a:rPr kumimoji="1" lang="zh-CN" altLang="en-US" sz="3200" b="1" dirty="0">
                <a:solidFill>
                  <a:srgbClr val="0000FF"/>
                </a:solidFill>
                <a:latin typeface="Times New Roman" pitchFamily="18" charset="0"/>
                <a:ea typeface="宋体" pitchFamily="2" charset="-122"/>
              </a:rPr>
              <a:t>如何实现？</a:t>
            </a:r>
          </a:p>
          <a:p>
            <a:pPr>
              <a:lnSpc>
                <a:spcPct val="150000"/>
              </a:lnSpc>
            </a:pPr>
            <a:r>
              <a:rPr kumimoji="1" lang="zh-CN" altLang="en-US" sz="3200" b="1" dirty="0">
                <a:solidFill>
                  <a:srgbClr val="0000FF"/>
                </a:solidFill>
                <a:latin typeface="Times New Roman" pitchFamily="18" charset="0"/>
                <a:ea typeface="宋体" pitchFamily="2" charset="-122"/>
              </a:rPr>
              <a:t>能否与动态地址映射集成在一起？</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14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2B25F97-0322-4222-A83D-C342A8E3A4E4}" type="slidenum">
              <a:rPr lang="en-US" altLang="zh-CN" smtClean="0">
                <a:latin typeface="Times New Roman" pitchFamily="18" charset="0"/>
              </a:rPr>
              <a:pPr eaLnBrk="1" hangingPunct="1"/>
              <a:t>54</a:t>
            </a:fld>
            <a:endParaRPr lang="en-US" altLang="zh-CN" smtClean="0">
              <a:latin typeface="Times New Roman" pitchFamily="18" charset="0"/>
            </a:endParaRPr>
          </a:p>
        </p:txBody>
      </p:sp>
      <p:sp>
        <p:nvSpPr>
          <p:cNvPr id="61444" name="Rectangle 5"/>
          <p:cNvSpPr>
            <a:spLocks noChangeArrowheads="1"/>
          </p:cNvSpPr>
          <p:nvPr/>
        </p:nvSpPr>
        <p:spPr bwMode="auto">
          <a:xfrm>
            <a:off x="541338" y="1037635"/>
            <a:ext cx="81407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kumimoji="1" lang="zh-CN" altLang="en-US" sz="28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最简单的做法：</a:t>
            </a:r>
            <a:r>
              <a:rPr kumimoji="1" lang="zh-CN" altLang="en-US" sz="2800" b="1" dirty="0">
                <a:latin typeface="Times New Roman" pitchFamily="18" charset="0"/>
                <a:ea typeface="宋体" pitchFamily="2" charset="-122"/>
              </a:rPr>
              <a:t>在基地址寄存器的基础上再增加一个限长寄存器，记录分区长度。这两者在一起，就定义了进程所在的</a:t>
            </a:r>
            <a:r>
              <a:rPr kumimoji="1" lang="zh-CN" altLang="en-US" sz="2800" b="1" dirty="0" smtClean="0">
                <a:latin typeface="Times New Roman" pitchFamily="18" charset="0"/>
                <a:ea typeface="宋体" pitchFamily="2" charset="-122"/>
              </a:rPr>
              <a:t>分区</a:t>
            </a:r>
            <a:endParaRPr kumimoji="1" lang="zh-CN" altLang="en-US" sz="2800" b="1" dirty="0">
              <a:latin typeface="Times New Roman" pitchFamily="18" charset="0"/>
              <a:ea typeface="宋体" pitchFamily="2" charset="-122"/>
            </a:endParaRPr>
          </a:p>
        </p:txBody>
      </p:sp>
      <p:graphicFrame>
        <p:nvGraphicFramePr>
          <p:cNvPr id="122911" name="Group 31"/>
          <p:cNvGraphicFramePr>
            <a:graphicFrameLocks noGrp="1"/>
          </p:cNvGraphicFramePr>
          <p:nvPr>
            <p:extLst>
              <p:ext uri="{D42A27DB-BD31-4B8C-83A1-F6EECF244321}">
                <p14:modId xmlns:p14="http://schemas.microsoft.com/office/powerpoint/2010/main" val="4272026641"/>
              </p:ext>
            </p:extLst>
          </p:nvPr>
        </p:nvGraphicFramePr>
        <p:xfrm>
          <a:off x="2481163" y="3360316"/>
          <a:ext cx="1706563" cy="2767011"/>
        </p:xfrm>
        <a:graphic>
          <a:graphicData uri="http://schemas.openxmlformats.org/drawingml/2006/table">
            <a:tbl>
              <a:tblPr/>
              <a:tblGrid>
                <a:gridCol w="1706563"/>
              </a:tblGrid>
              <a:tr h="922337">
                <a:tc>
                  <a:txBody>
                    <a:bodyPr/>
                    <a:lstStyle/>
                    <a:p>
                      <a:pPr marL="0" marR="0" lvl="0" indent="0" algn="ctr" defTabSz="914400" rtl="0" eaLnBrk="1" fontAlgn="ctr"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进程</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2337">
                <a:tc>
                  <a:txBody>
                    <a:bodyPr/>
                    <a:lstStyle/>
                    <a:p>
                      <a:pPr marL="0" marR="0" lvl="0" indent="0" algn="ctr" defTabSz="914400" rtl="0" eaLnBrk="1" fontAlgn="ctr"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rgbClr val="0000FF"/>
                          </a:solidFill>
                          <a:effectLst/>
                          <a:latin typeface="Times New Roman" pitchFamily="18" charset="0"/>
                          <a:ea typeface="宋体" pitchFamily="2" charset="-122"/>
                        </a:rPr>
                        <a:t>进程</a:t>
                      </a:r>
                      <a:r>
                        <a:rPr kumimoji="0" lang="en-US" altLang="zh-CN" sz="2800" b="1" i="0" u="none" strike="noStrike" cap="none" normalizeH="0" baseline="0" smtClean="0">
                          <a:ln>
                            <a:noFill/>
                          </a:ln>
                          <a:solidFill>
                            <a:srgbClr val="0000FF"/>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2337">
                <a:tc>
                  <a:txBody>
                    <a:bodyPr/>
                    <a:lstStyle/>
                    <a:p>
                      <a:pPr marL="0" marR="0" lvl="0" indent="0" algn="ctr" defTabSz="914400" rtl="0" eaLnBrk="1" fontAlgn="ctr"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操作系统</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55" name="Rectangle 16"/>
          <p:cNvSpPr>
            <a:spLocks noChangeArrowheads="1"/>
          </p:cNvSpPr>
          <p:nvPr/>
        </p:nvSpPr>
        <p:spPr bwMode="auto">
          <a:xfrm>
            <a:off x="5160863" y="3398416"/>
            <a:ext cx="2003425" cy="5476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r>
              <a:rPr kumimoji="1" lang="en-US" altLang="zh-CN" sz="2800" b="1">
                <a:latin typeface="Times New Roman" pitchFamily="18" charset="0"/>
                <a:ea typeface="宋体" pitchFamily="2" charset="-122"/>
              </a:rPr>
              <a:t>100K</a:t>
            </a:r>
          </a:p>
        </p:txBody>
      </p:sp>
      <p:sp>
        <p:nvSpPr>
          <p:cNvPr id="61456" name="Rectangle 17"/>
          <p:cNvSpPr>
            <a:spLocks noChangeArrowheads="1"/>
          </p:cNvSpPr>
          <p:nvPr/>
        </p:nvSpPr>
        <p:spPr bwMode="auto">
          <a:xfrm>
            <a:off x="5160863" y="5154191"/>
            <a:ext cx="2003425" cy="5476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r>
              <a:rPr kumimoji="1" lang="en-US" altLang="zh-CN" sz="2800" b="1">
                <a:latin typeface="Times New Roman" pitchFamily="18" charset="0"/>
                <a:ea typeface="宋体" pitchFamily="2" charset="-122"/>
              </a:rPr>
              <a:t>100K</a:t>
            </a:r>
          </a:p>
        </p:txBody>
      </p:sp>
      <p:sp>
        <p:nvSpPr>
          <p:cNvPr id="61457" name="Text Box 18"/>
          <p:cNvSpPr txBox="1">
            <a:spLocks noChangeArrowheads="1"/>
          </p:cNvSpPr>
          <p:nvPr/>
        </p:nvSpPr>
        <p:spPr bwMode="auto">
          <a:xfrm>
            <a:off x="5141813" y="5751091"/>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zh-CN" altLang="en-US" sz="2400" b="1">
                <a:latin typeface="Times New Roman" pitchFamily="18" charset="0"/>
                <a:ea typeface="宋体" pitchFamily="2" charset="-122"/>
              </a:rPr>
              <a:t>基地址寄存器</a:t>
            </a:r>
          </a:p>
        </p:txBody>
      </p:sp>
      <p:sp>
        <p:nvSpPr>
          <p:cNvPr id="61458" name="Text Box 19"/>
          <p:cNvSpPr txBox="1">
            <a:spLocks noChangeArrowheads="1"/>
          </p:cNvSpPr>
          <p:nvPr/>
        </p:nvSpPr>
        <p:spPr bwMode="auto">
          <a:xfrm>
            <a:off x="5294213" y="4011191"/>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zh-CN" altLang="en-US" sz="2400" b="1">
                <a:latin typeface="Times New Roman" pitchFamily="18" charset="0"/>
                <a:ea typeface="宋体" pitchFamily="2" charset="-122"/>
              </a:rPr>
              <a:t>限长寄存器</a:t>
            </a:r>
          </a:p>
        </p:txBody>
      </p:sp>
      <p:sp>
        <p:nvSpPr>
          <p:cNvPr id="61459" name="Line 20"/>
          <p:cNvSpPr>
            <a:spLocks noChangeShapeType="1"/>
          </p:cNvSpPr>
          <p:nvPr/>
        </p:nvSpPr>
        <p:spPr bwMode="auto">
          <a:xfrm flipH="1">
            <a:off x="4173438" y="3806403"/>
            <a:ext cx="973138" cy="490538"/>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1460" name="Line 21"/>
          <p:cNvSpPr>
            <a:spLocks noChangeShapeType="1"/>
          </p:cNvSpPr>
          <p:nvPr/>
        </p:nvSpPr>
        <p:spPr bwMode="auto">
          <a:xfrm flipH="1" flipV="1">
            <a:off x="4187726" y="5204991"/>
            <a:ext cx="958850" cy="288925"/>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1461" name="Text Box 23"/>
          <p:cNvSpPr txBox="1">
            <a:spLocks noChangeArrowheads="1"/>
          </p:cNvSpPr>
          <p:nvPr/>
        </p:nvSpPr>
        <p:spPr bwMode="auto">
          <a:xfrm>
            <a:off x="2078906" y="5862216"/>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0</a:t>
            </a:r>
          </a:p>
        </p:txBody>
      </p:sp>
      <p:sp>
        <p:nvSpPr>
          <p:cNvPr id="61462" name="Text Box 24"/>
          <p:cNvSpPr txBox="1">
            <a:spLocks noChangeArrowheads="1"/>
          </p:cNvSpPr>
          <p:nvPr/>
        </p:nvSpPr>
        <p:spPr bwMode="auto">
          <a:xfrm>
            <a:off x="1475656" y="4981153"/>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100K</a:t>
            </a:r>
          </a:p>
        </p:txBody>
      </p:sp>
      <p:sp>
        <p:nvSpPr>
          <p:cNvPr id="61463" name="Text Box 25"/>
          <p:cNvSpPr txBox="1">
            <a:spLocks noChangeArrowheads="1"/>
          </p:cNvSpPr>
          <p:nvPr/>
        </p:nvSpPr>
        <p:spPr bwMode="auto">
          <a:xfrm>
            <a:off x="1475656" y="4079453"/>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200K</a:t>
            </a:r>
          </a:p>
        </p:txBody>
      </p:sp>
      <p:sp>
        <p:nvSpPr>
          <p:cNvPr id="61464" name="Text Box 26"/>
          <p:cNvSpPr txBox="1">
            <a:spLocks noChangeArrowheads="1"/>
          </p:cNvSpPr>
          <p:nvPr/>
        </p:nvSpPr>
        <p:spPr bwMode="auto">
          <a:xfrm>
            <a:off x="1475656" y="3133303"/>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300K</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24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5911116-B954-4020-B542-80CB12E792AE}" type="slidenum">
              <a:rPr lang="en-US" altLang="zh-CN" smtClean="0">
                <a:latin typeface="Times New Roman" pitchFamily="18" charset="0"/>
              </a:rPr>
              <a:pPr eaLnBrk="1" hangingPunct="1"/>
              <a:t>55</a:t>
            </a:fld>
            <a:endParaRPr lang="en-US" altLang="zh-CN" smtClean="0">
              <a:latin typeface="Times New Roman" pitchFamily="18" charset="0"/>
            </a:endParaRPr>
          </a:p>
        </p:txBody>
      </p:sp>
      <p:sp>
        <p:nvSpPr>
          <p:cNvPr id="62468" name="Rectangle 3"/>
          <p:cNvSpPr>
            <a:spLocks noChangeArrowheads="1"/>
          </p:cNvSpPr>
          <p:nvPr/>
        </p:nvSpPr>
        <p:spPr bwMode="auto">
          <a:xfrm>
            <a:off x="1562100" y="2192338"/>
            <a:ext cx="914400" cy="914400"/>
          </a:xfrm>
          <a:prstGeom prst="rect">
            <a:avLst/>
          </a:prstGeom>
          <a:solidFill>
            <a:srgbClr val="00FFFF"/>
          </a:solidFill>
          <a:ln w="28575">
            <a:solidFill>
              <a:schemeClr val="tx1"/>
            </a:solidFill>
            <a:miter lim="800000"/>
            <a:headEnd/>
            <a:tailEnd/>
          </a:ln>
        </p:spPr>
        <p:txBody>
          <a:bodyPr wrap="none" anchor="ctr"/>
          <a:lstStyle/>
          <a:p>
            <a:pPr algn="ctr"/>
            <a:r>
              <a:rPr kumimoji="1" lang="en-US" altLang="zh-CN" sz="2400" b="1">
                <a:solidFill>
                  <a:srgbClr val="990033"/>
                </a:solidFill>
                <a:latin typeface="Times New Roman" pitchFamily="18" charset="0"/>
                <a:ea typeface="宋体" pitchFamily="2" charset="-122"/>
              </a:rPr>
              <a:t>CPU</a:t>
            </a:r>
          </a:p>
        </p:txBody>
      </p:sp>
      <p:sp>
        <p:nvSpPr>
          <p:cNvPr id="62469" name="Rectangle 4"/>
          <p:cNvSpPr>
            <a:spLocks noChangeArrowheads="1"/>
          </p:cNvSpPr>
          <p:nvPr/>
        </p:nvSpPr>
        <p:spPr bwMode="auto">
          <a:xfrm>
            <a:off x="1562100" y="3716338"/>
            <a:ext cx="914400" cy="914400"/>
          </a:xfrm>
          <a:prstGeom prst="rect">
            <a:avLst/>
          </a:prstGeom>
          <a:solidFill>
            <a:srgbClr val="00FFFF"/>
          </a:solidFill>
          <a:ln w="28575">
            <a:solidFill>
              <a:schemeClr val="tx1"/>
            </a:solidFill>
            <a:miter lim="800000"/>
            <a:headEnd/>
            <a:tailEnd/>
          </a:ln>
        </p:spPr>
        <p:txBody>
          <a:bodyPr wrap="none" anchor="ctr"/>
          <a:lstStyle/>
          <a:p>
            <a:pPr algn="ctr"/>
            <a:r>
              <a:rPr kumimoji="1" lang="en-US" altLang="zh-CN" sz="2400" b="1">
                <a:solidFill>
                  <a:srgbClr val="990033"/>
                </a:solidFill>
                <a:latin typeface="Times New Roman" pitchFamily="18" charset="0"/>
                <a:ea typeface="宋体" pitchFamily="2" charset="-122"/>
              </a:rPr>
              <a:t>MMU</a:t>
            </a:r>
          </a:p>
        </p:txBody>
      </p:sp>
      <p:sp>
        <p:nvSpPr>
          <p:cNvPr id="62470" name="Line 5"/>
          <p:cNvSpPr>
            <a:spLocks noChangeShapeType="1"/>
          </p:cNvSpPr>
          <p:nvPr/>
        </p:nvSpPr>
        <p:spPr bwMode="auto">
          <a:xfrm>
            <a:off x="2019300" y="3106738"/>
            <a:ext cx="0" cy="609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6"/>
          <p:cNvSpPr>
            <a:spLocks noChangeShapeType="1"/>
          </p:cNvSpPr>
          <p:nvPr/>
        </p:nvSpPr>
        <p:spPr bwMode="auto">
          <a:xfrm>
            <a:off x="2019300" y="4630738"/>
            <a:ext cx="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Line 7"/>
          <p:cNvSpPr>
            <a:spLocks noChangeShapeType="1"/>
          </p:cNvSpPr>
          <p:nvPr/>
        </p:nvSpPr>
        <p:spPr bwMode="auto">
          <a:xfrm>
            <a:off x="1104900" y="5468938"/>
            <a:ext cx="6019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3" name="Rectangle 8"/>
          <p:cNvSpPr>
            <a:spLocks noChangeArrowheads="1"/>
          </p:cNvSpPr>
          <p:nvPr/>
        </p:nvSpPr>
        <p:spPr bwMode="auto">
          <a:xfrm>
            <a:off x="4076700" y="2801938"/>
            <a:ext cx="1219200" cy="1600200"/>
          </a:xfrm>
          <a:prstGeom prst="rect">
            <a:avLst/>
          </a:prstGeom>
          <a:solidFill>
            <a:srgbClr val="00FFFF"/>
          </a:solidFill>
          <a:ln w="28575">
            <a:solidFill>
              <a:schemeClr val="tx1"/>
            </a:solidFill>
            <a:miter lim="800000"/>
            <a:headEnd/>
            <a:tailEnd/>
          </a:ln>
        </p:spPr>
        <p:txBody>
          <a:bodyPr wrap="none" anchor="ctr"/>
          <a:lstStyle/>
          <a:p>
            <a:pPr algn="ctr"/>
            <a:r>
              <a:rPr kumimoji="1" lang="zh-CN" altLang="en-US" sz="2400" b="1">
                <a:solidFill>
                  <a:srgbClr val="990033"/>
                </a:solidFill>
                <a:latin typeface="Times New Roman" pitchFamily="18" charset="0"/>
                <a:ea typeface="宋体" pitchFamily="2" charset="-122"/>
              </a:rPr>
              <a:t>内存</a:t>
            </a:r>
          </a:p>
        </p:txBody>
      </p:sp>
      <p:sp>
        <p:nvSpPr>
          <p:cNvPr id="62474" name="Rectangle 9"/>
          <p:cNvSpPr>
            <a:spLocks noChangeArrowheads="1"/>
          </p:cNvSpPr>
          <p:nvPr/>
        </p:nvSpPr>
        <p:spPr bwMode="auto">
          <a:xfrm>
            <a:off x="5829300" y="2801938"/>
            <a:ext cx="1219200" cy="1600200"/>
          </a:xfrm>
          <a:prstGeom prst="rect">
            <a:avLst/>
          </a:prstGeom>
          <a:solidFill>
            <a:srgbClr val="00FFFF"/>
          </a:solidFill>
          <a:ln w="28575">
            <a:solidFill>
              <a:schemeClr val="tx1"/>
            </a:solidFill>
            <a:miter lim="800000"/>
            <a:headEnd/>
            <a:tailEnd/>
          </a:ln>
        </p:spPr>
        <p:txBody>
          <a:bodyPr wrap="none" anchor="ctr"/>
          <a:lstStyle/>
          <a:p>
            <a:pPr algn="ctr"/>
            <a:r>
              <a:rPr kumimoji="1" lang="zh-CN" altLang="en-US" sz="2400" b="1">
                <a:solidFill>
                  <a:srgbClr val="990033"/>
                </a:solidFill>
                <a:latin typeface="Times New Roman" pitchFamily="18" charset="0"/>
                <a:ea typeface="宋体" pitchFamily="2" charset="-122"/>
              </a:rPr>
              <a:t>磁盘</a:t>
            </a:r>
          </a:p>
          <a:p>
            <a:pPr algn="ctr"/>
            <a:r>
              <a:rPr kumimoji="1" lang="zh-CN" altLang="en-US" sz="2400" b="1">
                <a:solidFill>
                  <a:srgbClr val="990033"/>
                </a:solidFill>
                <a:latin typeface="Times New Roman" pitchFamily="18" charset="0"/>
                <a:ea typeface="宋体" pitchFamily="2" charset="-122"/>
              </a:rPr>
              <a:t>控制器</a:t>
            </a:r>
          </a:p>
        </p:txBody>
      </p:sp>
      <p:sp>
        <p:nvSpPr>
          <p:cNvPr id="62475" name="Line 10"/>
          <p:cNvSpPr>
            <a:spLocks noChangeShapeType="1"/>
          </p:cNvSpPr>
          <p:nvPr/>
        </p:nvSpPr>
        <p:spPr bwMode="auto">
          <a:xfrm>
            <a:off x="4762500" y="4402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1"/>
          <p:cNvSpPr>
            <a:spLocks noChangeShapeType="1"/>
          </p:cNvSpPr>
          <p:nvPr/>
        </p:nvSpPr>
        <p:spPr bwMode="auto">
          <a:xfrm>
            <a:off x="6362700" y="4402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Rectangle 12"/>
          <p:cNvSpPr>
            <a:spLocks noChangeArrowheads="1"/>
          </p:cNvSpPr>
          <p:nvPr/>
        </p:nvSpPr>
        <p:spPr bwMode="auto">
          <a:xfrm>
            <a:off x="952500" y="1735138"/>
            <a:ext cx="2209800" cy="3352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pitchFamily="2" charset="-122"/>
            </a:endParaRPr>
          </a:p>
        </p:txBody>
      </p:sp>
      <p:sp>
        <p:nvSpPr>
          <p:cNvPr id="62478" name="Text Box 13"/>
          <p:cNvSpPr txBox="1">
            <a:spLocks noChangeArrowheads="1"/>
          </p:cNvSpPr>
          <p:nvPr/>
        </p:nvSpPr>
        <p:spPr bwMode="auto">
          <a:xfrm>
            <a:off x="7185025" y="5080000"/>
            <a:ext cx="100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3200" b="1">
                <a:latin typeface="Times New Roman" pitchFamily="18" charset="0"/>
                <a:ea typeface="楷体_GB2312" pitchFamily="49" charset="-122"/>
              </a:rPr>
              <a:t>总线</a:t>
            </a:r>
          </a:p>
        </p:txBody>
      </p:sp>
      <p:sp>
        <p:nvSpPr>
          <p:cNvPr id="62479" name="Line 14"/>
          <p:cNvSpPr>
            <a:spLocks noChangeShapeType="1"/>
          </p:cNvSpPr>
          <p:nvPr/>
        </p:nvSpPr>
        <p:spPr bwMode="auto">
          <a:xfrm flipH="1">
            <a:off x="2019300" y="1963738"/>
            <a:ext cx="2057400" cy="160020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Line 15"/>
          <p:cNvSpPr>
            <a:spLocks noChangeShapeType="1"/>
          </p:cNvSpPr>
          <p:nvPr/>
        </p:nvSpPr>
        <p:spPr bwMode="auto">
          <a:xfrm flipH="1" flipV="1">
            <a:off x="2019300" y="4859338"/>
            <a:ext cx="1112838" cy="1017587"/>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1" name="Text Box 16"/>
          <p:cNvSpPr txBox="1">
            <a:spLocks noChangeArrowheads="1"/>
          </p:cNvSpPr>
          <p:nvPr/>
        </p:nvSpPr>
        <p:spPr bwMode="auto">
          <a:xfrm>
            <a:off x="1228725" y="1111250"/>
            <a:ext cx="163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CPU</a:t>
            </a:r>
            <a:r>
              <a:rPr kumimoji="1" lang="zh-CN" altLang="en-US" sz="2800" b="1">
                <a:latin typeface="Times New Roman" pitchFamily="18" charset="0"/>
                <a:ea typeface="宋体" pitchFamily="2" charset="-122"/>
              </a:rPr>
              <a:t>组件</a:t>
            </a:r>
          </a:p>
        </p:txBody>
      </p:sp>
      <p:sp>
        <p:nvSpPr>
          <p:cNvPr id="62482" name="Text Box 17"/>
          <p:cNvSpPr txBox="1">
            <a:spLocks noChangeArrowheads="1"/>
          </p:cNvSpPr>
          <p:nvPr/>
        </p:nvSpPr>
        <p:spPr bwMode="auto">
          <a:xfrm>
            <a:off x="2705100" y="3592513"/>
            <a:ext cx="1255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dirty="0">
                <a:latin typeface="Times New Roman" pitchFamily="18" charset="0"/>
                <a:ea typeface="宋体" pitchFamily="2" charset="-122"/>
              </a:rPr>
              <a:t>存储管</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理单元</a:t>
            </a:r>
          </a:p>
        </p:txBody>
      </p:sp>
      <p:sp>
        <p:nvSpPr>
          <p:cNvPr id="62483" name="Line 18"/>
          <p:cNvSpPr>
            <a:spLocks noChangeShapeType="1"/>
          </p:cNvSpPr>
          <p:nvPr/>
        </p:nvSpPr>
        <p:spPr bwMode="auto">
          <a:xfrm flipH="1">
            <a:off x="2476500" y="4057650"/>
            <a:ext cx="382588" cy="0"/>
          </a:xfrm>
          <a:prstGeom prst="line">
            <a:avLst/>
          </a:prstGeom>
          <a:noFill/>
          <a:ln w="34925">
            <a:solidFill>
              <a:schemeClr val="tx1"/>
            </a:solidFill>
            <a:round/>
            <a:headEnd/>
            <a:tailEnd type="triangle" w="lg"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4" name="Text Box 19"/>
          <p:cNvSpPr txBox="1">
            <a:spLocks noChangeArrowheads="1"/>
          </p:cNvSpPr>
          <p:nvPr/>
        </p:nvSpPr>
        <p:spPr bwMode="auto">
          <a:xfrm>
            <a:off x="4017963" y="1473200"/>
            <a:ext cx="47436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dirty="0" smtClean="0">
                <a:latin typeface="Times New Roman" pitchFamily="18" charset="0"/>
                <a:ea typeface="宋体" pitchFamily="2" charset="-122"/>
              </a:rPr>
              <a:t>1. CPU</a:t>
            </a:r>
            <a:r>
              <a:rPr kumimoji="1" lang="zh-CN" altLang="en-US" sz="2800" b="1" dirty="0">
                <a:latin typeface="Times New Roman" pitchFamily="18" charset="0"/>
                <a:ea typeface="宋体" pitchFamily="2" charset="-122"/>
              </a:rPr>
              <a:t>发送逻辑地址给</a:t>
            </a:r>
            <a:r>
              <a:rPr kumimoji="1" lang="en-US" altLang="zh-CN" sz="2800" b="1" dirty="0">
                <a:latin typeface="Times New Roman" pitchFamily="18" charset="0"/>
                <a:ea typeface="宋体" pitchFamily="2" charset="-122"/>
              </a:rPr>
              <a:t>MMU</a:t>
            </a:r>
          </a:p>
        </p:txBody>
      </p:sp>
      <p:sp>
        <p:nvSpPr>
          <p:cNvPr id="62485" name="Text Box 20"/>
          <p:cNvSpPr txBox="1">
            <a:spLocks noChangeArrowheads="1"/>
          </p:cNvSpPr>
          <p:nvPr/>
        </p:nvSpPr>
        <p:spPr bwMode="auto">
          <a:xfrm>
            <a:off x="2942370" y="5805488"/>
            <a:ext cx="47259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dirty="0" smtClean="0">
                <a:latin typeface="Times New Roman" pitchFamily="18" charset="0"/>
                <a:ea typeface="宋体" pitchFamily="2" charset="-122"/>
              </a:rPr>
              <a:t>2. MMU</a:t>
            </a:r>
            <a:r>
              <a:rPr kumimoji="1" lang="zh-CN" altLang="en-US" sz="2800" b="1" dirty="0">
                <a:latin typeface="Times New Roman" pitchFamily="18" charset="0"/>
                <a:ea typeface="宋体" pitchFamily="2" charset="-122"/>
              </a:rPr>
              <a:t>发送物理地址给内存</a:t>
            </a:r>
          </a:p>
        </p:txBody>
      </p:sp>
      <p:sp>
        <p:nvSpPr>
          <p:cNvPr id="62486" name="Rectangle 21"/>
          <p:cNvSpPr>
            <a:spLocks noChangeArrowheads="1"/>
          </p:cNvSpPr>
          <p:nvPr/>
        </p:nvSpPr>
        <p:spPr bwMode="auto">
          <a:xfrm>
            <a:off x="2916238" y="260350"/>
            <a:ext cx="33131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zh-CN" altLang="en-US" sz="3600" b="1">
                <a:solidFill>
                  <a:srgbClr val="FFFFFF"/>
                </a:solidFill>
                <a:latin typeface="Times New Roman" pitchFamily="18" charset="0"/>
                <a:ea typeface="隶书" pitchFamily="49" charset="-122"/>
              </a:rPr>
              <a:t>动态地址映射 </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34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DDB673-1A1B-4AB2-8453-B8E7F97625AF}" type="slidenum">
              <a:rPr lang="en-US" altLang="zh-CN" smtClean="0">
                <a:latin typeface="Times New Roman" pitchFamily="18" charset="0"/>
              </a:rPr>
              <a:pPr eaLnBrk="1" hangingPunct="1"/>
              <a:t>56</a:t>
            </a:fld>
            <a:endParaRPr lang="en-US" altLang="zh-CN" smtClean="0">
              <a:latin typeface="Times New Roman" pitchFamily="18" charset="0"/>
            </a:endParaRPr>
          </a:p>
        </p:txBody>
      </p:sp>
      <p:sp>
        <p:nvSpPr>
          <p:cNvPr id="63492" name="Text Box 4"/>
          <p:cNvSpPr txBox="1">
            <a:spLocks noChangeArrowheads="1"/>
          </p:cNvSpPr>
          <p:nvPr/>
        </p:nvSpPr>
        <p:spPr bwMode="auto">
          <a:xfrm>
            <a:off x="1403350" y="5595938"/>
            <a:ext cx="661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0000FF"/>
                </a:solidFill>
                <a:latin typeface="Times New Roman" pitchFamily="18" charset="0"/>
                <a:ea typeface="楷体_GB2312" pitchFamily="49" charset="-122"/>
              </a:rPr>
              <a:t>不同的存储管理方案需要不同的硬件机制</a:t>
            </a:r>
          </a:p>
        </p:txBody>
      </p:sp>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966788"/>
            <a:ext cx="9037638"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45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C8B531-1E82-4CF6-A71C-8A45924DF23F}" type="slidenum">
              <a:rPr lang="en-US" altLang="zh-CN" smtClean="0">
                <a:latin typeface="Times New Roman" pitchFamily="18" charset="0"/>
              </a:rPr>
              <a:pPr eaLnBrk="1" hangingPunct="1"/>
              <a:t>57</a:t>
            </a:fld>
            <a:endParaRPr lang="en-US" altLang="zh-CN" smtClean="0">
              <a:latin typeface="Times New Roman" pitchFamily="18" charset="0"/>
            </a:endParaRPr>
          </a:p>
        </p:txBody>
      </p:sp>
      <p:sp>
        <p:nvSpPr>
          <p:cNvPr id="64516"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3</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页式和段式存储管理</a:t>
            </a:r>
          </a:p>
        </p:txBody>
      </p:sp>
      <p:sp>
        <p:nvSpPr>
          <p:cNvPr id="125958" name="Text Box 6"/>
          <p:cNvSpPr txBox="1">
            <a:spLocks noChangeArrowheads="1"/>
          </p:cNvSpPr>
          <p:nvPr/>
        </p:nvSpPr>
        <p:spPr bwMode="auto">
          <a:xfrm>
            <a:off x="611188" y="1527750"/>
            <a:ext cx="7921625" cy="4493538"/>
          </a:xfrm>
          <a:prstGeom prst="rect">
            <a:avLst/>
          </a:prstGeom>
          <a:noFill/>
          <a:ln w="9525">
            <a:noFill/>
            <a:miter lim="800000"/>
            <a:headEnd/>
            <a:tailEnd/>
          </a:ln>
        </p:spPr>
        <p:txBody>
          <a:bodyPr>
            <a:spAutoFit/>
          </a:bodyPr>
          <a:lstStyle/>
          <a:p>
            <a:pPr marL="444500" indent="-444500">
              <a:spcAft>
                <a:spcPts val="1200"/>
              </a:spcAft>
              <a:buFont typeface="Wingdings 2" pitchFamily="18" charset="2"/>
              <a:buChar char="ö"/>
              <a:defRPr/>
            </a:pPr>
            <a:r>
              <a:rPr lang="zh-CN" altLang="en-US" sz="3600" b="1" dirty="0">
                <a:latin typeface="宋体" pitchFamily="2" charset="-122"/>
                <a:ea typeface="宋体" pitchFamily="2" charset="-122"/>
              </a:rPr>
              <a:t>分区存储管理的特性</a:t>
            </a:r>
            <a:endParaRPr lang="zh-CN" altLang="zh-CN" sz="3600" b="1" dirty="0">
              <a:latin typeface="宋体" pitchFamily="2" charset="-122"/>
              <a:ea typeface="宋体" pitchFamily="2" charset="-122"/>
            </a:endParaRPr>
          </a:p>
          <a:p>
            <a:pPr marL="1162050" lvl="1" indent="-538163">
              <a:lnSpc>
                <a:spcPct val="150000"/>
              </a:lnSpc>
              <a:spcBef>
                <a:spcPts val="600"/>
              </a:spcBef>
              <a:buFont typeface="Times New Roman" pitchFamily="18" charset="0"/>
              <a:buChar char="☺"/>
              <a:defRPr/>
            </a:pPr>
            <a:r>
              <a:rPr lang="zh-CN" altLang="en-US" sz="3200" b="1" dirty="0">
                <a:latin typeface="楷体_GB2312" pitchFamily="49" charset="-122"/>
                <a:ea typeface="楷体_GB2312" pitchFamily="49" charset="-122"/>
              </a:rPr>
              <a:t>连续性，这将会导致碎片问题（</a:t>
            </a:r>
            <a:r>
              <a:rPr lang="zh-CN" altLang="en-US" sz="3200" b="1" dirty="0">
                <a:effectLst>
                  <a:outerShdw blurRad="38100" dist="38100" dir="2700000" algn="tl">
                    <a:srgbClr val="000000">
                      <a:alpha val="43137"/>
                    </a:srgbClr>
                  </a:outerShdw>
                </a:effectLst>
                <a:latin typeface="楷体_GB2312" pitchFamily="49" charset="-122"/>
                <a:ea typeface="楷体_GB2312" pitchFamily="49" charset="-122"/>
              </a:rPr>
              <a:t>内碎片</a:t>
            </a:r>
            <a:r>
              <a:rPr lang="zh-CN" altLang="en-US" sz="3200" b="1" dirty="0">
                <a:latin typeface="楷体_GB2312" pitchFamily="49" charset="-122"/>
                <a:ea typeface="楷体_GB2312" pitchFamily="49" charset="-122"/>
              </a:rPr>
              <a:t>和</a:t>
            </a:r>
            <a:r>
              <a:rPr lang="zh-CN" altLang="en-US" sz="3200" b="1" dirty="0">
                <a:effectLst>
                  <a:outerShdw blurRad="38100" dist="38100" dir="2700000" algn="tl">
                    <a:srgbClr val="000000">
                      <a:alpha val="43137"/>
                    </a:srgbClr>
                  </a:outerShdw>
                </a:effectLst>
                <a:latin typeface="楷体_GB2312" pitchFamily="49" charset="-122"/>
                <a:ea typeface="楷体_GB2312" pitchFamily="49" charset="-122"/>
              </a:rPr>
              <a:t>外碎片</a:t>
            </a:r>
            <a:r>
              <a:rPr lang="zh-CN" altLang="en-US" sz="3200" b="1" dirty="0">
                <a:latin typeface="楷体_GB2312" pitchFamily="49" charset="-122"/>
                <a:ea typeface="楷体_GB2312" pitchFamily="49" charset="-122"/>
              </a:rPr>
              <a:t>）</a:t>
            </a:r>
          </a:p>
          <a:p>
            <a:pPr marL="1162050" lvl="1" indent="-538163">
              <a:lnSpc>
                <a:spcPct val="150000"/>
              </a:lnSpc>
              <a:spcBef>
                <a:spcPts val="600"/>
              </a:spcBef>
              <a:buFont typeface="Times New Roman" pitchFamily="18" charset="0"/>
              <a:buChar char="☺"/>
              <a:defRPr/>
            </a:pPr>
            <a:r>
              <a:rPr lang="zh-CN" altLang="en-US" sz="3200" b="1" dirty="0">
                <a:latin typeface="楷体_GB2312" pitchFamily="49" charset="-122"/>
                <a:ea typeface="楷体_GB2312" pitchFamily="49" charset="-122"/>
              </a:rPr>
              <a:t>一个例子：</a:t>
            </a:r>
            <a:r>
              <a:rPr lang="zh-CN" altLang="en-US" sz="3200" b="1" dirty="0">
                <a:solidFill>
                  <a:srgbClr val="FF0000"/>
                </a:solidFill>
                <a:latin typeface="楷体_GB2312" pitchFamily="49" charset="-122"/>
                <a:ea typeface="楷体_GB2312" pitchFamily="49" charset="-122"/>
              </a:rPr>
              <a:t>容器分配方案、装箱问题</a:t>
            </a:r>
            <a:r>
              <a:rPr lang="zh-CN" altLang="en-US" sz="3200" b="1" dirty="0">
                <a:latin typeface="楷体_GB2312" pitchFamily="49" charset="-122"/>
                <a:ea typeface="楷体_GB2312" pitchFamily="49" charset="-122"/>
              </a:rPr>
              <a:t>。总容量、容积固定，每一种物品的重量、体积不定，且不能混合、包含。</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25958">
                                            <p:txEl>
                                              <p:pRg st="1" end="1"/>
                                            </p:txEl>
                                          </p:spTgt>
                                        </p:tgtEl>
                                        <p:attrNameLst>
                                          <p:attrName>style.visibility</p:attrName>
                                        </p:attrNameLst>
                                      </p:cBhvr>
                                      <p:to>
                                        <p:strVal val="visible"/>
                                      </p:to>
                                    </p:set>
                                    <p:animEffect transition="in" filter="dissolve">
                                      <p:cBhvr>
                                        <p:cTn id="7" dur="500"/>
                                        <p:tgtEl>
                                          <p:spTgt spid="1259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5958">
                                            <p:txEl>
                                              <p:pRg st="2" end="2"/>
                                            </p:txEl>
                                          </p:spTgt>
                                        </p:tgtEl>
                                        <p:attrNameLst>
                                          <p:attrName>style.visibility</p:attrName>
                                        </p:attrNameLst>
                                      </p:cBhvr>
                                      <p:to>
                                        <p:strVal val="visible"/>
                                      </p:to>
                                    </p:set>
                                    <p:animEffect transition="in" filter="dissolve">
                                      <p:cBhvr>
                                        <p:cTn id="12" dur="500"/>
                                        <p:tgtEl>
                                          <p:spTgt spid="1259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55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0F9CAA-675B-44DB-904A-EF9A2949AD1F}" type="slidenum">
              <a:rPr lang="en-US" altLang="zh-CN" smtClean="0">
                <a:latin typeface="Times New Roman" pitchFamily="18" charset="0"/>
              </a:rPr>
              <a:pPr eaLnBrk="1" hangingPunct="1"/>
              <a:t>58</a:t>
            </a:fld>
            <a:endParaRPr lang="en-US" altLang="zh-CN" smtClean="0">
              <a:latin typeface="Times New Roman" pitchFamily="18" charset="0"/>
            </a:endParaRPr>
          </a:p>
        </p:txBody>
      </p:sp>
      <p:sp>
        <p:nvSpPr>
          <p:cNvPr id="65540"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3.1</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页式存储管理</a:t>
            </a:r>
          </a:p>
        </p:txBody>
      </p:sp>
      <p:sp>
        <p:nvSpPr>
          <p:cNvPr id="65541" name="Text Box 4"/>
          <p:cNvSpPr txBox="1">
            <a:spLocks noChangeArrowheads="1"/>
          </p:cNvSpPr>
          <p:nvPr/>
        </p:nvSpPr>
        <p:spPr bwMode="auto">
          <a:xfrm>
            <a:off x="3349625" y="1131888"/>
            <a:ext cx="24765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1. </a:t>
            </a:r>
            <a:r>
              <a:rPr lang="zh-CN" altLang="en-US" sz="3600" b="1">
                <a:latin typeface="Times New Roman" pitchFamily="18" charset="0"/>
                <a:ea typeface="宋体" pitchFamily="2" charset="-122"/>
              </a:rPr>
              <a:t>基本原理</a:t>
            </a:r>
            <a:endParaRPr kumimoji="1" lang="zh-CN" altLang="en-US" sz="3600">
              <a:latin typeface="Times New Roman" pitchFamily="18" charset="0"/>
              <a:ea typeface="宋体" pitchFamily="2" charset="-122"/>
            </a:endParaRPr>
          </a:p>
        </p:txBody>
      </p:sp>
      <p:sp>
        <p:nvSpPr>
          <p:cNvPr id="126981" name="Text Box 5"/>
          <p:cNvSpPr txBox="1">
            <a:spLocks noChangeArrowheads="1"/>
          </p:cNvSpPr>
          <p:nvPr/>
        </p:nvSpPr>
        <p:spPr bwMode="auto">
          <a:xfrm>
            <a:off x="492125" y="1916113"/>
            <a:ext cx="82454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Clr>
                <a:schemeClr val="tx1"/>
              </a:buClr>
              <a:buFont typeface="Wingdings" pitchFamily="2" charset="2"/>
              <a:buChar char="ª"/>
            </a:pPr>
            <a:r>
              <a:rPr kumimoji="1" lang="zh-CN" altLang="en-US" sz="2800" b="1" dirty="0">
                <a:latin typeface="Times New Roman" pitchFamily="18" charset="0"/>
                <a:ea typeface="宋体" pitchFamily="2" charset="-122"/>
              </a:rPr>
              <a:t>把物理内存划分为许多个固定大小的内存块，称</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为</a:t>
            </a:r>
            <a:r>
              <a:rPr kumimoji="1" lang="zh-CN" altLang="en-US" sz="2800" b="1" dirty="0">
                <a:solidFill>
                  <a:srgbClr val="0000FF"/>
                </a:solidFill>
                <a:latin typeface="Times New Roman" pitchFamily="18" charset="0"/>
                <a:ea typeface="黑体" pitchFamily="49" charset="-122"/>
              </a:rPr>
              <a:t>物理页面</a:t>
            </a:r>
            <a:r>
              <a:rPr kumimoji="1" lang="zh-CN" altLang="en-US" sz="2800" b="1" dirty="0">
                <a:latin typeface="Times New Roman" pitchFamily="18" charset="0"/>
                <a:ea typeface="宋体" pitchFamily="2" charset="-122"/>
              </a:rPr>
              <a:t>，或</a:t>
            </a:r>
            <a:r>
              <a:rPr kumimoji="1" lang="zh-CN" altLang="en-US" sz="2800" b="1" dirty="0">
                <a:latin typeface="Times New Roman" pitchFamily="18" charset="0"/>
                <a:ea typeface="黑体" pitchFamily="49" charset="-122"/>
              </a:rPr>
              <a:t>页框</a:t>
            </a:r>
            <a:r>
              <a:rPr kumimoji="1" lang="zh-CN" altLang="en-US" sz="2800" b="1" dirty="0">
                <a:latin typeface="Times New Roman" pitchFamily="18" charset="0"/>
                <a:ea typeface="宋体" pitchFamily="2" charset="-122"/>
              </a:rPr>
              <a:t>（</a:t>
            </a:r>
            <a:r>
              <a:rPr kumimoji="1" lang="en-US" altLang="zh-CN" sz="2800" b="1" dirty="0">
                <a:latin typeface="Times New Roman" pitchFamily="18" charset="0"/>
                <a:ea typeface="宋体" pitchFamily="2" charset="-122"/>
              </a:rPr>
              <a:t>page frame</a:t>
            </a:r>
            <a:r>
              <a:rPr kumimoji="1" lang="zh-CN" altLang="en-US" sz="2800" b="1" dirty="0">
                <a:latin typeface="Times New Roman" pitchFamily="18" charset="0"/>
                <a:ea typeface="宋体" pitchFamily="2" charset="-122"/>
              </a:rPr>
              <a:t>）；</a:t>
            </a:r>
          </a:p>
          <a:p>
            <a:pPr>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把逻辑地址空间划分为大小相同的块，称为</a:t>
            </a:r>
            <a:r>
              <a:rPr kumimoji="1" lang="zh-CN" altLang="en-US" sz="2800" b="1" dirty="0">
                <a:solidFill>
                  <a:srgbClr val="0000FF"/>
                </a:solidFill>
                <a:latin typeface="Times New Roman" pitchFamily="18" charset="0"/>
                <a:ea typeface="黑体" pitchFamily="49" charset="-122"/>
              </a:rPr>
              <a:t>逻辑</a:t>
            </a:r>
            <a:br>
              <a:rPr kumimoji="1" lang="zh-CN" altLang="en-US" sz="2800" b="1" dirty="0">
                <a:solidFill>
                  <a:srgbClr val="0000FF"/>
                </a:solidFill>
                <a:latin typeface="Times New Roman" pitchFamily="18" charset="0"/>
                <a:ea typeface="黑体" pitchFamily="49" charset="-122"/>
              </a:rPr>
            </a:br>
            <a:r>
              <a:rPr kumimoji="1" lang="zh-CN" altLang="en-US" sz="2800" b="1" dirty="0">
                <a:solidFill>
                  <a:srgbClr val="0000FF"/>
                </a:solidFill>
                <a:latin typeface="Times New Roman" pitchFamily="18" charset="0"/>
                <a:ea typeface="黑体" pitchFamily="49" charset="-122"/>
              </a:rPr>
              <a:t>页面</a:t>
            </a:r>
            <a:r>
              <a:rPr kumimoji="1" lang="zh-CN" altLang="en-US" sz="2800" b="1" dirty="0">
                <a:latin typeface="Times New Roman" pitchFamily="18" charset="0"/>
                <a:ea typeface="宋体" pitchFamily="2" charset="-122"/>
              </a:rPr>
              <a:t>，或简称</a:t>
            </a:r>
            <a:r>
              <a:rPr kumimoji="1" lang="zh-CN" altLang="en-US" sz="2800" b="1" dirty="0">
                <a:latin typeface="Times New Roman" pitchFamily="18" charset="0"/>
                <a:ea typeface="黑体" pitchFamily="49" charset="-122"/>
              </a:rPr>
              <a:t>页面</a:t>
            </a:r>
            <a:r>
              <a:rPr kumimoji="1" lang="zh-CN" altLang="en-US" sz="2800" b="1" dirty="0">
                <a:latin typeface="Times New Roman" pitchFamily="18" charset="0"/>
                <a:ea typeface="宋体" pitchFamily="2" charset="-122"/>
              </a:rPr>
              <a:t>（</a:t>
            </a:r>
            <a:r>
              <a:rPr kumimoji="1" lang="en-US" altLang="zh-CN" sz="2800" b="1" dirty="0">
                <a:latin typeface="Times New Roman" pitchFamily="18" charset="0"/>
                <a:ea typeface="宋体" pitchFamily="2" charset="-122"/>
              </a:rPr>
              <a:t>page</a:t>
            </a:r>
            <a:r>
              <a:rPr kumimoji="1" lang="zh-CN" altLang="en-US" sz="2800" b="1" dirty="0">
                <a:latin typeface="Times New Roman" pitchFamily="18" charset="0"/>
                <a:ea typeface="宋体" pitchFamily="2" charset="-122"/>
              </a:rPr>
              <a:t>）；</a:t>
            </a:r>
          </a:p>
          <a:p>
            <a:pPr>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页面大小为</a:t>
            </a:r>
            <a:r>
              <a:rPr kumimoji="1" lang="en-US" altLang="zh-CN" sz="2800" b="1" dirty="0">
                <a:solidFill>
                  <a:srgbClr val="800000"/>
                </a:solidFill>
                <a:latin typeface="Times New Roman" pitchFamily="18" charset="0"/>
                <a:ea typeface="宋体" pitchFamily="2" charset="-122"/>
              </a:rPr>
              <a:t>2</a:t>
            </a:r>
            <a:r>
              <a:rPr kumimoji="1" lang="en-US" altLang="zh-CN" sz="3200" b="1" i="1" baseline="30000" dirty="0">
                <a:solidFill>
                  <a:srgbClr val="800000"/>
                </a:solidFill>
                <a:latin typeface="Times New Roman" pitchFamily="18" charset="0"/>
                <a:ea typeface="宋体" pitchFamily="2" charset="-122"/>
              </a:rPr>
              <a:t>n</a:t>
            </a:r>
            <a:r>
              <a:rPr kumimoji="1" lang="zh-CN" altLang="en-US" sz="2800" b="1" dirty="0">
                <a:latin typeface="Times New Roman" pitchFamily="18" charset="0"/>
                <a:ea typeface="宋体" pitchFamily="2" charset="-122"/>
              </a:rPr>
              <a:t>，一般在</a:t>
            </a:r>
            <a:r>
              <a:rPr kumimoji="1" lang="en-US" altLang="zh-CN" sz="2800" b="1" dirty="0">
                <a:latin typeface="Times New Roman" pitchFamily="18" charset="0"/>
                <a:ea typeface="宋体" pitchFamily="2" charset="-122"/>
              </a:rPr>
              <a:t>512</a:t>
            </a:r>
            <a:r>
              <a:rPr kumimoji="1" lang="zh-CN" altLang="en-US" sz="2800" b="1" dirty="0">
                <a:latin typeface="Times New Roman" pitchFamily="18" charset="0"/>
                <a:ea typeface="宋体" pitchFamily="2" charset="-122"/>
              </a:rPr>
              <a:t>字节到</a:t>
            </a:r>
            <a:r>
              <a:rPr kumimoji="1" lang="en-US" altLang="zh-CN" sz="2800" b="1" dirty="0">
                <a:latin typeface="Times New Roman" pitchFamily="18" charset="0"/>
                <a:ea typeface="宋体" pitchFamily="2" charset="-122"/>
              </a:rPr>
              <a:t>8K</a:t>
            </a:r>
            <a:r>
              <a:rPr kumimoji="1" lang="zh-CN" altLang="en-US" sz="2800" b="1" dirty="0">
                <a:latin typeface="Times New Roman" pitchFamily="18" charset="0"/>
                <a:ea typeface="宋体" pitchFamily="2" charset="-122"/>
              </a:rPr>
              <a:t>字节之间；</a:t>
            </a:r>
          </a:p>
          <a:p>
            <a:pPr>
              <a:spcBef>
                <a:spcPct val="30000"/>
              </a:spcBef>
              <a:buClr>
                <a:schemeClr val="tx1"/>
              </a:buClr>
              <a:buFont typeface="Wingdings" pitchFamily="2" charset="2"/>
              <a:buChar char="ª"/>
            </a:pPr>
            <a:r>
              <a:rPr kumimoji="1" lang="zh-CN" altLang="en-US" sz="2800" b="1" dirty="0">
                <a:latin typeface="Times New Roman" pitchFamily="18" charset="0"/>
                <a:ea typeface="宋体" pitchFamily="2" charset="-122"/>
              </a:rPr>
              <a:t>当一个用户程序装入内存时，以页面为单位进行分配。若要运行一个大小为</a:t>
            </a:r>
            <a:r>
              <a:rPr kumimoji="1" lang="en-US" altLang="zh-CN" sz="2800" b="1" dirty="0">
                <a:latin typeface="Times New Roman" pitchFamily="18" charset="0"/>
                <a:ea typeface="宋体" pitchFamily="2" charset="-122"/>
              </a:rPr>
              <a:t>n</a:t>
            </a:r>
            <a:r>
              <a:rPr kumimoji="1" lang="zh-CN" altLang="en-US" sz="2800" b="1" dirty="0">
                <a:latin typeface="Times New Roman" pitchFamily="18" charset="0"/>
                <a:ea typeface="宋体" pitchFamily="2" charset="-122"/>
              </a:rPr>
              <a:t>个页面的程序，需要有</a:t>
            </a:r>
            <a:r>
              <a:rPr kumimoji="1" lang="en-US" altLang="zh-CN" sz="2800" b="1" dirty="0">
                <a:latin typeface="Times New Roman" pitchFamily="18" charset="0"/>
                <a:ea typeface="宋体" pitchFamily="2" charset="-122"/>
              </a:rPr>
              <a:t>n</a:t>
            </a:r>
            <a:r>
              <a:rPr kumimoji="1" lang="zh-CN" altLang="en-US" sz="2800" b="1" dirty="0">
                <a:latin typeface="Times New Roman" pitchFamily="18" charset="0"/>
                <a:ea typeface="宋体" pitchFamily="2" charset="-122"/>
              </a:rPr>
              <a:t>个空闲的物理页面把它装入，这些</a:t>
            </a:r>
            <a:r>
              <a:rPr kumimoji="1" lang="zh-CN" altLang="en-US" sz="2800" b="1" dirty="0">
                <a:solidFill>
                  <a:srgbClr val="800000"/>
                </a:solidFill>
                <a:latin typeface="Times New Roman" pitchFamily="18" charset="0"/>
                <a:ea typeface="宋体" pitchFamily="2" charset="-122"/>
              </a:rPr>
              <a:t>页面不必是连续的</a:t>
            </a:r>
            <a:r>
              <a:rPr kumimoji="1" lang="zh-CN" altLang="en-US" sz="28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6981">
                                            <p:txEl>
                                              <p:pRg st="1" end="1"/>
                                            </p:txEl>
                                          </p:spTgt>
                                        </p:tgtEl>
                                        <p:attrNameLst>
                                          <p:attrName>style.visibility</p:attrName>
                                        </p:attrNameLst>
                                      </p:cBhvr>
                                      <p:to>
                                        <p:strVal val="visible"/>
                                      </p:to>
                                    </p:set>
                                    <p:animEffect transition="in" filter="dissolve">
                                      <p:cBhvr>
                                        <p:cTn id="7" dur="500"/>
                                        <p:tgtEl>
                                          <p:spTgt spid="1269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6981">
                                            <p:txEl>
                                              <p:pRg st="2" end="2"/>
                                            </p:txEl>
                                          </p:spTgt>
                                        </p:tgtEl>
                                        <p:attrNameLst>
                                          <p:attrName>style.visibility</p:attrName>
                                        </p:attrNameLst>
                                      </p:cBhvr>
                                      <p:to>
                                        <p:strVal val="visible"/>
                                      </p:to>
                                    </p:set>
                                    <p:animEffect transition="in" filter="dissolve">
                                      <p:cBhvr>
                                        <p:cTn id="12" dur="500"/>
                                        <p:tgtEl>
                                          <p:spTgt spid="12698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6981">
                                            <p:txEl>
                                              <p:pRg st="3" end="3"/>
                                            </p:txEl>
                                          </p:spTgt>
                                        </p:tgtEl>
                                        <p:attrNameLst>
                                          <p:attrName>style.visibility</p:attrName>
                                        </p:attrNameLst>
                                      </p:cBhvr>
                                      <p:to>
                                        <p:strVal val="visible"/>
                                      </p:to>
                                    </p:set>
                                    <p:animEffect transition="in" filter="dissolve">
                                      <p:cBhvr>
                                        <p:cTn id="17" dur="500"/>
                                        <p:tgtEl>
                                          <p:spTgt spid="1269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65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273AEB-6D5E-4AC0-88DA-9248432A9656}" type="slidenum">
              <a:rPr lang="en-US" altLang="zh-CN" smtClean="0">
                <a:latin typeface="Times New Roman" pitchFamily="18" charset="0"/>
              </a:rPr>
              <a:pPr eaLnBrk="1" hangingPunct="1"/>
              <a:t>59</a:t>
            </a:fld>
            <a:endParaRPr lang="en-US" altLang="zh-CN" smtClean="0">
              <a:latin typeface="Times New Roman" pitchFamily="18" charset="0"/>
            </a:endParaRPr>
          </a:p>
        </p:txBody>
      </p:sp>
      <p:graphicFrame>
        <p:nvGraphicFramePr>
          <p:cNvPr id="128109" name="Group 109"/>
          <p:cNvGraphicFramePr>
            <a:graphicFrameLocks noGrp="1"/>
          </p:cNvGraphicFramePr>
          <p:nvPr/>
        </p:nvGraphicFramePr>
        <p:xfrm>
          <a:off x="5686425" y="1052513"/>
          <a:ext cx="2352675" cy="5307014"/>
        </p:xfrm>
        <a:graphic>
          <a:graphicData uri="http://schemas.openxmlformats.org/drawingml/2006/table">
            <a:tbl>
              <a:tblPr/>
              <a:tblGrid>
                <a:gridCol w="2352675"/>
              </a:tblGrid>
              <a:tr h="5302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rgbClr val="FFFFFF"/>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进程</a:t>
                      </a: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3  </a:t>
                      </a: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第</a:t>
                      </a: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0</a:t>
                      </a: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页</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进程</a:t>
                      </a: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2  </a:t>
                      </a: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第</a:t>
                      </a: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2</a:t>
                      </a: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页</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rgbClr val="FFFFFF"/>
                          </a:solidFill>
                          <a:effectLst/>
                          <a:latin typeface="Times New Roman" pitchFamily="18" charset="0"/>
                          <a:ea typeface="宋体" pitchFamily="2" charset="-122"/>
                        </a:rPr>
                        <a:t>进程</a:t>
                      </a:r>
                      <a:r>
                        <a:rPr kumimoji="0" lang="en-US" altLang="zh-CN" sz="2800" b="1" i="0" u="none" strike="noStrike" cap="none" normalizeH="0" baseline="0" smtClean="0">
                          <a:ln>
                            <a:noFill/>
                          </a:ln>
                          <a:solidFill>
                            <a:srgbClr val="FFFFFF"/>
                          </a:solidFill>
                          <a:effectLst/>
                          <a:latin typeface="Times New Roman" pitchFamily="18" charset="0"/>
                          <a:ea typeface="宋体" pitchFamily="2" charset="-122"/>
                        </a:rPr>
                        <a:t>1  </a:t>
                      </a:r>
                      <a:r>
                        <a:rPr kumimoji="0" lang="zh-CN" altLang="en-US" sz="2800" b="1" i="0" u="none" strike="noStrike" cap="none" normalizeH="0" baseline="0" smtClean="0">
                          <a:ln>
                            <a:noFill/>
                          </a:ln>
                          <a:solidFill>
                            <a:srgbClr val="FFFFFF"/>
                          </a:solidFill>
                          <a:effectLst/>
                          <a:latin typeface="Times New Roman" pitchFamily="18" charset="0"/>
                          <a:ea typeface="宋体" pitchFamily="2" charset="-122"/>
                        </a:rPr>
                        <a:t>第</a:t>
                      </a:r>
                      <a:r>
                        <a:rPr kumimoji="0" lang="en-US" altLang="zh-CN" sz="2800" b="1" i="0" u="none" strike="noStrike" cap="none" normalizeH="0" baseline="0" smtClean="0">
                          <a:ln>
                            <a:noFill/>
                          </a:ln>
                          <a:solidFill>
                            <a:srgbClr val="FFFFFF"/>
                          </a:solidFill>
                          <a:effectLst/>
                          <a:latin typeface="Times New Roman" pitchFamily="18" charset="0"/>
                          <a:ea typeface="宋体" pitchFamily="2" charset="-122"/>
                        </a:rPr>
                        <a:t>1</a:t>
                      </a:r>
                      <a:r>
                        <a:rPr kumimoji="0" lang="zh-CN" altLang="en-US" sz="2800" b="1" i="0" u="none" strike="noStrike" cap="none" normalizeH="0" baseline="0" smtClean="0">
                          <a:ln>
                            <a:noFill/>
                          </a:ln>
                          <a:solidFill>
                            <a:srgbClr val="FFFFFF"/>
                          </a:solidFill>
                          <a:effectLst/>
                          <a:latin typeface="Times New Roman" pitchFamily="18" charset="0"/>
                          <a:ea typeface="宋体" pitchFamily="2" charset="-122"/>
                        </a:rPr>
                        <a:t>页</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50DB"/>
                    </a:solid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rgbClr val="FFFFFF"/>
                          </a:solidFill>
                          <a:effectLst/>
                          <a:latin typeface="Times New Roman" pitchFamily="18" charset="0"/>
                          <a:ea typeface="宋体" pitchFamily="2" charset="-122"/>
                        </a:rPr>
                        <a:t>进程</a:t>
                      </a:r>
                      <a:r>
                        <a:rPr kumimoji="0" lang="en-US" altLang="zh-CN" sz="2800" b="1" i="0" u="none" strike="noStrike" cap="none" normalizeH="0" baseline="0" smtClean="0">
                          <a:ln>
                            <a:noFill/>
                          </a:ln>
                          <a:solidFill>
                            <a:srgbClr val="FFFFFF"/>
                          </a:solidFill>
                          <a:effectLst/>
                          <a:latin typeface="Times New Roman" pitchFamily="18" charset="0"/>
                          <a:ea typeface="宋体" pitchFamily="2" charset="-122"/>
                        </a:rPr>
                        <a:t>1  </a:t>
                      </a:r>
                      <a:r>
                        <a:rPr kumimoji="0" lang="zh-CN" altLang="en-US" sz="2800" b="1" i="0" u="none" strike="noStrike" cap="none" normalizeH="0" baseline="0" smtClean="0">
                          <a:ln>
                            <a:noFill/>
                          </a:ln>
                          <a:solidFill>
                            <a:srgbClr val="FFFFFF"/>
                          </a:solidFill>
                          <a:effectLst/>
                          <a:latin typeface="Times New Roman" pitchFamily="18" charset="0"/>
                          <a:ea typeface="宋体" pitchFamily="2" charset="-122"/>
                        </a:rPr>
                        <a:t>第</a:t>
                      </a:r>
                      <a:r>
                        <a:rPr kumimoji="0" lang="en-US" altLang="zh-CN" sz="2800" b="1" i="0" u="none" strike="noStrike" cap="none" normalizeH="0" baseline="0" smtClean="0">
                          <a:ln>
                            <a:noFill/>
                          </a:ln>
                          <a:solidFill>
                            <a:srgbClr val="FFFFFF"/>
                          </a:solidFill>
                          <a:effectLst/>
                          <a:latin typeface="Times New Roman" pitchFamily="18" charset="0"/>
                          <a:ea typeface="宋体" pitchFamily="2" charset="-122"/>
                        </a:rPr>
                        <a:t>0</a:t>
                      </a:r>
                      <a:r>
                        <a:rPr kumimoji="0" lang="zh-CN" altLang="en-US" sz="2800" b="1" i="0" u="none" strike="noStrike" cap="none" normalizeH="0" baseline="0" smtClean="0">
                          <a:ln>
                            <a:noFill/>
                          </a:ln>
                          <a:solidFill>
                            <a:srgbClr val="FFFFFF"/>
                          </a:solidFill>
                          <a:effectLst/>
                          <a:latin typeface="Times New Roman" pitchFamily="18" charset="0"/>
                          <a:ea typeface="宋体" pitchFamily="2" charset="-122"/>
                        </a:rPr>
                        <a:t>页</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50DB"/>
                    </a:solid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进程</a:t>
                      </a: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2  </a:t>
                      </a: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第</a:t>
                      </a: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1</a:t>
                      </a: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页</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rgbClr val="FFFFFF"/>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进程</a:t>
                      </a: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2  </a:t>
                      </a: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第</a:t>
                      </a:r>
                      <a:r>
                        <a:rPr kumimoji="0" lang="en-US" altLang="zh-CN" sz="2800" b="1" i="0" u="none" strike="noStrike" cap="none" normalizeH="0" baseline="0" smtClean="0">
                          <a:ln>
                            <a:noFill/>
                          </a:ln>
                          <a:solidFill>
                            <a:srgbClr val="FF0000"/>
                          </a:solidFill>
                          <a:effectLst/>
                          <a:latin typeface="Times New Roman" pitchFamily="18" charset="0"/>
                          <a:ea typeface="宋体" pitchFamily="2" charset="-122"/>
                        </a:rPr>
                        <a:t>0</a:t>
                      </a:r>
                      <a:r>
                        <a:rPr kumimoji="0" lang="zh-CN" altLang="en-US" sz="2800" b="1" i="0" u="none" strike="noStrike" cap="none" normalizeH="0" baseline="0" smtClean="0">
                          <a:ln>
                            <a:noFill/>
                          </a:ln>
                          <a:solidFill>
                            <a:srgbClr val="FF0000"/>
                          </a:solidFill>
                          <a:effectLst/>
                          <a:latin typeface="Times New Roman" pitchFamily="18" charset="0"/>
                          <a:ea typeface="宋体" pitchFamily="2" charset="-122"/>
                        </a:rPr>
                        <a:t>页</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操作系统</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操作系统</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588" name="Text Box 30"/>
          <p:cNvSpPr txBox="1">
            <a:spLocks noChangeArrowheads="1"/>
          </p:cNvSpPr>
          <p:nvPr/>
        </p:nvSpPr>
        <p:spPr bwMode="auto">
          <a:xfrm>
            <a:off x="5130800" y="609282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0K</a:t>
            </a:r>
          </a:p>
        </p:txBody>
      </p:sp>
      <p:sp>
        <p:nvSpPr>
          <p:cNvPr id="66589" name="Text Box 31"/>
          <p:cNvSpPr txBox="1">
            <a:spLocks noChangeArrowheads="1"/>
          </p:cNvSpPr>
          <p:nvPr/>
        </p:nvSpPr>
        <p:spPr bwMode="auto">
          <a:xfrm>
            <a:off x="5130800" y="556418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1K</a:t>
            </a:r>
          </a:p>
        </p:txBody>
      </p:sp>
      <p:sp>
        <p:nvSpPr>
          <p:cNvPr id="66590" name="Text Box 32"/>
          <p:cNvSpPr txBox="1">
            <a:spLocks noChangeArrowheads="1"/>
          </p:cNvSpPr>
          <p:nvPr/>
        </p:nvSpPr>
        <p:spPr bwMode="auto">
          <a:xfrm>
            <a:off x="5130800" y="5084763"/>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2K</a:t>
            </a:r>
          </a:p>
        </p:txBody>
      </p:sp>
      <p:sp>
        <p:nvSpPr>
          <p:cNvPr id="66591" name="Text Box 33"/>
          <p:cNvSpPr txBox="1">
            <a:spLocks noChangeArrowheads="1"/>
          </p:cNvSpPr>
          <p:nvPr/>
        </p:nvSpPr>
        <p:spPr bwMode="auto">
          <a:xfrm>
            <a:off x="5130800" y="45085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3K</a:t>
            </a:r>
          </a:p>
        </p:txBody>
      </p:sp>
      <p:sp>
        <p:nvSpPr>
          <p:cNvPr id="66592" name="Text Box 34"/>
          <p:cNvSpPr txBox="1">
            <a:spLocks noChangeArrowheads="1"/>
          </p:cNvSpPr>
          <p:nvPr/>
        </p:nvSpPr>
        <p:spPr bwMode="auto">
          <a:xfrm>
            <a:off x="5130800" y="3979863"/>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4K</a:t>
            </a:r>
          </a:p>
        </p:txBody>
      </p:sp>
      <p:sp>
        <p:nvSpPr>
          <p:cNvPr id="66593" name="Text Box 35"/>
          <p:cNvSpPr txBox="1">
            <a:spLocks noChangeArrowheads="1"/>
          </p:cNvSpPr>
          <p:nvPr/>
        </p:nvSpPr>
        <p:spPr bwMode="auto">
          <a:xfrm>
            <a:off x="5130800" y="350043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5K</a:t>
            </a:r>
          </a:p>
        </p:txBody>
      </p:sp>
      <p:sp>
        <p:nvSpPr>
          <p:cNvPr id="66594" name="Text Box 36"/>
          <p:cNvSpPr txBox="1">
            <a:spLocks noChangeArrowheads="1"/>
          </p:cNvSpPr>
          <p:nvPr/>
        </p:nvSpPr>
        <p:spPr bwMode="auto">
          <a:xfrm>
            <a:off x="5130800" y="29241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6K</a:t>
            </a:r>
          </a:p>
        </p:txBody>
      </p:sp>
      <p:sp>
        <p:nvSpPr>
          <p:cNvPr id="66595" name="Text Box 37"/>
          <p:cNvSpPr txBox="1">
            <a:spLocks noChangeArrowheads="1"/>
          </p:cNvSpPr>
          <p:nvPr/>
        </p:nvSpPr>
        <p:spPr bwMode="auto">
          <a:xfrm>
            <a:off x="5130800" y="242093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7K</a:t>
            </a:r>
          </a:p>
        </p:txBody>
      </p:sp>
      <p:sp>
        <p:nvSpPr>
          <p:cNvPr id="66596" name="Text Box 38"/>
          <p:cNvSpPr txBox="1">
            <a:spLocks noChangeArrowheads="1"/>
          </p:cNvSpPr>
          <p:nvPr/>
        </p:nvSpPr>
        <p:spPr bwMode="auto">
          <a:xfrm>
            <a:off x="5130800" y="188912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8K</a:t>
            </a:r>
          </a:p>
        </p:txBody>
      </p:sp>
      <p:sp>
        <p:nvSpPr>
          <p:cNvPr id="66597" name="Text Box 39"/>
          <p:cNvSpPr txBox="1">
            <a:spLocks noChangeArrowheads="1"/>
          </p:cNvSpPr>
          <p:nvPr/>
        </p:nvSpPr>
        <p:spPr bwMode="auto">
          <a:xfrm>
            <a:off x="5130800" y="13874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9K</a:t>
            </a:r>
          </a:p>
        </p:txBody>
      </p:sp>
      <p:sp>
        <p:nvSpPr>
          <p:cNvPr id="66598" name="Text Box 40"/>
          <p:cNvSpPr txBox="1">
            <a:spLocks noChangeArrowheads="1"/>
          </p:cNvSpPr>
          <p:nvPr/>
        </p:nvSpPr>
        <p:spPr bwMode="auto">
          <a:xfrm>
            <a:off x="4978400" y="836613"/>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10K</a:t>
            </a:r>
          </a:p>
        </p:txBody>
      </p:sp>
      <p:graphicFrame>
        <p:nvGraphicFramePr>
          <p:cNvPr id="128082" name="Group 82"/>
          <p:cNvGraphicFramePr>
            <a:graphicFrameLocks noGrp="1"/>
          </p:cNvGraphicFramePr>
          <p:nvPr/>
        </p:nvGraphicFramePr>
        <p:xfrm>
          <a:off x="1487488" y="1249363"/>
          <a:ext cx="2352675" cy="989012"/>
        </p:xfrm>
        <a:graphic>
          <a:graphicData uri="http://schemas.openxmlformats.org/drawingml/2006/table">
            <a:tbl>
              <a:tblPr/>
              <a:tblGrid>
                <a:gridCol w="2352675"/>
              </a:tblGrid>
              <a:tr h="49529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50DB"/>
                    </a:solid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50DB"/>
                    </a:solidFill>
                  </a:tcPr>
                </a:tc>
              </a:tr>
            </a:tbl>
          </a:graphicData>
        </a:graphic>
      </p:graphicFrame>
      <p:grpSp>
        <p:nvGrpSpPr>
          <p:cNvPr id="66607" name="Group 49"/>
          <p:cNvGrpSpPr>
            <a:grpSpLocks/>
          </p:cNvGrpSpPr>
          <p:nvPr/>
        </p:nvGrpSpPr>
        <p:grpSpPr bwMode="auto">
          <a:xfrm>
            <a:off x="914400" y="908050"/>
            <a:ext cx="573088" cy="1525588"/>
            <a:chOff x="296" y="267"/>
            <a:chExt cx="361" cy="961"/>
          </a:xfrm>
        </p:grpSpPr>
        <p:sp>
          <p:nvSpPr>
            <p:cNvPr id="66635" name="Text Box 50"/>
            <p:cNvSpPr txBox="1">
              <a:spLocks noChangeArrowheads="1"/>
            </p:cNvSpPr>
            <p:nvPr/>
          </p:nvSpPr>
          <p:spPr bwMode="auto">
            <a:xfrm>
              <a:off x="296" y="94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0K</a:t>
              </a:r>
            </a:p>
          </p:txBody>
        </p:sp>
        <p:sp>
          <p:nvSpPr>
            <p:cNvPr id="66636" name="Text Box 51"/>
            <p:cNvSpPr txBox="1">
              <a:spLocks noChangeArrowheads="1"/>
            </p:cNvSpPr>
            <p:nvPr/>
          </p:nvSpPr>
          <p:spPr bwMode="auto">
            <a:xfrm>
              <a:off x="296" y="612"/>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1K</a:t>
              </a:r>
            </a:p>
          </p:txBody>
        </p:sp>
        <p:sp>
          <p:nvSpPr>
            <p:cNvPr id="66637" name="Text Box 52"/>
            <p:cNvSpPr txBox="1">
              <a:spLocks noChangeArrowheads="1"/>
            </p:cNvSpPr>
            <p:nvPr/>
          </p:nvSpPr>
          <p:spPr bwMode="auto">
            <a:xfrm>
              <a:off x="296" y="267"/>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2K</a:t>
              </a:r>
            </a:p>
          </p:txBody>
        </p:sp>
      </p:grpSp>
      <p:sp>
        <p:nvSpPr>
          <p:cNvPr id="66608" name="Text Box 53"/>
          <p:cNvSpPr txBox="1">
            <a:spLocks noChangeArrowheads="1"/>
          </p:cNvSpPr>
          <p:nvPr/>
        </p:nvSpPr>
        <p:spPr bwMode="auto">
          <a:xfrm>
            <a:off x="1354138" y="2247900"/>
            <a:ext cx="2593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E650DB"/>
                </a:solidFill>
                <a:latin typeface="Times New Roman" pitchFamily="18" charset="0"/>
                <a:ea typeface="宋体" pitchFamily="2" charset="-122"/>
              </a:rPr>
              <a:t>进程</a:t>
            </a:r>
            <a:r>
              <a:rPr kumimoji="1" lang="en-US" altLang="zh-CN" sz="2800" b="1">
                <a:solidFill>
                  <a:srgbClr val="E650DB"/>
                </a:solidFill>
                <a:latin typeface="Times New Roman" pitchFamily="18" charset="0"/>
                <a:ea typeface="宋体" pitchFamily="2" charset="-122"/>
              </a:rPr>
              <a:t>1 </a:t>
            </a:r>
            <a:r>
              <a:rPr kumimoji="1" lang="zh-CN" altLang="en-US" sz="2800" b="1">
                <a:solidFill>
                  <a:srgbClr val="E650DB"/>
                </a:solidFill>
                <a:latin typeface="Times New Roman" pitchFamily="18" charset="0"/>
                <a:ea typeface="宋体" pitchFamily="2" charset="-122"/>
              </a:rPr>
              <a:t>地址空间</a:t>
            </a:r>
          </a:p>
        </p:txBody>
      </p:sp>
      <p:graphicFrame>
        <p:nvGraphicFramePr>
          <p:cNvPr id="128087" name="Group 87"/>
          <p:cNvGraphicFramePr>
            <a:graphicFrameLocks noGrp="1"/>
          </p:cNvGraphicFramePr>
          <p:nvPr/>
        </p:nvGraphicFramePr>
        <p:xfrm>
          <a:off x="1504950" y="3035300"/>
          <a:ext cx="2352675" cy="1538288"/>
        </p:xfrm>
        <a:graphic>
          <a:graphicData uri="http://schemas.openxmlformats.org/drawingml/2006/table">
            <a:tbl>
              <a:tblPr/>
              <a:tblGrid>
                <a:gridCol w="2352675"/>
              </a:tblGrid>
              <a:tr h="5127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5111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66619" name="Text Box 64"/>
          <p:cNvSpPr txBox="1">
            <a:spLocks noChangeArrowheads="1"/>
          </p:cNvSpPr>
          <p:nvPr/>
        </p:nvSpPr>
        <p:spPr bwMode="auto">
          <a:xfrm>
            <a:off x="1354138" y="4603750"/>
            <a:ext cx="2593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solidFill>
                  <a:srgbClr val="800000"/>
                </a:solidFill>
                <a:latin typeface="Times New Roman" pitchFamily="18" charset="0"/>
                <a:ea typeface="宋体" pitchFamily="2" charset="-122"/>
              </a:rPr>
              <a:t>进程</a:t>
            </a:r>
            <a:r>
              <a:rPr kumimoji="1" lang="en-US" altLang="zh-CN" sz="2800" b="1">
                <a:solidFill>
                  <a:srgbClr val="800000"/>
                </a:solidFill>
                <a:latin typeface="Times New Roman" pitchFamily="18" charset="0"/>
                <a:ea typeface="宋体" pitchFamily="2" charset="-122"/>
              </a:rPr>
              <a:t>2 </a:t>
            </a:r>
            <a:r>
              <a:rPr kumimoji="1" lang="zh-CN" altLang="en-US" sz="2800" b="1">
                <a:solidFill>
                  <a:srgbClr val="800000"/>
                </a:solidFill>
                <a:latin typeface="Times New Roman" pitchFamily="18" charset="0"/>
                <a:ea typeface="宋体" pitchFamily="2" charset="-122"/>
              </a:rPr>
              <a:t>地址空间</a:t>
            </a:r>
          </a:p>
        </p:txBody>
      </p:sp>
      <p:grpSp>
        <p:nvGrpSpPr>
          <p:cNvPr id="66620" name="Group 65"/>
          <p:cNvGrpSpPr>
            <a:grpSpLocks/>
          </p:cNvGrpSpPr>
          <p:nvPr/>
        </p:nvGrpSpPr>
        <p:grpSpPr bwMode="auto">
          <a:xfrm>
            <a:off x="914400" y="2708275"/>
            <a:ext cx="573088" cy="2089150"/>
            <a:chOff x="305" y="1501"/>
            <a:chExt cx="361" cy="1316"/>
          </a:xfrm>
        </p:grpSpPr>
        <p:sp>
          <p:nvSpPr>
            <p:cNvPr id="66631" name="Text Box 66"/>
            <p:cNvSpPr txBox="1">
              <a:spLocks noChangeArrowheads="1"/>
            </p:cNvSpPr>
            <p:nvPr/>
          </p:nvSpPr>
          <p:spPr bwMode="auto">
            <a:xfrm>
              <a:off x="305" y="2529"/>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0K</a:t>
              </a:r>
            </a:p>
          </p:txBody>
        </p:sp>
        <p:sp>
          <p:nvSpPr>
            <p:cNvPr id="66632" name="Text Box 67"/>
            <p:cNvSpPr txBox="1">
              <a:spLocks noChangeArrowheads="1"/>
            </p:cNvSpPr>
            <p:nvPr/>
          </p:nvSpPr>
          <p:spPr bwMode="auto">
            <a:xfrm>
              <a:off x="305" y="2201"/>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1K</a:t>
              </a:r>
            </a:p>
          </p:txBody>
        </p:sp>
        <p:sp>
          <p:nvSpPr>
            <p:cNvPr id="66633" name="Text Box 68"/>
            <p:cNvSpPr txBox="1">
              <a:spLocks noChangeArrowheads="1"/>
            </p:cNvSpPr>
            <p:nvPr/>
          </p:nvSpPr>
          <p:spPr bwMode="auto">
            <a:xfrm>
              <a:off x="305" y="1856"/>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2K</a:t>
              </a:r>
            </a:p>
          </p:txBody>
        </p:sp>
        <p:sp>
          <p:nvSpPr>
            <p:cNvPr id="66634" name="Text Box 69"/>
            <p:cNvSpPr txBox="1">
              <a:spLocks noChangeArrowheads="1"/>
            </p:cNvSpPr>
            <p:nvPr/>
          </p:nvSpPr>
          <p:spPr bwMode="auto">
            <a:xfrm>
              <a:off x="305" y="1501"/>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3K</a:t>
              </a:r>
            </a:p>
          </p:txBody>
        </p:sp>
      </p:grpSp>
      <p:graphicFrame>
        <p:nvGraphicFramePr>
          <p:cNvPr id="128088" name="Group 88"/>
          <p:cNvGraphicFramePr>
            <a:graphicFrameLocks noGrp="1"/>
          </p:cNvGraphicFramePr>
          <p:nvPr/>
        </p:nvGraphicFramePr>
        <p:xfrm>
          <a:off x="1497013" y="5381625"/>
          <a:ext cx="2352675" cy="555625"/>
        </p:xfrm>
        <a:graphic>
          <a:graphicData uri="http://schemas.openxmlformats.org/drawingml/2006/table">
            <a:tbl>
              <a:tblPr/>
              <a:tblGrid>
                <a:gridCol w="2352675"/>
              </a:tblGrid>
              <a:tr h="5556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0" i="0" u="none" strike="noStrike" cap="none" normalizeH="0" baseline="0" smtClean="0">
                        <a:ln>
                          <a:noFill/>
                        </a:ln>
                        <a:solidFill>
                          <a:srgbClr val="FFFFFF"/>
                        </a:solidFill>
                        <a:effectLst/>
                        <a:latin typeface="Verdana"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66627" name="Text Box 76"/>
          <p:cNvSpPr txBox="1">
            <a:spLocks noChangeArrowheads="1"/>
          </p:cNvSpPr>
          <p:nvPr/>
        </p:nvSpPr>
        <p:spPr bwMode="auto">
          <a:xfrm>
            <a:off x="923925" y="57054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0K</a:t>
            </a:r>
          </a:p>
        </p:txBody>
      </p:sp>
      <p:sp>
        <p:nvSpPr>
          <p:cNvPr id="66628" name="Text Box 77"/>
          <p:cNvSpPr txBox="1">
            <a:spLocks noChangeArrowheads="1"/>
          </p:cNvSpPr>
          <p:nvPr/>
        </p:nvSpPr>
        <p:spPr bwMode="auto">
          <a:xfrm>
            <a:off x="923925" y="515778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1K</a:t>
            </a:r>
          </a:p>
        </p:txBody>
      </p:sp>
      <p:sp>
        <p:nvSpPr>
          <p:cNvPr id="66629" name="Text Box 78"/>
          <p:cNvSpPr txBox="1">
            <a:spLocks noChangeArrowheads="1"/>
          </p:cNvSpPr>
          <p:nvPr/>
        </p:nvSpPr>
        <p:spPr bwMode="auto">
          <a:xfrm>
            <a:off x="1363663" y="5969000"/>
            <a:ext cx="2593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进程</a:t>
            </a:r>
            <a:r>
              <a:rPr kumimoji="1" lang="en-US" altLang="zh-CN" sz="2800" b="1">
                <a:latin typeface="Times New Roman" pitchFamily="18" charset="0"/>
                <a:ea typeface="宋体" pitchFamily="2" charset="-122"/>
              </a:rPr>
              <a:t>3 </a:t>
            </a:r>
            <a:r>
              <a:rPr kumimoji="1" lang="zh-CN" altLang="en-US" sz="2800" b="1">
                <a:latin typeface="Times New Roman" pitchFamily="18" charset="0"/>
                <a:ea typeface="宋体" pitchFamily="2" charset="-122"/>
              </a:rPr>
              <a:t>地址空间</a:t>
            </a:r>
          </a:p>
        </p:txBody>
      </p:sp>
      <p:sp>
        <p:nvSpPr>
          <p:cNvPr id="66630" name="Text Box 79"/>
          <p:cNvSpPr txBox="1">
            <a:spLocks noChangeArrowheads="1"/>
          </p:cNvSpPr>
          <p:nvPr/>
        </p:nvSpPr>
        <p:spPr bwMode="auto">
          <a:xfrm>
            <a:off x="6350000" y="6294263"/>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dirty="0">
                <a:latin typeface="Times New Roman" pitchFamily="18" charset="0"/>
                <a:ea typeface="宋体" pitchFamily="2" charset="-122"/>
              </a:rPr>
              <a:t>内存</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53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87953B-A91D-486E-9172-605948C5A1F6}"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15364" name="Rectangle 4"/>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.1</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单道程序存储管理</a:t>
            </a:r>
          </a:p>
        </p:txBody>
      </p:sp>
      <p:sp>
        <p:nvSpPr>
          <p:cNvPr id="15365" name="Text Box 7"/>
          <p:cNvSpPr txBox="1">
            <a:spLocks noChangeArrowheads="1"/>
          </p:cNvSpPr>
          <p:nvPr/>
        </p:nvSpPr>
        <p:spPr bwMode="auto">
          <a:xfrm>
            <a:off x="530225" y="1412776"/>
            <a:ext cx="8081058"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76250" indent="-4762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5000"/>
              </a:lnSpc>
              <a:spcBef>
                <a:spcPct val="30000"/>
              </a:spcBef>
              <a:buFontTx/>
              <a:buBlip>
                <a:blip r:embed="rId3"/>
              </a:buBlip>
            </a:pPr>
            <a:r>
              <a:rPr kumimoji="1" lang="zh-CN" altLang="en-US" sz="3200" b="1" dirty="0">
                <a:latin typeface="Times New Roman" pitchFamily="18" charset="0"/>
                <a:ea typeface="宋体" pitchFamily="2" charset="-122"/>
              </a:rPr>
              <a:t>内存分为两个区域：</a:t>
            </a:r>
            <a:r>
              <a:rPr kumimoji="1" lang="zh-CN" altLang="en-US" sz="3200" b="1" dirty="0">
                <a:solidFill>
                  <a:srgbClr val="800000"/>
                </a:solidFill>
                <a:latin typeface="Times New Roman" pitchFamily="18" charset="0"/>
                <a:ea typeface="黑体" pitchFamily="49" charset="-122"/>
              </a:rPr>
              <a:t>系统</a:t>
            </a:r>
            <a:r>
              <a:rPr kumimoji="1" lang="zh-CN" altLang="en-US" sz="3200" b="1" dirty="0" smtClean="0">
                <a:solidFill>
                  <a:srgbClr val="800000"/>
                </a:solidFill>
                <a:latin typeface="Times New Roman" pitchFamily="18" charset="0"/>
                <a:ea typeface="黑体" pitchFamily="49" charset="-122"/>
              </a:rPr>
              <a:t>区</a:t>
            </a:r>
            <a:r>
              <a:rPr kumimoji="1" lang="zh-CN" altLang="en-US" sz="3200" b="1" dirty="0">
                <a:latin typeface="Times New Roman" pitchFamily="18" charset="0"/>
                <a:ea typeface="宋体" pitchFamily="2" charset="-122"/>
              </a:rPr>
              <a:t>和</a:t>
            </a:r>
            <a:r>
              <a:rPr kumimoji="1" lang="zh-CN" altLang="en-US" sz="3200" b="1" dirty="0" smtClean="0">
                <a:solidFill>
                  <a:srgbClr val="800000"/>
                </a:solidFill>
                <a:latin typeface="Times New Roman" pitchFamily="18" charset="0"/>
                <a:ea typeface="黑体" pitchFamily="49" charset="-122"/>
              </a:rPr>
              <a:t>用户</a:t>
            </a:r>
            <a:r>
              <a:rPr kumimoji="1" lang="zh-CN" altLang="en-US" sz="3200" b="1" dirty="0">
                <a:solidFill>
                  <a:srgbClr val="800000"/>
                </a:solidFill>
                <a:latin typeface="Times New Roman" pitchFamily="18" charset="0"/>
                <a:ea typeface="黑体" pitchFamily="49" charset="-122"/>
              </a:rPr>
              <a:t>区</a:t>
            </a:r>
            <a:r>
              <a:rPr kumimoji="1" lang="zh-CN" altLang="en-US" sz="3200" b="1" dirty="0">
                <a:latin typeface="Times New Roman" pitchFamily="18" charset="0"/>
                <a:ea typeface="宋体" pitchFamily="2" charset="-122"/>
              </a:rPr>
              <a:t>。</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每次把一个应用程序装入到用户区运行，</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由它和操作系统来共享内存。当它运行</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结束后，操作系统再装入一个新的程序</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把它覆盖；</a:t>
            </a:r>
          </a:p>
          <a:p>
            <a:pPr>
              <a:spcBef>
                <a:spcPct val="30000"/>
              </a:spcBef>
              <a:buFontTx/>
              <a:buBlip>
                <a:blip r:embed="rId3"/>
              </a:buBlip>
            </a:pPr>
            <a:r>
              <a:rPr kumimoji="1" lang="zh-CN" altLang="en-US" sz="3200" b="1" dirty="0">
                <a:latin typeface="Times New Roman" pitchFamily="18" charset="0"/>
                <a:ea typeface="宋体" pitchFamily="2" charset="-122"/>
              </a:rPr>
              <a:t>优点：</a:t>
            </a:r>
            <a:r>
              <a:rPr kumimoji="1" lang="zh-CN" altLang="en-US" sz="3200" b="1" dirty="0">
                <a:solidFill>
                  <a:srgbClr val="0000FF"/>
                </a:solidFill>
                <a:latin typeface="Times New Roman" pitchFamily="18" charset="0"/>
                <a:ea typeface="黑体" pitchFamily="49" charset="-122"/>
              </a:rPr>
              <a:t>简单</a:t>
            </a:r>
            <a:r>
              <a:rPr kumimoji="1" lang="zh-CN" altLang="en-US" sz="3200" b="1" dirty="0">
                <a:latin typeface="Times New Roman" pitchFamily="18" charset="0"/>
                <a:ea typeface="宋体" pitchFamily="2" charset="-122"/>
              </a:rPr>
              <a:t>、开销小，易于管理；</a:t>
            </a:r>
          </a:p>
          <a:p>
            <a:pPr>
              <a:spcBef>
                <a:spcPct val="30000"/>
              </a:spcBef>
              <a:buFontTx/>
              <a:buBlip>
                <a:blip r:embed="rId3"/>
              </a:buBlip>
            </a:pPr>
            <a:r>
              <a:rPr kumimoji="1" lang="zh-CN" altLang="en-US" sz="3200" b="1" dirty="0">
                <a:latin typeface="Times New Roman" pitchFamily="18" charset="0"/>
                <a:ea typeface="宋体" pitchFamily="2" charset="-122"/>
              </a:rPr>
              <a:t>适合于单用户、单任务的</a:t>
            </a:r>
            <a:r>
              <a:rPr kumimoji="1" lang="en-US" altLang="zh-CN" sz="3200" b="1" dirty="0">
                <a:latin typeface="Times New Roman" pitchFamily="18" charset="0"/>
                <a:ea typeface="宋体" pitchFamily="2" charset="-122"/>
              </a:rPr>
              <a:t>OS</a:t>
            </a:r>
            <a:r>
              <a:rPr kumimoji="1" lang="zh-CN" altLang="en-US" sz="3200" b="1" dirty="0">
                <a:latin typeface="Times New Roman" pitchFamily="18" charset="0"/>
                <a:ea typeface="宋体" pitchFamily="2" charset="-122"/>
              </a:rPr>
              <a:t>。</a:t>
            </a:r>
          </a:p>
        </p:txBody>
      </p:sp>
      <p:sp>
        <p:nvSpPr>
          <p:cNvPr id="88072" name="Rectangle 8"/>
          <p:cNvSpPr>
            <a:spLocks noChangeArrowheads="1"/>
          </p:cNvSpPr>
          <p:nvPr/>
        </p:nvSpPr>
        <p:spPr bwMode="auto">
          <a:xfrm>
            <a:off x="6932364" y="5801891"/>
            <a:ext cx="188810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kumimoji="1" lang="zh-CN" altLang="en-US" sz="3200" b="1" dirty="0">
                <a:solidFill>
                  <a:srgbClr val="FF0000"/>
                </a:solidFill>
                <a:latin typeface="Times New Roman" pitchFamily="18" charset="0"/>
                <a:ea typeface="楷体_GB2312" pitchFamily="49" charset="-122"/>
              </a:rPr>
              <a:t>缺点</a:t>
            </a:r>
            <a:r>
              <a:rPr kumimoji="1" lang="zh-CN" altLang="en-US" sz="3200" b="1" dirty="0" smtClean="0">
                <a:solidFill>
                  <a:srgbClr val="FF0000"/>
                </a:solidFill>
                <a:latin typeface="Times New Roman" pitchFamily="18" charset="0"/>
                <a:ea typeface="楷体_GB2312" pitchFamily="49" charset="-122"/>
              </a:rPr>
              <a:t>？</a:t>
            </a:r>
            <a:endParaRPr kumimoji="1" lang="zh-CN" altLang="en-US" sz="3200" b="1" dirty="0">
              <a:solidFill>
                <a:srgbClr val="FF0000"/>
              </a:solidFill>
              <a:latin typeface="Times New Roman" pitchFamily="18" charset="0"/>
              <a:ea typeface="楷体_GB2312" pitchFamily="49"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5">
                                            <p:txEl>
                                              <p:pRg st="1" end="1"/>
                                            </p:txEl>
                                          </p:spTgt>
                                        </p:tgtEl>
                                        <p:attrNameLst>
                                          <p:attrName>style.visibility</p:attrName>
                                        </p:attrNameLst>
                                      </p:cBhvr>
                                      <p:to>
                                        <p:strVal val="visible"/>
                                      </p:to>
                                    </p:set>
                                    <p:anim calcmode="lin" valueType="num">
                                      <p:cBhvr additive="base">
                                        <p:cTn id="7" dur="500" fill="hold"/>
                                        <p:tgtEl>
                                          <p:spTgt spid="1536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5">
                                            <p:txEl>
                                              <p:pRg st="2" end="2"/>
                                            </p:txEl>
                                          </p:spTgt>
                                        </p:tgtEl>
                                        <p:attrNameLst>
                                          <p:attrName>style.visibility</p:attrName>
                                        </p:attrNameLst>
                                      </p:cBhvr>
                                      <p:to>
                                        <p:strVal val="visible"/>
                                      </p:to>
                                    </p:set>
                                    <p:anim calcmode="lin" valueType="num">
                                      <p:cBhvr additive="base">
                                        <p:cTn id="13" dur="5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72"/>
                                        </p:tgtEl>
                                        <p:attrNameLst>
                                          <p:attrName>style.visibility</p:attrName>
                                        </p:attrNameLst>
                                      </p:cBhvr>
                                      <p:to>
                                        <p:strVal val="visible"/>
                                      </p:to>
                                    </p:set>
                                    <p:anim calcmode="lin" valueType="num">
                                      <p:cBhvr additive="base">
                                        <p:cTn id="19" dur="500" fill="hold"/>
                                        <p:tgtEl>
                                          <p:spTgt spid="88072"/>
                                        </p:tgtEl>
                                        <p:attrNameLst>
                                          <p:attrName>ppt_x</p:attrName>
                                        </p:attrNameLst>
                                      </p:cBhvr>
                                      <p:tavLst>
                                        <p:tav tm="0">
                                          <p:val>
                                            <p:strVal val="#ppt_x"/>
                                          </p:val>
                                        </p:tav>
                                        <p:tav tm="100000">
                                          <p:val>
                                            <p:strVal val="#ppt_x"/>
                                          </p:val>
                                        </p:tav>
                                      </p:tavLst>
                                    </p:anim>
                                    <p:anim calcmode="lin" valueType="num">
                                      <p:cBhvr additive="base">
                                        <p:cTn id="20" dur="500" fill="hold"/>
                                        <p:tgtEl>
                                          <p:spTgt spid="88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75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910631-7EB7-4A02-B546-210BCAE60B38}" type="slidenum">
              <a:rPr lang="en-US" altLang="zh-CN" smtClean="0">
                <a:latin typeface="Times New Roman" pitchFamily="18" charset="0"/>
              </a:rPr>
              <a:pPr eaLnBrk="1" hangingPunct="1"/>
              <a:t>60</a:t>
            </a:fld>
            <a:endParaRPr lang="en-US" altLang="zh-CN" smtClean="0">
              <a:latin typeface="Times New Roman" pitchFamily="18" charset="0"/>
            </a:endParaRPr>
          </a:p>
        </p:txBody>
      </p:sp>
      <p:sp>
        <p:nvSpPr>
          <p:cNvPr id="129027" name="Text Box 3"/>
          <p:cNvSpPr txBox="1">
            <a:spLocks noChangeArrowheads="1"/>
          </p:cNvSpPr>
          <p:nvPr/>
        </p:nvSpPr>
        <p:spPr bwMode="auto">
          <a:xfrm>
            <a:off x="492125" y="2200275"/>
            <a:ext cx="824547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Clr>
                <a:schemeClr val="tx1"/>
              </a:buClr>
              <a:buFont typeface="Wingdings" pitchFamily="2" charset="2"/>
              <a:buChar char="ª"/>
            </a:pPr>
            <a:r>
              <a:rPr kumimoji="1" lang="zh-CN" altLang="en-US" sz="3200" b="1">
                <a:latin typeface="Times New Roman" pitchFamily="18" charset="0"/>
                <a:ea typeface="宋体" pitchFamily="2" charset="-122"/>
              </a:rPr>
              <a:t>用于存储管理的</a:t>
            </a:r>
            <a:r>
              <a:rPr kumimoji="1" lang="zh-CN" altLang="en-US" sz="3200" b="1">
                <a:solidFill>
                  <a:srgbClr val="0000FF"/>
                </a:solidFill>
                <a:latin typeface="Times New Roman" pitchFamily="18" charset="0"/>
                <a:ea typeface="宋体" pitchFamily="2" charset="-122"/>
              </a:rPr>
              <a:t>数据结构</a:t>
            </a:r>
            <a:r>
              <a:rPr kumimoji="1" lang="zh-CN" altLang="en-US" sz="3200" b="1">
                <a:latin typeface="Times New Roman" pitchFamily="18" charset="0"/>
                <a:ea typeface="宋体" pitchFamily="2" charset="-122"/>
              </a:rPr>
              <a:t>是什么？</a:t>
            </a:r>
          </a:p>
          <a:p>
            <a:pPr>
              <a:spcBef>
                <a:spcPct val="50000"/>
              </a:spcBef>
              <a:buClr>
                <a:schemeClr val="tx1"/>
              </a:buClr>
              <a:buFont typeface="Wingdings" pitchFamily="2" charset="2"/>
              <a:buChar char="ª"/>
            </a:pPr>
            <a:r>
              <a:rPr kumimoji="1" lang="zh-CN" altLang="en-US" sz="3200" b="1">
                <a:latin typeface="Times New Roman" pitchFamily="18" charset="0"/>
                <a:ea typeface="宋体" pitchFamily="2" charset="-122"/>
              </a:rPr>
              <a:t>当一个进程到来时，如何给它</a:t>
            </a:r>
            <a:r>
              <a:rPr kumimoji="1" lang="zh-CN" altLang="en-US" sz="3200" b="1">
                <a:solidFill>
                  <a:srgbClr val="0000FF"/>
                </a:solidFill>
                <a:latin typeface="Times New Roman" pitchFamily="18" charset="0"/>
                <a:ea typeface="宋体" pitchFamily="2" charset="-122"/>
              </a:rPr>
              <a:t>分配</a:t>
            </a:r>
            <a:r>
              <a:rPr kumimoji="1" lang="zh-CN" altLang="en-US" sz="3200" b="1">
                <a:latin typeface="Times New Roman" pitchFamily="18" charset="0"/>
                <a:ea typeface="宋体" pitchFamily="2" charset="-122"/>
              </a:rPr>
              <a:t>内存？</a:t>
            </a:r>
          </a:p>
          <a:p>
            <a:pPr>
              <a:spcBef>
                <a:spcPct val="50000"/>
              </a:spcBef>
              <a:buClr>
                <a:schemeClr val="tx1"/>
              </a:buClr>
              <a:buFont typeface="Wingdings" pitchFamily="2" charset="2"/>
              <a:buChar char="ª"/>
            </a:pPr>
            <a:r>
              <a:rPr kumimoji="1" lang="zh-CN" altLang="en-US" sz="3200" b="1">
                <a:latin typeface="Times New Roman" pitchFamily="18" charset="0"/>
                <a:ea typeface="宋体" pitchFamily="2" charset="-122"/>
              </a:rPr>
              <a:t>当一个进程运行结束，</a:t>
            </a:r>
            <a:r>
              <a:rPr kumimoji="1" lang="zh-CN" altLang="en-US" sz="3200" b="1">
                <a:solidFill>
                  <a:srgbClr val="0000FF"/>
                </a:solidFill>
                <a:latin typeface="Times New Roman" pitchFamily="18" charset="0"/>
                <a:ea typeface="宋体" pitchFamily="2" charset="-122"/>
              </a:rPr>
              <a:t>释放</a:t>
            </a:r>
            <a:r>
              <a:rPr kumimoji="1" lang="zh-CN" altLang="en-US" sz="3200" b="1">
                <a:latin typeface="Times New Roman" pitchFamily="18" charset="0"/>
                <a:ea typeface="宋体" pitchFamily="2" charset="-122"/>
              </a:rPr>
              <a:t>它所占用的内存空间，如何回收内存？</a:t>
            </a:r>
          </a:p>
          <a:p>
            <a:pPr>
              <a:spcBef>
                <a:spcPct val="50000"/>
              </a:spcBef>
              <a:buClr>
                <a:schemeClr val="tx1"/>
              </a:buClr>
              <a:buFont typeface="Wingdings" pitchFamily="2" charset="2"/>
              <a:buChar char="ª"/>
            </a:pPr>
            <a:r>
              <a:rPr kumimoji="1" lang="zh-CN" altLang="en-US" sz="3200" b="1">
                <a:latin typeface="Times New Roman" pitchFamily="18" charset="0"/>
                <a:ea typeface="宋体" pitchFamily="2" charset="-122"/>
              </a:rPr>
              <a:t>当一个进程被加载到内存以后，它如何正确运行（</a:t>
            </a:r>
            <a:r>
              <a:rPr kumimoji="1" lang="zh-CN" altLang="en-US" sz="3200" b="1">
                <a:solidFill>
                  <a:srgbClr val="0000FF"/>
                </a:solidFill>
                <a:latin typeface="Times New Roman" pitchFamily="18" charset="0"/>
                <a:ea typeface="宋体" pitchFamily="2" charset="-122"/>
              </a:rPr>
              <a:t>地址重定位</a:t>
            </a:r>
            <a:r>
              <a:rPr kumimoji="1" lang="zh-CN" altLang="en-US" sz="3200" b="1">
                <a:latin typeface="Times New Roman" pitchFamily="18" charset="0"/>
                <a:ea typeface="宋体" pitchFamily="2" charset="-122"/>
              </a:rPr>
              <a:t>）？</a:t>
            </a:r>
          </a:p>
        </p:txBody>
      </p:sp>
      <p:sp>
        <p:nvSpPr>
          <p:cNvPr id="67589" name="Text Box 4"/>
          <p:cNvSpPr txBox="1">
            <a:spLocks noChangeArrowheads="1"/>
          </p:cNvSpPr>
          <p:nvPr/>
        </p:nvSpPr>
        <p:spPr bwMode="auto">
          <a:xfrm>
            <a:off x="492125" y="1341438"/>
            <a:ext cx="6607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solidFill>
                  <a:srgbClr val="0000FF"/>
                </a:solidFill>
                <a:latin typeface="Times New Roman" pitchFamily="18" charset="0"/>
                <a:ea typeface="宋体" pitchFamily="2" charset="-122"/>
              </a:rPr>
              <a:t>页式存储管理要解决如下问题：</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dissolve">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dissolve">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dissolve">
                                      <p:cBhvr>
                                        <p:cTn id="17" dur="500"/>
                                        <p:tgtEl>
                                          <p:spTgt spid="129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86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1843A4-24AF-458E-937E-2079B521C857}" type="slidenum">
              <a:rPr lang="en-US" altLang="zh-CN" smtClean="0">
                <a:latin typeface="Times New Roman" pitchFamily="18" charset="0"/>
              </a:rPr>
              <a:pPr eaLnBrk="1" hangingPunct="1"/>
              <a:t>61</a:t>
            </a:fld>
            <a:endParaRPr lang="en-US" altLang="zh-CN" smtClean="0">
              <a:latin typeface="Times New Roman" pitchFamily="18" charset="0"/>
            </a:endParaRPr>
          </a:p>
        </p:txBody>
      </p:sp>
      <p:sp>
        <p:nvSpPr>
          <p:cNvPr id="68612" name="Text Box 4"/>
          <p:cNvSpPr txBox="1">
            <a:spLocks noChangeArrowheads="1"/>
          </p:cNvSpPr>
          <p:nvPr/>
        </p:nvSpPr>
        <p:spPr bwMode="auto">
          <a:xfrm>
            <a:off x="3349625" y="260350"/>
            <a:ext cx="24765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2. </a:t>
            </a:r>
            <a:r>
              <a:rPr lang="zh-CN" altLang="en-US" sz="3600" b="1">
                <a:latin typeface="Times New Roman" pitchFamily="18" charset="0"/>
                <a:ea typeface="宋体" pitchFamily="2" charset="-122"/>
              </a:rPr>
              <a:t>数据结构</a:t>
            </a:r>
            <a:endParaRPr kumimoji="1" lang="zh-CN" altLang="en-US" sz="3600">
              <a:latin typeface="Times New Roman" pitchFamily="18" charset="0"/>
              <a:ea typeface="宋体" pitchFamily="2" charset="-122"/>
            </a:endParaRPr>
          </a:p>
        </p:txBody>
      </p:sp>
      <p:sp>
        <p:nvSpPr>
          <p:cNvPr id="130053" name="Text Box 5"/>
          <p:cNvSpPr txBox="1">
            <a:spLocks noChangeArrowheads="1"/>
          </p:cNvSpPr>
          <p:nvPr/>
        </p:nvSpPr>
        <p:spPr bwMode="auto">
          <a:xfrm>
            <a:off x="1116013" y="2135188"/>
            <a:ext cx="705643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35000"/>
              </a:lnSpc>
              <a:spcBef>
                <a:spcPct val="50000"/>
              </a:spcBef>
              <a:buClr>
                <a:schemeClr val="tx1"/>
              </a:buClr>
              <a:buFont typeface="Wingdings" pitchFamily="2" charset="2"/>
              <a:buChar char="ª"/>
            </a:pPr>
            <a:r>
              <a:rPr kumimoji="1" lang="zh-CN" altLang="en-US" sz="3600" b="1" dirty="0">
                <a:latin typeface="Times New Roman" pitchFamily="18" charset="0"/>
                <a:ea typeface="宋体" pitchFamily="2" charset="-122"/>
              </a:rPr>
              <a:t>每个逻辑页面存放在哪一个物理页面中？</a:t>
            </a:r>
          </a:p>
          <a:p>
            <a:pPr>
              <a:spcBef>
                <a:spcPct val="80000"/>
              </a:spcBef>
              <a:buClr>
                <a:schemeClr val="tx1"/>
              </a:buClr>
              <a:buFont typeface="Wingdings" pitchFamily="2" charset="2"/>
              <a:buChar char="ª"/>
            </a:pPr>
            <a:r>
              <a:rPr kumimoji="1" lang="zh-CN" altLang="en-US" sz="3600" b="1" dirty="0">
                <a:latin typeface="Times New Roman" pitchFamily="18" charset="0"/>
                <a:ea typeface="宋体" pitchFamily="2" charset="-122"/>
              </a:rPr>
              <a:t>物理内存的管理？</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0053">
                                            <p:txEl>
                                              <p:pRg st="1" end="1"/>
                                            </p:txEl>
                                          </p:spTgt>
                                        </p:tgtEl>
                                        <p:attrNameLst>
                                          <p:attrName>style.visibility</p:attrName>
                                        </p:attrNameLst>
                                      </p:cBhvr>
                                      <p:to>
                                        <p:strVal val="visible"/>
                                      </p:to>
                                    </p:set>
                                    <p:animEffect transition="in" filter="dissolve">
                                      <p:cBhvr>
                                        <p:cTn id="7" dur="500"/>
                                        <p:tgtEl>
                                          <p:spTgt spid="1300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96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5E4FF3-91B8-4D61-BFBC-F7A6911648C1}" type="slidenum">
              <a:rPr lang="en-US" altLang="zh-CN" smtClean="0">
                <a:latin typeface="Times New Roman" pitchFamily="18" charset="0"/>
              </a:rPr>
              <a:pPr eaLnBrk="1" hangingPunct="1"/>
              <a:t>62</a:t>
            </a:fld>
            <a:endParaRPr lang="en-US" altLang="zh-CN" smtClean="0">
              <a:latin typeface="Times New Roman" pitchFamily="18" charset="0"/>
            </a:endParaRPr>
          </a:p>
        </p:txBody>
      </p:sp>
      <p:sp>
        <p:nvSpPr>
          <p:cNvPr id="69636" name="Text Box 3"/>
          <p:cNvSpPr txBox="1">
            <a:spLocks noChangeArrowheads="1"/>
          </p:cNvSpPr>
          <p:nvPr/>
        </p:nvSpPr>
        <p:spPr bwMode="auto">
          <a:xfrm>
            <a:off x="477838" y="1063535"/>
            <a:ext cx="824547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14000"/>
              </a:lnSpc>
              <a:buClr>
                <a:schemeClr val="tx1"/>
              </a:buClr>
              <a:buFont typeface="Wingdings" pitchFamily="2" charset="2"/>
              <a:buChar char="ª"/>
            </a:pPr>
            <a:r>
              <a:rPr kumimoji="1" lang="zh-CN" altLang="en-US" sz="3200" b="1" dirty="0">
                <a:latin typeface="Times New Roman" pitchFamily="18" charset="0"/>
                <a:ea typeface="黑体" pitchFamily="49" charset="-122"/>
              </a:rPr>
              <a:t>页表</a:t>
            </a:r>
            <a:r>
              <a:rPr kumimoji="1" lang="zh-CN" altLang="en-US" sz="3200" b="1" dirty="0">
                <a:latin typeface="Times New Roman" pitchFamily="18" charset="0"/>
                <a:ea typeface="宋体" pitchFamily="2" charset="-122"/>
              </a:rPr>
              <a:t>：系统为每一个进程都建立了一个页表，页表给出了</a:t>
            </a:r>
            <a:r>
              <a:rPr kumimoji="1" lang="zh-CN" altLang="en-US" sz="3200" b="1" dirty="0">
                <a:solidFill>
                  <a:srgbClr val="800000"/>
                </a:solidFill>
                <a:latin typeface="Times New Roman" pitchFamily="18" charset="0"/>
                <a:ea typeface="宋体" pitchFamily="2" charset="-122"/>
              </a:rPr>
              <a:t>逻辑页面号</a:t>
            </a:r>
            <a:r>
              <a:rPr kumimoji="1" lang="zh-CN" altLang="en-US" sz="3200" b="1" dirty="0">
                <a:latin typeface="Times New Roman" pitchFamily="18" charset="0"/>
                <a:ea typeface="宋体" pitchFamily="2" charset="-122"/>
              </a:rPr>
              <a:t>和具体内存块号（</a:t>
            </a:r>
            <a:r>
              <a:rPr kumimoji="1" lang="zh-CN" altLang="en-US" sz="3200" b="1" dirty="0">
                <a:solidFill>
                  <a:srgbClr val="800000"/>
                </a:solidFill>
                <a:latin typeface="Times New Roman" pitchFamily="18" charset="0"/>
                <a:ea typeface="宋体" pitchFamily="2" charset="-122"/>
              </a:rPr>
              <a:t>物理页面号</a:t>
            </a:r>
            <a:r>
              <a:rPr kumimoji="1" lang="zh-CN" altLang="en-US" sz="3200" b="1" dirty="0">
                <a:latin typeface="Times New Roman" pitchFamily="18" charset="0"/>
                <a:ea typeface="宋体" pitchFamily="2" charset="-122"/>
              </a:rPr>
              <a:t>）之间的对应关系。</a:t>
            </a:r>
          </a:p>
        </p:txBody>
      </p:sp>
      <p:sp>
        <p:nvSpPr>
          <p:cNvPr id="69637" name="Text Box 4"/>
          <p:cNvSpPr txBox="1">
            <a:spLocks noChangeArrowheads="1"/>
          </p:cNvSpPr>
          <p:nvPr/>
        </p:nvSpPr>
        <p:spPr bwMode="auto">
          <a:xfrm>
            <a:off x="1473200" y="2955925"/>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kumimoji="1" lang="zh-CN" altLang="en-US" sz="2800" b="1" dirty="0">
                <a:latin typeface="Times New Roman" pitchFamily="18" charset="0"/>
                <a:ea typeface="楷体_GB2312" pitchFamily="49" charset="-122"/>
              </a:rPr>
              <a:t>逻辑页号</a:t>
            </a:r>
          </a:p>
        </p:txBody>
      </p:sp>
      <p:graphicFrame>
        <p:nvGraphicFramePr>
          <p:cNvPr id="146437" name="Group 5"/>
          <p:cNvGraphicFramePr>
            <a:graphicFrameLocks noGrp="1"/>
          </p:cNvGraphicFramePr>
          <p:nvPr/>
        </p:nvGraphicFramePr>
        <p:xfrm>
          <a:off x="3144838" y="2973388"/>
          <a:ext cx="2684462" cy="3095754"/>
        </p:xfrm>
        <a:graphic>
          <a:graphicData uri="http://schemas.openxmlformats.org/drawingml/2006/table">
            <a:tbl>
              <a:tblPr/>
              <a:tblGrid>
                <a:gridCol w="2684462"/>
              </a:tblGrid>
              <a:tr h="5181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dirty="0" smtClean="0">
                          <a:ln>
                            <a:noFill/>
                          </a:ln>
                          <a:solidFill>
                            <a:schemeClr val="tx1"/>
                          </a:solidFill>
                          <a:effectLst/>
                          <a:latin typeface="楷体_GB2312" pitchFamily="49" charset="-122"/>
                          <a:ea typeface="楷体_GB2312" pitchFamily="49" charset="-122"/>
                        </a:rPr>
                        <a:t>内存块号</a:t>
                      </a:r>
                    </a:p>
                  </a:txBody>
                  <a:tcPr marT="45715" marB="45715"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marT="45715" marB="45715"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marT="45715" marB="45715"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478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marT="45715" marB="45715"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2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marT="45715" marB="45715"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52" name="Text Box 19"/>
          <p:cNvSpPr txBox="1">
            <a:spLocks noChangeArrowheads="1"/>
          </p:cNvSpPr>
          <p:nvPr/>
        </p:nvSpPr>
        <p:spPr bwMode="auto">
          <a:xfrm>
            <a:off x="3978275" y="6098972"/>
            <a:ext cx="898525" cy="519112"/>
          </a:xfrm>
          <a:prstGeom prst="rect">
            <a:avLst/>
          </a:prstGeom>
          <a:solidFill>
            <a:schemeClr val="bg1"/>
          </a:solid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dirty="0">
                <a:latin typeface="Times New Roman" pitchFamily="18" charset="0"/>
                <a:ea typeface="宋体" pitchFamily="2" charset="-122"/>
              </a:rPr>
              <a:t>页表</a:t>
            </a:r>
          </a:p>
        </p:txBody>
      </p:sp>
      <p:sp>
        <p:nvSpPr>
          <p:cNvPr id="69653" name="Text Box 20"/>
          <p:cNvSpPr txBox="1">
            <a:spLocks noChangeArrowheads="1"/>
          </p:cNvSpPr>
          <p:nvPr/>
        </p:nvSpPr>
        <p:spPr bwMode="auto">
          <a:xfrm>
            <a:off x="2709863" y="35179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0</a:t>
            </a:r>
          </a:p>
        </p:txBody>
      </p:sp>
      <p:sp>
        <p:nvSpPr>
          <p:cNvPr id="69654" name="Text Box 21"/>
          <p:cNvSpPr txBox="1">
            <a:spLocks noChangeArrowheads="1"/>
          </p:cNvSpPr>
          <p:nvPr/>
        </p:nvSpPr>
        <p:spPr bwMode="auto">
          <a:xfrm>
            <a:off x="2709863" y="40417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1</a:t>
            </a:r>
          </a:p>
        </p:txBody>
      </p:sp>
      <p:sp>
        <p:nvSpPr>
          <p:cNvPr id="69655" name="Text Box 22"/>
          <p:cNvSpPr txBox="1">
            <a:spLocks noChangeArrowheads="1"/>
          </p:cNvSpPr>
          <p:nvPr/>
        </p:nvSpPr>
        <p:spPr bwMode="auto">
          <a:xfrm>
            <a:off x="2392363" y="5561013"/>
            <a:ext cx="679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n-1</a:t>
            </a:r>
          </a:p>
        </p:txBody>
      </p:sp>
      <p:sp>
        <p:nvSpPr>
          <p:cNvPr id="146455" name="Text Box 23"/>
          <p:cNvSpPr txBox="1">
            <a:spLocks noChangeArrowheads="1"/>
          </p:cNvSpPr>
          <p:nvPr/>
        </p:nvSpPr>
        <p:spPr bwMode="auto">
          <a:xfrm>
            <a:off x="6372225" y="3681413"/>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0000FF"/>
                </a:solidFill>
                <a:latin typeface="Times New Roman" pitchFamily="18" charset="0"/>
                <a:ea typeface="楷体_GB2312" pitchFamily="49" charset="-122"/>
              </a:rPr>
              <a:t>如何实现页表？</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55"/>
                                        </p:tgtEl>
                                        <p:attrNameLst>
                                          <p:attrName>style.visibility</p:attrName>
                                        </p:attrNameLst>
                                      </p:cBhvr>
                                      <p:to>
                                        <p:strVal val="visible"/>
                                      </p:to>
                                    </p:set>
                                    <p:anim calcmode="lin" valueType="num">
                                      <p:cBhvr additive="base">
                                        <p:cTn id="7" dur="500" fill="hold"/>
                                        <p:tgtEl>
                                          <p:spTgt spid="146455"/>
                                        </p:tgtEl>
                                        <p:attrNameLst>
                                          <p:attrName>ppt_x</p:attrName>
                                        </p:attrNameLst>
                                      </p:cBhvr>
                                      <p:tavLst>
                                        <p:tav tm="0">
                                          <p:val>
                                            <p:strVal val="#ppt_x"/>
                                          </p:val>
                                        </p:tav>
                                        <p:tav tm="100000">
                                          <p:val>
                                            <p:strVal val="#ppt_x"/>
                                          </p:val>
                                        </p:tav>
                                      </p:tavLst>
                                    </p:anim>
                                    <p:anim calcmode="lin" valueType="num">
                                      <p:cBhvr additive="base">
                                        <p:cTn id="8" dur="500" fill="hold"/>
                                        <p:tgtEl>
                                          <p:spTgt spid="1464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06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2217E8-7964-460A-820F-5CD4624E22E4}" type="slidenum">
              <a:rPr lang="en-US" altLang="zh-CN" smtClean="0">
                <a:latin typeface="Times New Roman" pitchFamily="18" charset="0"/>
              </a:rPr>
              <a:pPr eaLnBrk="1" hangingPunct="1"/>
              <a:t>63</a:t>
            </a:fld>
            <a:endParaRPr lang="en-US" altLang="zh-CN" smtClean="0">
              <a:latin typeface="Times New Roman" pitchFamily="18" charset="0"/>
            </a:endParaRPr>
          </a:p>
        </p:txBody>
      </p:sp>
      <p:pic>
        <p:nvPicPr>
          <p:cNvPr id="70660" name="Picture 4"/>
          <p:cNvPicPr>
            <a:picLocks noChangeAspect="1" noChangeArrowheads="1"/>
          </p:cNvPicPr>
          <p:nvPr/>
        </p:nvPicPr>
        <p:blipFill>
          <a:blip r:embed="rId2">
            <a:extLst>
              <a:ext uri="{28A0092B-C50C-407E-A947-70E740481C1C}">
                <a14:useLocalDpi xmlns:a14="http://schemas.microsoft.com/office/drawing/2010/main" val="0"/>
              </a:ext>
            </a:extLst>
          </a:blip>
          <a:srcRect l="7840" t="800" r="7520" b="999"/>
          <a:stretch>
            <a:fillRect/>
          </a:stretch>
        </p:blipFill>
        <p:spPr bwMode="auto">
          <a:xfrm>
            <a:off x="1104900" y="563563"/>
            <a:ext cx="7096125" cy="569753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0661" name="Text Box 5"/>
          <p:cNvSpPr txBox="1">
            <a:spLocks noChangeArrowheads="1"/>
          </p:cNvSpPr>
          <p:nvPr/>
        </p:nvSpPr>
        <p:spPr bwMode="auto">
          <a:xfrm>
            <a:off x="1082675" y="6329363"/>
            <a:ext cx="7089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zh-CN" altLang="en-US" sz="1600" b="1">
                <a:latin typeface="Times New Roman" pitchFamily="18" charset="0"/>
                <a:ea typeface="宋体" pitchFamily="2" charset="-122"/>
              </a:rPr>
              <a:t>（本图摘自</a:t>
            </a:r>
            <a:r>
              <a:rPr kumimoji="1" lang="en-US" altLang="zh-CN" sz="1600" b="1">
                <a:latin typeface="Times New Roman" pitchFamily="18" charset="0"/>
                <a:ea typeface="宋体" pitchFamily="2" charset="-122"/>
              </a:rPr>
              <a:t>Silberschatz, Galvin and  Gagne</a:t>
            </a:r>
            <a:r>
              <a:rPr kumimoji="1" lang="zh-CN" altLang="en-US" sz="1600" b="1">
                <a:latin typeface="Times New Roman" pitchFamily="18" charset="0"/>
                <a:ea typeface="宋体" pitchFamily="2" charset="-122"/>
              </a:rPr>
              <a:t>： “</a:t>
            </a:r>
            <a:r>
              <a:rPr kumimoji="1" lang="en-US" altLang="zh-CN" sz="1600" b="1">
                <a:latin typeface="Times New Roman" pitchFamily="18" charset="0"/>
                <a:ea typeface="宋体" pitchFamily="2" charset="-122"/>
              </a:rPr>
              <a:t>Operating System Concepts”</a:t>
            </a:r>
            <a:r>
              <a:rPr kumimoji="1" lang="zh-CN" altLang="en-US" sz="1600" b="1">
                <a:latin typeface="Times New Roman" pitchFamily="18" charset="0"/>
                <a:ea typeface="宋体" pitchFamily="2" charset="-122"/>
              </a:rPr>
              <a:t>）</a:t>
            </a:r>
          </a:p>
        </p:txBody>
      </p:sp>
      <p:sp>
        <p:nvSpPr>
          <p:cNvPr id="70662" name="Text Box 6"/>
          <p:cNvSpPr txBox="1">
            <a:spLocks noChangeArrowheads="1"/>
          </p:cNvSpPr>
          <p:nvPr/>
        </p:nvSpPr>
        <p:spPr bwMode="auto">
          <a:xfrm>
            <a:off x="1173163" y="3468688"/>
            <a:ext cx="1409700" cy="822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   逻辑</a:t>
            </a:r>
            <a:br>
              <a:rPr kumimoji="1" lang="zh-CN" altLang="en-US" sz="2400" b="1">
                <a:latin typeface="Times New Roman" pitchFamily="18" charset="0"/>
                <a:ea typeface="宋体" pitchFamily="2" charset="-122"/>
              </a:rPr>
            </a:br>
            <a:r>
              <a:rPr kumimoji="1" lang="zh-CN" altLang="en-US" sz="2400" b="1">
                <a:latin typeface="Times New Roman" pitchFamily="18" charset="0"/>
                <a:ea typeface="宋体" pitchFamily="2" charset="-122"/>
              </a:rPr>
              <a:t>地址空间</a:t>
            </a:r>
          </a:p>
        </p:txBody>
      </p:sp>
      <p:sp>
        <p:nvSpPr>
          <p:cNvPr id="70663" name="Text Box 7"/>
          <p:cNvSpPr txBox="1">
            <a:spLocks noChangeArrowheads="1"/>
          </p:cNvSpPr>
          <p:nvPr/>
        </p:nvSpPr>
        <p:spPr bwMode="auto">
          <a:xfrm>
            <a:off x="4105275" y="2997200"/>
            <a:ext cx="1147763"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页表</a:t>
            </a:r>
          </a:p>
        </p:txBody>
      </p:sp>
      <p:sp>
        <p:nvSpPr>
          <p:cNvPr id="70664" name="Text Box 8"/>
          <p:cNvSpPr txBox="1">
            <a:spLocks noChangeArrowheads="1"/>
          </p:cNvSpPr>
          <p:nvPr/>
        </p:nvSpPr>
        <p:spPr bwMode="auto">
          <a:xfrm>
            <a:off x="6816725" y="5754688"/>
            <a:ext cx="1308100" cy="492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200" b="1">
                <a:latin typeface="Times New Roman" pitchFamily="18" charset="0"/>
                <a:ea typeface="宋体" pitchFamily="2" charset="-122"/>
              </a:rPr>
              <a:t>物理内存</a:t>
            </a:r>
          </a:p>
        </p:txBody>
      </p:sp>
      <p:sp>
        <p:nvSpPr>
          <p:cNvPr id="70665" name="Text Box 9"/>
          <p:cNvSpPr txBox="1">
            <a:spLocks noChangeArrowheads="1"/>
          </p:cNvSpPr>
          <p:nvPr/>
        </p:nvSpPr>
        <p:spPr bwMode="auto">
          <a:xfrm>
            <a:off x="5610225" y="584200"/>
            <a:ext cx="1308100" cy="492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200" b="1">
                <a:latin typeface="Times New Roman" pitchFamily="18" charset="0"/>
                <a:ea typeface="宋体" pitchFamily="2" charset="-122"/>
              </a:rPr>
              <a:t>物理页面号</a:t>
            </a:r>
          </a:p>
        </p:txBody>
      </p:sp>
      <p:cxnSp>
        <p:nvCxnSpPr>
          <p:cNvPr id="3" name="直接箭头连接符 2"/>
          <p:cNvCxnSpPr/>
          <p:nvPr/>
        </p:nvCxnSpPr>
        <p:spPr>
          <a:xfrm>
            <a:off x="2301928" y="1891194"/>
            <a:ext cx="1944216" cy="216024"/>
          </a:xfrm>
          <a:prstGeom prst="straightConnector1">
            <a:avLst/>
          </a:prstGeom>
          <a:ln w="3810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881055" y="2102201"/>
            <a:ext cx="1944216" cy="1551369"/>
          </a:xfrm>
          <a:prstGeom prst="straightConnector1">
            <a:avLst/>
          </a:prstGeom>
          <a:ln w="3810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16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67EBB5-2731-4451-951C-B2CD58C0C4CA}" type="slidenum">
              <a:rPr lang="en-US" altLang="zh-CN" smtClean="0">
                <a:latin typeface="Times New Roman" pitchFamily="18" charset="0"/>
              </a:rPr>
              <a:pPr eaLnBrk="1" hangingPunct="1"/>
              <a:t>64</a:t>
            </a:fld>
            <a:endParaRPr lang="en-US" altLang="zh-CN" smtClean="0">
              <a:latin typeface="Times New Roman" pitchFamily="18" charset="0"/>
            </a:endParaRPr>
          </a:p>
        </p:txBody>
      </p:sp>
      <p:sp>
        <p:nvSpPr>
          <p:cNvPr id="71684" name="Text Box 4"/>
          <p:cNvSpPr txBox="1">
            <a:spLocks noChangeArrowheads="1"/>
          </p:cNvSpPr>
          <p:nvPr/>
        </p:nvSpPr>
        <p:spPr bwMode="auto">
          <a:xfrm>
            <a:off x="477838" y="976313"/>
            <a:ext cx="8245475" cy="1373187"/>
          </a:xfrm>
          <a:prstGeom prst="rect">
            <a:avLst/>
          </a:prstGeom>
          <a:noFill/>
          <a:ln w="9525">
            <a:noFill/>
            <a:miter lim="800000"/>
            <a:headEnd/>
            <a:tailEnd/>
          </a:ln>
        </p:spPr>
        <p:txBody>
          <a:bodyPr>
            <a:spAutoFit/>
          </a:bodyPr>
          <a:lstStyle/>
          <a:p>
            <a:pPr marL="374650" indent="-374650" eaLnBrk="0" hangingPunct="0">
              <a:buClr>
                <a:schemeClr val="tx1"/>
              </a:buClr>
              <a:buFont typeface="Wingdings" pitchFamily="2" charset="2"/>
              <a:buChar char="ª"/>
              <a:defRPr/>
            </a:pPr>
            <a:r>
              <a:rPr kumimoji="1" lang="zh-CN" altLang="en-US" sz="2800" b="1" dirty="0">
                <a:latin typeface="Times New Roman" pitchFamily="18" charset="0"/>
                <a:ea typeface="黑体" pitchFamily="49" charset="-122"/>
              </a:rPr>
              <a:t>物理页面表</a:t>
            </a:r>
            <a:r>
              <a:rPr kumimoji="1" lang="zh-CN" altLang="en-US" sz="2800" b="1" dirty="0">
                <a:latin typeface="Times New Roman" pitchFamily="18" charset="0"/>
                <a:ea typeface="宋体" pitchFamily="2" charset="-122"/>
              </a:rPr>
              <a:t>：在系统中设立一张物理页面表，用来描述内存空间当中，各个物理页面的分配使用状况。具体实现：</a:t>
            </a:r>
            <a:r>
              <a:rPr kumimoji="1" lang="zh-CN" altLang="en-US" sz="28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位示图</a:t>
            </a:r>
            <a:r>
              <a:rPr kumimoji="1" lang="zh-CN" altLang="en-US" sz="2800" b="1" dirty="0">
                <a:latin typeface="Times New Roman" pitchFamily="18" charset="0"/>
                <a:ea typeface="宋体" pitchFamily="2" charset="-122"/>
              </a:rPr>
              <a:t>，空闲页面链表。</a:t>
            </a:r>
          </a:p>
        </p:txBody>
      </p:sp>
      <p:grpSp>
        <p:nvGrpSpPr>
          <p:cNvPr id="71685" name="Group 5"/>
          <p:cNvGrpSpPr>
            <a:grpSpLocks/>
          </p:cNvGrpSpPr>
          <p:nvPr/>
        </p:nvGrpSpPr>
        <p:grpSpPr bwMode="auto">
          <a:xfrm>
            <a:off x="652463" y="2349500"/>
            <a:ext cx="5873750" cy="4260850"/>
            <a:chOff x="411" y="1511"/>
            <a:chExt cx="3700" cy="2684"/>
          </a:xfrm>
        </p:grpSpPr>
        <p:sp>
          <p:nvSpPr>
            <p:cNvPr id="71687" name="Rectangle 6"/>
            <p:cNvSpPr>
              <a:spLocks noChangeArrowheads="1"/>
            </p:cNvSpPr>
            <p:nvPr/>
          </p:nvSpPr>
          <p:spPr bwMode="auto">
            <a:xfrm>
              <a:off x="687" y="1888"/>
              <a:ext cx="3424" cy="1918"/>
            </a:xfrm>
            <a:prstGeom prst="rect">
              <a:avLst/>
            </a:prstGeom>
            <a:solidFill>
              <a:schemeClr val="bg1"/>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71688" name="Line 7"/>
            <p:cNvSpPr>
              <a:spLocks noChangeShapeType="1"/>
            </p:cNvSpPr>
            <p:nvPr/>
          </p:nvSpPr>
          <p:spPr bwMode="auto">
            <a:xfrm>
              <a:off x="687" y="2219"/>
              <a:ext cx="34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9" name="Line 8"/>
            <p:cNvSpPr>
              <a:spLocks noChangeShapeType="1"/>
            </p:cNvSpPr>
            <p:nvPr/>
          </p:nvSpPr>
          <p:spPr bwMode="auto">
            <a:xfrm>
              <a:off x="687" y="2550"/>
              <a:ext cx="34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0" name="Line 9"/>
            <p:cNvSpPr>
              <a:spLocks noChangeShapeType="1"/>
            </p:cNvSpPr>
            <p:nvPr/>
          </p:nvSpPr>
          <p:spPr bwMode="auto">
            <a:xfrm>
              <a:off x="687" y="3079"/>
              <a:ext cx="34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1" name="Line 10"/>
            <p:cNvSpPr>
              <a:spLocks noChangeShapeType="1"/>
            </p:cNvSpPr>
            <p:nvPr/>
          </p:nvSpPr>
          <p:spPr bwMode="auto">
            <a:xfrm>
              <a:off x="687" y="3410"/>
              <a:ext cx="342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2" name="Line 11"/>
            <p:cNvSpPr>
              <a:spLocks noChangeShapeType="1"/>
            </p:cNvSpPr>
            <p:nvPr/>
          </p:nvSpPr>
          <p:spPr bwMode="auto">
            <a:xfrm>
              <a:off x="1184" y="1888"/>
              <a:ext cx="0" cy="3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3" name="Line 12"/>
            <p:cNvSpPr>
              <a:spLocks noChangeShapeType="1"/>
            </p:cNvSpPr>
            <p:nvPr/>
          </p:nvSpPr>
          <p:spPr bwMode="auto">
            <a:xfrm>
              <a:off x="1681" y="1888"/>
              <a:ext cx="1" cy="3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4" name="Line 13"/>
            <p:cNvSpPr>
              <a:spLocks noChangeShapeType="1"/>
            </p:cNvSpPr>
            <p:nvPr/>
          </p:nvSpPr>
          <p:spPr bwMode="auto">
            <a:xfrm>
              <a:off x="2179" y="1888"/>
              <a:ext cx="0" cy="3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5" name="Line 14"/>
            <p:cNvSpPr>
              <a:spLocks noChangeShapeType="1"/>
            </p:cNvSpPr>
            <p:nvPr/>
          </p:nvSpPr>
          <p:spPr bwMode="auto">
            <a:xfrm>
              <a:off x="3118" y="1888"/>
              <a:ext cx="1" cy="3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Line 15"/>
            <p:cNvSpPr>
              <a:spLocks noChangeShapeType="1"/>
            </p:cNvSpPr>
            <p:nvPr/>
          </p:nvSpPr>
          <p:spPr bwMode="auto">
            <a:xfrm>
              <a:off x="3614" y="1888"/>
              <a:ext cx="0" cy="3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Text Box 16"/>
            <p:cNvSpPr txBox="1">
              <a:spLocks noChangeArrowheads="1"/>
            </p:cNvSpPr>
            <p:nvPr/>
          </p:nvSpPr>
          <p:spPr bwMode="auto">
            <a:xfrm>
              <a:off x="687" y="15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0</a:t>
              </a:r>
            </a:p>
          </p:txBody>
        </p:sp>
        <p:sp>
          <p:nvSpPr>
            <p:cNvPr id="71698" name="Text Box 17"/>
            <p:cNvSpPr txBox="1">
              <a:spLocks noChangeArrowheads="1"/>
            </p:cNvSpPr>
            <p:nvPr/>
          </p:nvSpPr>
          <p:spPr bwMode="auto">
            <a:xfrm>
              <a:off x="3780" y="1511"/>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31</a:t>
              </a:r>
            </a:p>
          </p:txBody>
        </p:sp>
        <p:sp>
          <p:nvSpPr>
            <p:cNvPr id="71699" name="Text Box 18"/>
            <p:cNvSpPr txBox="1">
              <a:spLocks noChangeArrowheads="1"/>
            </p:cNvSpPr>
            <p:nvPr/>
          </p:nvSpPr>
          <p:spPr bwMode="auto">
            <a:xfrm>
              <a:off x="3669" y="187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0/1</a:t>
              </a:r>
            </a:p>
          </p:txBody>
        </p:sp>
        <p:sp>
          <p:nvSpPr>
            <p:cNvPr id="71700" name="Text Box 19"/>
            <p:cNvSpPr txBox="1">
              <a:spLocks noChangeArrowheads="1"/>
            </p:cNvSpPr>
            <p:nvPr/>
          </p:nvSpPr>
          <p:spPr bwMode="auto">
            <a:xfrm>
              <a:off x="3172" y="187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0/1</a:t>
              </a:r>
            </a:p>
          </p:txBody>
        </p:sp>
        <p:sp>
          <p:nvSpPr>
            <p:cNvPr id="71701" name="Text Box 20"/>
            <p:cNvSpPr txBox="1">
              <a:spLocks noChangeArrowheads="1"/>
            </p:cNvSpPr>
            <p:nvPr/>
          </p:nvSpPr>
          <p:spPr bwMode="auto">
            <a:xfrm>
              <a:off x="1737" y="187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0/1</a:t>
              </a:r>
            </a:p>
          </p:txBody>
        </p:sp>
        <p:sp>
          <p:nvSpPr>
            <p:cNvPr id="71702" name="Text Box 21"/>
            <p:cNvSpPr txBox="1">
              <a:spLocks noChangeArrowheads="1"/>
            </p:cNvSpPr>
            <p:nvPr/>
          </p:nvSpPr>
          <p:spPr bwMode="auto">
            <a:xfrm>
              <a:off x="1240" y="187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0/1</a:t>
              </a:r>
            </a:p>
          </p:txBody>
        </p:sp>
        <p:sp>
          <p:nvSpPr>
            <p:cNvPr id="71703" name="Text Box 22"/>
            <p:cNvSpPr txBox="1">
              <a:spLocks noChangeArrowheads="1"/>
            </p:cNvSpPr>
            <p:nvPr/>
          </p:nvSpPr>
          <p:spPr bwMode="auto">
            <a:xfrm>
              <a:off x="742" y="187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solidFill>
                    <a:srgbClr val="0000FF"/>
                  </a:solidFill>
                  <a:ea typeface="宋体" pitchFamily="2" charset="-122"/>
                </a:rPr>
                <a:t>0/1</a:t>
              </a:r>
            </a:p>
          </p:txBody>
        </p:sp>
        <p:sp>
          <p:nvSpPr>
            <p:cNvPr id="71704" name="Text Box 23"/>
            <p:cNvSpPr txBox="1">
              <a:spLocks noChangeArrowheads="1"/>
            </p:cNvSpPr>
            <p:nvPr/>
          </p:nvSpPr>
          <p:spPr bwMode="auto">
            <a:xfrm>
              <a:off x="411" y="184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0</a:t>
              </a:r>
            </a:p>
          </p:txBody>
        </p:sp>
        <p:sp>
          <p:nvSpPr>
            <p:cNvPr id="71705" name="Text Box 24"/>
            <p:cNvSpPr txBox="1">
              <a:spLocks noChangeArrowheads="1"/>
            </p:cNvSpPr>
            <p:nvPr/>
          </p:nvSpPr>
          <p:spPr bwMode="auto">
            <a:xfrm>
              <a:off x="411" y="217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1</a:t>
              </a:r>
            </a:p>
          </p:txBody>
        </p:sp>
        <p:sp>
          <p:nvSpPr>
            <p:cNvPr id="71706" name="Text Box 25"/>
            <p:cNvSpPr txBox="1">
              <a:spLocks noChangeArrowheads="1"/>
            </p:cNvSpPr>
            <p:nvPr/>
          </p:nvSpPr>
          <p:spPr bwMode="auto">
            <a:xfrm>
              <a:off x="411" y="303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a:ea typeface="宋体" pitchFamily="2" charset="-122"/>
                </a:rPr>
                <a:t>7</a:t>
              </a:r>
            </a:p>
          </p:txBody>
        </p:sp>
        <p:sp>
          <p:nvSpPr>
            <p:cNvPr id="71707" name="Text Box 26"/>
            <p:cNvSpPr txBox="1">
              <a:spLocks noChangeArrowheads="1"/>
            </p:cNvSpPr>
            <p:nvPr/>
          </p:nvSpPr>
          <p:spPr bwMode="auto">
            <a:xfrm>
              <a:off x="2517" y="2624"/>
              <a:ext cx="28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ea typeface="宋体" pitchFamily="2" charset="-122"/>
                </a:rPr>
                <a:t>……</a:t>
              </a:r>
            </a:p>
          </p:txBody>
        </p:sp>
        <p:sp>
          <p:nvSpPr>
            <p:cNvPr id="71708" name="Text Box 27"/>
            <p:cNvSpPr txBox="1">
              <a:spLocks noChangeArrowheads="1"/>
            </p:cNvSpPr>
            <p:nvPr/>
          </p:nvSpPr>
          <p:spPr bwMode="auto">
            <a:xfrm>
              <a:off x="651" y="3451"/>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400" b="1">
                  <a:ea typeface="宋体" pitchFamily="2" charset="-122"/>
                </a:rPr>
                <a:t>空闲页数</a:t>
              </a:r>
            </a:p>
          </p:txBody>
        </p:sp>
        <p:sp>
          <p:nvSpPr>
            <p:cNvPr id="71709" name="Line 28"/>
            <p:cNvSpPr>
              <a:spLocks noChangeShapeType="1"/>
            </p:cNvSpPr>
            <p:nvPr/>
          </p:nvSpPr>
          <p:spPr bwMode="auto">
            <a:xfrm>
              <a:off x="1515" y="3410"/>
              <a:ext cx="0" cy="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0" name="Text Box 29"/>
            <p:cNvSpPr txBox="1">
              <a:spLocks noChangeArrowheads="1"/>
            </p:cNvSpPr>
            <p:nvPr/>
          </p:nvSpPr>
          <p:spPr bwMode="auto">
            <a:xfrm>
              <a:off x="474" y="2613"/>
              <a:ext cx="28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a:ea typeface="宋体" pitchFamily="2" charset="-122"/>
                </a:rPr>
                <a:t>……</a:t>
              </a:r>
            </a:p>
          </p:txBody>
        </p:sp>
        <p:sp>
          <p:nvSpPr>
            <p:cNvPr id="71711" name="Text Box 30"/>
            <p:cNvSpPr txBox="1">
              <a:spLocks noChangeArrowheads="1"/>
            </p:cNvSpPr>
            <p:nvPr/>
          </p:nvSpPr>
          <p:spPr bwMode="auto">
            <a:xfrm>
              <a:off x="1955" y="3868"/>
              <a:ext cx="79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dirty="0">
                  <a:latin typeface="Times New Roman" pitchFamily="18" charset="0"/>
                  <a:ea typeface="宋体" pitchFamily="2" charset="-122"/>
                </a:rPr>
                <a:t>位示图</a:t>
              </a:r>
            </a:p>
          </p:txBody>
        </p:sp>
      </p:grpSp>
      <p:sp>
        <p:nvSpPr>
          <p:cNvPr id="71686" name="Text Box 31"/>
          <p:cNvSpPr txBox="1">
            <a:spLocks noChangeArrowheads="1"/>
          </p:cNvSpPr>
          <p:nvPr/>
        </p:nvSpPr>
        <p:spPr bwMode="auto">
          <a:xfrm>
            <a:off x="6877050" y="2924175"/>
            <a:ext cx="19700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kumimoji="1" lang="zh-CN" altLang="en-US" sz="2800" b="1" dirty="0">
                <a:latin typeface="Times New Roman" pitchFamily="18" charset="0"/>
                <a:ea typeface="宋体" pitchFamily="2" charset="-122"/>
              </a:rPr>
              <a:t>内存中共有</a:t>
            </a:r>
            <a:br>
              <a:rPr kumimoji="1" lang="zh-CN" altLang="en-US" sz="2800" b="1" dirty="0">
                <a:latin typeface="Times New Roman" pitchFamily="18" charset="0"/>
                <a:ea typeface="宋体" pitchFamily="2" charset="-122"/>
              </a:rPr>
            </a:br>
            <a:r>
              <a:rPr kumimoji="1" lang="en-US" altLang="zh-CN" sz="2800" b="1" dirty="0">
                <a:latin typeface="Times New Roman" pitchFamily="18" charset="0"/>
                <a:ea typeface="宋体" pitchFamily="2" charset="-122"/>
              </a:rPr>
              <a:t>256</a:t>
            </a:r>
            <a:r>
              <a:rPr kumimoji="1" lang="zh-CN" altLang="en-US" sz="2800" b="1" dirty="0">
                <a:latin typeface="Times New Roman" pitchFamily="18" charset="0"/>
                <a:ea typeface="宋体" pitchFamily="2" charset="-122"/>
              </a:rPr>
              <a:t>个物理</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页面，可以</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用字长为</a:t>
            </a:r>
            <a:r>
              <a:rPr kumimoji="1" lang="en-US" altLang="zh-CN" sz="2800" b="1" dirty="0">
                <a:latin typeface="Times New Roman" pitchFamily="18" charset="0"/>
                <a:ea typeface="宋体" pitchFamily="2" charset="-122"/>
              </a:rPr>
              <a:t>32</a:t>
            </a:r>
            <a:br>
              <a:rPr kumimoji="1" lang="en-US" altLang="zh-CN"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位的</a:t>
            </a:r>
            <a:r>
              <a:rPr kumimoji="1" lang="en-US" altLang="zh-CN" sz="2800" b="1" dirty="0">
                <a:latin typeface="Times New Roman" pitchFamily="18" charset="0"/>
                <a:ea typeface="宋体" pitchFamily="2" charset="-122"/>
              </a:rPr>
              <a:t>8</a:t>
            </a:r>
            <a:r>
              <a:rPr kumimoji="1" lang="zh-CN" altLang="en-US" sz="2800" b="1" dirty="0">
                <a:latin typeface="Times New Roman" pitchFamily="18" charset="0"/>
                <a:ea typeface="宋体" pitchFamily="2" charset="-122"/>
              </a:rPr>
              <a:t>个字</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来构成位示</a:t>
            </a:r>
            <a:br>
              <a:rPr kumimoji="1" lang="zh-CN" altLang="en-US" sz="2800" b="1" dirty="0">
                <a:latin typeface="Times New Roman" pitchFamily="18" charset="0"/>
                <a:ea typeface="宋体" pitchFamily="2" charset="-122"/>
              </a:rPr>
            </a:br>
            <a:r>
              <a:rPr kumimoji="1" lang="zh-CN" altLang="en-US" sz="2800" b="1" dirty="0">
                <a:latin typeface="Times New Roman" pitchFamily="18" charset="0"/>
                <a:ea typeface="宋体" pitchFamily="2" charset="-122"/>
              </a:rPr>
              <a:t>图。</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5"/>
                                        </p:tgtEl>
                                        <p:attrNameLst>
                                          <p:attrName>style.visibility</p:attrName>
                                        </p:attrNameLst>
                                      </p:cBhvr>
                                      <p:to>
                                        <p:strVal val="visible"/>
                                      </p:to>
                                    </p:set>
                                    <p:anim calcmode="lin" valueType="num">
                                      <p:cBhvr additive="base">
                                        <p:cTn id="7" dur="500" fill="hold"/>
                                        <p:tgtEl>
                                          <p:spTgt spid="71685"/>
                                        </p:tgtEl>
                                        <p:attrNameLst>
                                          <p:attrName>ppt_x</p:attrName>
                                        </p:attrNameLst>
                                      </p:cBhvr>
                                      <p:tavLst>
                                        <p:tav tm="0">
                                          <p:val>
                                            <p:strVal val="#ppt_x"/>
                                          </p:val>
                                        </p:tav>
                                        <p:tav tm="100000">
                                          <p:val>
                                            <p:strVal val="#ppt_x"/>
                                          </p:val>
                                        </p:tav>
                                      </p:tavLst>
                                    </p:anim>
                                    <p:anim calcmode="lin" valueType="num">
                                      <p:cBhvr additive="base">
                                        <p:cTn id="8" dur="500" fill="hold"/>
                                        <p:tgtEl>
                                          <p:spTgt spid="716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686"/>
                                        </p:tgtEl>
                                        <p:attrNameLst>
                                          <p:attrName>style.visibility</p:attrName>
                                        </p:attrNameLst>
                                      </p:cBhvr>
                                      <p:to>
                                        <p:strVal val="visible"/>
                                      </p:to>
                                    </p:set>
                                    <p:anim calcmode="lin" valueType="num">
                                      <p:cBhvr additive="base">
                                        <p:cTn id="11" dur="500" fill="hold"/>
                                        <p:tgtEl>
                                          <p:spTgt spid="71686"/>
                                        </p:tgtEl>
                                        <p:attrNameLst>
                                          <p:attrName>ppt_x</p:attrName>
                                        </p:attrNameLst>
                                      </p:cBhvr>
                                      <p:tavLst>
                                        <p:tav tm="0">
                                          <p:val>
                                            <p:strVal val="#ppt_x"/>
                                          </p:val>
                                        </p:tav>
                                        <p:tav tm="100000">
                                          <p:val>
                                            <p:strVal val="#ppt_x"/>
                                          </p:val>
                                        </p:tav>
                                      </p:tavLst>
                                    </p:anim>
                                    <p:anim calcmode="lin" valueType="num">
                                      <p:cBhvr additive="base">
                                        <p:cTn id="12" dur="500" fill="hold"/>
                                        <p:tgtEl>
                                          <p:spTgt spid="71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27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286DA1-F663-415D-BFB9-710FC6D70ABE}" type="slidenum">
              <a:rPr lang="en-US" altLang="zh-CN" smtClean="0">
                <a:latin typeface="Times New Roman" pitchFamily="18" charset="0"/>
              </a:rPr>
              <a:pPr eaLnBrk="1" hangingPunct="1"/>
              <a:t>65</a:t>
            </a:fld>
            <a:endParaRPr lang="en-US" altLang="zh-CN" smtClean="0">
              <a:latin typeface="Times New Roman" pitchFamily="18" charset="0"/>
            </a:endParaRPr>
          </a:p>
        </p:txBody>
      </p:sp>
      <p:sp>
        <p:nvSpPr>
          <p:cNvPr id="72708" name="Text Box 4"/>
          <p:cNvSpPr txBox="1">
            <a:spLocks noChangeArrowheads="1"/>
          </p:cNvSpPr>
          <p:nvPr/>
        </p:nvSpPr>
        <p:spPr bwMode="auto">
          <a:xfrm>
            <a:off x="2406650" y="195263"/>
            <a:ext cx="4386263"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3. </a:t>
            </a:r>
            <a:r>
              <a:rPr lang="zh-CN" altLang="en-US" sz="3600" b="1">
                <a:latin typeface="Times New Roman" pitchFamily="18" charset="0"/>
                <a:ea typeface="宋体" pitchFamily="2" charset="-122"/>
              </a:rPr>
              <a:t>内存的分配与回收</a:t>
            </a:r>
            <a:endParaRPr kumimoji="1" lang="zh-CN" altLang="en-US" sz="3600">
              <a:latin typeface="Times New Roman" pitchFamily="18" charset="0"/>
              <a:ea typeface="宋体" pitchFamily="2" charset="-122"/>
            </a:endParaRPr>
          </a:p>
        </p:txBody>
      </p:sp>
      <p:sp>
        <p:nvSpPr>
          <p:cNvPr id="133125" name="Text Box 5"/>
          <p:cNvSpPr txBox="1">
            <a:spLocks noChangeArrowheads="1"/>
          </p:cNvSpPr>
          <p:nvPr/>
        </p:nvSpPr>
        <p:spPr bwMode="auto">
          <a:xfrm>
            <a:off x="477838" y="1124744"/>
            <a:ext cx="8245475" cy="5115246"/>
          </a:xfrm>
          <a:prstGeom prst="rect">
            <a:avLst/>
          </a:prstGeom>
          <a:noFill/>
          <a:ln w="9525">
            <a:noFill/>
            <a:miter lim="800000"/>
            <a:headEnd/>
            <a:tailEnd/>
          </a:ln>
        </p:spPr>
        <p:txBody>
          <a:bodyPr>
            <a:spAutoFit/>
          </a:bodyPr>
          <a:lstStyle/>
          <a:p>
            <a:pPr marL="374650" indent="-374650" eaLnBrk="0" hangingPunct="0">
              <a:lnSpc>
                <a:spcPct val="125000"/>
              </a:lnSpc>
              <a:buClr>
                <a:schemeClr val="tx1"/>
              </a:buClr>
              <a:buFont typeface="Wingdings" pitchFamily="2" charset="2"/>
              <a:buChar char="ª"/>
              <a:defRPr/>
            </a:pPr>
            <a:r>
              <a:rPr kumimoji="1" lang="zh-CN" altLang="en-US" sz="3200" b="1" dirty="0">
                <a:latin typeface="Times New Roman" pitchFamily="18" charset="0"/>
                <a:ea typeface="宋体" pitchFamily="2" charset="-122"/>
              </a:rPr>
              <a:t>内存的分配与回收算法与物理页面表的具体实现方法有关。这里以</a:t>
            </a:r>
            <a:r>
              <a:rPr kumimoji="1" lang="zh-CN" altLang="en-US" sz="3200" b="1" dirty="0">
                <a:effectLst>
                  <a:outerShdw blurRad="38100" dist="38100" dir="2700000" algn="tl">
                    <a:srgbClr val="000000">
                      <a:alpha val="43137"/>
                    </a:srgbClr>
                  </a:outerShdw>
                </a:effectLst>
                <a:latin typeface="Times New Roman" pitchFamily="18" charset="0"/>
                <a:ea typeface="宋体" pitchFamily="2" charset="-122"/>
              </a:rPr>
              <a:t>位示图</a:t>
            </a:r>
            <a:r>
              <a:rPr kumimoji="1" lang="zh-CN" altLang="en-US" sz="3200" b="1" dirty="0">
                <a:latin typeface="Times New Roman" pitchFamily="18" charset="0"/>
                <a:ea typeface="宋体" pitchFamily="2" charset="-122"/>
              </a:rPr>
              <a:t>为例。</a:t>
            </a:r>
          </a:p>
          <a:p>
            <a:pPr marL="374650" indent="-374650" eaLnBrk="0" hangingPunct="0">
              <a:spcBef>
                <a:spcPct val="40000"/>
              </a:spcBef>
              <a:buClr>
                <a:schemeClr val="tx1"/>
              </a:buClr>
              <a:buFont typeface="Wingdings" pitchFamily="2" charset="2"/>
              <a:buChar char="ª"/>
              <a:defRPr/>
            </a:pPr>
            <a:r>
              <a:rPr kumimoji="1" lang="zh-CN" altLang="en-US" sz="3200" b="1" dirty="0">
                <a:solidFill>
                  <a:srgbClr val="800000"/>
                </a:solidFill>
                <a:latin typeface="Times New Roman" pitchFamily="18" charset="0"/>
                <a:ea typeface="宋体" pitchFamily="2" charset="-122"/>
              </a:rPr>
              <a:t>内存的分配</a:t>
            </a:r>
            <a:r>
              <a:rPr kumimoji="1" lang="zh-CN" altLang="en-US" sz="3200" b="1" dirty="0">
                <a:latin typeface="Times New Roman" pitchFamily="18" charset="0"/>
                <a:ea typeface="宋体" pitchFamily="2" charset="-122"/>
              </a:rPr>
              <a:t>：</a:t>
            </a:r>
          </a:p>
          <a:p>
            <a:pPr marL="850900" lvl="1" indent="-285750" eaLnBrk="0" hangingPunct="0">
              <a:lnSpc>
                <a:spcPct val="120000"/>
              </a:lnSpc>
              <a:spcBef>
                <a:spcPct val="20000"/>
              </a:spcBef>
              <a:buClr>
                <a:schemeClr val="tx1"/>
              </a:buClr>
              <a:buFont typeface="方正舒体" pitchFamily="2" charset="-122"/>
              <a:buChar char="-"/>
              <a:defRPr/>
            </a:pPr>
            <a:r>
              <a:rPr kumimoji="1" lang="zh-CN" altLang="en-US" sz="2800" b="1" dirty="0">
                <a:latin typeface="Times New Roman" pitchFamily="18" charset="0"/>
                <a:ea typeface="宋体" pitchFamily="2" charset="-122"/>
              </a:rPr>
              <a:t>计算一个进程所需要的</a:t>
            </a:r>
            <a:r>
              <a:rPr kumimoji="1" lang="zh-CN" altLang="en-US" sz="2800" b="1" dirty="0">
                <a:solidFill>
                  <a:srgbClr val="0000FF"/>
                </a:solidFill>
                <a:latin typeface="Times New Roman" pitchFamily="18" charset="0"/>
                <a:ea typeface="宋体" pitchFamily="2" charset="-122"/>
              </a:rPr>
              <a:t>页面数</a:t>
            </a:r>
            <a:r>
              <a:rPr kumimoji="1" lang="en-US" altLang="zh-CN" sz="2800" b="1" dirty="0">
                <a:solidFill>
                  <a:srgbClr val="0000FF"/>
                </a:solidFill>
                <a:latin typeface="Times New Roman" pitchFamily="18" charset="0"/>
                <a:ea typeface="宋体" pitchFamily="2" charset="-122"/>
              </a:rPr>
              <a:t>N</a:t>
            </a:r>
            <a:r>
              <a:rPr kumimoji="1" lang="zh-CN" altLang="en-US" sz="2800" b="1" dirty="0">
                <a:latin typeface="Times New Roman" pitchFamily="18" charset="0"/>
                <a:ea typeface="宋体" pitchFamily="2" charset="-122"/>
              </a:rPr>
              <a:t>，并查看位示图，看是否还有</a:t>
            </a:r>
            <a:r>
              <a:rPr kumimoji="1" lang="en-US" altLang="zh-CN" sz="2800" b="1" dirty="0">
                <a:latin typeface="Times New Roman" pitchFamily="18" charset="0"/>
                <a:ea typeface="宋体" pitchFamily="2" charset="-122"/>
              </a:rPr>
              <a:t>N</a:t>
            </a:r>
            <a:r>
              <a:rPr kumimoji="1" lang="zh-CN" altLang="en-US" sz="2800" b="1" dirty="0">
                <a:latin typeface="Times New Roman" pitchFamily="18" charset="0"/>
                <a:ea typeface="宋体" pitchFamily="2" charset="-122"/>
              </a:rPr>
              <a:t>个空闲页面；</a:t>
            </a:r>
          </a:p>
          <a:p>
            <a:pPr marL="850900" lvl="1" indent="-285750" eaLnBrk="0" hangingPunct="0">
              <a:spcBef>
                <a:spcPct val="20000"/>
              </a:spcBef>
              <a:buClr>
                <a:schemeClr val="tx1"/>
              </a:buClr>
              <a:buFont typeface="方正舒体" pitchFamily="2" charset="-122"/>
              <a:buChar char="-"/>
              <a:defRPr/>
            </a:pPr>
            <a:r>
              <a:rPr kumimoji="1" lang="zh-CN" altLang="en-US" sz="2800" b="1" dirty="0">
                <a:latin typeface="Times New Roman" pitchFamily="18" charset="0"/>
                <a:ea typeface="宋体" pitchFamily="2" charset="-122"/>
              </a:rPr>
              <a:t>若有，则申请一个页表，其长度为</a:t>
            </a:r>
            <a:r>
              <a:rPr kumimoji="1" lang="en-US" altLang="zh-CN" sz="2800" b="1" dirty="0">
                <a:latin typeface="Times New Roman" pitchFamily="18" charset="0"/>
                <a:ea typeface="宋体" pitchFamily="2" charset="-122"/>
              </a:rPr>
              <a:t>N</a:t>
            </a:r>
            <a:r>
              <a:rPr kumimoji="1" lang="zh-CN" altLang="en-US" sz="2800" b="1" dirty="0">
                <a:latin typeface="Times New Roman" pitchFamily="18" charset="0"/>
                <a:ea typeface="宋体" pitchFamily="2" charset="-122"/>
              </a:rPr>
              <a:t>，并</a:t>
            </a:r>
            <a:r>
              <a:rPr kumimoji="1" lang="zh-CN" altLang="en-US" sz="2800" b="1" dirty="0">
                <a:solidFill>
                  <a:srgbClr val="0000FF"/>
                </a:solidFill>
                <a:latin typeface="Times New Roman" pitchFamily="18" charset="0"/>
                <a:ea typeface="楷体_GB2312" pitchFamily="49" charset="-122"/>
              </a:rPr>
              <a:t>把页表的起始地址填入</a:t>
            </a:r>
            <a:r>
              <a:rPr kumimoji="1" lang="en-US" altLang="zh-CN" sz="2800" b="1" dirty="0">
                <a:solidFill>
                  <a:srgbClr val="0000FF"/>
                </a:solidFill>
                <a:latin typeface="Times New Roman" pitchFamily="18" charset="0"/>
                <a:ea typeface="楷体_GB2312" pitchFamily="49" charset="-122"/>
              </a:rPr>
              <a:t>PCB</a:t>
            </a:r>
            <a:r>
              <a:rPr kumimoji="1" lang="zh-CN" altLang="en-US" sz="2800" b="1" dirty="0">
                <a:latin typeface="Times New Roman" pitchFamily="18" charset="0"/>
                <a:ea typeface="宋体" pitchFamily="2" charset="-122"/>
              </a:rPr>
              <a:t>；</a:t>
            </a:r>
          </a:p>
          <a:p>
            <a:pPr marL="850900" lvl="1" indent="-285750" eaLnBrk="0" hangingPunct="0">
              <a:spcBef>
                <a:spcPct val="20000"/>
              </a:spcBef>
              <a:buClr>
                <a:schemeClr val="tx1"/>
              </a:buClr>
              <a:buFont typeface="方正舒体" pitchFamily="2" charset="-122"/>
              <a:buChar char="-"/>
              <a:defRPr/>
            </a:pPr>
            <a:r>
              <a:rPr kumimoji="1" lang="zh-CN" altLang="en-US" sz="2800" b="1" dirty="0">
                <a:latin typeface="Times New Roman" pitchFamily="18" charset="0"/>
                <a:ea typeface="宋体" pitchFamily="2" charset="-122"/>
              </a:rPr>
              <a:t>分配</a:t>
            </a:r>
            <a:r>
              <a:rPr kumimoji="1" lang="en-US" altLang="zh-CN" sz="2800" b="1" dirty="0">
                <a:latin typeface="Times New Roman" pitchFamily="18" charset="0"/>
                <a:ea typeface="宋体" pitchFamily="2" charset="-122"/>
              </a:rPr>
              <a:t>N</a:t>
            </a:r>
            <a:r>
              <a:rPr kumimoji="1" lang="zh-CN" altLang="en-US" sz="2800" b="1" dirty="0">
                <a:latin typeface="Times New Roman" pitchFamily="18" charset="0"/>
                <a:ea typeface="宋体" pitchFamily="2" charset="-122"/>
              </a:rPr>
              <a:t>个空闲物理页面，将其编号填入页表；</a:t>
            </a:r>
          </a:p>
          <a:p>
            <a:pPr marL="850900" lvl="1" indent="-285750" eaLnBrk="0" hangingPunct="0">
              <a:spcBef>
                <a:spcPct val="20000"/>
              </a:spcBef>
              <a:buClr>
                <a:schemeClr val="tx1"/>
              </a:buClr>
              <a:buFont typeface="方正舒体" pitchFamily="2" charset="-122"/>
              <a:buChar char="-"/>
              <a:defRPr/>
            </a:pPr>
            <a:r>
              <a:rPr kumimoji="1" lang="zh-CN" altLang="en-US" sz="2800" b="1" dirty="0">
                <a:latin typeface="Times New Roman" pitchFamily="18" charset="0"/>
                <a:ea typeface="宋体" pitchFamily="2" charset="-122"/>
              </a:rPr>
              <a:t>修改位示图（</a:t>
            </a:r>
            <a:r>
              <a:rPr kumimoji="1" lang="en-US" altLang="zh-CN" sz="2800" b="1" dirty="0">
                <a:latin typeface="Times New Roman" pitchFamily="18" charset="0"/>
                <a:ea typeface="宋体" pitchFamily="2" charset="-122"/>
              </a:rPr>
              <a:t>0</a:t>
            </a:r>
            <a:r>
              <a:rPr kumimoji="1" lang="en-US" altLang="zh-CN" sz="2800" b="1" dirty="0">
                <a:latin typeface="Times New Roman" pitchFamily="18" charset="0"/>
                <a:ea typeface="宋体" pitchFamily="2" charset="-122"/>
                <a:cs typeface="Times New Roman" pitchFamily="18" charset="0"/>
                <a:sym typeface="Symbol" pitchFamily="18" charset="2"/>
              </a:rPr>
              <a:t>→</a:t>
            </a:r>
            <a:r>
              <a:rPr kumimoji="1" lang="en-US" altLang="zh-CN" sz="2800" b="1" dirty="0">
                <a:latin typeface="Times New Roman" pitchFamily="18" charset="0"/>
                <a:ea typeface="宋体" pitchFamily="2" charset="-122"/>
              </a:rPr>
              <a:t>1</a:t>
            </a:r>
            <a:r>
              <a:rPr kumimoji="1" lang="zh-CN" altLang="en-US" sz="2800" b="1" dirty="0">
                <a:latin typeface="Times New Roman" pitchFamily="18" charset="0"/>
                <a:ea typeface="宋体" pitchFamily="2" charset="-122"/>
              </a:rPr>
              <a:t>，空闲页面数－</a:t>
            </a:r>
            <a:r>
              <a:rPr kumimoji="1" lang="en-US" altLang="zh-CN" sz="2800" b="1" dirty="0">
                <a:latin typeface="Times New Roman" pitchFamily="18" charset="0"/>
                <a:ea typeface="宋体" pitchFamily="2" charset="-122"/>
              </a:rPr>
              <a:t>N</a:t>
            </a:r>
            <a:r>
              <a:rPr kumimoji="1" lang="zh-CN" altLang="en-US" sz="28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25">
                                            <p:txEl>
                                              <p:pRg st="2" end="2"/>
                                            </p:txEl>
                                          </p:spTgt>
                                        </p:tgtEl>
                                        <p:attrNameLst>
                                          <p:attrName>style.visibility</p:attrName>
                                        </p:attrNameLst>
                                      </p:cBhvr>
                                      <p:to>
                                        <p:strVal val="visible"/>
                                      </p:to>
                                    </p:set>
                                    <p:animEffect transition="in" filter="dissolve">
                                      <p:cBhvr>
                                        <p:cTn id="7" dur="500"/>
                                        <p:tgtEl>
                                          <p:spTgt spid="13312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125">
                                            <p:txEl>
                                              <p:pRg st="3" end="3"/>
                                            </p:txEl>
                                          </p:spTgt>
                                        </p:tgtEl>
                                        <p:attrNameLst>
                                          <p:attrName>style.visibility</p:attrName>
                                        </p:attrNameLst>
                                      </p:cBhvr>
                                      <p:to>
                                        <p:strVal val="visible"/>
                                      </p:to>
                                    </p:set>
                                    <p:animEffect transition="in" filter="dissolve">
                                      <p:cBhvr>
                                        <p:cTn id="12" dur="500"/>
                                        <p:tgtEl>
                                          <p:spTgt spid="13312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3125">
                                            <p:txEl>
                                              <p:pRg st="4" end="4"/>
                                            </p:txEl>
                                          </p:spTgt>
                                        </p:tgtEl>
                                        <p:attrNameLst>
                                          <p:attrName>style.visibility</p:attrName>
                                        </p:attrNameLst>
                                      </p:cBhvr>
                                      <p:to>
                                        <p:strVal val="visible"/>
                                      </p:to>
                                    </p:set>
                                    <p:animEffect transition="in" filter="dissolve">
                                      <p:cBhvr>
                                        <p:cTn id="17" dur="500"/>
                                        <p:tgtEl>
                                          <p:spTgt spid="13312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3125">
                                            <p:txEl>
                                              <p:pRg st="5" end="5"/>
                                            </p:txEl>
                                          </p:spTgt>
                                        </p:tgtEl>
                                        <p:attrNameLst>
                                          <p:attrName>style.visibility</p:attrName>
                                        </p:attrNameLst>
                                      </p:cBhvr>
                                      <p:to>
                                        <p:strVal val="visible"/>
                                      </p:to>
                                    </p:set>
                                    <p:animEffect transition="in" filter="dissolve">
                                      <p:cBhvr>
                                        <p:cTn id="22" dur="500"/>
                                        <p:tgtEl>
                                          <p:spTgt spid="133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37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173802-7AA3-4189-8CDC-8E78AB1DFBDA}" type="slidenum">
              <a:rPr lang="en-US" altLang="zh-CN" smtClean="0">
                <a:latin typeface="Times New Roman" pitchFamily="18" charset="0"/>
              </a:rPr>
              <a:pPr eaLnBrk="1" hangingPunct="1"/>
              <a:t>66</a:t>
            </a:fld>
            <a:endParaRPr lang="en-US" altLang="zh-CN" smtClean="0">
              <a:latin typeface="Times New Roman" pitchFamily="18" charset="0"/>
            </a:endParaRPr>
          </a:p>
        </p:txBody>
      </p:sp>
      <p:sp>
        <p:nvSpPr>
          <p:cNvPr id="73732" name="Text Box 4"/>
          <p:cNvSpPr txBox="1">
            <a:spLocks noChangeArrowheads="1"/>
          </p:cNvSpPr>
          <p:nvPr/>
        </p:nvSpPr>
        <p:spPr bwMode="auto">
          <a:xfrm>
            <a:off x="477838" y="1432855"/>
            <a:ext cx="8245475" cy="473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85090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25000"/>
              </a:lnSpc>
              <a:spcBef>
                <a:spcPct val="40000"/>
              </a:spcBef>
              <a:buClr>
                <a:schemeClr val="tx1"/>
              </a:buClr>
              <a:buFont typeface="Wingdings" pitchFamily="2" charset="2"/>
              <a:buChar char="ª"/>
            </a:pPr>
            <a:r>
              <a:rPr kumimoji="1" lang="zh-CN" altLang="en-US" sz="3200" b="1" dirty="0">
                <a:solidFill>
                  <a:srgbClr val="800000"/>
                </a:solidFill>
                <a:latin typeface="Times New Roman" pitchFamily="18" charset="0"/>
                <a:ea typeface="宋体" pitchFamily="2" charset="-122"/>
              </a:rPr>
              <a:t>内存的回收</a:t>
            </a:r>
            <a:r>
              <a:rPr kumimoji="1" lang="zh-CN" altLang="en-US" sz="3200" b="1" dirty="0">
                <a:latin typeface="Times New Roman" pitchFamily="18" charset="0"/>
                <a:ea typeface="宋体" pitchFamily="2" charset="-122"/>
              </a:rPr>
              <a:t>：当一个进程运行结束，释放它所占用的内存空间后，需要对这些物理页面进行回收。</a:t>
            </a:r>
          </a:p>
          <a:p>
            <a:pPr lvl="1">
              <a:lnSpc>
                <a:spcPct val="125000"/>
              </a:lnSpc>
              <a:spcBef>
                <a:spcPts val="600"/>
              </a:spcBef>
              <a:buClr>
                <a:schemeClr val="tx1"/>
              </a:buClr>
              <a:buFont typeface="方正舒体" pitchFamily="2" charset="-122"/>
              <a:buChar char="-"/>
            </a:pPr>
            <a:r>
              <a:rPr kumimoji="1" lang="zh-CN" altLang="en-US" sz="3200" b="1" dirty="0">
                <a:latin typeface="Times New Roman" pitchFamily="18" charset="0"/>
                <a:ea typeface="宋体" pitchFamily="2" charset="-122"/>
              </a:rPr>
              <a:t>对于每一个物理页面，根据它的编号计算出它在位示图当中的相应位置，并将相应位的值从</a:t>
            </a:r>
            <a:r>
              <a:rPr kumimoji="1" lang="en-US" altLang="zh-CN" sz="3200" b="1" dirty="0">
                <a:latin typeface="Times New Roman" pitchFamily="18" charset="0"/>
                <a:ea typeface="宋体" pitchFamily="2" charset="-122"/>
              </a:rPr>
              <a:t>1</a:t>
            </a:r>
            <a:r>
              <a:rPr kumimoji="1" lang="zh-CN" altLang="en-US" sz="3200" b="1" dirty="0">
                <a:latin typeface="Times New Roman" pitchFamily="18" charset="0"/>
                <a:ea typeface="宋体" pitchFamily="2" charset="-122"/>
              </a:rPr>
              <a:t>改成</a:t>
            </a:r>
            <a:r>
              <a:rPr kumimoji="1" lang="en-US" altLang="zh-CN" sz="3200" b="1" dirty="0">
                <a:latin typeface="Times New Roman" pitchFamily="18" charset="0"/>
                <a:ea typeface="宋体" pitchFamily="2" charset="-122"/>
              </a:rPr>
              <a:t>0</a:t>
            </a:r>
            <a:r>
              <a:rPr kumimoji="1" lang="zh-CN" altLang="en-US" sz="3200" b="1" dirty="0">
                <a:latin typeface="Times New Roman" pitchFamily="18" charset="0"/>
                <a:ea typeface="宋体" pitchFamily="2" charset="-122"/>
              </a:rPr>
              <a:t>；</a:t>
            </a:r>
          </a:p>
          <a:p>
            <a:pPr lvl="1">
              <a:lnSpc>
                <a:spcPct val="125000"/>
              </a:lnSpc>
              <a:spcBef>
                <a:spcPts val="600"/>
              </a:spcBef>
              <a:buClr>
                <a:schemeClr val="tx1"/>
              </a:buClr>
              <a:buFont typeface="方正舒体" pitchFamily="2" charset="-122"/>
              <a:buChar char="-"/>
            </a:pPr>
            <a:r>
              <a:rPr kumimoji="1" lang="zh-CN" altLang="en-US" sz="3200" b="1" dirty="0">
                <a:latin typeface="Times New Roman" pitchFamily="18" charset="0"/>
                <a:ea typeface="宋体" pitchFamily="2" charset="-122"/>
              </a:rPr>
              <a:t>修改位示图中的空闲页面数：加上</a:t>
            </a:r>
            <a:r>
              <a:rPr kumimoji="1" lang="en-US" altLang="zh-CN" sz="3200" b="1" dirty="0">
                <a:latin typeface="Times New Roman" pitchFamily="18" charset="0"/>
                <a:ea typeface="宋体" pitchFamily="2" charset="-122"/>
              </a:rPr>
              <a:t>N</a:t>
            </a:r>
            <a:r>
              <a:rPr kumimoji="1" lang="zh-CN" altLang="en-US" sz="32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2">
                                            <p:txEl>
                                              <p:pRg st="1" end="1"/>
                                            </p:txEl>
                                          </p:spTgt>
                                        </p:tgtEl>
                                        <p:attrNameLst>
                                          <p:attrName>style.visibility</p:attrName>
                                        </p:attrNameLst>
                                      </p:cBhvr>
                                      <p:to>
                                        <p:strVal val="visible"/>
                                      </p:to>
                                    </p:set>
                                    <p:anim calcmode="lin" valueType="num">
                                      <p:cBhvr additive="base">
                                        <p:cTn id="7" dur="500" fill="hold"/>
                                        <p:tgtEl>
                                          <p:spTgt spid="7373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2">
                                            <p:txEl>
                                              <p:pRg st="2" end="2"/>
                                            </p:txEl>
                                          </p:spTgt>
                                        </p:tgtEl>
                                        <p:attrNameLst>
                                          <p:attrName>style.visibility</p:attrName>
                                        </p:attrNameLst>
                                      </p:cBhvr>
                                      <p:to>
                                        <p:strVal val="visible"/>
                                      </p:to>
                                    </p:set>
                                    <p:anim calcmode="lin" valueType="num">
                                      <p:cBhvr additive="base">
                                        <p:cTn id="13" dur="500" fill="hold"/>
                                        <p:tgtEl>
                                          <p:spTgt spid="7373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47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98E303-67F3-44D4-9E88-A8A1F3B3D15A}" type="slidenum">
              <a:rPr lang="en-US" altLang="zh-CN" smtClean="0">
                <a:latin typeface="Times New Roman" pitchFamily="18" charset="0"/>
              </a:rPr>
              <a:pPr eaLnBrk="1" hangingPunct="1"/>
              <a:t>67</a:t>
            </a:fld>
            <a:endParaRPr lang="en-US" altLang="zh-CN" smtClean="0">
              <a:latin typeface="Times New Roman" pitchFamily="18" charset="0"/>
            </a:endParaRPr>
          </a:p>
        </p:txBody>
      </p:sp>
      <p:sp>
        <p:nvSpPr>
          <p:cNvPr id="74756" name="Text Box 3"/>
          <p:cNvSpPr txBox="1">
            <a:spLocks noChangeArrowheads="1"/>
          </p:cNvSpPr>
          <p:nvPr/>
        </p:nvSpPr>
        <p:spPr bwMode="auto">
          <a:xfrm>
            <a:off x="3276600" y="1347788"/>
            <a:ext cx="24765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4. </a:t>
            </a:r>
            <a:r>
              <a:rPr lang="zh-CN" altLang="en-US" sz="3600" b="1">
                <a:latin typeface="Times New Roman" pitchFamily="18" charset="0"/>
                <a:ea typeface="宋体" pitchFamily="2" charset="-122"/>
              </a:rPr>
              <a:t>地址映射</a:t>
            </a:r>
            <a:endParaRPr kumimoji="1" lang="zh-CN" altLang="en-US" sz="3600">
              <a:latin typeface="Times New Roman" pitchFamily="18" charset="0"/>
              <a:ea typeface="宋体" pitchFamily="2" charset="-122"/>
            </a:endParaRPr>
          </a:p>
        </p:txBody>
      </p:sp>
      <p:sp>
        <p:nvSpPr>
          <p:cNvPr id="135172" name="Text Box 4"/>
          <p:cNvSpPr txBox="1">
            <a:spLocks noChangeArrowheads="1"/>
          </p:cNvSpPr>
          <p:nvPr/>
        </p:nvSpPr>
        <p:spPr bwMode="auto">
          <a:xfrm>
            <a:off x="561975" y="2365375"/>
            <a:ext cx="8012130" cy="355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dirty="0">
                <a:solidFill>
                  <a:srgbClr val="800000"/>
                </a:solidFill>
                <a:latin typeface="Times New Roman" pitchFamily="18" charset="0"/>
                <a:ea typeface="宋体" pitchFamily="2" charset="-122"/>
              </a:rPr>
              <a:t>为什么要进行地址映射？</a:t>
            </a:r>
          </a:p>
          <a:p>
            <a:pPr>
              <a:lnSpc>
                <a:spcPct val="130000"/>
              </a:lnSpc>
              <a:spcBef>
                <a:spcPct val="50000"/>
              </a:spcBef>
            </a:pPr>
            <a:r>
              <a:rPr kumimoji="1" lang="zh-CN" altLang="en-US" sz="3200" b="1" dirty="0">
                <a:latin typeface="Times New Roman" pitchFamily="18" charset="0"/>
                <a:ea typeface="宋体" pitchFamily="2" charset="-122"/>
              </a:rPr>
              <a:t>一个进程的各个连续的逻辑页面，被分散地</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装入到内存的各个物理页面当中，在这种情</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形下，怎样才能保证程序能够正确地运行？</a:t>
            </a:r>
          </a:p>
          <a:p>
            <a:pPr>
              <a:spcBef>
                <a:spcPct val="50000"/>
              </a:spcBef>
            </a:pPr>
            <a:r>
              <a:rPr kumimoji="1" lang="zh-CN" altLang="en-US" sz="3200" b="1" dirty="0">
                <a:solidFill>
                  <a:srgbClr val="0000FF"/>
                </a:solidFill>
                <a:latin typeface="Times New Roman" pitchFamily="18" charset="0"/>
                <a:ea typeface="宋体" pitchFamily="2" charset="-122"/>
              </a:rPr>
              <a:t>问题描述</a:t>
            </a:r>
            <a:r>
              <a:rPr kumimoji="1" lang="zh-CN" altLang="en-US" sz="3200" b="1" dirty="0">
                <a:latin typeface="Times New Roman" pitchFamily="18" charset="0"/>
                <a:ea typeface="宋体" pitchFamily="2" charset="-122"/>
              </a:rPr>
              <a:t>：输入</a:t>
            </a:r>
            <a:r>
              <a:rPr kumimoji="1" lang="zh-CN" altLang="en-US" sz="3200" b="1" dirty="0">
                <a:solidFill>
                  <a:srgbClr val="692AA2"/>
                </a:solidFill>
                <a:latin typeface="Times New Roman" pitchFamily="18" charset="0"/>
                <a:ea typeface="宋体" pitchFamily="2" charset="-122"/>
              </a:rPr>
              <a:t>逻辑地址</a:t>
            </a:r>
            <a:r>
              <a:rPr kumimoji="1" lang="zh-CN" altLang="en-US" sz="3200" b="1" dirty="0">
                <a:latin typeface="Times New Roman" pitchFamily="18" charset="0"/>
                <a:ea typeface="宋体" pitchFamily="2" charset="-122"/>
              </a:rPr>
              <a:t>，输出</a:t>
            </a:r>
            <a:r>
              <a:rPr kumimoji="1" lang="zh-CN" altLang="en-US" sz="3200" b="1" dirty="0">
                <a:solidFill>
                  <a:srgbClr val="692AA2"/>
                </a:solidFill>
                <a:latin typeface="Times New Roman" pitchFamily="18" charset="0"/>
                <a:ea typeface="宋体" pitchFamily="2" charset="-122"/>
              </a:rPr>
              <a:t>物理地址</a:t>
            </a:r>
            <a:r>
              <a:rPr kumimoji="1" lang="zh-CN" altLang="en-US" sz="3200" b="1" dirty="0">
                <a:latin typeface="Times New Roman" pitchFamily="18" charset="0"/>
                <a:ea typeface="宋体" pitchFamily="2" charset="-122"/>
              </a:rPr>
              <a:t>。</a:t>
            </a:r>
            <a:endParaRPr kumimoji="1" lang="zh-CN" altLang="en-US" sz="3200" b="1" dirty="0">
              <a:solidFill>
                <a:srgbClr val="0000FF"/>
              </a:solidFill>
              <a:latin typeface="Times New Roman" pitchFamily="18" charset="0"/>
              <a:ea typeface="楷体_GB2312" pitchFamily="49"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5172">
                                            <p:txEl>
                                              <p:pRg st="2" end="2"/>
                                            </p:txEl>
                                          </p:spTgt>
                                        </p:tgtEl>
                                        <p:attrNameLst>
                                          <p:attrName>style.visibility</p:attrName>
                                        </p:attrNameLst>
                                      </p:cBhvr>
                                      <p:to>
                                        <p:strVal val="visible"/>
                                      </p:to>
                                    </p:set>
                                    <p:animEffect transition="in" filter="dissolve">
                                      <p:cBhvr>
                                        <p:cTn id="7" dur="500"/>
                                        <p:tgtEl>
                                          <p:spTgt spid="135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57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84EDE8-B288-426B-9D70-D84EB561B2F7}" type="slidenum">
              <a:rPr lang="en-US" altLang="zh-CN" smtClean="0">
                <a:latin typeface="Times New Roman" pitchFamily="18" charset="0"/>
              </a:rPr>
              <a:pPr eaLnBrk="1" hangingPunct="1"/>
              <a:t>68</a:t>
            </a:fld>
            <a:endParaRPr lang="en-US" altLang="zh-CN" smtClean="0">
              <a:latin typeface="Times New Roman" pitchFamily="18" charset="0"/>
            </a:endParaRPr>
          </a:p>
        </p:txBody>
      </p:sp>
      <p:sp>
        <p:nvSpPr>
          <p:cNvPr id="136196" name="Text Box 4"/>
          <p:cNvSpPr txBox="1">
            <a:spLocks noChangeArrowheads="1"/>
          </p:cNvSpPr>
          <p:nvPr/>
        </p:nvSpPr>
        <p:spPr bwMode="auto">
          <a:xfrm>
            <a:off x="611188" y="1628800"/>
            <a:ext cx="79819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100000"/>
              </a:spcBef>
              <a:buFontTx/>
              <a:buAutoNum type="arabicPeriod"/>
            </a:pPr>
            <a:r>
              <a:rPr kumimoji="1" lang="zh-CN" altLang="en-US" sz="3600" b="1" dirty="0">
                <a:latin typeface="Times New Roman" pitchFamily="18" charset="0"/>
                <a:ea typeface="楷体_GB2312" pitchFamily="49" charset="-122"/>
              </a:rPr>
              <a:t>对于给定的</a:t>
            </a:r>
            <a:r>
              <a:rPr kumimoji="1" lang="zh-CN" altLang="en-US" sz="3600" b="1" dirty="0">
                <a:solidFill>
                  <a:srgbClr val="0000FF"/>
                </a:solidFill>
                <a:latin typeface="Times New Roman" pitchFamily="18" charset="0"/>
                <a:ea typeface="楷体_GB2312" pitchFamily="49" charset="-122"/>
              </a:rPr>
              <a:t>逻辑地址</a:t>
            </a:r>
            <a:r>
              <a:rPr kumimoji="1" lang="zh-CN" altLang="en-US" sz="3600" b="1" dirty="0">
                <a:latin typeface="Times New Roman" pitchFamily="18" charset="0"/>
                <a:ea typeface="楷体_GB2312" pitchFamily="49" charset="-122"/>
              </a:rPr>
              <a:t>，找到逻辑页面号和页内偏移地址；</a:t>
            </a:r>
          </a:p>
          <a:p>
            <a:pPr>
              <a:spcBef>
                <a:spcPct val="100000"/>
              </a:spcBef>
              <a:buFontTx/>
              <a:buAutoNum type="arabicPeriod"/>
            </a:pPr>
            <a:r>
              <a:rPr kumimoji="1" lang="zh-CN" altLang="en-US" sz="3600" b="1" dirty="0">
                <a:latin typeface="Times New Roman" pitchFamily="18" charset="0"/>
                <a:ea typeface="楷体_GB2312" pitchFamily="49" charset="-122"/>
              </a:rPr>
              <a:t>查找页表，找到相应的物理页面号；</a:t>
            </a:r>
          </a:p>
          <a:p>
            <a:pPr>
              <a:spcBef>
                <a:spcPct val="100000"/>
              </a:spcBef>
              <a:buFontTx/>
              <a:buAutoNum type="arabicPeriod"/>
            </a:pPr>
            <a:r>
              <a:rPr kumimoji="1" lang="zh-CN" altLang="en-US" sz="3600" b="1" dirty="0">
                <a:latin typeface="Times New Roman" pitchFamily="18" charset="0"/>
                <a:ea typeface="楷体_GB2312" pitchFamily="49" charset="-122"/>
              </a:rPr>
              <a:t>计算最终的</a:t>
            </a:r>
            <a:r>
              <a:rPr kumimoji="1" lang="zh-CN" altLang="en-US" sz="3600" b="1" dirty="0">
                <a:solidFill>
                  <a:srgbClr val="0000FF"/>
                </a:solidFill>
                <a:latin typeface="Times New Roman" pitchFamily="18" charset="0"/>
                <a:ea typeface="楷体_GB2312" pitchFamily="49" charset="-122"/>
              </a:rPr>
              <a:t>物理地址</a:t>
            </a:r>
            <a:r>
              <a:rPr kumimoji="1" lang="zh-CN" altLang="en-US" sz="3600" b="1" dirty="0">
                <a:latin typeface="Times New Roman" pitchFamily="18" charset="0"/>
                <a:ea typeface="楷体_GB2312" pitchFamily="49"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6196">
                                            <p:txEl>
                                              <p:pRg st="1" end="1"/>
                                            </p:txEl>
                                          </p:spTgt>
                                        </p:tgtEl>
                                        <p:attrNameLst>
                                          <p:attrName>style.visibility</p:attrName>
                                        </p:attrNameLst>
                                      </p:cBhvr>
                                      <p:to>
                                        <p:strVal val="visible"/>
                                      </p:to>
                                    </p:set>
                                    <p:animEffect transition="in" filter="dissolve">
                                      <p:cBhvr>
                                        <p:cTn id="7" dur="500"/>
                                        <p:tgtEl>
                                          <p:spTgt spid="13619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6196">
                                            <p:txEl>
                                              <p:pRg st="2" end="2"/>
                                            </p:txEl>
                                          </p:spTgt>
                                        </p:tgtEl>
                                        <p:attrNameLst>
                                          <p:attrName>style.visibility</p:attrName>
                                        </p:attrNameLst>
                                      </p:cBhvr>
                                      <p:to>
                                        <p:strVal val="visible"/>
                                      </p:to>
                                    </p:set>
                                    <p:animEffect transition="in" filter="dissolve">
                                      <p:cBhvr>
                                        <p:cTn id="12" dur="500"/>
                                        <p:tgtEl>
                                          <p:spTgt spid="136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68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E7273D-BD05-40D7-92DE-EC2B027BB8E4}" type="slidenum">
              <a:rPr lang="en-US" altLang="zh-CN" smtClean="0">
                <a:latin typeface="Times New Roman" pitchFamily="18" charset="0"/>
              </a:rPr>
              <a:pPr eaLnBrk="1" hangingPunct="1"/>
              <a:t>69</a:t>
            </a:fld>
            <a:endParaRPr lang="en-US" altLang="zh-CN" dirty="0" smtClean="0">
              <a:latin typeface="Times New Roman" pitchFamily="18" charset="0"/>
            </a:endParaRPr>
          </a:p>
        </p:txBody>
      </p:sp>
      <p:sp>
        <p:nvSpPr>
          <p:cNvPr id="76804" name="Rectangle 3"/>
          <p:cNvSpPr>
            <a:spLocks noChangeArrowheads="1"/>
          </p:cNvSpPr>
          <p:nvPr/>
        </p:nvSpPr>
        <p:spPr bwMode="auto">
          <a:xfrm>
            <a:off x="611188" y="1146175"/>
            <a:ext cx="7848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kumimoji="1" lang="zh-CN" altLang="en-US" sz="3600" b="1">
                <a:latin typeface="Times New Roman" pitchFamily="18" charset="0"/>
                <a:ea typeface="楷体_GB2312" pitchFamily="49" charset="-122"/>
              </a:rPr>
              <a:t>逻辑地址的划分</a:t>
            </a:r>
          </a:p>
        </p:txBody>
      </p:sp>
      <p:sp>
        <p:nvSpPr>
          <p:cNvPr id="76805" name="Rectangle 4"/>
          <p:cNvSpPr>
            <a:spLocks noChangeArrowheads="1"/>
          </p:cNvSpPr>
          <p:nvPr/>
        </p:nvSpPr>
        <p:spPr bwMode="auto">
          <a:xfrm>
            <a:off x="647700" y="2997200"/>
            <a:ext cx="8177213" cy="332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marL="342900" indent="-342900">
              <a:spcBef>
                <a:spcPct val="10000"/>
              </a:spcBef>
            </a:pPr>
            <a:r>
              <a:rPr kumimoji="1" lang="zh-CN" altLang="en-US" sz="3200" b="1" dirty="0">
                <a:latin typeface="宋体" pitchFamily="2" charset="-122"/>
                <a:ea typeface="宋体" pitchFamily="2" charset="-122"/>
              </a:rPr>
              <a:t>把逻辑地址划分为两部分：</a:t>
            </a:r>
            <a:r>
              <a:rPr kumimoji="1" lang="zh-CN" altLang="en-US" sz="3200" b="1" dirty="0">
                <a:effectLst>
                  <a:outerShdw blurRad="38100" dist="38100" dir="2700000" algn="tl">
                    <a:srgbClr val="000000">
                      <a:alpha val="43137"/>
                    </a:srgbClr>
                  </a:outerShdw>
                </a:effectLst>
                <a:latin typeface="宋体" pitchFamily="2" charset="-122"/>
                <a:ea typeface="宋体" pitchFamily="2" charset="-122"/>
              </a:rPr>
              <a:t>逻辑页面号</a:t>
            </a:r>
            <a:r>
              <a:rPr kumimoji="1" lang="zh-CN" altLang="en-US" sz="3200" b="1" dirty="0">
                <a:latin typeface="宋体" pitchFamily="2" charset="-122"/>
                <a:ea typeface="宋体" pitchFamily="2" charset="-122"/>
              </a:rPr>
              <a:t>和</a:t>
            </a:r>
          </a:p>
          <a:p>
            <a:pPr marL="342900" indent="-342900">
              <a:spcBef>
                <a:spcPct val="10000"/>
              </a:spcBef>
            </a:pPr>
            <a:r>
              <a:rPr kumimoji="1" lang="zh-CN" altLang="en-US" sz="3200" b="1" dirty="0">
                <a:effectLst>
                  <a:outerShdw blurRad="38100" dist="38100" dir="2700000" algn="tl">
                    <a:srgbClr val="000000">
                      <a:alpha val="43137"/>
                    </a:srgbClr>
                  </a:outerShdw>
                </a:effectLst>
                <a:latin typeface="宋体" pitchFamily="2" charset="-122"/>
                <a:ea typeface="宋体" pitchFamily="2" charset="-122"/>
              </a:rPr>
              <a:t>页内偏移地址</a:t>
            </a:r>
            <a:r>
              <a:rPr kumimoji="1" lang="zh-CN" altLang="en-US" sz="3200" b="1" dirty="0">
                <a:latin typeface="宋体" pitchFamily="2" charset="-122"/>
                <a:ea typeface="宋体" pitchFamily="2" charset="-122"/>
              </a:rPr>
              <a:t>。这种划分是由系统自动完</a:t>
            </a:r>
          </a:p>
          <a:p>
            <a:pPr marL="342900" indent="-342900">
              <a:spcBef>
                <a:spcPct val="10000"/>
              </a:spcBef>
            </a:pPr>
            <a:r>
              <a:rPr kumimoji="1" lang="zh-CN" altLang="en-US" sz="3200" b="1" dirty="0" smtClean="0">
                <a:latin typeface="宋体" pitchFamily="2" charset="-122"/>
                <a:ea typeface="宋体" pitchFamily="2" charset="-122"/>
              </a:rPr>
              <a:t>成。由于页面</a:t>
            </a:r>
            <a:r>
              <a:rPr kumimoji="1" lang="zh-CN" altLang="en-US" sz="3200" b="1" dirty="0">
                <a:latin typeface="宋体" pitchFamily="2" charset="-122"/>
                <a:ea typeface="宋体" pitchFamily="2" charset="-122"/>
              </a:rPr>
              <a:t>的</a:t>
            </a:r>
            <a:r>
              <a:rPr kumimoji="1" lang="zh-CN" altLang="en-US" sz="3200" b="1" dirty="0" smtClean="0">
                <a:latin typeface="宋体" pitchFamily="2" charset="-122"/>
                <a:ea typeface="宋体" pitchFamily="2" charset="-122"/>
              </a:rPr>
              <a:t>大小一般</a:t>
            </a:r>
            <a:r>
              <a:rPr kumimoji="1" lang="zh-CN" altLang="en-US" sz="3200" b="1" dirty="0">
                <a:latin typeface="宋体" pitchFamily="2" charset="-122"/>
                <a:ea typeface="宋体" pitchFamily="2" charset="-122"/>
              </a:rPr>
              <a:t>为</a:t>
            </a:r>
            <a:r>
              <a:rPr kumimoji="1" lang="en-US" altLang="zh-CN" sz="3200" b="1" dirty="0">
                <a:latin typeface="宋体" pitchFamily="2" charset="-122"/>
                <a:ea typeface="宋体" pitchFamily="2" charset="-122"/>
              </a:rPr>
              <a:t>2</a:t>
            </a:r>
            <a:r>
              <a:rPr kumimoji="1" lang="zh-CN" altLang="en-US" sz="3200" b="1" dirty="0">
                <a:latin typeface="宋体" pitchFamily="2" charset="-122"/>
                <a:ea typeface="宋体" pitchFamily="2" charset="-122"/>
              </a:rPr>
              <a:t>的整数次幂</a:t>
            </a:r>
            <a:r>
              <a:rPr kumimoji="1" lang="zh-CN" altLang="en-US" sz="3200" b="1" dirty="0" smtClean="0">
                <a:latin typeface="宋体" pitchFamily="2" charset="-122"/>
                <a:ea typeface="宋体" pitchFamily="2" charset="-122"/>
              </a:rPr>
              <a:t>，</a:t>
            </a:r>
            <a:endParaRPr kumimoji="1" lang="en-US" altLang="zh-CN" sz="3200" b="1" dirty="0" smtClean="0">
              <a:latin typeface="宋体" pitchFamily="2" charset="-122"/>
              <a:ea typeface="宋体" pitchFamily="2" charset="-122"/>
            </a:endParaRPr>
          </a:p>
          <a:p>
            <a:pPr marL="342900" indent="-342900">
              <a:spcBef>
                <a:spcPct val="10000"/>
              </a:spcBef>
            </a:pPr>
            <a:r>
              <a:rPr kumimoji="1" lang="zh-CN" altLang="en-US" sz="3200" b="1" dirty="0" smtClean="0">
                <a:latin typeface="宋体" pitchFamily="2" charset="-122"/>
                <a:ea typeface="宋体" pitchFamily="2" charset="-122"/>
              </a:rPr>
              <a:t>因此</a:t>
            </a:r>
            <a:r>
              <a:rPr kumimoji="1" lang="zh-CN" altLang="en-US" sz="3200" b="1" dirty="0">
                <a:latin typeface="宋体" pitchFamily="2" charset="-122"/>
                <a:ea typeface="宋体" pitchFamily="2" charset="-122"/>
              </a:rPr>
              <a:t>，地址的</a:t>
            </a:r>
            <a:r>
              <a:rPr kumimoji="1" lang="zh-CN" altLang="en-US" sz="3200" b="1" dirty="0">
                <a:solidFill>
                  <a:srgbClr val="800000"/>
                </a:solidFill>
                <a:effectLst>
                  <a:outerShdw blurRad="38100" dist="38100" dir="2700000" algn="tl">
                    <a:srgbClr val="000000">
                      <a:alpha val="43137"/>
                    </a:srgbClr>
                  </a:outerShdw>
                </a:effectLst>
                <a:latin typeface="宋体" pitchFamily="2" charset="-122"/>
                <a:ea typeface="宋体" pitchFamily="2" charset="-122"/>
              </a:rPr>
              <a:t>高位</a:t>
            </a:r>
            <a:r>
              <a:rPr kumimoji="1" lang="zh-CN" altLang="en-US" sz="3200" b="1" dirty="0" smtClean="0">
                <a:solidFill>
                  <a:srgbClr val="800000"/>
                </a:solidFill>
                <a:effectLst>
                  <a:outerShdw blurRad="38100" dist="38100" dir="2700000" algn="tl">
                    <a:srgbClr val="000000">
                      <a:alpha val="43137"/>
                    </a:srgbClr>
                  </a:outerShdw>
                </a:effectLst>
                <a:latin typeface="宋体" pitchFamily="2" charset="-122"/>
                <a:ea typeface="宋体" pitchFamily="2" charset="-122"/>
              </a:rPr>
              <a:t>部分</a:t>
            </a:r>
            <a:r>
              <a:rPr kumimoji="1" lang="zh-CN" altLang="en-US" sz="3200" b="1" dirty="0">
                <a:latin typeface="宋体" pitchFamily="2" charset="-122"/>
                <a:ea typeface="宋体" pitchFamily="2" charset="-122"/>
              </a:rPr>
              <a:t>即为页号，</a:t>
            </a:r>
            <a:r>
              <a:rPr kumimoji="1" lang="zh-CN" altLang="en-US" sz="3200" b="1" dirty="0">
                <a:solidFill>
                  <a:srgbClr val="800000"/>
                </a:solidFill>
                <a:effectLst>
                  <a:outerShdw blurRad="38100" dist="38100" dir="2700000" algn="tl">
                    <a:srgbClr val="000000">
                      <a:alpha val="43137"/>
                    </a:srgbClr>
                  </a:outerShdw>
                </a:effectLst>
                <a:latin typeface="宋体" pitchFamily="2" charset="-122"/>
                <a:ea typeface="宋体" pitchFamily="2" charset="-122"/>
              </a:rPr>
              <a:t>低位</a:t>
            </a:r>
            <a:r>
              <a:rPr kumimoji="1" lang="zh-CN" altLang="en-US" sz="3200" b="1" dirty="0" smtClean="0">
                <a:solidFill>
                  <a:srgbClr val="800000"/>
                </a:solidFill>
                <a:effectLst>
                  <a:outerShdw blurRad="38100" dist="38100" dir="2700000" algn="tl">
                    <a:srgbClr val="000000">
                      <a:alpha val="43137"/>
                    </a:srgbClr>
                  </a:outerShdw>
                </a:effectLst>
                <a:latin typeface="宋体" pitchFamily="2" charset="-122"/>
                <a:ea typeface="宋体" pitchFamily="2" charset="-122"/>
              </a:rPr>
              <a:t>部</a:t>
            </a:r>
            <a:endParaRPr kumimoji="1" lang="en-US" altLang="zh-CN" sz="3200" b="1" dirty="0" smtClean="0">
              <a:solidFill>
                <a:srgbClr val="800000"/>
              </a:solidFill>
              <a:effectLst>
                <a:outerShdw blurRad="38100" dist="38100" dir="2700000" algn="tl">
                  <a:srgbClr val="000000">
                    <a:alpha val="43137"/>
                  </a:srgbClr>
                </a:outerShdw>
              </a:effectLst>
              <a:latin typeface="宋体" pitchFamily="2" charset="-122"/>
              <a:ea typeface="宋体" pitchFamily="2" charset="-122"/>
            </a:endParaRPr>
          </a:p>
          <a:p>
            <a:pPr marL="342900" indent="-342900">
              <a:spcBef>
                <a:spcPct val="10000"/>
              </a:spcBef>
            </a:pPr>
            <a:r>
              <a:rPr kumimoji="1" lang="zh-CN" altLang="en-US" sz="3200" b="1" dirty="0" smtClean="0">
                <a:solidFill>
                  <a:srgbClr val="800000"/>
                </a:solidFill>
                <a:effectLst>
                  <a:outerShdw blurRad="38100" dist="38100" dir="2700000" algn="tl">
                    <a:srgbClr val="000000">
                      <a:alpha val="43137"/>
                    </a:srgbClr>
                  </a:outerShdw>
                </a:effectLst>
                <a:latin typeface="宋体" pitchFamily="2" charset="-122"/>
                <a:ea typeface="宋体" pitchFamily="2" charset="-122"/>
              </a:rPr>
              <a:t>分</a:t>
            </a:r>
            <a:r>
              <a:rPr kumimoji="1" lang="zh-CN" altLang="en-US" sz="3200" b="1" dirty="0">
                <a:latin typeface="宋体" pitchFamily="2" charset="-122"/>
                <a:ea typeface="宋体" pitchFamily="2" charset="-122"/>
              </a:rPr>
              <a:t>即为页内偏移地址。</a:t>
            </a:r>
          </a:p>
          <a:p>
            <a:pPr marL="342900" indent="-342900">
              <a:spcBef>
                <a:spcPts val="600"/>
              </a:spcBef>
            </a:pPr>
            <a:r>
              <a:rPr kumimoji="1" lang="zh-CN" altLang="en-US" sz="3200" b="1" dirty="0">
                <a:solidFill>
                  <a:srgbClr val="0000FF"/>
                </a:solidFill>
                <a:latin typeface="楷体_GB2312" pitchFamily="49" charset="-122"/>
                <a:ea typeface="楷体_GB2312" pitchFamily="49" charset="-122"/>
              </a:rPr>
              <a:t>例如，页面大小为</a:t>
            </a:r>
            <a:r>
              <a:rPr kumimoji="1" lang="en-US" altLang="zh-CN" sz="3200" b="1" dirty="0">
                <a:solidFill>
                  <a:srgbClr val="0000FF"/>
                </a:solidFill>
                <a:latin typeface="楷体_GB2312" pitchFamily="49" charset="-122"/>
                <a:ea typeface="楷体_GB2312" pitchFamily="49" charset="-122"/>
              </a:rPr>
              <a:t>4KB</a:t>
            </a:r>
            <a:r>
              <a:rPr kumimoji="1" lang="zh-CN" altLang="en-US" sz="3200" b="1" dirty="0">
                <a:solidFill>
                  <a:srgbClr val="0000FF"/>
                </a:solidFill>
                <a:latin typeface="楷体_GB2312" pitchFamily="49" charset="-122"/>
                <a:ea typeface="楷体_GB2312" pitchFamily="49" charset="-122"/>
              </a:rPr>
              <a:t>。</a:t>
            </a:r>
          </a:p>
        </p:txBody>
      </p:sp>
      <p:grpSp>
        <p:nvGrpSpPr>
          <p:cNvPr id="76806" name="Group 5"/>
          <p:cNvGrpSpPr>
            <a:grpSpLocks/>
          </p:cNvGrpSpPr>
          <p:nvPr/>
        </p:nvGrpSpPr>
        <p:grpSpPr bwMode="auto">
          <a:xfrm>
            <a:off x="2438400" y="2095500"/>
            <a:ext cx="3429000" cy="685800"/>
            <a:chOff x="1536" y="960"/>
            <a:chExt cx="2160" cy="432"/>
          </a:xfrm>
        </p:grpSpPr>
        <p:sp>
          <p:nvSpPr>
            <p:cNvPr id="76807" name="Rectangle 6"/>
            <p:cNvSpPr>
              <a:spLocks noChangeArrowheads="1"/>
            </p:cNvSpPr>
            <p:nvPr/>
          </p:nvSpPr>
          <p:spPr bwMode="auto">
            <a:xfrm>
              <a:off x="1536" y="960"/>
              <a:ext cx="2160" cy="432"/>
            </a:xfrm>
            <a:prstGeom prst="rect">
              <a:avLst/>
            </a:prstGeom>
            <a:solidFill>
              <a:srgbClr val="CFDBFD"/>
            </a:solidFill>
            <a:ln w="38100">
              <a:solidFill>
                <a:schemeClr val="tx1"/>
              </a:solidFill>
              <a:miter lim="800000"/>
              <a:headEnd/>
              <a:tailEnd/>
            </a:ln>
          </p:spPr>
          <p:txBody>
            <a:bodyPr wrap="none" anchor="ctr"/>
            <a:lstStyle/>
            <a:p>
              <a:pPr algn="ctr"/>
              <a:r>
                <a:rPr kumimoji="1" lang="zh-CN" altLang="en-US" sz="2800" b="1" dirty="0">
                  <a:solidFill>
                    <a:srgbClr val="800000"/>
                  </a:solidFill>
                  <a:latin typeface="Times New Roman" pitchFamily="18" charset="0"/>
                  <a:ea typeface="宋体" pitchFamily="2" charset="-122"/>
                </a:rPr>
                <a:t>页号    </a:t>
              </a:r>
              <a:r>
                <a:rPr kumimoji="1" lang="zh-CN" altLang="en-US" sz="2800" b="1" dirty="0" smtClean="0">
                  <a:solidFill>
                    <a:srgbClr val="800000"/>
                  </a:solidFill>
                  <a:latin typeface="Times New Roman" pitchFamily="18" charset="0"/>
                  <a:ea typeface="宋体" pitchFamily="2" charset="-122"/>
                </a:rPr>
                <a:t>页</a:t>
              </a:r>
              <a:r>
                <a:rPr kumimoji="1" lang="zh-CN" altLang="en-US" sz="2800" b="1" dirty="0">
                  <a:solidFill>
                    <a:srgbClr val="800000"/>
                  </a:solidFill>
                  <a:latin typeface="Times New Roman" pitchFamily="18" charset="0"/>
                  <a:ea typeface="宋体" pitchFamily="2" charset="-122"/>
                </a:rPr>
                <a:t>内地址</a:t>
              </a:r>
            </a:p>
          </p:txBody>
        </p:sp>
        <p:sp>
          <p:nvSpPr>
            <p:cNvPr id="76808" name="Line 7"/>
            <p:cNvSpPr>
              <a:spLocks noChangeShapeType="1"/>
            </p:cNvSpPr>
            <p:nvPr/>
          </p:nvSpPr>
          <p:spPr bwMode="auto">
            <a:xfrm>
              <a:off x="2448" y="96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63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5E4665-7504-42F7-94B6-54FAFEB4C78B}"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89092" name="Text Box 4"/>
          <p:cNvSpPr txBox="1">
            <a:spLocks noChangeArrowheads="1"/>
          </p:cNvSpPr>
          <p:nvPr/>
        </p:nvSpPr>
        <p:spPr bwMode="auto">
          <a:xfrm>
            <a:off x="492125" y="1268413"/>
            <a:ext cx="82454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900113" indent="-3349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chemeClr val="tx1"/>
              </a:buClr>
              <a:buFont typeface="Wingdings" pitchFamily="2" charset="2"/>
              <a:buChar char="n"/>
            </a:pPr>
            <a:r>
              <a:rPr kumimoji="1" lang="zh-CN" altLang="en-US" sz="3200" b="1">
                <a:latin typeface="Times New Roman" pitchFamily="18" charset="0"/>
                <a:ea typeface="宋体" pitchFamily="2" charset="-122"/>
              </a:rPr>
              <a:t>每次只能运行一个程序</a:t>
            </a:r>
          </a:p>
          <a:p>
            <a:pPr>
              <a:spcBef>
                <a:spcPct val="50000"/>
              </a:spcBef>
              <a:buClr>
                <a:schemeClr val="tx1"/>
              </a:buClr>
              <a:buFont typeface="Wingdings" pitchFamily="2" charset="2"/>
              <a:buChar char="n"/>
            </a:pPr>
            <a:r>
              <a:rPr kumimoji="1" lang="zh-CN" altLang="en-US" sz="3200" b="1">
                <a:latin typeface="Times New Roman" pitchFamily="18" charset="0"/>
                <a:ea typeface="宋体" pitchFamily="2" charset="-122"/>
              </a:rPr>
              <a:t>内存资源的使用效率不高</a:t>
            </a:r>
          </a:p>
          <a:p>
            <a:pPr lvl="1">
              <a:spcBef>
                <a:spcPct val="50000"/>
              </a:spcBef>
              <a:buClr>
                <a:schemeClr val="tx1"/>
              </a:buClr>
              <a:buFont typeface="Wingdings" pitchFamily="2" charset="2"/>
              <a:buChar char="ü"/>
            </a:pPr>
            <a:r>
              <a:rPr kumimoji="1" lang="zh-CN" altLang="en-US" sz="3200" b="1">
                <a:latin typeface="Times New Roman" pitchFamily="18" charset="0"/>
                <a:ea typeface="宋体" pitchFamily="2" charset="-122"/>
              </a:rPr>
              <a:t>程序</a:t>
            </a:r>
            <a:r>
              <a:rPr kumimoji="1" lang="zh-CN" altLang="en-US" sz="3200" b="1">
                <a:solidFill>
                  <a:srgbClr val="0000FF"/>
                </a:solidFill>
                <a:latin typeface="Times New Roman" pitchFamily="18" charset="0"/>
                <a:ea typeface="宋体" pitchFamily="2" charset="-122"/>
              </a:rPr>
              <a:t>较小</a:t>
            </a:r>
            <a:r>
              <a:rPr kumimoji="1" lang="zh-CN" altLang="en-US" sz="3200" b="1">
                <a:latin typeface="Times New Roman" pitchFamily="18" charset="0"/>
                <a:ea typeface="宋体" pitchFamily="2" charset="-122"/>
              </a:rPr>
              <a:t>时，会浪费大量的内存空间</a:t>
            </a:r>
          </a:p>
          <a:p>
            <a:pPr>
              <a:spcBef>
                <a:spcPct val="50000"/>
              </a:spcBef>
              <a:buClr>
                <a:schemeClr val="tx1"/>
              </a:buClr>
              <a:buFont typeface="Wingdings" pitchFamily="2" charset="2"/>
              <a:buChar char="n"/>
            </a:pPr>
            <a:r>
              <a:rPr kumimoji="1" lang="en-US" altLang="zh-CN" sz="3200" b="1">
                <a:latin typeface="Times New Roman" pitchFamily="18" charset="0"/>
                <a:ea typeface="宋体" pitchFamily="2" charset="-122"/>
              </a:rPr>
              <a:t>OS</a:t>
            </a:r>
            <a:r>
              <a:rPr kumimoji="1" lang="zh-CN" altLang="en-US" sz="3200" b="1">
                <a:latin typeface="Times New Roman" pitchFamily="18" charset="0"/>
                <a:ea typeface="宋体" pitchFamily="2" charset="-122"/>
              </a:rPr>
              <a:t>的保护</a:t>
            </a:r>
          </a:p>
          <a:p>
            <a:pPr lvl="1">
              <a:spcBef>
                <a:spcPct val="50000"/>
              </a:spcBef>
              <a:buClr>
                <a:schemeClr val="tx1"/>
              </a:buClr>
              <a:buFont typeface="Wingdings" pitchFamily="2" charset="2"/>
              <a:buChar char="ü"/>
            </a:pPr>
            <a:r>
              <a:rPr kumimoji="1" lang="zh-CN" altLang="en-US" sz="3200" b="1">
                <a:latin typeface="Times New Roman" pitchFamily="18" charset="0"/>
                <a:ea typeface="宋体" pitchFamily="2" charset="-122"/>
              </a:rPr>
              <a:t>应用程序的</a:t>
            </a:r>
            <a:r>
              <a:rPr kumimoji="1" lang="en-US" altLang="zh-CN" sz="3200" b="1">
                <a:latin typeface="Times New Roman" pitchFamily="18" charset="0"/>
                <a:ea typeface="宋体" pitchFamily="2" charset="-122"/>
              </a:rPr>
              <a:t>bug</a:t>
            </a:r>
            <a:r>
              <a:rPr kumimoji="1" lang="zh-CN" altLang="en-US" sz="3200" b="1">
                <a:latin typeface="Times New Roman" pitchFamily="18" charset="0"/>
                <a:ea typeface="宋体" pitchFamily="2" charset="-122"/>
              </a:rPr>
              <a:t>会破坏</a:t>
            </a:r>
            <a:r>
              <a:rPr kumimoji="1" lang="en-US" altLang="zh-CN" sz="3200" b="1">
                <a:latin typeface="Times New Roman" pitchFamily="18" charset="0"/>
                <a:ea typeface="宋体" pitchFamily="2" charset="-122"/>
              </a:rPr>
              <a:t>OS</a:t>
            </a:r>
          </a:p>
          <a:p>
            <a:pPr>
              <a:spcBef>
                <a:spcPct val="50000"/>
              </a:spcBef>
              <a:buClr>
                <a:schemeClr val="tx1"/>
              </a:buClr>
              <a:buFont typeface="Wingdings" pitchFamily="2" charset="2"/>
              <a:buChar char="n"/>
            </a:pPr>
            <a:r>
              <a:rPr kumimoji="1" lang="zh-CN" altLang="en-US" sz="3200" b="1">
                <a:latin typeface="Times New Roman" pitchFamily="18" charset="0"/>
                <a:ea typeface="宋体" pitchFamily="2" charset="-122"/>
              </a:rPr>
              <a:t>地址空间有限</a:t>
            </a:r>
          </a:p>
          <a:p>
            <a:pPr lvl="1">
              <a:spcBef>
                <a:spcPct val="50000"/>
              </a:spcBef>
              <a:buClr>
                <a:schemeClr val="tx1"/>
              </a:buClr>
              <a:buFont typeface="Wingdings" pitchFamily="2" charset="2"/>
              <a:buChar char="ü"/>
            </a:pPr>
            <a:r>
              <a:rPr kumimoji="1" lang="zh-CN" altLang="en-US" sz="3200" b="1">
                <a:latin typeface="Times New Roman" pitchFamily="18" charset="0"/>
                <a:ea typeface="宋体" pitchFamily="2" charset="-122"/>
              </a:rPr>
              <a:t>即为物理内存的大小</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9092">
                                            <p:txEl>
                                              <p:pRg st="0" end="0"/>
                                            </p:txEl>
                                          </p:spTgt>
                                        </p:tgtEl>
                                        <p:attrNameLst>
                                          <p:attrName>style.visibility</p:attrName>
                                        </p:attrNameLst>
                                      </p:cBhvr>
                                      <p:to>
                                        <p:strVal val="visible"/>
                                      </p:to>
                                    </p:set>
                                    <p:anim calcmode="lin" valueType="num">
                                      <p:cBhvr additive="base">
                                        <p:cTn id="7" dur="500" fill="hold"/>
                                        <p:tgtEl>
                                          <p:spTgt spid="890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2">
                                            <p:txEl>
                                              <p:pRg st="1" end="1"/>
                                            </p:txEl>
                                          </p:spTgt>
                                        </p:tgtEl>
                                        <p:attrNameLst>
                                          <p:attrName>style.visibility</p:attrName>
                                        </p:attrNameLst>
                                      </p:cBhvr>
                                      <p:to>
                                        <p:strVal val="visible"/>
                                      </p:to>
                                    </p:set>
                                    <p:anim calcmode="lin" valueType="num">
                                      <p:cBhvr additive="base">
                                        <p:cTn id="13" dur="500" fill="hold"/>
                                        <p:tgtEl>
                                          <p:spTgt spid="890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9092">
                                            <p:txEl>
                                              <p:pRg st="2" end="2"/>
                                            </p:txEl>
                                          </p:spTgt>
                                        </p:tgtEl>
                                        <p:attrNameLst>
                                          <p:attrName>style.visibility</p:attrName>
                                        </p:attrNameLst>
                                      </p:cBhvr>
                                      <p:to>
                                        <p:strVal val="visible"/>
                                      </p:to>
                                    </p:set>
                                    <p:anim calcmode="lin" valueType="num">
                                      <p:cBhvr additive="base">
                                        <p:cTn id="17" dur="500" fill="hold"/>
                                        <p:tgtEl>
                                          <p:spTgt spid="8909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0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9092">
                                            <p:txEl>
                                              <p:pRg st="3" end="3"/>
                                            </p:txEl>
                                          </p:spTgt>
                                        </p:tgtEl>
                                        <p:attrNameLst>
                                          <p:attrName>style.visibility</p:attrName>
                                        </p:attrNameLst>
                                      </p:cBhvr>
                                      <p:to>
                                        <p:strVal val="visible"/>
                                      </p:to>
                                    </p:set>
                                    <p:anim calcmode="lin" valueType="num">
                                      <p:cBhvr additive="base">
                                        <p:cTn id="23" dur="500" fill="hold"/>
                                        <p:tgtEl>
                                          <p:spTgt spid="8909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909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9092">
                                            <p:txEl>
                                              <p:pRg st="4" end="4"/>
                                            </p:txEl>
                                          </p:spTgt>
                                        </p:tgtEl>
                                        <p:attrNameLst>
                                          <p:attrName>style.visibility</p:attrName>
                                        </p:attrNameLst>
                                      </p:cBhvr>
                                      <p:to>
                                        <p:strVal val="visible"/>
                                      </p:to>
                                    </p:set>
                                    <p:anim calcmode="lin" valueType="num">
                                      <p:cBhvr additive="base">
                                        <p:cTn id="27" dur="500" fill="hold"/>
                                        <p:tgtEl>
                                          <p:spTgt spid="8909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90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9092">
                                            <p:txEl>
                                              <p:pRg st="5" end="5"/>
                                            </p:txEl>
                                          </p:spTgt>
                                        </p:tgtEl>
                                        <p:attrNameLst>
                                          <p:attrName>style.visibility</p:attrName>
                                        </p:attrNameLst>
                                      </p:cBhvr>
                                      <p:to>
                                        <p:strVal val="visible"/>
                                      </p:to>
                                    </p:set>
                                    <p:anim calcmode="lin" valueType="num">
                                      <p:cBhvr additive="base">
                                        <p:cTn id="33" dur="500" fill="hold"/>
                                        <p:tgtEl>
                                          <p:spTgt spid="8909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909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9092">
                                            <p:txEl>
                                              <p:pRg st="6" end="6"/>
                                            </p:txEl>
                                          </p:spTgt>
                                        </p:tgtEl>
                                        <p:attrNameLst>
                                          <p:attrName>style.visibility</p:attrName>
                                        </p:attrNameLst>
                                      </p:cBhvr>
                                      <p:to>
                                        <p:strVal val="visible"/>
                                      </p:to>
                                    </p:set>
                                    <p:anim calcmode="lin" valueType="num">
                                      <p:cBhvr additive="base">
                                        <p:cTn id="37" dur="500" fill="hold"/>
                                        <p:tgtEl>
                                          <p:spTgt spid="8909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09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78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7A72FF-7291-450F-8D02-D8FD9878E74C}" type="slidenum">
              <a:rPr lang="en-US" altLang="zh-CN" smtClean="0">
                <a:latin typeface="Times New Roman" pitchFamily="18" charset="0"/>
              </a:rPr>
              <a:pPr eaLnBrk="1" hangingPunct="1"/>
              <a:t>70</a:t>
            </a:fld>
            <a:endParaRPr lang="en-US" altLang="zh-CN" smtClean="0">
              <a:latin typeface="Times New Roman" pitchFamily="18" charset="0"/>
            </a:endParaRPr>
          </a:p>
        </p:txBody>
      </p:sp>
      <p:sp>
        <p:nvSpPr>
          <p:cNvPr id="77828" name="Text Box 7"/>
          <p:cNvSpPr txBox="1">
            <a:spLocks noChangeArrowheads="1"/>
          </p:cNvSpPr>
          <p:nvPr/>
        </p:nvSpPr>
        <p:spPr bwMode="auto">
          <a:xfrm>
            <a:off x="214313" y="195263"/>
            <a:ext cx="86915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solidFill>
                  <a:srgbClr val="FFFFFF"/>
                </a:solidFill>
                <a:latin typeface="Times New Roman" pitchFamily="18" charset="0"/>
                <a:ea typeface="宋体" pitchFamily="2" charset="-122"/>
              </a:rPr>
              <a:t>逻辑地址为十六进制的形式</a:t>
            </a:r>
          </a:p>
        </p:txBody>
      </p:sp>
      <p:pic>
        <p:nvPicPr>
          <p:cNvPr id="778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12875"/>
            <a:ext cx="82296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88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5F53CC-C399-49D9-AB02-36CABC3632C0}" type="slidenum">
              <a:rPr lang="en-US" altLang="zh-CN" smtClean="0">
                <a:latin typeface="Times New Roman" pitchFamily="18" charset="0"/>
              </a:rPr>
              <a:pPr eaLnBrk="1" hangingPunct="1"/>
              <a:t>71</a:t>
            </a:fld>
            <a:endParaRPr lang="en-US" altLang="zh-CN" smtClean="0">
              <a:latin typeface="Times New Roman" pitchFamily="18" charset="0"/>
            </a:endParaRPr>
          </a:p>
        </p:txBody>
      </p:sp>
      <p:sp>
        <p:nvSpPr>
          <p:cNvPr id="78852" name="Text Box 7"/>
          <p:cNvSpPr txBox="1">
            <a:spLocks noChangeArrowheads="1"/>
          </p:cNvSpPr>
          <p:nvPr/>
        </p:nvSpPr>
        <p:spPr bwMode="auto">
          <a:xfrm>
            <a:off x="214313" y="188913"/>
            <a:ext cx="86915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solidFill>
                  <a:srgbClr val="FFFFFF"/>
                </a:solidFill>
                <a:latin typeface="Times New Roman" pitchFamily="18" charset="0"/>
                <a:ea typeface="宋体" pitchFamily="2" charset="-122"/>
              </a:rPr>
              <a:t>逻辑地址为</a:t>
            </a:r>
            <a:r>
              <a:rPr kumimoji="1" lang="zh-CN" altLang="en-US" sz="3600" b="1">
                <a:solidFill>
                  <a:srgbClr val="FFFF66"/>
                </a:solidFill>
                <a:latin typeface="Times New Roman" pitchFamily="18" charset="0"/>
                <a:ea typeface="宋体" pitchFamily="2" charset="-122"/>
              </a:rPr>
              <a:t>十进制</a:t>
            </a:r>
            <a:r>
              <a:rPr kumimoji="1" lang="zh-CN" altLang="en-US" sz="3600" b="1">
                <a:solidFill>
                  <a:srgbClr val="FFFFFF"/>
                </a:solidFill>
                <a:latin typeface="Times New Roman" pitchFamily="18" charset="0"/>
                <a:ea typeface="宋体" pitchFamily="2" charset="-122"/>
              </a:rPr>
              <a:t>的形式</a:t>
            </a:r>
          </a:p>
        </p:txBody>
      </p:sp>
      <p:sp>
        <p:nvSpPr>
          <p:cNvPr id="78853" name="Text Box 8"/>
          <p:cNvSpPr txBox="1">
            <a:spLocks noChangeArrowheads="1"/>
          </p:cNvSpPr>
          <p:nvPr/>
        </p:nvSpPr>
        <p:spPr bwMode="auto">
          <a:xfrm>
            <a:off x="606425" y="1112838"/>
            <a:ext cx="7929563"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200" b="1">
                <a:latin typeface="Times New Roman" pitchFamily="18" charset="0"/>
                <a:ea typeface="宋体" pitchFamily="2" charset="-122"/>
              </a:rPr>
              <a:t>计算方法：</a:t>
            </a:r>
          </a:p>
          <a:p>
            <a:pPr>
              <a:spcBef>
                <a:spcPct val="50000"/>
              </a:spcBef>
            </a:pPr>
            <a:r>
              <a:rPr kumimoji="1" lang="zh-CN" altLang="en-US" sz="3200" b="1">
                <a:latin typeface="Times New Roman" pitchFamily="18" charset="0"/>
                <a:ea typeface="宋体" pitchFamily="2" charset="-122"/>
              </a:rPr>
              <a:t>	页号 ＝ 虚地址 </a:t>
            </a:r>
            <a:r>
              <a:rPr kumimoji="1" lang="en-US" altLang="zh-CN" sz="3200" b="1">
                <a:latin typeface="Times New Roman" pitchFamily="18" charset="0"/>
                <a:ea typeface="宋体" pitchFamily="2" charset="-122"/>
              </a:rPr>
              <a:t>/ </a:t>
            </a:r>
            <a:r>
              <a:rPr kumimoji="1" lang="zh-CN" altLang="en-US" sz="3200" b="1">
                <a:latin typeface="Times New Roman" pitchFamily="18" charset="0"/>
                <a:ea typeface="宋体" pitchFamily="2" charset="-122"/>
              </a:rPr>
              <a:t>页大小</a:t>
            </a:r>
          </a:p>
          <a:p>
            <a:r>
              <a:rPr kumimoji="1" lang="zh-CN" altLang="en-US" sz="3200" b="1">
                <a:latin typeface="Times New Roman" pitchFamily="18" charset="0"/>
                <a:ea typeface="宋体" pitchFamily="2" charset="-122"/>
              </a:rPr>
              <a:t>	位移量 ＝ 虚地址 </a:t>
            </a:r>
            <a:r>
              <a:rPr kumimoji="1" lang="en-US" altLang="zh-CN" sz="3200" b="1">
                <a:latin typeface="Times New Roman" pitchFamily="18" charset="0"/>
                <a:ea typeface="宋体" pitchFamily="2" charset="-122"/>
              </a:rPr>
              <a:t>% </a:t>
            </a:r>
            <a:r>
              <a:rPr kumimoji="1" lang="zh-CN" altLang="en-US" sz="3200" b="1">
                <a:latin typeface="Times New Roman" pitchFamily="18" charset="0"/>
                <a:ea typeface="宋体" pitchFamily="2" charset="-122"/>
              </a:rPr>
              <a:t>页大小</a:t>
            </a:r>
          </a:p>
          <a:p>
            <a:pPr>
              <a:spcBef>
                <a:spcPct val="50000"/>
              </a:spcBef>
            </a:pPr>
            <a:r>
              <a:rPr kumimoji="1" lang="zh-CN" altLang="en-US" sz="3200" b="1">
                <a:latin typeface="Times New Roman" pitchFamily="18" charset="0"/>
                <a:ea typeface="宋体" pitchFamily="2" charset="-122"/>
              </a:rPr>
              <a:t>例如：假设页面大小为</a:t>
            </a:r>
            <a:r>
              <a:rPr kumimoji="1" lang="en-US" altLang="zh-CN" sz="3200" b="1">
                <a:latin typeface="Times New Roman" pitchFamily="18" charset="0"/>
                <a:ea typeface="宋体" pitchFamily="2" charset="-122"/>
              </a:rPr>
              <a:t>2KB</a:t>
            </a:r>
            <a:r>
              <a:rPr kumimoji="1" lang="zh-CN" altLang="en-US" sz="3200" b="1">
                <a:latin typeface="Times New Roman" pitchFamily="18" charset="0"/>
                <a:ea typeface="宋体" pitchFamily="2" charset="-122"/>
              </a:rPr>
              <a:t>，计算逻辑地址</a:t>
            </a:r>
          </a:p>
          <a:p>
            <a:r>
              <a:rPr kumimoji="1" lang="en-US" altLang="zh-CN" sz="3200" b="1">
                <a:latin typeface="Times New Roman" pitchFamily="18" charset="0"/>
                <a:ea typeface="宋体" pitchFamily="2" charset="-122"/>
              </a:rPr>
              <a:t>7145</a:t>
            </a:r>
            <a:r>
              <a:rPr kumimoji="1" lang="zh-CN" altLang="en-US" sz="3200" b="1">
                <a:latin typeface="Times New Roman" pitchFamily="18" charset="0"/>
                <a:ea typeface="宋体" pitchFamily="2" charset="-122"/>
              </a:rPr>
              <a:t>和</a:t>
            </a:r>
            <a:r>
              <a:rPr kumimoji="1" lang="en-US" altLang="zh-CN" sz="3200" b="1">
                <a:latin typeface="Times New Roman" pitchFamily="18" charset="0"/>
                <a:ea typeface="宋体" pitchFamily="2" charset="-122"/>
              </a:rPr>
              <a:t>3412</a:t>
            </a:r>
            <a:r>
              <a:rPr kumimoji="1" lang="zh-CN" altLang="en-US" sz="3200" b="1">
                <a:latin typeface="Times New Roman" pitchFamily="18" charset="0"/>
                <a:ea typeface="宋体" pitchFamily="2" charset="-122"/>
              </a:rPr>
              <a:t>的逻辑页面号和页内偏移地址。</a:t>
            </a:r>
          </a:p>
        </p:txBody>
      </p:sp>
      <p:sp>
        <p:nvSpPr>
          <p:cNvPr id="139273" name="Text Box 9"/>
          <p:cNvSpPr txBox="1">
            <a:spLocks noChangeArrowheads="1"/>
          </p:cNvSpPr>
          <p:nvPr/>
        </p:nvSpPr>
        <p:spPr bwMode="auto">
          <a:xfrm>
            <a:off x="1011238" y="5373688"/>
            <a:ext cx="5795962" cy="974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页号：</a:t>
            </a:r>
            <a:r>
              <a:rPr kumimoji="1" lang="en-US" altLang="zh-CN" sz="2800" b="1">
                <a:latin typeface="Times New Roman" pitchFamily="18" charset="0"/>
                <a:ea typeface="宋体" pitchFamily="2" charset="-122"/>
              </a:rPr>
              <a:t>3412 / 2048 </a:t>
            </a:r>
            <a:r>
              <a:rPr kumimoji="1" lang="zh-CN" altLang="en-US" sz="2800" b="1">
                <a:latin typeface="Times New Roman" pitchFamily="18" charset="0"/>
                <a:ea typeface="宋体" pitchFamily="2" charset="-122"/>
              </a:rPr>
              <a:t>＝ </a:t>
            </a:r>
            <a:r>
              <a:rPr kumimoji="1" lang="en-US" altLang="zh-CN" sz="2800" b="1">
                <a:latin typeface="Times New Roman" pitchFamily="18" charset="0"/>
                <a:ea typeface="宋体" pitchFamily="2" charset="-122"/>
              </a:rPr>
              <a:t>1</a:t>
            </a:r>
          </a:p>
          <a:p>
            <a:r>
              <a:rPr kumimoji="1" lang="zh-CN" altLang="en-US" sz="2800" b="1">
                <a:latin typeface="Times New Roman" pitchFamily="18" charset="0"/>
                <a:ea typeface="宋体" pitchFamily="2" charset="-122"/>
              </a:rPr>
              <a:t>页内偏移： </a:t>
            </a:r>
            <a:r>
              <a:rPr kumimoji="1" lang="en-US" altLang="zh-CN" sz="2800" b="1">
                <a:latin typeface="Times New Roman" pitchFamily="18" charset="0"/>
                <a:ea typeface="宋体" pitchFamily="2" charset="-122"/>
              </a:rPr>
              <a:t>3412 % 2048 </a:t>
            </a:r>
            <a:r>
              <a:rPr kumimoji="1" lang="zh-CN" altLang="en-US" sz="2800" b="1">
                <a:latin typeface="Times New Roman" pitchFamily="18" charset="0"/>
                <a:ea typeface="宋体" pitchFamily="2" charset="-122"/>
              </a:rPr>
              <a:t>＝ </a:t>
            </a:r>
            <a:r>
              <a:rPr kumimoji="1" lang="en-US" altLang="zh-CN" sz="2800" b="1">
                <a:latin typeface="Times New Roman" pitchFamily="18" charset="0"/>
                <a:ea typeface="宋体" pitchFamily="2" charset="-122"/>
              </a:rPr>
              <a:t>1364</a:t>
            </a:r>
          </a:p>
        </p:txBody>
      </p:sp>
      <p:sp>
        <p:nvSpPr>
          <p:cNvPr id="78855" name="Text Box 10"/>
          <p:cNvSpPr txBox="1">
            <a:spLocks noChangeArrowheads="1"/>
          </p:cNvSpPr>
          <p:nvPr/>
        </p:nvSpPr>
        <p:spPr bwMode="auto">
          <a:xfrm>
            <a:off x="1011238" y="4305300"/>
            <a:ext cx="5795962" cy="974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页号：</a:t>
            </a:r>
            <a:r>
              <a:rPr kumimoji="1" lang="en-US" altLang="zh-CN" sz="2800" b="1">
                <a:latin typeface="Times New Roman" pitchFamily="18" charset="0"/>
                <a:ea typeface="宋体" pitchFamily="2" charset="-122"/>
              </a:rPr>
              <a:t>7145 / 2048 </a:t>
            </a:r>
            <a:r>
              <a:rPr kumimoji="1" lang="zh-CN" altLang="en-US" sz="2800" b="1">
                <a:latin typeface="Times New Roman" pitchFamily="18" charset="0"/>
                <a:ea typeface="宋体" pitchFamily="2" charset="-122"/>
              </a:rPr>
              <a:t>＝ </a:t>
            </a:r>
            <a:r>
              <a:rPr kumimoji="1" lang="en-US" altLang="zh-CN" sz="2800" b="1">
                <a:latin typeface="Times New Roman" pitchFamily="18" charset="0"/>
                <a:ea typeface="宋体" pitchFamily="2" charset="-122"/>
              </a:rPr>
              <a:t>3</a:t>
            </a:r>
          </a:p>
          <a:p>
            <a:r>
              <a:rPr kumimoji="1" lang="zh-CN" altLang="en-US" sz="2800" b="1">
                <a:latin typeface="Times New Roman" pitchFamily="18" charset="0"/>
                <a:ea typeface="宋体" pitchFamily="2" charset="-122"/>
              </a:rPr>
              <a:t>页内偏移： </a:t>
            </a:r>
            <a:r>
              <a:rPr kumimoji="1" lang="en-US" altLang="zh-CN" sz="2800" b="1">
                <a:latin typeface="Times New Roman" pitchFamily="18" charset="0"/>
                <a:ea typeface="宋体" pitchFamily="2" charset="-122"/>
              </a:rPr>
              <a:t>7145 % 2048 </a:t>
            </a:r>
            <a:r>
              <a:rPr kumimoji="1" lang="zh-CN" altLang="en-US" sz="2800" b="1">
                <a:latin typeface="Times New Roman" pitchFamily="18" charset="0"/>
                <a:ea typeface="宋体" pitchFamily="2" charset="-122"/>
              </a:rPr>
              <a:t>＝ </a:t>
            </a:r>
            <a:r>
              <a:rPr kumimoji="1" lang="en-US" altLang="zh-CN" sz="2800" b="1">
                <a:latin typeface="Times New Roman" pitchFamily="18" charset="0"/>
                <a:ea typeface="宋体" pitchFamily="2" charset="-122"/>
              </a:rPr>
              <a:t>1001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2" nodeType="click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dissolve">
                                      <p:cBhvr>
                                        <p:cTn id="7" dur="500"/>
                                        <p:tgtEl>
                                          <p:spTgt spid="788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73"/>
                                        </p:tgtEl>
                                        <p:attrNameLst>
                                          <p:attrName>style.visibility</p:attrName>
                                        </p:attrNameLst>
                                      </p:cBhvr>
                                      <p:to>
                                        <p:strVal val="visible"/>
                                      </p:to>
                                    </p:set>
                                    <p:animEffect transition="in" filter="dissolve">
                                      <p:cBhvr>
                                        <p:cTn id="12" dur="500"/>
                                        <p:tgtEl>
                                          <p:spTgt spid="13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autoUpdateAnimBg="0"/>
      <p:bldP spid="78855" grpId="2"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798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B5A0FC-EA9F-4EAB-A186-F8AD79883584}" type="slidenum">
              <a:rPr lang="en-US" altLang="zh-CN" smtClean="0">
                <a:latin typeface="Times New Roman" pitchFamily="18" charset="0"/>
              </a:rPr>
              <a:pPr eaLnBrk="1" hangingPunct="1"/>
              <a:t>72</a:t>
            </a:fld>
            <a:endParaRPr lang="en-US" altLang="zh-CN" smtClean="0">
              <a:latin typeface="Times New Roman" pitchFamily="18" charset="0"/>
            </a:endParaRPr>
          </a:p>
        </p:txBody>
      </p:sp>
      <p:sp>
        <p:nvSpPr>
          <p:cNvPr id="140295" name="Text Box 7"/>
          <p:cNvSpPr txBox="1">
            <a:spLocks noChangeArrowheads="1"/>
          </p:cNvSpPr>
          <p:nvPr/>
        </p:nvSpPr>
        <p:spPr bwMode="auto">
          <a:xfrm>
            <a:off x="534988" y="1939925"/>
            <a:ext cx="82454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chemeClr val="tx1"/>
              </a:buClr>
              <a:buFont typeface="Wingdings" pitchFamily="2" charset="2"/>
              <a:buChar char="X"/>
            </a:pPr>
            <a:r>
              <a:rPr kumimoji="1" lang="zh-CN" altLang="en-US" sz="3200" b="1" dirty="0">
                <a:latin typeface="Times New Roman" pitchFamily="18" charset="0"/>
                <a:ea typeface="宋体" pitchFamily="2" charset="-122"/>
              </a:rPr>
              <a:t>页表保存在内存当中（</a:t>
            </a:r>
            <a:r>
              <a:rPr kumimoji="1" lang="zh-CN" altLang="en-US" sz="3200" b="1" dirty="0">
                <a:solidFill>
                  <a:srgbClr val="0000FF"/>
                </a:solidFill>
                <a:latin typeface="Times New Roman" pitchFamily="18" charset="0"/>
                <a:ea typeface="宋体" pitchFamily="2" charset="-122"/>
              </a:rPr>
              <a:t>用户</a:t>
            </a:r>
            <a:r>
              <a:rPr kumimoji="1" lang="en-US" altLang="zh-CN" sz="3200" b="1" dirty="0">
                <a:solidFill>
                  <a:srgbClr val="0000FF"/>
                </a:solidFill>
                <a:latin typeface="Times New Roman" pitchFamily="18" charset="0"/>
                <a:ea typeface="宋体" pitchFamily="2" charset="-122"/>
              </a:rPr>
              <a:t>/</a:t>
            </a:r>
            <a:r>
              <a:rPr kumimoji="1" lang="zh-CN" altLang="en-US" sz="3200" b="1" dirty="0">
                <a:solidFill>
                  <a:srgbClr val="0000FF"/>
                </a:solidFill>
                <a:latin typeface="Times New Roman" pitchFamily="18" charset="0"/>
                <a:ea typeface="宋体" pitchFamily="2" charset="-122"/>
              </a:rPr>
              <a:t>内核空间</a:t>
            </a:r>
            <a:r>
              <a:rPr kumimoji="1" lang="en-US" altLang="zh-CN" sz="3200" b="1" dirty="0">
                <a:solidFill>
                  <a:srgbClr val="0000FF"/>
                </a:solidFill>
                <a:latin typeface="Times New Roman" pitchFamily="18" charset="0"/>
                <a:ea typeface="宋体" pitchFamily="2" charset="-122"/>
              </a:rPr>
              <a:t>?</a:t>
            </a: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a:t>
            </a:r>
          </a:p>
          <a:p>
            <a:pPr>
              <a:spcBef>
                <a:spcPct val="50000"/>
              </a:spcBef>
              <a:buClr>
                <a:schemeClr val="tx1"/>
              </a:buClr>
              <a:buFont typeface="Wingdings" pitchFamily="2" charset="2"/>
              <a:buChar char="X"/>
            </a:pPr>
            <a:r>
              <a:rPr kumimoji="1" lang="zh-CN" altLang="en-US" sz="3200" b="1" dirty="0">
                <a:latin typeface="Times New Roman" pitchFamily="18" charset="0"/>
                <a:ea typeface="宋体" pitchFamily="2" charset="-122"/>
              </a:rPr>
              <a:t>设置一个</a:t>
            </a:r>
            <a:r>
              <a:rPr kumimoji="1" lang="zh-CN" altLang="en-US" sz="3200" b="1" dirty="0">
                <a:latin typeface="Times New Roman" pitchFamily="18" charset="0"/>
                <a:ea typeface="黑体" pitchFamily="49" charset="-122"/>
              </a:rPr>
              <a:t>页表基地址寄存器</a:t>
            </a: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Page-table base register</a:t>
            </a: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PTBR</a:t>
            </a:r>
            <a:r>
              <a:rPr kumimoji="1" lang="zh-CN" altLang="en-US" sz="3200" b="1" dirty="0">
                <a:latin typeface="Times New Roman" pitchFamily="18" charset="0"/>
                <a:ea typeface="宋体" pitchFamily="2" charset="-122"/>
              </a:rPr>
              <a:t>），用来指向页表的起始地址；</a:t>
            </a:r>
          </a:p>
          <a:p>
            <a:pPr>
              <a:spcBef>
                <a:spcPct val="50000"/>
              </a:spcBef>
              <a:buClr>
                <a:schemeClr val="tx1"/>
              </a:buClr>
              <a:buFont typeface="Wingdings" pitchFamily="2" charset="2"/>
              <a:buChar char="X"/>
            </a:pPr>
            <a:r>
              <a:rPr kumimoji="1" lang="zh-CN" altLang="en-US" sz="3200" b="1" dirty="0">
                <a:latin typeface="Times New Roman" pitchFamily="18" charset="0"/>
                <a:ea typeface="宋体" pitchFamily="2" charset="-122"/>
              </a:rPr>
              <a:t>设置一个</a:t>
            </a:r>
            <a:r>
              <a:rPr kumimoji="1" lang="zh-CN" altLang="en-US" sz="3200" b="1" dirty="0">
                <a:latin typeface="Times New Roman" pitchFamily="18" charset="0"/>
                <a:ea typeface="黑体" pitchFamily="49" charset="-122"/>
              </a:rPr>
              <a:t>页表长度寄存器</a:t>
            </a: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Page-table length register</a:t>
            </a: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PTLR</a:t>
            </a:r>
            <a:r>
              <a:rPr kumimoji="1" lang="zh-CN" altLang="en-US" sz="3200" b="1" dirty="0">
                <a:latin typeface="Times New Roman" pitchFamily="18" charset="0"/>
                <a:ea typeface="宋体" pitchFamily="2" charset="-122"/>
              </a:rPr>
              <a:t>），指示页表大小。</a:t>
            </a:r>
          </a:p>
        </p:txBody>
      </p:sp>
      <p:sp>
        <p:nvSpPr>
          <p:cNvPr id="79877" name="Text Box 8"/>
          <p:cNvSpPr txBox="1">
            <a:spLocks noChangeArrowheads="1"/>
          </p:cNvSpPr>
          <p:nvPr/>
        </p:nvSpPr>
        <p:spPr bwMode="auto">
          <a:xfrm>
            <a:off x="2719388" y="1058863"/>
            <a:ext cx="33956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latin typeface="Times New Roman" pitchFamily="18" charset="0"/>
                <a:ea typeface="宋体" pitchFamily="2" charset="-122"/>
              </a:rPr>
              <a:t>页表的具体实现</a:t>
            </a:r>
          </a:p>
        </p:txBody>
      </p:sp>
      <p:sp>
        <p:nvSpPr>
          <p:cNvPr id="140297" name="Text Box 9"/>
          <p:cNvSpPr txBox="1">
            <a:spLocks noChangeArrowheads="1"/>
          </p:cNvSpPr>
          <p:nvPr/>
        </p:nvSpPr>
        <p:spPr bwMode="auto">
          <a:xfrm>
            <a:off x="2172146" y="5516563"/>
            <a:ext cx="63602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kumimoji="1" lang="zh-CN" altLang="en-US" sz="2400" b="1" dirty="0">
                <a:solidFill>
                  <a:srgbClr val="0000FF"/>
                </a:solidFill>
                <a:latin typeface="Times New Roman" pitchFamily="18" charset="0"/>
                <a:ea typeface="宋体" pitchFamily="2" charset="-122"/>
              </a:rPr>
              <a:t>硬件寄存器位于什么地方？</a:t>
            </a:r>
          </a:p>
          <a:p>
            <a:pPr>
              <a:buFontTx/>
              <a:buAutoNum type="arabicPeriod"/>
            </a:pPr>
            <a:r>
              <a:rPr kumimoji="1" lang="zh-CN" altLang="en-US" sz="2400" b="1" dirty="0">
                <a:solidFill>
                  <a:srgbClr val="0000FF"/>
                </a:solidFill>
                <a:latin typeface="Times New Roman" pitchFamily="18" charset="0"/>
                <a:ea typeface="宋体" pitchFamily="2" charset="-122"/>
              </a:rPr>
              <a:t>其内容何时更新？谁更新？如何更新？</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0295">
                                            <p:txEl>
                                              <p:pRg st="1" end="1"/>
                                            </p:txEl>
                                          </p:spTgt>
                                        </p:tgtEl>
                                        <p:attrNameLst>
                                          <p:attrName>style.visibility</p:attrName>
                                        </p:attrNameLst>
                                      </p:cBhvr>
                                      <p:to>
                                        <p:strVal val="visible"/>
                                      </p:to>
                                    </p:set>
                                    <p:animEffect transition="in" filter="dissolve">
                                      <p:cBhvr>
                                        <p:cTn id="7" dur="500"/>
                                        <p:tgtEl>
                                          <p:spTgt spid="1402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0295">
                                            <p:txEl>
                                              <p:pRg st="2" end="2"/>
                                            </p:txEl>
                                          </p:spTgt>
                                        </p:tgtEl>
                                        <p:attrNameLst>
                                          <p:attrName>style.visibility</p:attrName>
                                        </p:attrNameLst>
                                      </p:cBhvr>
                                      <p:to>
                                        <p:strVal val="visible"/>
                                      </p:to>
                                    </p:set>
                                    <p:animEffect transition="in" filter="dissolve">
                                      <p:cBhvr>
                                        <p:cTn id="12" dur="500"/>
                                        <p:tgtEl>
                                          <p:spTgt spid="1402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0297">
                                            <p:txEl>
                                              <p:pRg st="0" end="0"/>
                                            </p:txEl>
                                          </p:spTgt>
                                        </p:tgtEl>
                                        <p:attrNameLst>
                                          <p:attrName>style.visibility</p:attrName>
                                        </p:attrNameLst>
                                      </p:cBhvr>
                                      <p:to>
                                        <p:strVal val="visible"/>
                                      </p:to>
                                    </p:set>
                                    <p:anim calcmode="lin" valueType="num">
                                      <p:cBhvr additive="base">
                                        <p:cTn id="17" dur="500" fill="hold"/>
                                        <p:tgtEl>
                                          <p:spTgt spid="14029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2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0297">
                                            <p:txEl>
                                              <p:pRg st="1" end="1"/>
                                            </p:txEl>
                                          </p:spTgt>
                                        </p:tgtEl>
                                        <p:attrNameLst>
                                          <p:attrName>style.visibility</p:attrName>
                                        </p:attrNameLst>
                                      </p:cBhvr>
                                      <p:to>
                                        <p:strVal val="visible"/>
                                      </p:to>
                                    </p:set>
                                    <p:anim calcmode="lin" valueType="num">
                                      <p:cBhvr additive="base">
                                        <p:cTn id="23" dur="500" fill="hold"/>
                                        <p:tgtEl>
                                          <p:spTgt spid="14029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29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307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C73F3F-F844-4881-8DCA-D5625068AEB3}" type="slidenum">
              <a:rPr lang="en-US" altLang="zh-CN" smtClean="0">
                <a:latin typeface="Times New Roman" pitchFamily="18" charset="0"/>
              </a:rPr>
              <a:pPr eaLnBrk="1" hangingPunct="1"/>
              <a:t>73</a:t>
            </a:fld>
            <a:endParaRPr lang="en-US" altLang="zh-CN" smtClean="0">
              <a:latin typeface="Times New Roman" pitchFamily="18" charset="0"/>
            </a:endParaRPr>
          </a:p>
        </p:txBody>
      </p:sp>
      <p:sp>
        <p:nvSpPr>
          <p:cNvPr id="3077" name="Rectangle 5"/>
          <p:cNvSpPr>
            <a:spLocks noChangeArrowheads="1"/>
          </p:cNvSpPr>
          <p:nvPr/>
        </p:nvSpPr>
        <p:spPr bwMode="auto">
          <a:xfrm>
            <a:off x="0" y="0"/>
            <a:ext cx="9144000" cy="6865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endParaRPr kumimoji="1" lang="zh-CN" altLang="en-US" sz="2800" b="1">
              <a:solidFill>
                <a:srgbClr val="FFFFFF"/>
              </a:solidFill>
              <a:latin typeface="Times New Roman" pitchFamily="18" charset="0"/>
              <a:ea typeface="宋体" pitchFamily="2" charset="-122"/>
            </a:endParaRPr>
          </a:p>
        </p:txBody>
      </p:sp>
      <p:graphicFrame>
        <p:nvGraphicFramePr>
          <p:cNvPr id="3074" name="Object 6"/>
          <p:cNvGraphicFramePr>
            <a:graphicFrameLocks noChangeAspect="1"/>
          </p:cNvGraphicFramePr>
          <p:nvPr/>
        </p:nvGraphicFramePr>
        <p:xfrm>
          <a:off x="304800" y="609600"/>
          <a:ext cx="8610600" cy="5221288"/>
        </p:xfrm>
        <a:graphic>
          <a:graphicData uri="http://schemas.openxmlformats.org/presentationml/2006/ole">
            <mc:AlternateContent xmlns:mc="http://schemas.openxmlformats.org/markup-compatibility/2006">
              <mc:Choice xmlns:v="urn:schemas-microsoft-com:vml" Requires="v">
                <p:oleObj spid="_x0000_s3348" name="VISIO" r:id="rId3" imgW="6919560" imgH="4196880" progId="Visio.Drawing.6">
                  <p:embed/>
                </p:oleObj>
              </mc:Choice>
              <mc:Fallback>
                <p:oleObj name="VISIO" r:id="rId3" imgW="6919560" imgH="419688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09600"/>
                        <a:ext cx="86106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Text Box 7"/>
          <p:cNvSpPr txBox="1">
            <a:spLocks noChangeArrowheads="1"/>
          </p:cNvSpPr>
          <p:nvPr/>
        </p:nvSpPr>
        <p:spPr bwMode="auto">
          <a:xfrm>
            <a:off x="3098800" y="5935663"/>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3200" b="1">
                <a:latin typeface="Times New Roman" pitchFamily="18" charset="0"/>
                <a:ea typeface="宋体" pitchFamily="2" charset="-122"/>
              </a:rPr>
              <a:t>页式地址映射</a:t>
            </a:r>
          </a:p>
        </p:txBody>
      </p:sp>
      <p:sp>
        <p:nvSpPr>
          <p:cNvPr id="3079" name="Text Box 8"/>
          <p:cNvSpPr txBox="1">
            <a:spLocks noChangeArrowheads="1"/>
          </p:cNvSpPr>
          <p:nvPr/>
        </p:nvSpPr>
        <p:spPr bwMode="auto">
          <a:xfrm>
            <a:off x="4826000" y="80962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000" b="1">
                <a:solidFill>
                  <a:srgbClr val="FF0000"/>
                </a:solidFill>
                <a:latin typeface="Times New Roman" pitchFamily="18" charset="0"/>
                <a:ea typeface="宋体" pitchFamily="2" charset="-122"/>
              </a:rPr>
              <a:t>叠加</a:t>
            </a:r>
          </a:p>
        </p:txBody>
      </p:sp>
      <p:sp>
        <p:nvSpPr>
          <p:cNvPr id="141321" name="Text Box 9"/>
          <p:cNvSpPr txBox="1">
            <a:spLocks noChangeArrowheads="1"/>
          </p:cNvSpPr>
          <p:nvPr/>
        </p:nvSpPr>
        <p:spPr bwMode="auto">
          <a:xfrm>
            <a:off x="6396038" y="5749925"/>
            <a:ext cx="2419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b="1">
                <a:solidFill>
                  <a:srgbClr val="FF0000"/>
                </a:solidFill>
                <a:latin typeface="Times New Roman" pitchFamily="18" charset="0"/>
                <a:ea typeface="宋体" pitchFamily="2" charset="-122"/>
              </a:rPr>
              <a:t>1.</a:t>
            </a:r>
            <a:r>
              <a:rPr kumimoji="1" lang="zh-CN" altLang="en-US" sz="2000" b="1">
                <a:solidFill>
                  <a:srgbClr val="FF0000"/>
                </a:solidFill>
                <a:latin typeface="Times New Roman" pitchFamily="18" charset="0"/>
                <a:ea typeface="宋体" pitchFamily="2" charset="-122"/>
              </a:rPr>
              <a:t>需访问几次内存？</a:t>
            </a:r>
          </a:p>
          <a:p>
            <a:r>
              <a:rPr kumimoji="1" lang="en-US" altLang="zh-CN" sz="2000" b="1">
                <a:solidFill>
                  <a:srgbClr val="FF0000"/>
                </a:solidFill>
                <a:latin typeface="Times New Roman" pitchFamily="18" charset="0"/>
                <a:ea typeface="宋体" pitchFamily="2" charset="-122"/>
              </a:rPr>
              <a:t>2.</a:t>
            </a:r>
            <a:r>
              <a:rPr kumimoji="1" lang="zh-CN" altLang="en-US" sz="2000" b="1">
                <a:solidFill>
                  <a:srgbClr val="FF0000"/>
                </a:solidFill>
                <a:latin typeface="Times New Roman" pitchFamily="18" charset="0"/>
                <a:ea typeface="宋体" pitchFamily="2" charset="-122"/>
              </a:rPr>
              <a:t>需访问几次页表？</a:t>
            </a:r>
          </a:p>
        </p:txBody>
      </p:sp>
      <p:sp>
        <p:nvSpPr>
          <p:cNvPr id="3081" name="Line 10"/>
          <p:cNvSpPr>
            <a:spLocks noChangeShapeType="1"/>
          </p:cNvSpPr>
          <p:nvPr/>
        </p:nvSpPr>
        <p:spPr bwMode="auto">
          <a:xfrm>
            <a:off x="361950" y="1177925"/>
            <a:ext cx="14652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21">
                                            <p:txEl>
                                              <p:pRg st="0" end="0"/>
                                            </p:txEl>
                                          </p:spTgt>
                                        </p:tgtEl>
                                        <p:attrNameLst>
                                          <p:attrName>style.visibility</p:attrName>
                                        </p:attrNameLst>
                                      </p:cBhvr>
                                      <p:to>
                                        <p:strVal val="visible"/>
                                      </p:to>
                                    </p:set>
                                    <p:anim calcmode="lin" valueType="num">
                                      <p:cBhvr additive="base">
                                        <p:cTn id="7" dur="500" fill="hold"/>
                                        <p:tgtEl>
                                          <p:spTgt spid="1413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1321">
                                            <p:txEl>
                                              <p:pRg st="1" end="1"/>
                                            </p:txEl>
                                          </p:spTgt>
                                        </p:tgtEl>
                                        <p:attrNameLst>
                                          <p:attrName>style.visibility</p:attrName>
                                        </p:attrNameLst>
                                      </p:cBhvr>
                                      <p:to>
                                        <p:strVal val="visible"/>
                                      </p:to>
                                    </p:set>
                                    <p:anim calcmode="lin" valueType="num">
                                      <p:cBhvr additive="base">
                                        <p:cTn id="13" dur="500" fill="hold"/>
                                        <p:tgtEl>
                                          <p:spTgt spid="1413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2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410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1B2DE9-8B72-4B40-9FA9-86907A7F5F89}" type="slidenum">
              <a:rPr lang="en-US" altLang="zh-CN" smtClean="0">
                <a:latin typeface="Times New Roman" pitchFamily="18" charset="0"/>
              </a:rPr>
              <a:pPr eaLnBrk="1" hangingPunct="1"/>
              <a:t>74</a:t>
            </a:fld>
            <a:endParaRPr lang="en-US" altLang="zh-CN" smtClean="0">
              <a:latin typeface="Times New Roman" pitchFamily="18" charset="0"/>
            </a:endParaRPr>
          </a:p>
        </p:txBody>
      </p:sp>
      <p:sp>
        <p:nvSpPr>
          <p:cNvPr id="4101" name="Rectangle 5"/>
          <p:cNvSpPr>
            <a:spLocks noChangeArrowheads="1"/>
          </p:cNvSpPr>
          <p:nvPr/>
        </p:nvSpPr>
        <p:spPr bwMode="auto">
          <a:xfrm>
            <a:off x="0" y="0"/>
            <a:ext cx="9144000" cy="6865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graphicFrame>
        <p:nvGraphicFramePr>
          <p:cNvPr id="4098" name="Object 6"/>
          <p:cNvGraphicFramePr>
            <a:graphicFrameLocks noChangeAspect="1"/>
          </p:cNvGraphicFramePr>
          <p:nvPr/>
        </p:nvGraphicFramePr>
        <p:xfrm>
          <a:off x="304800" y="762000"/>
          <a:ext cx="8534400" cy="4605338"/>
        </p:xfrm>
        <a:graphic>
          <a:graphicData uri="http://schemas.openxmlformats.org/presentationml/2006/ole">
            <mc:AlternateContent xmlns:mc="http://schemas.openxmlformats.org/markup-compatibility/2006">
              <mc:Choice xmlns:v="urn:schemas-microsoft-com:vml" Requires="v">
                <p:oleObj spid="_x0000_s4371" name="VISIO" r:id="rId3" imgW="3235320" imgH="1746360" progId="Visio.Drawing.6">
                  <p:embed/>
                </p:oleObj>
              </mc:Choice>
              <mc:Fallback>
                <p:oleObj name="VISIO" r:id="rId3" imgW="3235320" imgH="17463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85344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7"/>
          <p:cNvSpPr txBox="1">
            <a:spLocks noChangeArrowheads="1"/>
          </p:cNvSpPr>
          <p:nvPr/>
        </p:nvSpPr>
        <p:spPr bwMode="auto">
          <a:xfrm>
            <a:off x="2803525" y="5783263"/>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3200" b="1">
                <a:latin typeface="Times New Roman" pitchFamily="18" charset="0"/>
                <a:ea typeface="宋体" pitchFamily="2" charset="-122"/>
              </a:rPr>
              <a:t>页式地址映射举例</a:t>
            </a:r>
          </a:p>
        </p:txBody>
      </p:sp>
      <p:sp>
        <p:nvSpPr>
          <p:cNvPr id="4103" name="Text Box 8"/>
          <p:cNvSpPr txBox="1">
            <a:spLocks noChangeArrowheads="1"/>
          </p:cNvSpPr>
          <p:nvPr/>
        </p:nvSpPr>
        <p:spPr bwMode="auto">
          <a:xfrm>
            <a:off x="5908675" y="20066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页号</a:t>
            </a:r>
          </a:p>
        </p:txBody>
      </p:sp>
      <p:sp>
        <p:nvSpPr>
          <p:cNvPr id="4104" name="Text Box 9"/>
          <p:cNvSpPr txBox="1">
            <a:spLocks noChangeArrowheads="1"/>
          </p:cNvSpPr>
          <p:nvPr/>
        </p:nvSpPr>
        <p:spPr bwMode="auto">
          <a:xfrm>
            <a:off x="7237413" y="20066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页内偏移量</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08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B29683-2AC1-49F7-AC57-FD76F652AE7B}" type="slidenum">
              <a:rPr lang="en-US" altLang="zh-CN" smtClean="0">
                <a:latin typeface="Times New Roman" pitchFamily="18" charset="0"/>
              </a:rPr>
              <a:pPr eaLnBrk="1" hangingPunct="1"/>
              <a:t>75</a:t>
            </a:fld>
            <a:endParaRPr lang="en-US" altLang="zh-CN" smtClean="0">
              <a:latin typeface="Times New Roman" pitchFamily="18" charset="0"/>
            </a:endParaRPr>
          </a:p>
        </p:txBody>
      </p:sp>
      <p:sp>
        <p:nvSpPr>
          <p:cNvPr id="143367" name="Text Box 7"/>
          <p:cNvSpPr txBox="1">
            <a:spLocks noChangeArrowheads="1"/>
          </p:cNvSpPr>
          <p:nvPr/>
        </p:nvSpPr>
        <p:spPr bwMode="auto">
          <a:xfrm>
            <a:off x="534988" y="2027238"/>
            <a:ext cx="82454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chemeClr val="tx1"/>
              </a:buClr>
              <a:buFont typeface="Wingdings" pitchFamily="2" charset="2"/>
              <a:buChar char="X"/>
            </a:pPr>
            <a:r>
              <a:rPr kumimoji="1" lang="zh-CN" altLang="en-US" sz="3200" b="1">
                <a:latin typeface="Times New Roman" pitchFamily="18" charset="0"/>
                <a:ea typeface="宋体" pitchFamily="2" charset="-122"/>
              </a:rPr>
              <a:t>在现有的方案中，每一次访问内存（数据</a:t>
            </a:r>
            <a:r>
              <a:rPr kumimoji="1" lang="en-US" altLang="zh-CN" sz="3200" b="1">
                <a:latin typeface="Times New Roman" pitchFamily="18" charset="0"/>
                <a:ea typeface="宋体" pitchFamily="2" charset="-122"/>
              </a:rPr>
              <a:t>/</a:t>
            </a:r>
            <a:r>
              <a:rPr kumimoji="1" lang="zh-CN" altLang="en-US" sz="3200" b="1">
                <a:latin typeface="Times New Roman" pitchFamily="18" charset="0"/>
                <a:ea typeface="宋体" pitchFamily="2" charset="-122"/>
              </a:rPr>
              <a:t>指令）时，都要做</a:t>
            </a:r>
            <a:r>
              <a:rPr kumimoji="1" lang="zh-CN" altLang="en-US" sz="3200" b="1">
                <a:solidFill>
                  <a:srgbClr val="0000FF"/>
                </a:solidFill>
                <a:latin typeface="Times New Roman" pitchFamily="18" charset="0"/>
                <a:ea typeface="宋体" pitchFamily="2" charset="-122"/>
              </a:rPr>
              <a:t>两次访问</a:t>
            </a:r>
            <a:r>
              <a:rPr kumimoji="1" lang="zh-CN" altLang="en-US" sz="3200" b="1">
                <a:latin typeface="Times New Roman" pitchFamily="18" charset="0"/>
                <a:ea typeface="宋体" pitchFamily="2" charset="-122"/>
              </a:rPr>
              <a:t>内存的工作。这样，降低了存取速度，将会影响整个系统的使用效率。</a:t>
            </a:r>
          </a:p>
          <a:p>
            <a:pPr>
              <a:spcBef>
                <a:spcPct val="30000"/>
              </a:spcBef>
              <a:buClr>
                <a:schemeClr val="tx1"/>
              </a:buClr>
              <a:buFont typeface="Wingdings" pitchFamily="2" charset="2"/>
              <a:buChar char="X"/>
            </a:pPr>
            <a:r>
              <a:rPr kumimoji="1" lang="zh-CN" altLang="en-US" sz="3200" b="1">
                <a:latin typeface="Times New Roman" pitchFamily="18" charset="0"/>
                <a:ea typeface="宋体" pitchFamily="2" charset="-122"/>
              </a:rPr>
              <a:t>为缩短页表的查找时间，可以采用一种特殊的快速查找硬件：</a:t>
            </a:r>
            <a:r>
              <a:rPr kumimoji="1" lang="en-US" altLang="zh-CN" sz="3200" b="1">
                <a:solidFill>
                  <a:srgbClr val="0000FF"/>
                </a:solidFill>
                <a:latin typeface="黑体" pitchFamily="49" charset="-122"/>
                <a:ea typeface="黑体" pitchFamily="49" charset="-122"/>
              </a:rPr>
              <a:t>TLB</a:t>
            </a:r>
            <a:r>
              <a:rPr kumimoji="1" lang="en-US" altLang="zh-CN" sz="3200" b="1">
                <a:latin typeface="Times New Roman" pitchFamily="18" charset="0"/>
                <a:ea typeface="宋体" pitchFamily="2" charset="-122"/>
              </a:rPr>
              <a:t> (Translation Lookaside Buffer) </a:t>
            </a:r>
            <a:r>
              <a:rPr kumimoji="1" lang="zh-CN" altLang="en-US" sz="3200" b="1">
                <a:latin typeface="Times New Roman" pitchFamily="18" charset="0"/>
                <a:ea typeface="宋体" pitchFamily="2" charset="-122"/>
              </a:rPr>
              <a:t>或称</a:t>
            </a:r>
            <a:r>
              <a:rPr kumimoji="1" lang="en-US" altLang="zh-CN" sz="3200" b="1">
                <a:latin typeface="Times New Roman" pitchFamily="18" charset="0"/>
                <a:ea typeface="宋体" pitchFamily="2" charset="-122"/>
              </a:rPr>
              <a:t>associative memory,</a:t>
            </a:r>
            <a:r>
              <a:rPr kumimoji="1" lang="zh-CN" altLang="en-US" sz="3200" b="1">
                <a:latin typeface="Times New Roman" pitchFamily="18" charset="0"/>
                <a:ea typeface="宋体" pitchFamily="2" charset="-122"/>
              </a:rPr>
              <a:t>用来存放那些最常用的页表项。</a:t>
            </a:r>
          </a:p>
        </p:txBody>
      </p:sp>
      <p:sp>
        <p:nvSpPr>
          <p:cNvPr id="80901" name="Text Box 8"/>
          <p:cNvSpPr txBox="1">
            <a:spLocks noChangeArrowheads="1"/>
          </p:cNvSpPr>
          <p:nvPr/>
        </p:nvSpPr>
        <p:spPr bwMode="auto">
          <a:xfrm>
            <a:off x="1836738" y="1125538"/>
            <a:ext cx="5843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latin typeface="Times New Roman" pitchFamily="18" charset="0"/>
                <a:ea typeface="宋体" pitchFamily="2" charset="-122"/>
              </a:rPr>
              <a:t>如何加快页表的查询速度？</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3367">
                                            <p:txEl>
                                              <p:pRg st="1" end="1"/>
                                            </p:txEl>
                                          </p:spTgt>
                                        </p:tgtEl>
                                        <p:attrNameLst>
                                          <p:attrName>style.visibility</p:attrName>
                                        </p:attrNameLst>
                                      </p:cBhvr>
                                      <p:to>
                                        <p:strVal val="visible"/>
                                      </p:to>
                                    </p:set>
                                    <p:animEffect transition="in" filter="dissolve">
                                      <p:cBhvr>
                                        <p:cTn id="7" dur="500"/>
                                        <p:tgtEl>
                                          <p:spTgt spid="1433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19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89F74E-DC13-4A6A-9E08-F3F0EBAB4027}" type="slidenum">
              <a:rPr lang="en-US" altLang="zh-CN" smtClean="0">
                <a:latin typeface="Times New Roman" pitchFamily="18" charset="0"/>
              </a:rPr>
              <a:pPr eaLnBrk="1" hangingPunct="1"/>
              <a:t>76</a:t>
            </a:fld>
            <a:endParaRPr lang="en-US" altLang="zh-CN" smtClean="0">
              <a:latin typeface="Times New Roman" pitchFamily="18" charset="0"/>
            </a:endParaRPr>
          </a:p>
        </p:txBody>
      </p:sp>
      <p:pic>
        <p:nvPicPr>
          <p:cNvPr id="81924" name="Picture 4"/>
          <p:cNvPicPr>
            <a:picLocks noChangeAspect="1" noChangeArrowheads="1"/>
          </p:cNvPicPr>
          <p:nvPr/>
        </p:nvPicPr>
        <p:blipFill>
          <a:blip r:embed="rId2">
            <a:extLst>
              <a:ext uri="{28A0092B-C50C-407E-A947-70E740481C1C}">
                <a14:useLocalDpi xmlns:a14="http://schemas.microsoft.com/office/drawing/2010/main" val="0"/>
              </a:ext>
            </a:extLst>
          </a:blip>
          <a:srcRect l="1364" t="1157" r="1537" b="1157"/>
          <a:stretch>
            <a:fillRect/>
          </a:stretch>
        </p:blipFill>
        <p:spPr bwMode="auto">
          <a:xfrm>
            <a:off x="741363" y="904875"/>
            <a:ext cx="7712075" cy="524986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1925" name="Text Box 5"/>
          <p:cNvSpPr txBox="1">
            <a:spLocks noChangeArrowheads="1"/>
          </p:cNvSpPr>
          <p:nvPr/>
        </p:nvSpPr>
        <p:spPr bwMode="auto">
          <a:xfrm>
            <a:off x="2493963" y="166688"/>
            <a:ext cx="4670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3200" b="1">
                <a:solidFill>
                  <a:srgbClr val="FFFFFF"/>
                </a:solidFill>
                <a:latin typeface="Times New Roman" pitchFamily="18" charset="0"/>
                <a:ea typeface="宋体" pitchFamily="2" charset="-122"/>
              </a:rPr>
              <a:t>带有</a:t>
            </a:r>
            <a:r>
              <a:rPr kumimoji="1" lang="en-US" altLang="zh-CN" sz="3200" b="1">
                <a:solidFill>
                  <a:srgbClr val="FFFFFF"/>
                </a:solidFill>
                <a:latin typeface="Times New Roman" pitchFamily="18" charset="0"/>
                <a:ea typeface="宋体" pitchFamily="2" charset="-122"/>
              </a:rPr>
              <a:t>TLB</a:t>
            </a:r>
            <a:r>
              <a:rPr kumimoji="1" lang="zh-CN" altLang="en-US" sz="3200" b="1">
                <a:solidFill>
                  <a:srgbClr val="FFFFFF"/>
                </a:solidFill>
                <a:latin typeface="Times New Roman" pitchFamily="18" charset="0"/>
                <a:ea typeface="宋体" pitchFamily="2" charset="-122"/>
              </a:rPr>
              <a:t>的页式地址映射</a:t>
            </a:r>
          </a:p>
        </p:txBody>
      </p:sp>
      <p:sp>
        <p:nvSpPr>
          <p:cNvPr id="81926" name="Text Box 6"/>
          <p:cNvSpPr txBox="1">
            <a:spLocks noChangeArrowheads="1"/>
          </p:cNvSpPr>
          <p:nvPr/>
        </p:nvSpPr>
        <p:spPr bwMode="auto">
          <a:xfrm>
            <a:off x="1205124" y="6226413"/>
            <a:ext cx="7089775" cy="336550"/>
          </a:xfrm>
          <a:prstGeom prst="rect">
            <a:avLst/>
          </a:prstGeom>
          <a:solidFill>
            <a:schemeClr val="bg1"/>
          </a:solid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zh-CN" altLang="en-US" sz="1600" b="1" dirty="0">
                <a:latin typeface="Times New Roman" pitchFamily="18" charset="0"/>
                <a:ea typeface="宋体" pitchFamily="2" charset="-122"/>
              </a:rPr>
              <a:t>（本图摘自</a:t>
            </a:r>
            <a:r>
              <a:rPr kumimoji="1" lang="en-US" altLang="zh-CN" sz="1600" b="1" dirty="0" err="1">
                <a:latin typeface="Times New Roman" pitchFamily="18" charset="0"/>
                <a:ea typeface="宋体" pitchFamily="2" charset="-122"/>
              </a:rPr>
              <a:t>Silberschatz</a:t>
            </a:r>
            <a:r>
              <a:rPr kumimoji="1" lang="en-US" altLang="zh-CN" sz="1600" b="1" dirty="0">
                <a:latin typeface="Times New Roman" pitchFamily="18" charset="0"/>
                <a:ea typeface="宋体" pitchFamily="2" charset="-122"/>
              </a:rPr>
              <a:t>, Galvin and  Gagne</a:t>
            </a:r>
            <a:r>
              <a:rPr kumimoji="1" lang="zh-CN" altLang="en-US" sz="1600" b="1" dirty="0">
                <a:latin typeface="Times New Roman" pitchFamily="18" charset="0"/>
                <a:ea typeface="宋体" pitchFamily="2" charset="-122"/>
              </a:rPr>
              <a:t>： “</a:t>
            </a:r>
            <a:r>
              <a:rPr kumimoji="1" lang="en-US" altLang="zh-CN" sz="1600" b="1" dirty="0">
                <a:latin typeface="Times New Roman" pitchFamily="18" charset="0"/>
                <a:ea typeface="宋体" pitchFamily="2" charset="-122"/>
              </a:rPr>
              <a:t>Operating System Concepts”</a:t>
            </a:r>
            <a:r>
              <a:rPr kumimoji="1" lang="zh-CN" altLang="en-US" sz="1600" b="1" dirty="0">
                <a:latin typeface="Times New Roman" pitchFamily="18" charset="0"/>
                <a:ea typeface="宋体" pitchFamily="2" charset="-122"/>
              </a:rPr>
              <a:t>）</a:t>
            </a:r>
          </a:p>
        </p:txBody>
      </p:sp>
      <p:sp>
        <p:nvSpPr>
          <p:cNvPr id="81927" name="Text Box 7"/>
          <p:cNvSpPr txBox="1">
            <a:spLocks noChangeArrowheads="1"/>
          </p:cNvSpPr>
          <p:nvPr/>
        </p:nvSpPr>
        <p:spPr bwMode="auto">
          <a:xfrm>
            <a:off x="5208588" y="2284413"/>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先</a:t>
            </a:r>
          </a:p>
        </p:txBody>
      </p:sp>
      <p:sp>
        <p:nvSpPr>
          <p:cNvPr id="81928" name="Text Box 8"/>
          <p:cNvSpPr txBox="1">
            <a:spLocks noChangeArrowheads="1"/>
          </p:cNvSpPr>
          <p:nvPr/>
        </p:nvSpPr>
        <p:spPr bwMode="auto">
          <a:xfrm>
            <a:off x="5435600" y="38354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后</a:t>
            </a:r>
          </a:p>
        </p:txBody>
      </p:sp>
      <p:sp>
        <p:nvSpPr>
          <p:cNvPr id="144393" name="Text Box 9"/>
          <p:cNvSpPr txBox="1">
            <a:spLocks noChangeArrowheads="1"/>
          </p:cNvSpPr>
          <p:nvPr/>
        </p:nvSpPr>
        <p:spPr bwMode="auto">
          <a:xfrm>
            <a:off x="5749925" y="5580063"/>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000" b="1">
                <a:solidFill>
                  <a:srgbClr val="FF0000"/>
                </a:solidFill>
                <a:latin typeface="Times New Roman" pitchFamily="18" charset="0"/>
                <a:ea typeface="宋体" pitchFamily="2" charset="-122"/>
              </a:rPr>
              <a:t>为什么管用？</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93">
                                            <p:txEl>
                                              <p:pRg st="0" end="0"/>
                                            </p:txEl>
                                          </p:spTgt>
                                        </p:tgtEl>
                                        <p:attrNameLst>
                                          <p:attrName>style.visibility</p:attrName>
                                        </p:attrNameLst>
                                      </p:cBhvr>
                                      <p:to>
                                        <p:strVal val="visible"/>
                                      </p:to>
                                    </p:set>
                                    <p:anim calcmode="lin" valueType="num">
                                      <p:cBhvr additive="base">
                                        <p:cTn id="7" dur="500" fill="hold"/>
                                        <p:tgtEl>
                                          <p:spTgt spid="14439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9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29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AAB404-FA32-4503-A1F3-AA09559F2DFA}" type="slidenum">
              <a:rPr lang="en-US" altLang="zh-CN" smtClean="0">
                <a:latin typeface="Times New Roman" pitchFamily="18" charset="0"/>
              </a:rPr>
              <a:pPr eaLnBrk="1" hangingPunct="1"/>
              <a:t>77</a:t>
            </a:fld>
            <a:endParaRPr lang="en-US" altLang="zh-CN" smtClean="0">
              <a:latin typeface="Times New Roman" pitchFamily="18" charset="0"/>
            </a:endParaRPr>
          </a:p>
        </p:txBody>
      </p:sp>
      <p:sp>
        <p:nvSpPr>
          <p:cNvPr id="82948" name="Text Box 4"/>
          <p:cNvSpPr txBox="1">
            <a:spLocks noChangeArrowheads="1"/>
          </p:cNvSpPr>
          <p:nvPr/>
        </p:nvSpPr>
        <p:spPr bwMode="auto">
          <a:xfrm>
            <a:off x="3419475" y="987425"/>
            <a:ext cx="21082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5. </a:t>
            </a:r>
            <a:r>
              <a:rPr lang="zh-CN" altLang="en-US" sz="3600" b="1">
                <a:latin typeface="Times New Roman" pitchFamily="18" charset="0"/>
                <a:ea typeface="宋体" pitchFamily="2" charset="-122"/>
              </a:rPr>
              <a:t>优缺点</a:t>
            </a:r>
            <a:endParaRPr kumimoji="1" lang="zh-CN" altLang="en-US" sz="3600">
              <a:latin typeface="Times New Roman" pitchFamily="18" charset="0"/>
              <a:ea typeface="宋体" pitchFamily="2" charset="-122"/>
            </a:endParaRPr>
          </a:p>
        </p:txBody>
      </p:sp>
      <p:sp>
        <p:nvSpPr>
          <p:cNvPr id="145413" name="Text Box 5"/>
          <p:cNvSpPr txBox="1">
            <a:spLocks noChangeArrowheads="1"/>
          </p:cNvSpPr>
          <p:nvPr/>
        </p:nvSpPr>
        <p:spPr bwMode="auto">
          <a:xfrm>
            <a:off x="477838" y="1638300"/>
            <a:ext cx="82454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85090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40000"/>
              </a:spcBef>
              <a:buClr>
                <a:schemeClr val="tx1"/>
              </a:buClr>
              <a:buFont typeface="Wingdings" pitchFamily="2" charset="2"/>
              <a:buChar char="ª"/>
            </a:pPr>
            <a:r>
              <a:rPr kumimoji="1" lang="zh-CN" altLang="en-US" sz="3200" b="1" dirty="0">
                <a:latin typeface="Times New Roman" pitchFamily="18" charset="0"/>
                <a:ea typeface="宋体" pitchFamily="2" charset="-122"/>
              </a:rPr>
              <a:t>优点：</a:t>
            </a:r>
          </a:p>
          <a:p>
            <a:pPr lvl="1">
              <a:spcBef>
                <a:spcPct val="20000"/>
              </a:spcBef>
              <a:buClr>
                <a:schemeClr val="tx1"/>
              </a:buClr>
              <a:buFont typeface="方正舒体" pitchFamily="2" charset="-122"/>
              <a:buChar char="-"/>
            </a:pPr>
            <a:r>
              <a:rPr kumimoji="1" lang="zh-CN" altLang="en-US" sz="3200" b="1" dirty="0">
                <a:latin typeface="Times New Roman" pitchFamily="18" charset="0"/>
                <a:ea typeface="宋体" pitchFamily="2" charset="-122"/>
              </a:rPr>
              <a:t>没有外碎片，内碎片的大小不超过页面的大小，平均为半页；</a:t>
            </a:r>
          </a:p>
          <a:p>
            <a:pPr lvl="1">
              <a:spcBef>
                <a:spcPct val="20000"/>
              </a:spcBef>
              <a:buClr>
                <a:schemeClr val="tx1"/>
              </a:buClr>
              <a:buFont typeface="方正舒体" pitchFamily="2" charset="-122"/>
              <a:buChar char="-"/>
            </a:pPr>
            <a:r>
              <a:rPr kumimoji="1" lang="zh-CN" altLang="en-US" sz="3200" b="1" dirty="0">
                <a:latin typeface="Times New Roman" pitchFamily="18" charset="0"/>
                <a:ea typeface="宋体" pitchFamily="2" charset="-122"/>
              </a:rPr>
              <a:t>一个程序不必连续存放；</a:t>
            </a:r>
          </a:p>
          <a:p>
            <a:pPr lvl="1">
              <a:spcBef>
                <a:spcPct val="20000"/>
              </a:spcBef>
              <a:buClr>
                <a:schemeClr val="tx1"/>
              </a:buClr>
              <a:buFont typeface="方正舒体" pitchFamily="2" charset="-122"/>
              <a:buChar char="-"/>
            </a:pPr>
            <a:r>
              <a:rPr kumimoji="1" lang="zh-CN" altLang="en-US" sz="3200" b="1" dirty="0">
                <a:latin typeface="Times New Roman" pitchFamily="18" charset="0"/>
                <a:ea typeface="宋体" pitchFamily="2" charset="-122"/>
              </a:rPr>
              <a:t>便于管理；</a:t>
            </a:r>
          </a:p>
          <a:p>
            <a:pPr>
              <a:spcBef>
                <a:spcPct val="40000"/>
              </a:spcBef>
              <a:buClr>
                <a:schemeClr val="tx1"/>
              </a:buClr>
              <a:buFont typeface="Wingdings" pitchFamily="2" charset="2"/>
              <a:buChar char="ª"/>
            </a:pPr>
            <a:r>
              <a:rPr kumimoji="1" lang="zh-CN" altLang="en-US" sz="3200" b="1" dirty="0">
                <a:latin typeface="Times New Roman" pitchFamily="18" charset="0"/>
                <a:ea typeface="宋体" pitchFamily="2" charset="-122"/>
              </a:rPr>
              <a:t>缺点：</a:t>
            </a:r>
          </a:p>
          <a:p>
            <a:pPr lvl="1">
              <a:spcBef>
                <a:spcPct val="20000"/>
              </a:spcBef>
              <a:buClr>
                <a:schemeClr val="tx1"/>
              </a:buClr>
              <a:buFont typeface="方正舒体" pitchFamily="2" charset="-122"/>
              <a:buChar char="-"/>
            </a:pPr>
            <a:r>
              <a:rPr kumimoji="1" lang="zh-CN" altLang="en-US" sz="3200" b="1" dirty="0">
                <a:latin typeface="Times New Roman" pitchFamily="18" charset="0"/>
                <a:ea typeface="宋体" pitchFamily="2" charset="-122"/>
              </a:rPr>
              <a:t>程序必须</a:t>
            </a:r>
            <a:r>
              <a:rPr kumimoji="1" lang="zh-CN" altLang="en-US" sz="3200" b="1" dirty="0">
                <a:solidFill>
                  <a:srgbClr val="0000FF"/>
                </a:solidFill>
                <a:latin typeface="Times New Roman" pitchFamily="18" charset="0"/>
                <a:ea typeface="宋体" pitchFamily="2" charset="-122"/>
              </a:rPr>
              <a:t>全部</a:t>
            </a:r>
            <a:r>
              <a:rPr kumimoji="1" lang="zh-CN" altLang="en-US" sz="3200" b="1" dirty="0">
                <a:latin typeface="Times New Roman" pitchFamily="18" charset="0"/>
                <a:ea typeface="宋体" pitchFamily="2" charset="-122"/>
              </a:rPr>
              <a:t>装入内存；</a:t>
            </a:r>
          </a:p>
          <a:p>
            <a:pPr lvl="1">
              <a:spcBef>
                <a:spcPct val="20000"/>
              </a:spcBef>
              <a:buClr>
                <a:schemeClr val="tx1"/>
              </a:buClr>
              <a:buFont typeface="方正舒体" pitchFamily="2" charset="-122"/>
              <a:buChar char="-"/>
            </a:pPr>
            <a:r>
              <a:rPr kumimoji="1" lang="zh-CN" altLang="en-US" sz="3200" b="1" dirty="0">
                <a:latin typeface="Times New Roman" pitchFamily="18" charset="0"/>
                <a:ea typeface="宋体" pitchFamily="2" charset="-122"/>
              </a:rPr>
              <a:t>系统必须为</a:t>
            </a:r>
            <a:r>
              <a:rPr kumimoji="1" lang="zh-CN" altLang="en-US" sz="3200" b="1" dirty="0">
                <a:solidFill>
                  <a:srgbClr val="0000FF"/>
                </a:solidFill>
                <a:latin typeface="Times New Roman" pitchFamily="18" charset="0"/>
                <a:ea typeface="宋体" pitchFamily="2" charset="-122"/>
              </a:rPr>
              <a:t>每个进程</a:t>
            </a:r>
            <a:r>
              <a:rPr kumimoji="1" lang="zh-CN" altLang="en-US" sz="3200" b="1" dirty="0">
                <a:latin typeface="Times New Roman" pitchFamily="18" charset="0"/>
                <a:ea typeface="宋体" pitchFamily="2" charset="-122"/>
              </a:rPr>
              <a:t>维护一张页表。</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5413">
                                            <p:txEl>
                                              <p:pRg st="1" end="1"/>
                                            </p:txEl>
                                          </p:spTgt>
                                        </p:tgtEl>
                                        <p:attrNameLst>
                                          <p:attrName>style.visibility</p:attrName>
                                        </p:attrNameLst>
                                      </p:cBhvr>
                                      <p:to>
                                        <p:strVal val="visible"/>
                                      </p:to>
                                    </p:set>
                                    <p:animEffect transition="in" filter="dissolve">
                                      <p:cBhvr>
                                        <p:cTn id="7" dur="500"/>
                                        <p:tgtEl>
                                          <p:spTgt spid="1454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5413">
                                            <p:txEl>
                                              <p:pRg st="2" end="2"/>
                                            </p:txEl>
                                          </p:spTgt>
                                        </p:tgtEl>
                                        <p:attrNameLst>
                                          <p:attrName>style.visibility</p:attrName>
                                        </p:attrNameLst>
                                      </p:cBhvr>
                                      <p:to>
                                        <p:strVal val="visible"/>
                                      </p:to>
                                    </p:set>
                                    <p:animEffect transition="in" filter="dissolve">
                                      <p:cBhvr>
                                        <p:cTn id="12" dur="500"/>
                                        <p:tgtEl>
                                          <p:spTgt spid="1454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5413">
                                            <p:txEl>
                                              <p:pRg st="3" end="3"/>
                                            </p:txEl>
                                          </p:spTgt>
                                        </p:tgtEl>
                                        <p:attrNameLst>
                                          <p:attrName>style.visibility</p:attrName>
                                        </p:attrNameLst>
                                      </p:cBhvr>
                                      <p:to>
                                        <p:strVal val="visible"/>
                                      </p:to>
                                    </p:set>
                                    <p:animEffect transition="in" filter="dissolve">
                                      <p:cBhvr>
                                        <p:cTn id="17" dur="500"/>
                                        <p:tgtEl>
                                          <p:spTgt spid="1454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5413">
                                            <p:txEl>
                                              <p:pRg st="4" end="4"/>
                                            </p:txEl>
                                          </p:spTgt>
                                        </p:tgtEl>
                                        <p:attrNameLst>
                                          <p:attrName>style.visibility</p:attrName>
                                        </p:attrNameLst>
                                      </p:cBhvr>
                                      <p:to>
                                        <p:strVal val="visible"/>
                                      </p:to>
                                    </p:set>
                                    <p:animEffect transition="in" filter="dissolve">
                                      <p:cBhvr>
                                        <p:cTn id="22" dur="500"/>
                                        <p:tgtEl>
                                          <p:spTgt spid="145413">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45413">
                                            <p:txEl>
                                              <p:pRg st="5" end="5"/>
                                            </p:txEl>
                                          </p:spTgt>
                                        </p:tgtEl>
                                        <p:attrNameLst>
                                          <p:attrName>style.visibility</p:attrName>
                                        </p:attrNameLst>
                                      </p:cBhvr>
                                      <p:to>
                                        <p:strVal val="visible"/>
                                      </p:to>
                                    </p:set>
                                    <p:animEffect transition="in" filter="dissolve">
                                      <p:cBhvr>
                                        <p:cTn id="25" dur="500"/>
                                        <p:tgtEl>
                                          <p:spTgt spid="14541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45413">
                                            <p:txEl>
                                              <p:pRg st="6" end="6"/>
                                            </p:txEl>
                                          </p:spTgt>
                                        </p:tgtEl>
                                        <p:attrNameLst>
                                          <p:attrName>style.visibility</p:attrName>
                                        </p:attrNameLst>
                                      </p:cBhvr>
                                      <p:to>
                                        <p:strVal val="visible"/>
                                      </p:to>
                                    </p:set>
                                    <p:animEffect transition="in" filter="dissolve">
                                      <p:cBhvr>
                                        <p:cTn id="30" dur="500"/>
                                        <p:tgtEl>
                                          <p:spTgt spid="1454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39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7159D5-B3BF-402A-B83D-F54F622434F6}" type="slidenum">
              <a:rPr lang="en-US" altLang="zh-CN" smtClean="0">
                <a:latin typeface="Times New Roman" pitchFamily="18" charset="0"/>
              </a:rPr>
              <a:pPr eaLnBrk="1" hangingPunct="1"/>
              <a:t>78</a:t>
            </a:fld>
            <a:endParaRPr lang="en-US" altLang="zh-CN" smtClean="0">
              <a:latin typeface="Times New Roman" pitchFamily="18" charset="0"/>
            </a:endParaRPr>
          </a:p>
        </p:txBody>
      </p:sp>
      <p:sp>
        <p:nvSpPr>
          <p:cNvPr id="83972"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3.2</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段式存储管理</a:t>
            </a:r>
          </a:p>
        </p:txBody>
      </p:sp>
      <p:sp>
        <p:nvSpPr>
          <p:cNvPr id="83973" name="Text Box 6"/>
          <p:cNvSpPr txBox="1">
            <a:spLocks noChangeArrowheads="1"/>
          </p:cNvSpPr>
          <p:nvPr/>
        </p:nvSpPr>
        <p:spPr bwMode="auto">
          <a:xfrm>
            <a:off x="561975" y="1430338"/>
            <a:ext cx="8059738" cy="3293209"/>
          </a:xfrm>
          <a:prstGeom prst="rect">
            <a:avLst/>
          </a:prstGeom>
          <a:noFill/>
          <a:ln w="9525">
            <a:noFill/>
            <a:miter lim="800000"/>
            <a:headEnd/>
            <a:tailEnd/>
          </a:ln>
        </p:spPr>
        <p:txBody>
          <a:bodyPr>
            <a:spAutoFit/>
          </a:bodyPr>
          <a:lstStyle/>
          <a:p>
            <a:pPr eaLnBrk="0" hangingPunct="0">
              <a:spcBef>
                <a:spcPct val="10000"/>
              </a:spcBef>
              <a:spcAft>
                <a:spcPct val="50000"/>
              </a:spcAft>
              <a:defRPr/>
            </a:pPr>
            <a:r>
              <a:rPr kumimoji="1" lang="zh-CN" altLang="en-US" sz="3200" b="1" dirty="0">
                <a:latin typeface="Times New Roman" pitchFamily="18" charset="0"/>
                <a:ea typeface="宋体" pitchFamily="2" charset="-122"/>
              </a:rPr>
              <a:t>		    </a:t>
            </a:r>
            <a:r>
              <a:rPr kumimoji="1" lang="en-US" altLang="zh-CN" sz="3200" b="1" dirty="0">
                <a:latin typeface="Times New Roman" pitchFamily="18" charset="0"/>
                <a:ea typeface="宋体" pitchFamily="2" charset="-122"/>
              </a:rPr>
              <a:t>Why </a:t>
            </a:r>
            <a:r>
              <a:rPr kumimoji="1" lang="zh-CN" altLang="en-US" sz="3200" b="1" dirty="0">
                <a:latin typeface="Times New Roman" pitchFamily="18" charset="0"/>
                <a:ea typeface="宋体" pitchFamily="2" charset="-122"/>
              </a:rPr>
              <a:t>段式存储管理？</a:t>
            </a:r>
          </a:p>
          <a:p>
            <a:pPr eaLnBrk="0" hangingPunct="0">
              <a:lnSpc>
                <a:spcPct val="130000"/>
              </a:lnSpc>
              <a:spcBef>
                <a:spcPct val="10000"/>
              </a:spcBef>
              <a:defRPr/>
            </a:pPr>
            <a:r>
              <a:rPr kumimoji="1" lang="zh-CN" altLang="en-US" sz="3200" b="1" dirty="0">
                <a:latin typeface="Times New Roman" pitchFamily="18" charset="0"/>
                <a:ea typeface="宋体" pitchFamily="2" charset="-122"/>
              </a:rPr>
              <a:t>页式存储管理（和分区存储管理）只有一个</a:t>
            </a:r>
          </a:p>
          <a:p>
            <a:pPr eaLnBrk="0" hangingPunct="0">
              <a:lnSpc>
                <a:spcPct val="130000"/>
              </a:lnSpc>
              <a:spcBef>
                <a:spcPct val="10000"/>
              </a:spcBef>
              <a:defRPr/>
            </a:pPr>
            <a:r>
              <a:rPr kumimoji="1" lang="zh-CN" altLang="en-US" sz="3200" b="1" dirty="0">
                <a:solidFill>
                  <a:srgbClr val="FF0000"/>
                </a:solidFill>
                <a:latin typeface="Times New Roman" pitchFamily="18" charset="0"/>
                <a:ea typeface="宋体" pitchFamily="2" charset="-122"/>
              </a:rPr>
              <a:t>逻辑地址空间</a:t>
            </a:r>
            <a:r>
              <a:rPr kumimoji="1" lang="zh-CN" altLang="en-US" sz="3200" b="1" dirty="0">
                <a:latin typeface="Times New Roman" pitchFamily="18" charset="0"/>
                <a:ea typeface="宋体" pitchFamily="2" charset="-122"/>
              </a:rPr>
              <a:t>，即一维的线性</a:t>
            </a:r>
            <a:r>
              <a:rPr kumimoji="1" lang="zh-CN" altLang="en-US" sz="3200" b="1" dirty="0">
                <a:solidFill>
                  <a:srgbClr val="0000FF"/>
                </a:solidFill>
                <a:latin typeface="Times New Roman" pitchFamily="18" charset="0"/>
                <a:ea typeface="宋体" pitchFamily="2" charset="-122"/>
              </a:rPr>
              <a:t>连续空间</a:t>
            </a:r>
            <a:r>
              <a:rPr kumimoji="1" lang="zh-CN" altLang="en-US" sz="3200" b="1" dirty="0">
                <a:latin typeface="Times New Roman" pitchFamily="18" charset="0"/>
                <a:ea typeface="宋体" pitchFamily="2" charset="-122"/>
              </a:rPr>
              <a:t>。</a:t>
            </a:r>
          </a:p>
          <a:p>
            <a:pPr eaLnBrk="0" hangingPunct="0">
              <a:spcBef>
                <a:spcPct val="10000"/>
              </a:spcBef>
              <a:defRPr/>
            </a:pPr>
            <a:endParaRPr kumimoji="1" lang="zh-CN" altLang="en-US" sz="3200" b="1" dirty="0">
              <a:latin typeface="Times New Roman" pitchFamily="18" charset="0"/>
              <a:ea typeface="宋体" pitchFamily="2" charset="-122"/>
            </a:endParaRPr>
          </a:p>
          <a:p>
            <a:pPr eaLnBrk="0" hangingPunct="0">
              <a:spcBef>
                <a:spcPct val="10000"/>
              </a:spcBef>
              <a:defRPr/>
            </a:pPr>
            <a:r>
              <a:rPr kumimoji="1" lang="zh-CN" altLang="en-US" sz="3200" b="1" dirty="0">
                <a:solidFill>
                  <a:srgbClr val="692AA2"/>
                </a:solidFill>
                <a:effectLst>
                  <a:outerShdw blurRad="38100" dist="38100" dir="2700000" algn="tl">
                    <a:srgbClr val="000000">
                      <a:alpha val="43137"/>
                    </a:srgbClr>
                  </a:outerShdw>
                </a:effectLst>
                <a:latin typeface="Times New Roman" pitchFamily="18" charset="0"/>
                <a:ea typeface="宋体" pitchFamily="2" charset="-122"/>
              </a:rPr>
              <a:t>单个地址空间的问题？</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49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DCAFEC-E533-4F73-83E1-85A12491E4F4}" type="slidenum">
              <a:rPr lang="en-US" altLang="zh-CN" smtClean="0">
                <a:latin typeface="Times New Roman" pitchFamily="18" charset="0"/>
              </a:rPr>
              <a:pPr eaLnBrk="1" hangingPunct="1"/>
              <a:t>79</a:t>
            </a:fld>
            <a:endParaRPr lang="en-US" altLang="zh-CN" smtClean="0">
              <a:latin typeface="Times New Roman" pitchFamily="18" charset="0"/>
            </a:endParaRPr>
          </a:p>
        </p:txBody>
      </p:sp>
      <p:sp>
        <p:nvSpPr>
          <p:cNvPr id="158726" name="Text Box 6"/>
          <p:cNvSpPr txBox="1">
            <a:spLocks noChangeArrowheads="1"/>
          </p:cNvSpPr>
          <p:nvPr/>
        </p:nvSpPr>
        <p:spPr bwMode="auto">
          <a:xfrm>
            <a:off x="477838" y="1125538"/>
            <a:ext cx="824547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85090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40000"/>
              </a:spcBef>
              <a:buClr>
                <a:schemeClr val="tx1"/>
              </a:buClr>
              <a:buFont typeface="Wingdings" pitchFamily="2" charset="2"/>
              <a:buChar char="ª"/>
            </a:pPr>
            <a:r>
              <a:rPr kumimoji="1" lang="zh-CN" altLang="en-US" sz="3200" b="1" dirty="0">
                <a:latin typeface="Times New Roman" pitchFamily="18" charset="0"/>
                <a:ea typeface="宋体" pitchFamily="2" charset="-122"/>
              </a:rPr>
              <a:t>存储保护：</a:t>
            </a:r>
          </a:p>
          <a:p>
            <a:pPr lvl="1">
              <a:spcBef>
                <a:spcPct val="20000"/>
              </a:spcBef>
              <a:buClr>
                <a:schemeClr val="tx1"/>
              </a:buClr>
              <a:buFont typeface="方正舒体" pitchFamily="2" charset="-122"/>
              <a:buChar char="-"/>
            </a:pPr>
            <a:r>
              <a:rPr kumimoji="1" lang="zh-CN" altLang="en-US" sz="3200" b="1" dirty="0">
                <a:solidFill>
                  <a:srgbClr val="800000"/>
                </a:solidFill>
                <a:latin typeface="Times New Roman" pitchFamily="18" charset="0"/>
                <a:ea typeface="宋体" pitchFamily="2" charset="-122"/>
              </a:rPr>
              <a:t>代码段</a:t>
            </a:r>
            <a:r>
              <a:rPr kumimoji="1" lang="zh-CN" altLang="en-US" sz="3200" b="1" dirty="0">
                <a:latin typeface="Times New Roman" pitchFamily="18" charset="0"/>
                <a:ea typeface="宋体" pitchFamily="2" charset="-122"/>
              </a:rPr>
              <a:t>：一条条指令组成，只读，可执行，无需写回磁盘；</a:t>
            </a:r>
          </a:p>
          <a:p>
            <a:pPr lvl="1">
              <a:spcBef>
                <a:spcPct val="20000"/>
              </a:spcBef>
              <a:buClr>
                <a:schemeClr val="tx1"/>
              </a:buClr>
              <a:buFont typeface="方正舒体" pitchFamily="2" charset="-122"/>
              <a:buChar char="-"/>
            </a:pPr>
            <a:r>
              <a:rPr kumimoji="1" lang="zh-CN" altLang="en-US" sz="3200" b="1" dirty="0">
                <a:solidFill>
                  <a:srgbClr val="800000"/>
                </a:solidFill>
                <a:latin typeface="Times New Roman" pitchFamily="18" charset="0"/>
                <a:ea typeface="宋体" pitchFamily="2" charset="-122"/>
              </a:rPr>
              <a:t>数据段</a:t>
            </a:r>
            <a:r>
              <a:rPr kumimoji="1" lang="zh-CN" altLang="en-US" sz="3200" b="1" dirty="0">
                <a:latin typeface="Times New Roman" pitchFamily="18" charset="0"/>
                <a:ea typeface="宋体" pitchFamily="2" charset="-122"/>
              </a:rPr>
              <a:t>：全局变量，可修改，可读写，需写回磁盘；</a:t>
            </a:r>
          </a:p>
          <a:p>
            <a:pPr lvl="1">
              <a:spcBef>
                <a:spcPct val="20000"/>
              </a:spcBef>
              <a:buClr>
                <a:schemeClr val="tx1"/>
              </a:buClr>
              <a:buFont typeface="方正舒体" pitchFamily="2" charset="-122"/>
              <a:buChar char="-"/>
            </a:pPr>
            <a:r>
              <a:rPr kumimoji="1" lang="zh-CN" altLang="en-US" sz="3200" b="1" dirty="0">
                <a:solidFill>
                  <a:srgbClr val="800000"/>
                </a:solidFill>
                <a:latin typeface="Times New Roman" pitchFamily="18" charset="0"/>
                <a:ea typeface="宋体" pitchFamily="2" charset="-122"/>
              </a:rPr>
              <a:t>栈</a:t>
            </a:r>
            <a:r>
              <a:rPr kumimoji="1" lang="zh-CN" altLang="en-US" sz="3200" b="1" dirty="0">
                <a:latin typeface="Times New Roman" pitchFamily="18" charset="0"/>
                <a:ea typeface="宋体" pitchFamily="2" charset="-122"/>
              </a:rPr>
              <a:t>：形参、局部变量、</a:t>
            </a:r>
            <a:r>
              <a:rPr kumimoji="1" lang="en-US" altLang="zh-CN" sz="3200" b="1" dirty="0">
                <a:latin typeface="Times New Roman" pitchFamily="18" charset="0"/>
                <a:ea typeface="宋体" pitchFamily="2" charset="-122"/>
              </a:rPr>
              <a:t>CPU</a:t>
            </a:r>
            <a:r>
              <a:rPr kumimoji="1" lang="zh-CN" altLang="en-US" sz="3200" b="1" dirty="0">
                <a:latin typeface="Times New Roman" pitchFamily="18" charset="0"/>
                <a:ea typeface="宋体" pitchFamily="2" charset="-122"/>
              </a:rPr>
              <a:t>寄存器、返回地址，可读写，</a:t>
            </a:r>
            <a:r>
              <a:rPr kumimoji="1" lang="zh-CN" altLang="en-US" sz="3200" b="1" dirty="0">
                <a:latin typeface="Times New Roman" pitchFamily="18" charset="0"/>
                <a:ea typeface="楷体_GB2312" pitchFamily="49" charset="-122"/>
              </a:rPr>
              <a:t>是否可执行？</a:t>
            </a:r>
          </a:p>
          <a:p>
            <a:pPr>
              <a:spcBef>
                <a:spcPct val="40000"/>
              </a:spcBef>
              <a:buClr>
                <a:schemeClr val="tx1"/>
              </a:buClr>
              <a:buFont typeface="Wingdings" pitchFamily="2" charset="2"/>
              <a:buChar char="ª"/>
            </a:pPr>
            <a:r>
              <a:rPr kumimoji="1" lang="zh-CN" altLang="en-US" sz="3200" b="1" dirty="0">
                <a:latin typeface="Times New Roman" pitchFamily="18" charset="0"/>
                <a:ea typeface="宋体" pitchFamily="2" charset="-122"/>
              </a:rPr>
              <a:t>存储共享：</a:t>
            </a:r>
          </a:p>
          <a:p>
            <a:pPr lvl="1">
              <a:spcBef>
                <a:spcPct val="20000"/>
              </a:spcBef>
              <a:buClr>
                <a:srgbClr val="FFFF66"/>
              </a:buClr>
            </a:pPr>
            <a:r>
              <a:rPr kumimoji="1" lang="zh-CN" altLang="en-US" sz="3200" b="1" dirty="0">
                <a:latin typeface="Times New Roman" pitchFamily="18" charset="0"/>
                <a:ea typeface="宋体" pitchFamily="2" charset="-122"/>
              </a:rPr>
              <a:t>在多个进程之间，共享代码和数据。</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8726">
                                            <p:txEl>
                                              <p:pRg st="1" end="1"/>
                                            </p:txEl>
                                          </p:spTgt>
                                        </p:tgtEl>
                                        <p:attrNameLst>
                                          <p:attrName>style.visibility</p:attrName>
                                        </p:attrNameLst>
                                      </p:cBhvr>
                                      <p:to>
                                        <p:strVal val="visible"/>
                                      </p:to>
                                    </p:set>
                                    <p:animEffect transition="in" filter="dissolve">
                                      <p:cBhvr>
                                        <p:cTn id="7" dur="500"/>
                                        <p:tgtEl>
                                          <p:spTgt spid="1587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8726">
                                            <p:txEl>
                                              <p:pRg st="2" end="2"/>
                                            </p:txEl>
                                          </p:spTgt>
                                        </p:tgtEl>
                                        <p:attrNameLst>
                                          <p:attrName>style.visibility</p:attrName>
                                        </p:attrNameLst>
                                      </p:cBhvr>
                                      <p:to>
                                        <p:strVal val="visible"/>
                                      </p:to>
                                    </p:set>
                                    <p:animEffect transition="in" filter="dissolve">
                                      <p:cBhvr>
                                        <p:cTn id="12" dur="500"/>
                                        <p:tgtEl>
                                          <p:spTgt spid="1587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8726">
                                            <p:txEl>
                                              <p:pRg st="3" end="3"/>
                                            </p:txEl>
                                          </p:spTgt>
                                        </p:tgtEl>
                                        <p:attrNameLst>
                                          <p:attrName>style.visibility</p:attrName>
                                        </p:attrNameLst>
                                      </p:cBhvr>
                                      <p:to>
                                        <p:strVal val="visible"/>
                                      </p:to>
                                    </p:set>
                                    <p:animEffect transition="in" filter="dissolve">
                                      <p:cBhvr>
                                        <p:cTn id="17" dur="500"/>
                                        <p:tgtEl>
                                          <p:spTgt spid="1587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8726">
                                            <p:txEl>
                                              <p:pRg st="4" end="4"/>
                                            </p:txEl>
                                          </p:spTgt>
                                        </p:tgtEl>
                                        <p:attrNameLst>
                                          <p:attrName>style.visibility</p:attrName>
                                        </p:attrNameLst>
                                      </p:cBhvr>
                                      <p:to>
                                        <p:strVal val="visible"/>
                                      </p:to>
                                    </p:set>
                                    <p:animEffect transition="in" filter="dissolve">
                                      <p:cBhvr>
                                        <p:cTn id="22" dur="500"/>
                                        <p:tgtEl>
                                          <p:spTgt spid="158726">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58726">
                                            <p:txEl>
                                              <p:pRg st="5" end="5"/>
                                            </p:txEl>
                                          </p:spTgt>
                                        </p:tgtEl>
                                        <p:attrNameLst>
                                          <p:attrName>style.visibility</p:attrName>
                                        </p:attrNameLst>
                                      </p:cBhvr>
                                      <p:to>
                                        <p:strVal val="visible"/>
                                      </p:to>
                                    </p:set>
                                    <p:animEffect transition="in" filter="dissolve">
                                      <p:cBhvr>
                                        <p:cTn id="25" dur="500"/>
                                        <p:tgtEl>
                                          <p:spTgt spid="1587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74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420807-67F4-4110-9DE0-843BF1DF55F3}" type="slidenum">
              <a:rPr lang="en-US" altLang="zh-CN" smtClean="0">
                <a:latin typeface="Times New Roman" pitchFamily="18" charset="0"/>
              </a:rPr>
              <a:pPr eaLnBrk="1" hangingPunct="1"/>
              <a:t>8</a:t>
            </a:fld>
            <a:endParaRPr lang="en-US" altLang="zh-CN" smtClean="0">
              <a:latin typeface="Times New Roman" pitchFamily="18" charset="0"/>
            </a:endParaRPr>
          </a:p>
        </p:txBody>
      </p:sp>
      <p:sp>
        <p:nvSpPr>
          <p:cNvPr id="17412" name="Text Box 3"/>
          <p:cNvSpPr txBox="1">
            <a:spLocks noChangeArrowheads="1"/>
          </p:cNvSpPr>
          <p:nvPr/>
        </p:nvSpPr>
        <p:spPr bwMode="auto">
          <a:xfrm>
            <a:off x="769938" y="1816540"/>
            <a:ext cx="7402512" cy="2745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100000"/>
              </a:spcBef>
            </a:pPr>
            <a:r>
              <a:rPr kumimoji="1" lang="zh-CN" altLang="en-US" sz="4000" b="1" dirty="0">
                <a:solidFill>
                  <a:srgbClr val="0000FF"/>
                </a:solidFill>
                <a:latin typeface="Times New Roman" pitchFamily="18" charset="0"/>
                <a:ea typeface="宋体" pitchFamily="2" charset="-122"/>
              </a:rPr>
              <a:t>如何实现多道存储管理，即在内存中同时有多个进程运行，有哪些问题需要考虑？</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60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577A76-0FDF-4880-BA55-D3927911C191}" type="slidenum">
              <a:rPr lang="en-US" altLang="zh-CN" smtClean="0">
                <a:latin typeface="Times New Roman" pitchFamily="18" charset="0"/>
              </a:rPr>
              <a:pPr eaLnBrk="1" hangingPunct="1"/>
              <a:t>80</a:t>
            </a:fld>
            <a:endParaRPr lang="en-US" altLang="zh-CN" smtClean="0">
              <a:latin typeface="Times New Roman" pitchFamily="18" charset="0"/>
            </a:endParaRPr>
          </a:p>
        </p:txBody>
      </p:sp>
      <p:graphicFrame>
        <p:nvGraphicFramePr>
          <p:cNvPr id="160814" name="Group 46"/>
          <p:cNvGraphicFramePr>
            <a:graphicFrameLocks noGrp="1"/>
          </p:cNvGraphicFramePr>
          <p:nvPr/>
        </p:nvGraphicFramePr>
        <p:xfrm>
          <a:off x="1547813" y="1196975"/>
          <a:ext cx="1885950" cy="1820863"/>
        </p:xfrm>
        <a:graphic>
          <a:graphicData uri="http://schemas.openxmlformats.org/drawingml/2006/table">
            <a:tbl>
              <a:tblPr/>
              <a:tblGrid>
                <a:gridCol w="1885950"/>
              </a:tblGrid>
              <a:tr h="6064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栈 </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数据段 </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代码段 </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0819" name="Group 51"/>
          <p:cNvGraphicFramePr>
            <a:graphicFrameLocks noGrp="1"/>
          </p:cNvGraphicFramePr>
          <p:nvPr/>
        </p:nvGraphicFramePr>
        <p:xfrm>
          <a:off x="1547813" y="3789363"/>
          <a:ext cx="1887537" cy="1941511"/>
        </p:xfrm>
        <a:graphic>
          <a:graphicData uri="http://schemas.openxmlformats.org/drawingml/2006/table">
            <a:tbl>
              <a:tblPr/>
              <a:tblGrid>
                <a:gridCol w="1887537"/>
              </a:tblGrid>
              <a:tr h="64611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栈 </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数据段 </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代码段 </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0838" name="Group 70"/>
          <p:cNvGraphicFramePr>
            <a:graphicFrameLocks noGrp="1"/>
          </p:cNvGraphicFramePr>
          <p:nvPr/>
        </p:nvGraphicFramePr>
        <p:xfrm>
          <a:off x="6162675" y="1019175"/>
          <a:ext cx="1958975" cy="5289551"/>
        </p:xfrm>
        <a:graphic>
          <a:graphicData uri="http://schemas.openxmlformats.org/drawingml/2006/table">
            <a:tbl>
              <a:tblPr/>
              <a:tblGrid>
                <a:gridCol w="1958975"/>
              </a:tblGrid>
              <a:tr h="7381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717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2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458F8F"/>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54" name="Line 37"/>
          <p:cNvSpPr>
            <a:spLocks noChangeShapeType="1"/>
          </p:cNvSpPr>
          <p:nvPr/>
        </p:nvSpPr>
        <p:spPr bwMode="auto">
          <a:xfrm>
            <a:off x="3419475" y="1196975"/>
            <a:ext cx="2743200" cy="3576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55" name="Line 38"/>
          <p:cNvSpPr>
            <a:spLocks noChangeShapeType="1"/>
          </p:cNvSpPr>
          <p:nvPr/>
        </p:nvSpPr>
        <p:spPr bwMode="auto">
          <a:xfrm>
            <a:off x="3433763" y="3017838"/>
            <a:ext cx="2722562" cy="2355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56" name="Line 39"/>
          <p:cNvSpPr>
            <a:spLocks noChangeShapeType="1"/>
          </p:cNvSpPr>
          <p:nvPr/>
        </p:nvSpPr>
        <p:spPr bwMode="auto">
          <a:xfrm flipV="1">
            <a:off x="3419475" y="1773238"/>
            <a:ext cx="273685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57" name="Line 40"/>
          <p:cNvSpPr>
            <a:spLocks noChangeShapeType="1"/>
          </p:cNvSpPr>
          <p:nvPr/>
        </p:nvSpPr>
        <p:spPr bwMode="auto">
          <a:xfrm flipV="1">
            <a:off x="3419475" y="2349500"/>
            <a:ext cx="2736850" cy="3384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58" name="Text Box 41"/>
          <p:cNvSpPr txBox="1">
            <a:spLocks noChangeArrowheads="1"/>
          </p:cNvSpPr>
          <p:nvPr/>
        </p:nvSpPr>
        <p:spPr bwMode="auto">
          <a:xfrm>
            <a:off x="1192002" y="6150247"/>
            <a:ext cx="4827587" cy="519113"/>
          </a:xfrm>
          <a:prstGeom prst="rect">
            <a:avLst/>
          </a:prstGeom>
          <a:solidFill>
            <a:schemeClr val="bg1"/>
          </a:solidFill>
          <a:ln>
            <a:noFill/>
          </a:ln>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dirty="0">
                <a:solidFill>
                  <a:srgbClr val="0000FF"/>
                </a:solidFill>
                <a:latin typeface="Times New Roman" pitchFamily="18" charset="0"/>
                <a:ea typeface="宋体" pitchFamily="2" charset="-122"/>
              </a:rPr>
              <a:t>如何共享代码（但非数据）？</a:t>
            </a:r>
          </a:p>
        </p:txBody>
      </p:sp>
      <p:sp>
        <p:nvSpPr>
          <p:cNvPr id="86059" name="Text Box 71"/>
          <p:cNvSpPr txBox="1">
            <a:spLocks noChangeArrowheads="1"/>
          </p:cNvSpPr>
          <p:nvPr/>
        </p:nvSpPr>
        <p:spPr bwMode="auto">
          <a:xfrm>
            <a:off x="2124075" y="2981325"/>
            <a:ext cx="579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a:latin typeface="Times New Roman" pitchFamily="18" charset="0"/>
                <a:ea typeface="宋体" pitchFamily="2" charset="-122"/>
              </a:rPr>
              <a:t>P1</a:t>
            </a:r>
          </a:p>
        </p:txBody>
      </p:sp>
      <p:sp>
        <p:nvSpPr>
          <p:cNvPr id="86060" name="Text Box 72"/>
          <p:cNvSpPr txBox="1">
            <a:spLocks noChangeArrowheads="1"/>
          </p:cNvSpPr>
          <p:nvPr/>
        </p:nvSpPr>
        <p:spPr bwMode="auto">
          <a:xfrm>
            <a:off x="6804025" y="4797425"/>
            <a:ext cx="579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a:latin typeface="Times New Roman" pitchFamily="18" charset="0"/>
                <a:ea typeface="宋体" pitchFamily="2" charset="-122"/>
              </a:rPr>
              <a:t>P1</a:t>
            </a:r>
          </a:p>
        </p:txBody>
      </p:sp>
      <p:sp>
        <p:nvSpPr>
          <p:cNvPr id="86061" name="Text Box 73"/>
          <p:cNvSpPr txBox="1">
            <a:spLocks noChangeArrowheads="1"/>
          </p:cNvSpPr>
          <p:nvPr/>
        </p:nvSpPr>
        <p:spPr bwMode="auto">
          <a:xfrm>
            <a:off x="2124075" y="5661025"/>
            <a:ext cx="579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a:latin typeface="Times New Roman" pitchFamily="18" charset="0"/>
                <a:ea typeface="宋体" pitchFamily="2" charset="-122"/>
              </a:rPr>
              <a:t>P2</a:t>
            </a:r>
          </a:p>
        </p:txBody>
      </p:sp>
      <p:sp>
        <p:nvSpPr>
          <p:cNvPr id="86062" name="Text Box 74"/>
          <p:cNvSpPr txBox="1">
            <a:spLocks noChangeArrowheads="1"/>
          </p:cNvSpPr>
          <p:nvPr/>
        </p:nvSpPr>
        <p:spPr bwMode="auto">
          <a:xfrm>
            <a:off x="6804025" y="1830388"/>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a:latin typeface="Times New Roman" pitchFamily="18" charset="0"/>
                <a:ea typeface="宋体" pitchFamily="2" charset="-122"/>
              </a:rPr>
              <a:t>P2</a:t>
            </a: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70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5C6FD9-1093-40A4-8023-C7DD1CA322AE}" type="slidenum">
              <a:rPr lang="en-US" altLang="zh-CN" smtClean="0">
                <a:latin typeface="Times New Roman" pitchFamily="18" charset="0"/>
              </a:rPr>
              <a:pPr eaLnBrk="1" hangingPunct="1"/>
              <a:t>81</a:t>
            </a:fld>
            <a:endParaRPr lang="en-US" altLang="zh-CN" smtClean="0">
              <a:latin typeface="Times New Roman" pitchFamily="18" charset="0"/>
            </a:endParaRPr>
          </a:p>
        </p:txBody>
      </p:sp>
      <p:sp>
        <p:nvSpPr>
          <p:cNvPr id="87044" name="Text Box 2"/>
          <p:cNvSpPr txBox="1">
            <a:spLocks noChangeArrowheads="1"/>
          </p:cNvSpPr>
          <p:nvPr/>
        </p:nvSpPr>
        <p:spPr bwMode="auto">
          <a:xfrm>
            <a:off x="3349625" y="1203325"/>
            <a:ext cx="24765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1. </a:t>
            </a:r>
            <a:r>
              <a:rPr lang="zh-CN" altLang="en-US" sz="3600" b="1">
                <a:latin typeface="Times New Roman" pitchFamily="18" charset="0"/>
                <a:ea typeface="宋体" pitchFamily="2" charset="-122"/>
              </a:rPr>
              <a:t>基本原理</a:t>
            </a:r>
            <a:endParaRPr kumimoji="1" lang="zh-CN" altLang="en-US" sz="3600">
              <a:latin typeface="Times New Roman" pitchFamily="18" charset="0"/>
              <a:ea typeface="宋体" pitchFamily="2" charset="-122"/>
            </a:endParaRPr>
          </a:p>
        </p:txBody>
      </p:sp>
      <p:sp>
        <p:nvSpPr>
          <p:cNvPr id="159747" name="Text Box 3"/>
          <p:cNvSpPr txBox="1">
            <a:spLocks noChangeArrowheads="1"/>
          </p:cNvSpPr>
          <p:nvPr/>
        </p:nvSpPr>
        <p:spPr bwMode="auto">
          <a:xfrm>
            <a:off x="323850" y="2066814"/>
            <a:ext cx="8424863" cy="4314514"/>
          </a:xfrm>
          <a:prstGeom prst="rect">
            <a:avLst/>
          </a:prstGeom>
          <a:noFill/>
          <a:ln w="9525">
            <a:noFill/>
            <a:miter lim="800000"/>
            <a:headEnd/>
            <a:tailEnd/>
          </a:ln>
        </p:spPr>
        <p:txBody>
          <a:bodyPr>
            <a:spAutoFit/>
          </a:bodyPr>
          <a:lstStyle/>
          <a:p>
            <a:pPr marL="374650" indent="-374650" eaLnBrk="0" hangingPunct="0">
              <a:lnSpc>
                <a:spcPct val="114000"/>
              </a:lnSpc>
              <a:spcBef>
                <a:spcPct val="50000"/>
              </a:spcBef>
              <a:buClr>
                <a:schemeClr val="tx1"/>
              </a:buClr>
              <a:buFont typeface="Wingdings" pitchFamily="2" charset="2"/>
              <a:buChar char="ª"/>
              <a:defRPr/>
            </a:pPr>
            <a:r>
              <a:rPr kumimoji="1" lang="zh-CN" altLang="en-US" sz="2800" b="1" dirty="0">
                <a:latin typeface="Times New Roman" pitchFamily="18" charset="0"/>
                <a:ea typeface="宋体" pitchFamily="2" charset="-122"/>
              </a:rPr>
              <a:t>对程序的每个</a:t>
            </a:r>
            <a:r>
              <a:rPr kumimoji="1" lang="zh-CN" altLang="en-US" sz="28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逻辑单元</a:t>
            </a:r>
            <a:r>
              <a:rPr kumimoji="1" lang="zh-CN" altLang="en-US" sz="2800" b="1" dirty="0">
                <a:latin typeface="Times New Roman" pitchFamily="18" charset="0"/>
                <a:ea typeface="宋体" pitchFamily="2" charset="-122"/>
              </a:rPr>
              <a:t>（代码、数据和栈等），设立一个完全独立的地址空间，称为“</a:t>
            </a:r>
            <a:r>
              <a:rPr kumimoji="1" lang="zh-CN" altLang="en-US" sz="2800" b="1" dirty="0">
                <a:latin typeface="Times New Roman" pitchFamily="18" charset="0"/>
                <a:ea typeface="黑体" pitchFamily="49" charset="-122"/>
              </a:rPr>
              <a:t>段</a:t>
            </a:r>
            <a:r>
              <a:rPr kumimoji="1" lang="zh-CN" altLang="en-US" sz="2800" b="1" dirty="0">
                <a:latin typeface="Times New Roman" pitchFamily="18" charset="0"/>
                <a:ea typeface="宋体" pitchFamily="2" charset="-122"/>
              </a:rPr>
              <a:t>”。每个段的内部是一维的线性连续地址，大小可不同；</a:t>
            </a:r>
          </a:p>
          <a:p>
            <a:pPr marL="374650" indent="-374650" eaLnBrk="0" hangingPunct="0">
              <a:lnSpc>
                <a:spcPct val="114000"/>
              </a:lnSpc>
              <a:spcBef>
                <a:spcPts val="1200"/>
              </a:spcBef>
              <a:buClr>
                <a:schemeClr val="tx1"/>
              </a:buClr>
              <a:buFont typeface="Wingdings" pitchFamily="2" charset="2"/>
              <a:buChar char="ª"/>
              <a:defRPr/>
            </a:pPr>
            <a:r>
              <a:rPr kumimoji="1" lang="zh-CN" altLang="en-US" sz="2800" b="1" dirty="0">
                <a:latin typeface="Times New Roman" pitchFamily="18" charset="0"/>
                <a:ea typeface="宋体" pitchFamily="2" charset="-122"/>
              </a:rPr>
              <a:t>对于物理内存来说，采用可变分区（动态分区）的管理方法；</a:t>
            </a:r>
          </a:p>
          <a:p>
            <a:pPr marL="374650" indent="-374650" eaLnBrk="0" hangingPunct="0">
              <a:lnSpc>
                <a:spcPct val="114000"/>
              </a:lnSpc>
              <a:spcBef>
                <a:spcPts val="1200"/>
              </a:spcBef>
              <a:buClr>
                <a:schemeClr val="tx1"/>
              </a:buClr>
              <a:buFont typeface="Wingdings" pitchFamily="2" charset="2"/>
              <a:buChar char="ª"/>
              <a:defRPr/>
            </a:pPr>
            <a:r>
              <a:rPr kumimoji="1" lang="zh-CN" altLang="en-US" sz="2800" b="1" dirty="0">
                <a:latin typeface="Times New Roman" pitchFamily="18" charset="0"/>
                <a:ea typeface="宋体" pitchFamily="2" charset="-122"/>
              </a:rPr>
              <a:t>当一个程序需要装入内存时，以段为单位进行分配，</a:t>
            </a:r>
            <a:r>
              <a:rPr kumimoji="1" lang="zh-CN" altLang="en-US" sz="2800" b="1" dirty="0">
                <a:solidFill>
                  <a:srgbClr val="0000FF"/>
                </a:solidFill>
                <a:latin typeface="Times New Roman" pitchFamily="18" charset="0"/>
                <a:ea typeface="楷体_GB2312" pitchFamily="49" charset="-122"/>
              </a:rPr>
              <a:t>把每一个段装入到一个内存分区当中</a:t>
            </a:r>
            <a:r>
              <a:rPr kumimoji="1" lang="zh-CN" altLang="en-US" sz="2800" b="1" dirty="0">
                <a:latin typeface="Times New Roman" pitchFamily="18" charset="0"/>
                <a:ea typeface="宋体" pitchFamily="2" charset="-122"/>
              </a:rPr>
              <a:t>，这些内存分区不必是连续的。</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animEffect transition="in" filter="dissolve">
                                      <p:cBhvr>
                                        <p:cTn id="7" dur="500"/>
                                        <p:tgtEl>
                                          <p:spTgt spid="159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9747">
                                            <p:txEl>
                                              <p:pRg st="2" end="2"/>
                                            </p:txEl>
                                          </p:spTgt>
                                        </p:tgtEl>
                                        <p:attrNameLst>
                                          <p:attrName>style.visibility</p:attrName>
                                        </p:attrNameLst>
                                      </p:cBhvr>
                                      <p:to>
                                        <p:strVal val="visible"/>
                                      </p:to>
                                    </p:set>
                                    <p:animEffect transition="in" filter="dissolve">
                                      <p:cBhvr>
                                        <p:cTn id="12" dur="500"/>
                                        <p:tgtEl>
                                          <p:spTgt spid="159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80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9981DB-B5DD-474C-A03F-48A9896661AF}" type="slidenum">
              <a:rPr lang="en-US" altLang="zh-CN" smtClean="0">
                <a:latin typeface="Times New Roman" pitchFamily="18" charset="0"/>
              </a:rPr>
              <a:pPr eaLnBrk="1" hangingPunct="1"/>
              <a:t>82</a:t>
            </a:fld>
            <a:endParaRPr lang="en-US" altLang="zh-CN" smtClean="0">
              <a:latin typeface="Times New Roman" pitchFamily="18" charset="0"/>
            </a:endParaRPr>
          </a:p>
        </p:txBody>
      </p:sp>
      <p:grpSp>
        <p:nvGrpSpPr>
          <p:cNvPr id="88068" name="Group 4"/>
          <p:cNvGrpSpPr>
            <a:grpSpLocks/>
          </p:cNvGrpSpPr>
          <p:nvPr/>
        </p:nvGrpSpPr>
        <p:grpSpPr bwMode="auto">
          <a:xfrm>
            <a:off x="5421313" y="1573213"/>
            <a:ext cx="2327275" cy="4670425"/>
            <a:chOff x="3153" y="855"/>
            <a:chExt cx="1466" cy="2942"/>
          </a:xfrm>
        </p:grpSpPr>
        <p:grpSp>
          <p:nvGrpSpPr>
            <p:cNvPr id="88082" name="Group 5"/>
            <p:cNvGrpSpPr>
              <a:grpSpLocks/>
            </p:cNvGrpSpPr>
            <p:nvPr/>
          </p:nvGrpSpPr>
          <p:grpSpPr bwMode="auto">
            <a:xfrm>
              <a:off x="3552" y="855"/>
              <a:ext cx="720" cy="672"/>
              <a:chOff x="3888" y="1056"/>
              <a:chExt cx="720" cy="672"/>
            </a:xfrm>
          </p:grpSpPr>
          <p:sp>
            <p:nvSpPr>
              <p:cNvPr id="88094" name="Rectangle 6"/>
              <p:cNvSpPr>
                <a:spLocks noChangeArrowheads="1"/>
              </p:cNvSpPr>
              <p:nvPr/>
            </p:nvSpPr>
            <p:spPr bwMode="auto">
              <a:xfrm>
                <a:off x="3888" y="1056"/>
                <a:ext cx="720" cy="672"/>
              </a:xfrm>
              <a:prstGeom prst="rect">
                <a:avLst/>
              </a:prstGeom>
              <a:solidFill>
                <a:schemeClr val="bg1"/>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88095" name="Line 7"/>
              <p:cNvSpPr>
                <a:spLocks noChangeShapeType="1"/>
              </p:cNvSpPr>
              <p:nvPr/>
            </p:nvSpPr>
            <p:spPr bwMode="auto">
              <a:xfrm>
                <a:off x="3888" y="1392"/>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8083" name="Group 8"/>
            <p:cNvGrpSpPr>
              <a:grpSpLocks/>
            </p:cNvGrpSpPr>
            <p:nvPr/>
          </p:nvGrpSpPr>
          <p:grpSpPr bwMode="auto">
            <a:xfrm>
              <a:off x="3552" y="1527"/>
              <a:ext cx="720" cy="672"/>
              <a:chOff x="3888" y="1056"/>
              <a:chExt cx="720" cy="672"/>
            </a:xfrm>
          </p:grpSpPr>
          <p:sp>
            <p:nvSpPr>
              <p:cNvPr id="88092" name="Rectangle 9"/>
              <p:cNvSpPr>
                <a:spLocks noChangeArrowheads="1"/>
              </p:cNvSpPr>
              <p:nvPr/>
            </p:nvSpPr>
            <p:spPr bwMode="auto">
              <a:xfrm>
                <a:off x="3888" y="1056"/>
                <a:ext cx="720" cy="672"/>
              </a:xfrm>
              <a:prstGeom prst="rect">
                <a:avLst/>
              </a:prstGeom>
              <a:solidFill>
                <a:srgbClr val="969696"/>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88093" name="Line 10"/>
              <p:cNvSpPr>
                <a:spLocks noChangeShapeType="1"/>
              </p:cNvSpPr>
              <p:nvPr/>
            </p:nvSpPr>
            <p:spPr bwMode="auto">
              <a:xfrm>
                <a:off x="3888" y="1392"/>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8084" name="Text Box 11"/>
            <p:cNvSpPr txBox="1">
              <a:spLocks noChangeArrowheads="1"/>
            </p:cNvSpPr>
            <p:nvPr/>
          </p:nvSpPr>
          <p:spPr bwMode="auto">
            <a:xfrm>
              <a:off x="3768" y="86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altLang="zh-CN" sz="2800">
                  <a:latin typeface="Helvetica" pitchFamily="34" charset="0"/>
                  <a:ea typeface="宋体" pitchFamily="2" charset="-122"/>
                </a:rPr>
                <a:t>1</a:t>
              </a:r>
            </a:p>
          </p:txBody>
        </p:sp>
        <p:sp>
          <p:nvSpPr>
            <p:cNvPr id="88085" name="Text Box 12"/>
            <p:cNvSpPr txBox="1">
              <a:spLocks noChangeArrowheads="1"/>
            </p:cNvSpPr>
            <p:nvPr/>
          </p:nvSpPr>
          <p:spPr bwMode="auto">
            <a:xfrm>
              <a:off x="3770" y="119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altLang="zh-CN" sz="2800">
                  <a:latin typeface="Helvetica" pitchFamily="34" charset="0"/>
                  <a:ea typeface="宋体" pitchFamily="2" charset="-122"/>
                </a:rPr>
                <a:t>4</a:t>
              </a:r>
            </a:p>
          </p:txBody>
        </p:sp>
        <p:sp>
          <p:nvSpPr>
            <p:cNvPr id="88086" name="Rectangle 13"/>
            <p:cNvSpPr>
              <a:spLocks noChangeArrowheads="1"/>
            </p:cNvSpPr>
            <p:nvPr/>
          </p:nvSpPr>
          <p:spPr bwMode="auto">
            <a:xfrm>
              <a:off x="3552" y="2199"/>
              <a:ext cx="720" cy="912"/>
            </a:xfrm>
            <a:prstGeom prst="rect">
              <a:avLst/>
            </a:prstGeom>
            <a:solidFill>
              <a:schemeClr val="bg1"/>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88087" name="Rectangle 14"/>
            <p:cNvSpPr>
              <a:spLocks noChangeArrowheads="1"/>
            </p:cNvSpPr>
            <p:nvPr/>
          </p:nvSpPr>
          <p:spPr bwMode="auto">
            <a:xfrm>
              <a:off x="3552" y="3111"/>
              <a:ext cx="720" cy="240"/>
            </a:xfrm>
            <a:prstGeom prst="rect">
              <a:avLst/>
            </a:prstGeom>
            <a:solidFill>
              <a:srgbClr val="969696"/>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88088" name="Line 15"/>
            <p:cNvSpPr>
              <a:spLocks noChangeShapeType="1"/>
            </p:cNvSpPr>
            <p:nvPr/>
          </p:nvSpPr>
          <p:spPr bwMode="auto">
            <a:xfrm>
              <a:off x="3552" y="2439"/>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9" name="Text Box 16"/>
            <p:cNvSpPr txBox="1">
              <a:spLocks noChangeArrowheads="1"/>
            </p:cNvSpPr>
            <p:nvPr/>
          </p:nvSpPr>
          <p:spPr bwMode="auto">
            <a:xfrm>
              <a:off x="3770" y="216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altLang="zh-CN" sz="2800">
                  <a:latin typeface="Helvetica" pitchFamily="34" charset="0"/>
                  <a:ea typeface="宋体" pitchFamily="2" charset="-122"/>
                </a:rPr>
                <a:t>2</a:t>
              </a:r>
            </a:p>
          </p:txBody>
        </p:sp>
        <p:sp>
          <p:nvSpPr>
            <p:cNvPr id="88090" name="Text Box 17"/>
            <p:cNvSpPr txBox="1">
              <a:spLocks noChangeArrowheads="1"/>
            </p:cNvSpPr>
            <p:nvPr/>
          </p:nvSpPr>
          <p:spPr bwMode="auto">
            <a:xfrm>
              <a:off x="3770" y="26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altLang="zh-CN" sz="2800">
                  <a:latin typeface="Helvetica" pitchFamily="34" charset="0"/>
                  <a:ea typeface="宋体" pitchFamily="2" charset="-122"/>
                </a:rPr>
                <a:t>3</a:t>
              </a:r>
            </a:p>
          </p:txBody>
        </p:sp>
        <p:sp>
          <p:nvSpPr>
            <p:cNvPr id="88091" name="Text Box 18"/>
            <p:cNvSpPr txBox="1">
              <a:spLocks noChangeArrowheads="1"/>
            </p:cNvSpPr>
            <p:nvPr/>
          </p:nvSpPr>
          <p:spPr bwMode="auto">
            <a:xfrm>
              <a:off x="3153" y="3470"/>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zh-CN" altLang="en-US" sz="2800" b="1">
                  <a:latin typeface="Helvetica" pitchFamily="34" charset="0"/>
                  <a:ea typeface="宋体" pitchFamily="2" charset="-122"/>
                </a:rPr>
                <a:t>物理内存空间</a:t>
              </a:r>
            </a:p>
          </p:txBody>
        </p:sp>
      </p:grpSp>
      <p:grpSp>
        <p:nvGrpSpPr>
          <p:cNvPr id="88069" name="Group 19"/>
          <p:cNvGrpSpPr>
            <a:grpSpLocks/>
          </p:cNvGrpSpPr>
          <p:nvPr/>
        </p:nvGrpSpPr>
        <p:grpSpPr bwMode="auto">
          <a:xfrm>
            <a:off x="1233488" y="1011238"/>
            <a:ext cx="3192462" cy="5270500"/>
            <a:chOff x="803" y="501"/>
            <a:chExt cx="2011" cy="3320"/>
          </a:xfrm>
        </p:grpSpPr>
        <p:sp>
          <p:nvSpPr>
            <p:cNvPr id="88072" name="Oval 20"/>
            <p:cNvSpPr>
              <a:spLocks noChangeArrowheads="1"/>
            </p:cNvSpPr>
            <p:nvPr/>
          </p:nvSpPr>
          <p:spPr bwMode="auto">
            <a:xfrm>
              <a:off x="803" y="501"/>
              <a:ext cx="2011" cy="2904"/>
            </a:xfrm>
            <a:prstGeom prst="ellipse">
              <a:avLst/>
            </a:prstGeom>
            <a:solidFill>
              <a:schemeClr val="bg1"/>
            </a:solidFill>
            <a:ln w="28575">
              <a:solidFill>
                <a:schemeClr val="tx1"/>
              </a:solidFill>
              <a:round/>
              <a:headEnd/>
              <a:tailEnd/>
            </a:ln>
          </p:spPr>
          <p:txBody>
            <a:bodyPr wrap="none" anchor="ctr"/>
            <a:lstStyle/>
            <a:p>
              <a:pPr algn="ctr" eaLnBrk="0" hangingPunct="0"/>
              <a:endParaRPr kumimoji="1" lang="zh-CN" altLang="en-US" sz="2800" b="1">
                <a:latin typeface="Times New Roman" pitchFamily="18" charset="0"/>
                <a:ea typeface="宋体" pitchFamily="2" charset="-122"/>
              </a:endParaRPr>
            </a:p>
          </p:txBody>
        </p:sp>
        <p:sp>
          <p:nvSpPr>
            <p:cNvPr id="88073" name="Text Box 21"/>
            <p:cNvSpPr txBox="1">
              <a:spLocks noChangeArrowheads="1"/>
            </p:cNvSpPr>
            <p:nvPr/>
          </p:nvSpPr>
          <p:spPr bwMode="auto">
            <a:xfrm>
              <a:off x="1325" y="3494"/>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zh-CN" altLang="en-US" sz="2800" b="1">
                  <a:ea typeface="宋体" pitchFamily="2" charset="-122"/>
                </a:rPr>
                <a:t>用户空间</a:t>
              </a:r>
            </a:p>
          </p:txBody>
        </p:sp>
        <p:sp>
          <p:nvSpPr>
            <p:cNvPr id="88074" name="Rectangle 22"/>
            <p:cNvSpPr>
              <a:spLocks noChangeArrowheads="1"/>
            </p:cNvSpPr>
            <p:nvPr/>
          </p:nvSpPr>
          <p:spPr bwMode="auto">
            <a:xfrm>
              <a:off x="1155" y="1233"/>
              <a:ext cx="624" cy="336"/>
            </a:xfrm>
            <a:prstGeom prst="rect">
              <a:avLst/>
            </a:prstGeom>
            <a:solidFill>
              <a:schemeClr val="bg1"/>
            </a:solidFill>
            <a:ln w="28575">
              <a:solidFill>
                <a:schemeClr val="tx1"/>
              </a:solidFill>
              <a:miter lim="800000"/>
              <a:headEnd/>
              <a:tailEnd/>
            </a:ln>
          </p:spPr>
          <p:txBody>
            <a:bodyPr wrap="none" anchor="ctr"/>
            <a:lstStyle/>
            <a:p>
              <a:pPr algn="ctr" eaLnBrk="0" hangingPunct="0"/>
              <a:r>
                <a:rPr lang="en-US" altLang="zh-CN" sz="2800">
                  <a:latin typeface="Helvetica" pitchFamily="34" charset="0"/>
                  <a:ea typeface="宋体" pitchFamily="2" charset="-122"/>
                </a:rPr>
                <a:t>1</a:t>
              </a:r>
            </a:p>
          </p:txBody>
        </p:sp>
        <p:sp>
          <p:nvSpPr>
            <p:cNvPr id="88075" name="Rectangle 23"/>
            <p:cNvSpPr>
              <a:spLocks noChangeArrowheads="1"/>
            </p:cNvSpPr>
            <p:nvPr/>
          </p:nvSpPr>
          <p:spPr bwMode="auto">
            <a:xfrm>
              <a:off x="1104" y="2160"/>
              <a:ext cx="576" cy="576"/>
            </a:xfrm>
            <a:prstGeom prst="rect">
              <a:avLst/>
            </a:prstGeom>
            <a:solidFill>
              <a:schemeClr val="bg1"/>
            </a:solidFill>
            <a:ln w="28575">
              <a:solidFill>
                <a:schemeClr val="tx1"/>
              </a:solidFill>
              <a:miter lim="800000"/>
              <a:headEnd/>
              <a:tailEnd/>
            </a:ln>
          </p:spPr>
          <p:txBody>
            <a:bodyPr wrap="none" anchor="ctr"/>
            <a:lstStyle/>
            <a:p>
              <a:pPr algn="ctr" eaLnBrk="0" hangingPunct="0"/>
              <a:r>
                <a:rPr lang="en-US" altLang="zh-CN" sz="2800">
                  <a:latin typeface="Helvetica" pitchFamily="34" charset="0"/>
                  <a:ea typeface="宋体" pitchFamily="2" charset="-122"/>
                </a:rPr>
                <a:t>3</a:t>
              </a:r>
            </a:p>
          </p:txBody>
        </p:sp>
        <p:sp>
          <p:nvSpPr>
            <p:cNvPr id="88076" name="Rectangle 24"/>
            <p:cNvSpPr>
              <a:spLocks noChangeArrowheads="1"/>
            </p:cNvSpPr>
            <p:nvPr/>
          </p:nvSpPr>
          <p:spPr bwMode="auto">
            <a:xfrm>
              <a:off x="2025" y="1455"/>
              <a:ext cx="576" cy="240"/>
            </a:xfrm>
            <a:prstGeom prst="rect">
              <a:avLst/>
            </a:prstGeom>
            <a:solidFill>
              <a:schemeClr val="bg1"/>
            </a:solidFill>
            <a:ln w="28575">
              <a:solidFill>
                <a:schemeClr val="tx1"/>
              </a:solidFill>
              <a:miter lim="800000"/>
              <a:headEnd/>
              <a:tailEnd/>
            </a:ln>
          </p:spPr>
          <p:txBody>
            <a:bodyPr wrap="none" anchor="ctr"/>
            <a:lstStyle/>
            <a:p>
              <a:pPr algn="ctr" eaLnBrk="0" hangingPunct="0"/>
              <a:r>
                <a:rPr lang="en-US" altLang="zh-CN" sz="2800">
                  <a:latin typeface="Helvetica" pitchFamily="34" charset="0"/>
                  <a:ea typeface="宋体" pitchFamily="2" charset="-122"/>
                </a:rPr>
                <a:t>2</a:t>
              </a:r>
            </a:p>
          </p:txBody>
        </p:sp>
        <p:sp>
          <p:nvSpPr>
            <p:cNvPr id="88077" name="Rectangle 25"/>
            <p:cNvSpPr>
              <a:spLocks noChangeArrowheads="1"/>
            </p:cNvSpPr>
            <p:nvPr/>
          </p:nvSpPr>
          <p:spPr bwMode="auto">
            <a:xfrm>
              <a:off x="1977" y="2259"/>
              <a:ext cx="576" cy="336"/>
            </a:xfrm>
            <a:prstGeom prst="rect">
              <a:avLst/>
            </a:prstGeom>
            <a:solidFill>
              <a:schemeClr val="bg1"/>
            </a:solidFill>
            <a:ln w="28575">
              <a:solidFill>
                <a:schemeClr val="tx1"/>
              </a:solidFill>
              <a:miter lim="800000"/>
              <a:headEnd/>
              <a:tailEnd/>
            </a:ln>
          </p:spPr>
          <p:txBody>
            <a:bodyPr wrap="none" anchor="ctr"/>
            <a:lstStyle/>
            <a:p>
              <a:pPr algn="ctr" eaLnBrk="0" hangingPunct="0"/>
              <a:r>
                <a:rPr lang="en-US" altLang="zh-CN" sz="2800">
                  <a:latin typeface="Helvetica" pitchFamily="34" charset="0"/>
                  <a:ea typeface="宋体" pitchFamily="2" charset="-122"/>
                </a:rPr>
                <a:t>4</a:t>
              </a:r>
            </a:p>
          </p:txBody>
        </p:sp>
        <p:sp>
          <p:nvSpPr>
            <p:cNvPr id="88078" name="Text Box 26"/>
            <p:cNvSpPr txBox="1">
              <a:spLocks noChangeArrowheads="1"/>
            </p:cNvSpPr>
            <p:nvPr/>
          </p:nvSpPr>
          <p:spPr bwMode="auto">
            <a:xfrm>
              <a:off x="1897" y="197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子函数</a:t>
              </a:r>
            </a:p>
          </p:txBody>
        </p:sp>
        <p:sp>
          <p:nvSpPr>
            <p:cNvPr id="88079" name="Text Box 27"/>
            <p:cNvSpPr txBox="1">
              <a:spLocks noChangeArrowheads="1"/>
            </p:cNvSpPr>
            <p:nvPr/>
          </p:nvSpPr>
          <p:spPr bwMode="auto">
            <a:xfrm>
              <a:off x="1119" y="897"/>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主函数</a:t>
              </a:r>
            </a:p>
          </p:txBody>
        </p:sp>
        <p:sp>
          <p:nvSpPr>
            <p:cNvPr id="88080" name="Text Box 28"/>
            <p:cNvSpPr txBox="1">
              <a:spLocks noChangeArrowheads="1"/>
            </p:cNvSpPr>
            <p:nvPr/>
          </p:nvSpPr>
          <p:spPr bwMode="auto">
            <a:xfrm>
              <a:off x="1218" y="1823"/>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栈</a:t>
              </a:r>
            </a:p>
          </p:txBody>
        </p:sp>
        <p:sp>
          <p:nvSpPr>
            <p:cNvPr id="88081" name="Text Box 29"/>
            <p:cNvSpPr txBox="1">
              <a:spLocks noChangeArrowheads="1"/>
            </p:cNvSpPr>
            <p:nvPr/>
          </p:nvSpPr>
          <p:spPr bwMode="auto">
            <a:xfrm>
              <a:off x="1959" y="1122"/>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latin typeface="Times New Roman" pitchFamily="18" charset="0"/>
                  <a:ea typeface="宋体" pitchFamily="2" charset="-122"/>
                </a:rPr>
                <a:t>符号表</a:t>
              </a:r>
            </a:p>
          </p:txBody>
        </p:sp>
      </p:grpSp>
      <p:sp>
        <p:nvSpPr>
          <p:cNvPr id="88070" name="Text Box 30"/>
          <p:cNvSpPr txBox="1">
            <a:spLocks noChangeArrowheads="1"/>
          </p:cNvSpPr>
          <p:nvPr/>
        </p:nvSpPr>
        <p:spPr bwMode="auto">
          <a:xfrm>
            <a:off x="1370013" y="25114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0</a:t>
            </a:r>
          </a:p>
        </p:txBody>
      </p:sp>
      <p:sp>
        <p:nvSpPr>
          <p:cNvPr id="88071" name="Text Box 31"/>
          <p:cNvSpPr txBox="1">
            <a:spLocks noChangeArrowheads="1"/>
          </p:cNvSpPr>
          <p:nvPr/>
        </p:nvSpPr>
        <p:spPr bwMode="auto">
          <a:xfrm>
            <a:off x="1368425" y="19827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400" b="1">
                <a:latin typeface="Times New Roman" pitchFamily="18" charset="0"/>
                <a:ea typeface="宋体" pitchFamily="2" charset="-122"/>
              </a:rPr>
              <a:t>n</a:t>
            </a: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890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EE4E919-CC10-456D-83EB-10468C8FA97C}" type="slidenum">
              <a:rPr lang="en-US" altLang="zh-CN" smtClean="0">
                <a:latin typeface="Times New Roman" pitchFamily="18" charset="0"/>
              </a:rPr>
              <a:pPr eaLnBrk="1" hangingPunct="1"/>
              <a:t>83</a:t>
            </a:fld>
            <a:endParaRPr lang="en-US" altLang="zh-CN" smtClean="0">
              <a:latin typeface="Times New Roman" pitchFamily="18" charset="0"/>
            </a:endParaRPr>
          </a:p>
        </p:txBody>
      </p:sp>
      <p:sp>
        <p:nvSpPr>
          <p:cNvPr id="89092" name="Text Box 30"/>
          <p:cNvSpPr txBox="1">
            <a:spLocks noChangeArrowheads="1"/>
          </p:cNvSpPr>
          <p:nvPr/>
        </p:nvSpPr>
        <p:spPr bwMode="auto">
          <a:xfrm>
            <a:off x="3349625" y="1275482"/>
            <a:ext cx="24765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2. </a:t>
            </a:r>
            <a:r>
              <a:rPr lang="zh-CN" altLang="en-US" sz="3600" b="1">
                <a:latin typeface="Times New Roman" pitchFamily="18" charset="0"/>
                <a:ea typeface="宋体" pitchFamily="2" charset="-122"/>
              </a:rPr>
              <a:t>具体实现</a:t>
            </a:r>
            <a:endParaRPr kumimoji="1" lang="zh-CN" altLang="en-US" sz="3600">
              <a:latin typeface="Times New Roman" pitchFamily="18" charset="0"/>
              <a:ea typeface="宋体" pitchFamily="2" charset="-122"/>
            </a:endParaRPr>
          </a:p>
        </p:txBody>
      </p:sp>
      <p:sp>
        <p:nvSpPr>
          <p:cNvPr id="149535" name="Text Box 31"/>
          <p:cNvSpPr txBox="1">
            <a:spLocks noChangeArrowheads="1"/>
          </p:cNvSpPr>
          <p:nvPr/>
        </p:nvSpPr>
        <p:spPr bwMode="auto">
          <a:xfrm>
            <a:off x="477838" y="2060848"/>
            <a:ext cx="8245475" cy="4315027"/>
          </a:xfrm>
          <a:prstGeom prst="rect">
            <a:avLst/>
          </a:prstGeom>
          <a:noFill/>
          <a:ln w="9525">
            <a:noFill/>
            <a:miter lim="800000"/>
            <a:headEnd/>
            <a:tailEnd/>
          </a:ln>
        </p:spPr>
        <p:txBody>
          <a:bodyPr>
            <a:spAutoFit/>
          </a:bodyPr>
          <a:lstStyle/>
          <a:p>
            <a:pPr marL="374650" indent="-374650" eaLnBrk="0" hangingPunct="0">
              <a:lnSpc>
                <a:spcPct val="140000"/>
              </a:lnSpc>
              <a:buClr>
                <a:schemeClr val="tx1"/>
              </a:buClr>
              <a:buFont typeface="Wingdings" pitchFamily="2" charset="2"/>
              <a:buChar char="ª"/>
              <a:defRPr/>
            </a:pPr>
            <a:r>
              <a:rPr kumimoji="1" lang="zh-CN" altLang="en-US" sz="2800" b="1" dirty="0">
                <a:latin typeface="Times New Roman" pitchFamily="18" charset="0"/>
                <a:ea typeface="宋体" pitchFamily="2" charset="-122"/>
              </a:rPr>
              <a:t>在段式存储管理中，用户空间地址为二维地址：</a:t>
            </a:r>
            <a:br>
              <a:rPr kumimoji="1" lang="zh-CN" altLang="en-US" sz="2800" b="1" dirty="0">
                <a:latin typeface="Times New Roman" pitchFamily="18" charset="0"/>
                <a:ea typeface="宋体" pitchFamily="2" charset="-122"/>
              </a:rPr>
            </a:br>
            <a:r>
              <a:rPr kumimoji="1" lang="en-US" altLang="zh-CN" sz="2800" b="1" dirty="0">
                <a:solidFill>
                  <a:srgbClr val="0000FF"/>
                </a:solidFill>
                <a:latin typeface="Times New Roman" pitchFamily="18" charset="0"/>
                <a:ea typeface="宋体" pitchFamily="2" charset="-122"/>
                <a:cs typeface="Times New Roman" pitchFamily="18" charset="0"/>
              </a:rPr>
              <a:t>(</a:t>
            </a:r>
            <a:r>
              <a:rPr kumimoji="1" lang="zh-CN" altLang="en-US" sz="2800" b="1" dirty="0">
                <a:solidFill>
                  <a:srgbClr val="0000FF"/>
                </a:solidFill>
                <a:latin typeface="Times New Roman" pitchFamily="18" charset="0"/>
                <a:ea typeface="宋体" pitchFamily="2" charset="-122"/>
              </a:rPr>
              <a:t>段号，段内偏移</a:t>
            </a:r>
            <a:r>
              <a:rPr kumimoji="1" lang="en-US" altLang="zh-CN" sz="2800" b="1" dirty="0">
                <a:solidFill>
                  <a:srgbClr val="0000FF"/>
                </a:solidFill>
                <a:latin typeface="Times New Roman" pitchFamily="18" charset="0"/>
                <a:ea typeface="宋体" pitchFamily="2" charset="-122"/>
              </a:rPr>
              <a:t>)</a:t>
            </a:r>
            <a:r>
              <a:rPr kumimoji="1" lang="zh-CN" altLang="en-US" sz="2800" b="1" dirty="0">
                <a:latin typeface="Times New Roman" pitchFamily="18" charset="0"/>
                <a:ea typeface="宋体" pitchFamily="2" charset="-122"/>
              </a:rPr>
              <a:t>。实现方式：</a:t>
            </a:r>
            <a:r>
              <a:rPr kumimoji="1" lang="en-US" altLang="zh-CN" sz="2800" b="1" dirty="0">
                <a:latin typeface="Times New Roman" pitchFamily="18" charset="0"/>
                <a:ea typeface="宋体" pitchFamily="2" charset="-122"/>
              </a:rPr>
              <a:t>(1)</a:t>
            </a:r>
            <a:r>
              <a:rPr kumimoji="1" lang="zh-CN" altLang="en-US" sz="2800" b="1" dirty="0">
                <a:latin typeface="Times New Roman" pitchFamily="18" charset="0"/>
                <a:ea typeface="宋体" pitchFamily="2" charset="-122"/>
              </a:rPr>
              <a:t>地址高端为段号、低端为偏移；</a:t>
            </a:r>
            <a:r>
              <a:rPr kumimoji="1" lang="en-US" altLang="zh-CN" sz="2800" b="1" dirty="0">
                <a:latin typeface="Times New Roman" pitchFamily="18" charset="0"/>
                <a:ea typeface="宋体" pitchFamily="2" charset="-122"/>
              </a:rPr>
              <a:t>(2)</a:t>
            </a:r>
            <a:r>
              <a:rPr kumimoji="1" lang="zh-CN" altLang="en-US" sz="2800" b="1" dirty="0">
                <a:latin typeface="Times New Roman" pitchFamily="18" charset="0"/>
                <a:ea typeface="宋体" pitchFamily="2" charset="-122"/>
              </a:rPr>
              <a:t>指令中</a:t>
            </a:r>
            <a:r>
              <a:rPr kumimoji="1" lang="zh-CN" altLang="en-US" sz="2800" b="1" dirty="0">
                <a:solidFill>
                  <a:srgbClr val="0000FF"/>
                </a:solidFill>
                <a:latin typeface="Times New Roman" pitchFamily="18" charset="0"/>
                <a:ea typeface="宋体" pitchFamily="2" charset="-122"/>
              </a:rPr>
              <a:t>显式地</a:t>
            </a:r>
            <a:r>
              <a:rPr kumimoji="1" lang="zh-CN" altLang="en-US" sz="2800" b="1" dirty="0">
                <a:latin typeface="Times New Roman" pitchFamily="18" charset="0"/>
                <a:ea typeface="宋体" pitchFamily="2" charset="-122"/>
              </a:rPr>
              <a:t>给出段号和段内偏移。</a:t>
            </a:r>
          </a:p>
          <a:p>
            <a:pPr marL="374650" indent="-374650" eaLnBrk="0" hangingPunct="0">
              <a:lnSpc>
                <a:spcPct val="140000"/>
              </a:lnSpc>
              <a:spcBef>
                <a:spcPts val="0"/>
              </a:spcBef>
              <a:buClr>
                <a:schemeClr val="tx1"/>
              </a:buClr>
              <a:buFont typeface="Wingdings" pitchFamily="2" charset="2"/>
              <a:buChar char="ª"/>
              <a:defRPr/>
            </a:pPr>
            <a:r>
              <a:rPr kumimoji="1" lang="zh-CN" altLang="en-US" sz="2800" b="1" dirty="0">
                <a:latin typeface="Times New Roman" pitchFamily="18" charset="0"/>
                <a:ea typeface="宋体" pitchFamily="2" charset="-122"/>
              </a:rPr>
              <a:t>段表：系统为每一个进程都建立了一个</a:t>
            </a:r>
            <a:r>
              <a:rPr kumimoji="1" lang="zh-CN" altLang="en-US" sz="28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段表</a:t>
            </a:r>
            <a:r>
              <a:rPr kumimoji="1" lang="zh-CN" altLang="en-US" sz="2800" b="1" dirty="0">
                <a:latin typeface="Times New Roman" pitchFamily="18" charset="0"/>
                <a:ea typeface="宋体" pitchFamily="2" charset="-122"/>
              </a:rPr>
              <a:t>，它给出了进程当中的每一个段与它所对应的内存分区之间的映射关系。</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9535">
                                            <p:txEl>
                                              <p:pRg st="1" end="1"/>
                                            </p:txEl>
                                          </p:spTgt>
                                        </p:tgtEl>
                                        <p:attrNameLst>
                                          <p:attrName>style.visibility</p:attrName>
                                        </p:attrNameLst>
                                      </p:cBhvr>
                                      <p:to>
                                        <p:strVal val="visible"/>
                                      </p:to>
                                    </p:set>
                                    <p:animEffect transition="in" filter="dissolve">
                                      <p:cBhvr>
                                        <p:cTn id="7" dur="500"/>
                                        <p:tgtEl>
                                          <p:spTgt spid="1495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01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F6F783-E70F-4E01-9FA7-A0F129329AB0}" type="slidenum">
              <a:rPr lang="en-US" altLang="zh-CN" smtClean="0">
                <a:latin typeface="Times New Roman" pitchFamily="18" charset="0"/>
              </a:rPr>
              <a:pPr eaLnBrk="1" hangingPunct="1"/>
              <a:t>84</a:t>
            </a:fld>
            <a:endParaRPr lang="en-US" altLang="zh-CN" smtClean="0">
              <a:latin typeface="Times New Roman" pitchFamily="18" charset="0"/>
            </a:endParaRPr>
          </a:p>
        </p:txBody>
      </p:sp>
      <p:graphicFrame>
        <p:nvGraphicFramePr>
          <p:cNvPr id="150569" name="Group 41"/>
          <p:cNvGraphicFramePr>
            <a:graphicFrameLocks noGrp="1"/>
          </p:cNvGraphicFramePr>
          <p:nvPr/>
        </p:nvGraphicFramePr>
        <p:xfrm>
          <a:off x="1460500" y="2830513"/>
          <a:ext cx="6835775" cy="2073276"/>
        </p:xfrm>
        <a:graphic>
          <a:graphicData uri="http://schemas.openxmlformats.org/drawingml/2006/table">
            <a:tbl>
              <a:tblPr/>
              <a:tblGrid>
                <a:gridCol w="4891088"/>
                <a:gridCol w="1944687"/>
              </a:tblGrid>
              <a:tr h="51831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dirty="0" smtClean="0">
                          <a:ln>
                            <a:noFill/>
                          </a:ln>
                          <a:solidFill>
                            <a:schemeClr val="tx1"/>
                          </a:solidFill>
                          <a:effectLst/>
                          <a:latin typeface="宋体" pitchFamily="2" charset="-122"/>
                          <a:ea typeface="宋体" pitchFamily="2" charset="-122"/>
                        </a:rPr>
                        <a:t>所对应内存分区的起始地址</a:t>
                      </a:r>
                    </a:p>
                  </a:txBody>
                  <a:tcPr marT="45734" marB="4573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段长度</a:t>
                      </a:r>
                    </a:p>
                  </a:txBody>
                  <a:tcPr marT="45734" marB="4573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rPr>
                        <a:t>1400</a:t>
                      </a:r>
                    </a:p>
                  </a:txBody>
                  <a:tcPr marT="45734" marB="4573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rPr>
                        <a:t>1000</a:t>
                      </a:r>
                    </a:p>
                  </a:txBody>
                  <a:tcPr marT="45734" marB="4573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rPr>
                        <a:t>6300</a:t>
                      </a:r>
                    </a:p>
                  </a:txBody>
                  <a:tcPr marT="45734" marB="4573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rPr>
                        <a:t>400</a:t>
                      </a:r>
                    </a:p>
                  </a:txBody>
                  <a:tcPr marT="45734" marB="4573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rPr>
                        <a:t>4300</a:t>
                      </a:r>
                    </a:p>
                  </a:txBody>
                  <a:tcPr marT="45734" marB="4573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rPr>
                        <a:t>400</a:t>
                      </a:r>
                    </a:p>
                  </a:txBody>
                  <a:tcPr marT="45734" marB="4573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133" name="Text Box 21"/>
          <p:cNvSpPr txBox="1">
            <a:spLocks noChangeArrowheads="1"/>
          </p:cNvSpPr>
          <p:nvPr/>
        </p:nvSpPr>
        <p:spPr bwMode="auto">
          <a:xfrm>
            <a:off x="611188" y="28098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段号</a:t>
            </a:r>
          </a:p>
        </p:txBody>
      </p:sp>
      <p:sp>
        <p:nvSpPr>
          <p:cNvPr id="90134" name="Text Box 22"/>
          <p:cNvSpPr txBox="1">
            <a:spLocks noChangeArrowheads="1"/>
          </p:cNvSpPr>
          <p:nvPr/>
        </p:nvSpPr>
        <p:spPr bwMode="auto">
          <a:xfrm>
            <a:off x="935038" y="33559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0</a:t>
            </a:r>
          </a:p>
        </p:txBody>
      </p:sp>
      <p:sp>
        <p:nvSpPr>
          <p:cNvPr id="90135" name="Text Box 23"/>
          <p:cNvSpPr txBox="1">
            <a:spLocks noChangeArrowheads="1"/>
          </p:cNvSpPr>
          <p:nvPr/>
        </p:nvSpPr>
        <p:spPr bwMode="auto">
          <a:xfrm>
            <a:off x="935038" y="3860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1</a:t>
            </a:r>
          </a:p>
        </p:txBody>
      </p:sp>
      <p:sp>
        <p:nvSpPr>
          <p:cNvPr id="90136" name="Text Box 24"/>
          <p:cNvSpPr txBox="1">
            <a:spLocks noChangeArrowheads="1"/>
          </p:cNvSpPr>
          <p:nvPr/>
        </p:nvSpPr>
        <p:spPr bwMode="auto">
          <a:xfrm>
            <a:off x="935038" y="43957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800" b="1">
                <a:latin typeface="Times New Roman" pitchFamily="18" charset="0"/>
                <a:ea typeface="宋体" pitchFamily="2" charset="-122"/>
              </a:rPr>
              <a:t>2</a:t>
            </a:r>
          </a:p>
        </p:txBody>
      </p:sp>
      <p:sp>
        <p:nvSpPr>
          <p:cNvPr id="90137" name="Text Box 25"/>
          <p:cNvSpPr txBox="1">
            <a:spLocks noChangeArrowheads="1"/>
          </p:cNvSpPr>
          <p:nvPr/>
        </p:nvSpPr>
        <p:spPr bwMode="auto">
          <a:xfrm>
            <a:off x="4144963" y="2076450"/>
            <a:ext cx="100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200" b="1">
                <a:solidFill>
                  <a:srgbClr val="800000"/>
                </a:solidFill>
                <a:effectLst>
                  <a:outerShdw blurRad="38100" dist="38100" dir="2700000" algn="tl">
                    <a:srgbClr val="000000">
                      <a:alpha val="43137"/>
                    </a:srgbClr>
                  </a:outerShdw>
                </a:effectLst>
                <a:latin typeface="Times New Roman" pitchFamily="18" charset="0"/>
                <a:ea typeface="宋体" pitchFamily="2" charset="-122"/>
              </a:rPr>
              <a:t>段表</a:t>
            </a:r>
          </a:p>
        </p:txBody>
      </p:sp>
      <p:sp>
        <p:nvSpPr>
          <p:cNvPr id="150570" name="Text Box 42"/>
          <p:cNvSpPr txBox="1">
            <a:spLocks noChangeArrowheads="1"/>
          </p:cNvSpPr>
          <p:nvPr/>
        </p:nvSpPr>
        <p:spPr bwMode="auto">
          <a:xfrm>
            <a:off x="5435600" y="5229225"/>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0000FF"/>
                </a:solidFill>
                <a:latin typeface="Times New Roman" pitchFamily="18" charset="0"/>
                <a:ea typeface="楷体_GB2312" pitchFamily="49" charset="-122"/>
              </a:rPr>
              <a:t>如何实现段表？</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70"/>
                                        </p:tgtEl>
                                        <p:attrNameLst>
                                          <p:attrName>style.visibility</p:attrName>
                                        </p:attrNameLst>
                                      </p:cBhvr>
                                      <p:to>
                                        <p:strVal val="visible"/>
                                      </p:to>
                                    </p:set>
                                    <p:anim calcmode="lin" valueType="num">
                                      <p:cBhvr additive="base">
                                        <p:cTn id="7" dur="500" fill="hold"/>
                                        <p:tgtEl>
                                          <p:spTgt spid="150570"/>
                                        </p:tgtEl>
                                        <p:attrNameLst>
                                          <p:attrName>ppt_x</p:attrName>
                                        </p:attrNameLst>
                                      </p:cBhvr>
                                      <p:tavLst>
                                        <p:tav tm="0">
                                          <p:val>
                                            <p:strVal val="#ppt_x"/>
                                          </p:val>
                                        </p:tav>
                                        <p:tav tm="100000">
                                          <p:val>
                                            <p:strVal val="#ppt_x"/>
                                          </p:val>
                                        </p:tav>
                                      </p:tavLst>
                                    </p:anim>
                                    <p:anim calcmode="lin" valueType="num">
                                      <p:cBhvr additive="base">
                                        <p:cTn id="8" dur="500" fill="hold"/>
                                        <p:tgtEl>
                                          <p:spTgt spid="1505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11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521BB5-5175-409A-8BBF-69AFA3C5A79D}" type="slidenum">
              <a:rPr lang="en-US" altLang="zh-CN" smtClean="0">
                <a:latin typeface="Times New Roman" pitchFamily="18" charset="0"/>
              </a:rPr>
              <a:pPr eaLnBrk="1" hangingPunct="1"/>
              <a:t>85</a:t>
            </a:fld>
            <a:endParaRPr lang="en-US" altLang="zh-CN" smtClean="0">
              <a:latin typeface="Times New Roman" pitchFamily="18" charset="0"/>
            </a:endParaRPr>
          </a:p>
        </p:txBody>
      </p:sp>
      <p:sp>
        <p:nvSpPr>
          <p:cNvPr id="151556" name="Text Box 4"/>
          <p:cNvSpPr txBox="1">
            <a:spLocks noChangeArrowheads="1"/>
          </p:cNvSpPr>
          <p:nvPr/>
        </p:nvSpPr>
        <p:spPr bwMode="auto">
          <a:xfrm>
            <a:off x="477838" y="1233488"/>
            <a:ext cx="8245475"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rgbClr val="FFFF66"/>
              </a:buClr>
              <a:buFont typeface="Wingdings" pitchFamily="2" charset="2"/>
              <a:buNone/>
            </a:pPr>
            <a:r>
              <a:rPr kumimoji="1" lang="zh-CN" altLang="en-US" sz="3200" b="1">
                <a:latin typeface="Times New Roman" pitchFamily="18" charset="0"/>
                <a:ea typeface="宋体" pitchFamily="2" charset="-122"/>
              </a:rPr>
              <a:t>段表的具体实现：</a:t>
            </a:r>
          </a:p>
          <a:p>
            <a:pPr>
              <a:spcBef>
                <a:spcPct val="50000"/>
              </a:spcBef>
              <a:buClr>
                <a:schemeClr val="tx1"/>
              </a:buClr>
              <a:buFont typeface="Wingdings" pitchFamily="2" charset="2"/>
              <a:buChar char="ª"/>
            </a:pPr>
            <a:r>
              <a:rPr kumimoji="1" lang="zh-CN" altLang="en-US" sz="2800" b="1">
                <a:latin typeface="Times New Roman" pitchFamily="18" charset="0"/>
                <a:ea typeface="宋体" pitchFamily="2" charset="-122"/>
              </a:rPr>
              <a:t>段表保存在内存当中；</a:t>
            </a:r>
          </a:p>
          <a:p>
            <a:pPr>
              <a:spcBef>
                <a:spcPct val="50000"/>
              </a:spcBef>
              <a:buClr>
                <a:schemeClr val="tx1"/>
              </a:buClr>
              <a:buFont typeface="Wingdings" pitchFamily="2" charset="2"/>
              <a:buChar char="ª"/>
            </a:pPr>
            <a:r>
              <a:rPr kumimoji="1" lang="zh-CN" altLang="en-US" sz="2800" b="1">
                <a:latin typeface="Times New Roman" pitchFamily="18" charset="0"/>
                <a:ea typeface="宋体" pitchFamily="2" charset="-122"/>
                <a:cs typeface="Times New Roman" pitchFamily="18" charset="0"/>
              </a:rPr>
              <a:t>设置一个</a:t>
            </a:r>
            <a:r>
              <a:rPr kumimoji="1" lang="zh-CN" altLang="en-US" sz="2800" b="1">
                <a:latin typeface="Times New Roman" pitchFamily="18" charset="0"/>
                <a:ea typeface="黑体" pitchFamily="49" charset="-122"/>
                <a:cs typeface="Times New Roman" pitchFamily="18" charset="0"/>
              </a:rPr>
              <a:t>段表基地址寄存器</a:t>
            </a:r>
            <a:r>
              <a:rPr kumimoji="1" lang="zh-CN" altLang="en-US" sz="2800" b="1">
                <a:latin typeface="Times New Roman" pitchFamily="18" charset="0"/>
                <a:ea typeface="宋体" pitchFamily="2" charset="-122"/>
                <a:cs typeface="Times New Roman" pitchFamily="18" charset="0"/>
              </a:rPr>
              <a:t>（</a:t>
            </a:r>
            <a:r>
              <a:rPr kumimoji="1" lang="en-US" altLang="zh-CN" sz="2800" b="1">
                <a:latin typeface="Times New Roman" pitchFamily="18" charset="0"/>
                <a:ea typeface="宋体" pitchFamily="2" charset="-122"/>
                <a:cs typeface="Times New Roman" pitchFamily="18" charset="0"/>
              </a:rPr>
              <a:t>Segment-table base register</a:t>
            </a:r>
            <a:r>
              <a:rPr kumimoji="1" lang="zh-CN" altLang="en-US" sz="2800" b="1">
                <a:latin typeface="Times New Roman" pitchFamily="18" charset="0"/>
                <a:ea typeface="宋体" pitchFamily="2" charset="-122"/>
                <a:cs typeface="Times New Roman" pitchFamily="18" charset="0"/>
              </a:rPr>
              <a:t>，</a:t>
            </a:r>
            <a:r>
              <a:rPr kumimoji="1" lang="en-US" altLang="zh-CN" sz="2800" b="1">
                <a:latin typeface="Times New Roman" pitchFamily="18" charset="0"/>
                <a:ea typeface="宋体" pitchFamily="2" charset="-122"/>
                <a:cs typeface="Times New Roman" pitchFamily="18" charset="0"/>
              </a:rPr>
              <a:t>STBR</a:t>
            </a:r>
            <a:r>
              <a:rPr kumimoji="1" lang="zh-CN" altLang="en-US" sz="2800" b="1">
                <a:latin typeface="Times New Roman" pitchFamily="18" charset="0"/>
                <a:ea typeface="宋体" pitchFamily="2" charset="-122"/>
                <a:cs typeface="Times New Roman" pitchFamily="18" charset="0"/>
              </a:rPr>
              <a:t>），用来指向内存当中段表的起始地址；</a:t>
            </a:r>
          </a:p>
          <a:p>
            <a:pPr>
              <a:spcBef>
                <a:spcPct val="50000"/>
              </a:spcBef>
              <a:buClr>
                <a:schemeClr val="tx1"/>
              </a:buClr>
              <a:buFont typeface="Wingdings" pitchFamily="2" charset="2"/>
              <a:buChar char="ª"/>
            </a:pPr>
            <a:r>
              <a:rPr kumimoji="1" lang="zh-CN" altLang="en-US" sz="2800" b="1">
                <a:latin typeface="Times New Roman" pitchFamily="18" charset="0"/>
                <a:ea typeface="宋体" pitchFamily="2" charset="-122"/>
              </a:rPr>
              <a:t>设置一个</a:t>
            </a:r>
            <a:r>
              <a:rPr kumimoji="1" lang="zh-CN" altLang="en-US" sz="2800" b="1">
                <a:latin typeface="Times New Roman" pitchFamily="18" charset="0"/>
                <a:ea typeface="黑体" pitchFamily="49" charset="-122"/>
              </a:rPr>
              <a:t>段表长度寄存器</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Segment-table length register</a:t>
            </a:r>
            <a:r>
              <a:rPr kumimoji="1" lang="zh-CN" altLang="en-US" sz="2800" b="1">
                <a:latin typeface="Times New Roman" pitchFamily="18" charset="0"/>
                <a:ea typeface="宋体" pitchFamily="2" charset="-122"/>
              </a:rPr>
              <a:t>，</a:t>
            </a:r>
            <a:r>
              <a:rPr kumimoji="1" lang="en-US" altLang="zh-CN" sz="2800" b="1">
                <a:latin typeface="Times New Roman" pitchFamily="18" charset="0"/>
                <a:ea typeface="宋体" pitchFamily="2" charset="-122"/>
              </a:rPr>
              <a:t>STLR</a:t>
            </a:r>
            <a:r>
              <a:rPr kumimoji="1" lang="zh-CN" altLang="en-US" sz="2800" b="1">
                <a:latin typeface="Times New Roman" pitchFamily="18" charset="0"/>
                <a:ea typeface="宋体" pitchFamily="2" charset="-122"/>
              </a:rPr>
              <a:t>），用来指示段表的大小，即程序当中的段的个数；</a:t>
            </a:r>
          </a:p>
        </p:txBody>
      </p:sp>
      <p:sp>
        <p:nvSpPr>
          <p:cNvPr id="151557" name="Text Box 5"/>
          <p:cNvSpPr txBox="1">
            <a:spLocks noChangeArrowheads="1"/>
          </p:cNvSpPr>
          <p:nvPr/>
        </p:nvSpPr>
        <p:spPr bwMode="auto">
          <a:xfrm>
            <a:off x="1582738" y="5589588"/>
            <a:ext cx="6864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kumimoji="1" lang="zh-CN" altLang="en-US" sz="2400" b="1">
                <a:solidFill>
                  <a:srgbClr val="0000FF"/>
                </a:solidFill>
                <a:latin typeface="Times New Roman" pitchFamily="18" charset="0"/>
                <a:ea typeface="宋体" pitchFamily="2" charset="-122"/>
              </a:rPr>
              <a:t>硬件寄存器位于什么地方？</a:t>
            </a:r>
          </a:p>
          <a:p>
            <a:pPr>
              <a:buFontTx/>
              <a:buAutoNum type="arabicPeriod"/>
            </a:pPr>
            <a:r>
              <a:rPr kumimoji="1" lang="zh-CN" altLang="en-US" sz="2400" b="1">
                <a:solidFill>
                  <a:srgbClr val="0000FF"/>
                </a:solidFill>
                <a:latin typeface="Times New Roman" pitchFamily="18" charset="0"/>
                <a:ea typeface="宋体" pitchFamily="2" charset="-122"/>
              </a:rPr>
              <a:t>其内容何时更新？谁更新？如何更新？</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1556">
                                            <p:txEl>
                                              <p:pRg st="2" end="2"/>
                                            </p:txEl>
                                          </p:spTgt>
                                        </p:tgtEl>
                                        <p:attrNameLst>
                                          <p:attrName>style.visibility</p:attrName>
                                        </p:attrNameLst>
                                      </p:cBhvr>
                                      <p:to>
                                        <p:strVal val="visible"/>
                                      </p:to>
                                    </p:set>
                                    <p:animEffect transition="in" filter="dissolve">
                                      <p:cBhvr>
                                        <p:cTn id="7" dur="500"/>
                                        <p:tgtEl>
                                          <p:spTgt spid="15155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1556">
                                            <p:txEl>
                                              <p:pRg st="3" end="3"/>
                                            </p:txEl>
                                          </p:spTgt>
                                        </p:tgtEl>
                                        <p:attrNameLst>
                                          <p:attrName>style.visibility</p:attrName>
                                        </p:attrNameLst>
                                      </p:cBhvr>
                                      <p:to>
                                        <p:strVal val="visible"/>
                                      </p:to>
                                    </p:set>
                                    <p:animEffect transition="in" filter="dissolve">
                                      <p:cBhvr>
                                        <p:cTn id="12" dur="500"/>
                                        <p:tgtEl>
                                          <p:spTgt spid="151556">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1557">
                                            <p:txEl>
                                              <p:pRg st="0" end="0"/>
                                            </p:txEl>
                                          </p:spTgt>
                                        </p:tgtEl>
                                        <p:attrNameLst>
                                          <p:attrName>style.visibility</p:attrName>
                                        </p:attrNameLst>
                                      </p:cBhvr>
                                      <p:to>
                                        <p:strVal val="visible"/>
                                      </p:to>
                                    </p:set>
                                    <p:anim calcmode="lin" valueType="num">
                                      <p:cBhvr additive="base">
                                        <p:cTn id="17" dur="500" fill="hold"/>
                                        <p:tgtEl>
                                          <p:spTgt spid="15155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15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1557">
                                            <p:txEl>
                                              <p:pRg st="1" end="1"/>
                                            </p:txEl>
                                          </p:spTgt>
                                        </p:tgtEl>
                                        <p:attrNameLst>
                                          <p:attrName>style.visibility</p:attrName>
                                        </p:attrNameLst>
                                      </p:cBhvr>
                                      <p:to>
                                        <p:strVal val="visible"/>
                                      </p:to>
                                    </p:set>
                                    <p:anim calcmode="lin" valueType="num">
                                      <p:cBhvr additive="base">
                                        <p:cTn id="23" dur="500" fill="hold"/>
                                        <p:tgtEl>
                                          <p:spTgt spid="15155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155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512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BFEE11-0444-4099-BB4C-211EC1BEAA74}" type="slidenum">
              <a:rPr lang="en-US" altLang="zh-CN" smtClean="0">
                <a:latin typeface="Times New Roman" pitchFamily="18" charset="0"/>
              </a:rPr>
              <a:pPr eaLnBrk="1" hangingPunct="1"/>
              <a:t>86</a:t>
            </a:fld>
            <a:endParaRPr lang="en-US" altLang="zh-CN" smtClean="0">
              <a:latin typeface="Times New Roman" pitchFamily="18" charset="0"/>
            </a:endParaRPr>
          </a:p>
        </p:txBody>
      </p:sp>
      <p:sp>
        <p:nvSpPr>
          <p:cNvPr id="5125" name="Rectangle 4"/>
          <p:cNvSpPr>
            <a:spLocks noChangeArrowheads="1"/>
          </p:cNvSpPr>
          <p:nvPr/>
        </p:nvSpPr>
        <p:spPr bwMode="auto">
          <a:xfrm>
            <a:off x="0" y="0"/>
            <a:ext cx="9144000" cy="6865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endParaRPr kumimoji="1" lang="zh-CN" altLang="en-US" sz="2800" b="1">
              <a:solidFill>
                <a:srgbClr val="FFFFFF"/>
              </a:solidFill>
              <a:latin typeface="Times New Roman" pitchFamily="18" charset="0"/>
              <a:ea typeface="宋体" pitchFamily="2" charset="-122"/>
            </a:endParaRPr>
          </a:p>
        </p:txBody>
      </p:sp>
      <p:sp>
        <p:nvSpPr>
          <p:cNvPr id="5126" name="Text Box 5"/>
          <p:cNvSpPr txBox="1">
            <a:spLocks noChangeArrowheads="1"/>
          </p:cNvSpPr>
          <p:nvPr/>
        </p:nvSpPr>
        <p:spPr bwMode="auto">
          <a:xfrm>
            <a:off x="3098800" y="5935663"/>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3200" b="1">
                <a:latin typeface="Times New Roman" pitchFamily="18" charset="0"/>
                <a:ea typeface="宋体" pitchFamily="2" charset="-122"/>
              </a:rPr>
              <a:t>段式地址映射</a:t>
            </a:r>
          </a:p>
        </p:txBody>
      </p:sp>
      <p:graphicFrame>
        <p:nvGraphicFramePr>
          <p:cNvPr id="5122" name="Object 6"/>
          <p:cNvGraphicFramePr>
            <a:graphicFrameLocks noChangeAspect="1"/>
          </p:cNvGraphicFramePr>
          <p:nvPr/>
        </p:nvGraphicFramePr>
        <p:xfrm>
          <a:off x="228600" y="858838"/>
          <a:ext cx="8686800" cy="4862512"/>
        </p:xfrm>
        <a:graphic>
          <a:graphicData uri="http://schemas.openxmlformats.org/presentationml/2006/ole">
            <mc:AlternateContent xmlns:mc="http://schemas.openxmlformats.org/markup-compatibility/2006">
              <mc:Choice xmlns:v="urn:schemas-microsoft-com:vml" Requires="v">
                <p:oleObj spid="_x0000_s5396" name="VISIO" r:id="rId3" imgW="6576480" imgH="3681000" progId="Visio.Drawing.6">
                  <p:embed/>
                </p:oleObj>
              </mc:Choice>
              <mc:Fallback>
                <p:oleObj name="VISIO" r:id="rId3" imgW="6576480" imgH="368100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58838"/>
                        <a:ext cx="8686800"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7"/>
          <p:cNvSpPr txBox="1">
            <a:spLocks noChangeArrowheads="1"/>
          </p:cNvSpPr>
          <p:nvPr/>
        </p:nvSpPr>
        <p:spPr bwMode="auto">
          <a:xfrm>
            <a:off x="4445000" y="838200"/>
            <a:ext cx="1938338"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en-US" altLang="zh-CN" sz="2000">
                <a:latin typeface="Times New Roman" pitchFamily="18" charset="0"/>
                <a:ea typeface="宋体" pitchFamily="2" charset="-122"/>
              </a:rPr>
              <a:t>Physical Address</a:t>
            </a:r>
          </a:p>
        </p:txBody>
      </p:sp>
      <p:sp>
        <p:nvSpPr>
          <p:cNvPr id="152584" name="Text Box 8"/>
          <p:cNvSpPr txBox="1">
            <a:spLocks noChangeArrowheads="1"/>
          </p:cNvSpPr>
          <p:nvPr/>
        </p:nvSpPr>
        <p:spPr bwMode="auto">
          <a:xfrm>
            <a:off x="6396038" y="6024563"/>
            <a:ext cx="222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000" b="1">
                <a:solidFill>
                  <a:srgbClr val="FF0000"/>
                </a:solidFill>
                <a:latin typeface="Times New Roman" pitchFamily="18" charset="0"/>
                <a:ea typeface="宋体" pitchFamily="2" charset="-122"/>
              </a:rPr>
              <a:t>软硬件如何分工？</a:t>
            </a:r>
          </a:p>
        </p:txBody>
      </p:sp>
      <p:sp>
        <p:nvSpPr>
          <p:cNvPr id="152585" name="Text Box 9"/>
          <p:cNvSpPr txBox="1">
            <a:spLocks noChangeArrowheads="1"/>
          </p:cNvSpPr>
          <p:nvPr/>
        </p:nvSpPr>
        <p:spPr bwMode="auto">
          <a:xfrm>
            <a:off x="4167188" y="331788"/>
            <a:ext cx="299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000" b="1">
                <a:solidFill>
                  <a:srgbClr val="FF0000"/>
                </a:solidFill>
                <a:latin typeface="Times New Roman" pitchFamily="18" charset="0"/>
                <a:ea typeface="宋体" pitchFamily="2" charset="-122"/>
              </a:rPr>
              <a:t>与页式地址映射的区别？</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85"/>
                                        </p:tgtEl>
                                        <p:attrNameLst>
                                          <p:attrName>style.visibility</p:attrName>
                                        </p:attrNameLst>
                                      </p:cBhvr>
                                      <p:to>
                                        <p:strVal val="visible"/>
                                      </p:to>
                                    </p:set>
                                    <p:anim calcmode="lin" valueType="num">
                                      <p:cBhvr additive="base">
                                        <p:cTn id="7" dur="500" fill="hold"/>
                                        <p:tgtEl>
                                          <p:spTgt spid="152585"/>
                                        </p:tgtEl>
                                        <p:attrNameLst>
                                          <p:attrName>ppt_x</p:attrName>
                                        </p:attrNameLst>
                                      </p:cBhvr>
                                      <p:tavLst>
                                        <p:tav tm="0">
                                          <p:val>
                                            <p:strVal val="#ppt_x"/>
                                          </p:val>
                                        </p:tav>
                                        <p:tav tm="100000">
                                          <p:val>
                                            <p:strVal val="#ppt_x"/>
                                          </p:val>
                                        </p:tav>
                                      </p:tavLst>
                                    </p:anim>
                                    <p:anim calcmode="lin" valueType="num">
                                      <p:cBhvr additive="base">
                                        <p:cTn id="8" dur="500" fill="hold"/>
                                        <p:tgtEl>
                                          <p:spTgt spid="1525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84"/>
                                        </p:tgtEl>
                                        <p:attrNameLst>
                                          <p:attrName>style.visibility</p:attrName>
                                        </p:attrNameLst>
                                      </p:cBhvr>
                                      <p:to>
                                        <p:strVal val="visible"/>
                                      </p:to>
                                    </p:set>
                                    <p:anim calcmode="lin" valueType="num">
                                      <p:cBhvr additive="base">
                                        <p:cTn id="13" dur="500" fill="hold"/>
                                        <p:tgtEl>
                                          <p:spTgt spid="152584"/>
                                        </p:tgtEl>
                                        <p:attrNameLst>
                                          <p:attrName>ppt_x</p:attrName>
                                        </p:attrNameLst>
                                      </p:cBhvr>
                                      <p:tavLst>
                                        <p:tav tm="0">
                                          <p:val>
                                            <p:strVal val="#ppt_x"/>
                                          </p:val>
                                        </p:tav>
                                        <p:tav tm="100000">
                                          <p:val>
                                            <p:strVal val="#ppt_x"/>
                                          </p:val>
                                        </p:tav>
                                      </p:tavLst>
                                    </p:anim>
                                    <p:anim calcmode="lin" valueType="num">
                                      <p:cBhvr additive="base">
                                        <p:cTn id="14" dur="500" fill="hold"/>
                                        <p:tgtEl>
                                          <p:spTgt spid="152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p:bldP spid="15258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614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80492A-2F55-4F5F-BFC8-2B04CDA50093}" type="slidenum">
              <a:rPr lang="en-US" altLang="zh-CN" smtClean="0">
                <a:latin typeface="Times New Roman" pitchFamily="18" charset="0"/>
              </a:rPr>
              <a:pPr eaLnBrk="1" hangingPunct="1"/>
              <a:t>87</a:t>
            </a:fld>
            <a:endParaRPr lang="en-US" altLang="zh-CN" smtClean="0">
              <a:latin typeface="Times New Roman" pitchFamily="18" charset="0"/>
            </a:endParaRPr>
          </a:p>
        </p:txBody>
      </p:sp>
      <p:sp>
        <p:nvSpPr>
          <p:cNvPr id="6149" name="Rectangle 4"/>
          <p:cNvSpPr>
            <a:spLocks noChangeArrowheads="1"/>
          </p:cNvSpPr>
          <p:nvPr/>
        </p:nvSpPr>
        <p:spPr bwMode="auto">
          <a:xfrm>
            <a:off x="0" y="0"/>
            <a:ext cx="9144000" cy="6865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ea typeface="宋体" pitchFamily="2" charset="-122"/>
            </a:endParaRPr>
          </a:p>
        </p:txBody>
      </p:sp>
      <p:sp>
        <p:nvSpPr>
          <p:cNvPr id="6150" name="Text Box 5"/>
          <p:cNvSpPr txBox="1">
            <a:spLocks noChangeArrowheads="1"/>
          </p:cNvSpPr>
          <p:nvPr/>
        </p:nvSpPr>
        <p:spPr bwMode="auto">
          <a:xfrm>
            <a:off x="2803525" y="5668963"/>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3200" b="1">
                <a:latin typeface="Times New Roman" pitchFamily="18" charset="0"/>
                <a:ea typeface="宋体" pitchFamily="2" charset="-122"/>
              </a:rPr>
              <a:t>段式地址映射举例</a:t>
            </a:r>
          </a:p>
        </p:txBody>
      </p:sp>
      <p:graphicFrame>
        <p:nvGraphicFramePr>
          <p:cNvPr id="6146" name="Object 6"/>
          <p:cNvGraphicFramePr>
            <a:graphicFrameLocks noChangeAspect="1"/>
          </p:cNvGraphicFramePr>
          <p:nvPr/>
        </p:nvGraphicFramePr>
        <p:xfrm>
          <a:off x="304800" y="857250"/>
          <a:ext cx="8610600" cy="4318000"/>
        </p:xfrm>
        <a:graphic>
          <a:graphicData uri="http://schemas.openxmlformats.org/presentationml/2006/ole">
            <mc:AlternateContent xmlns:mc="http://schemas.openxmlformats.org/markup-compatibility/2006">
              <mc:Choice xmlns:v="urn:schemas-microsoft-com:vml" Requires="v">
                <p:oleObj spid="_x0000_s6417" name="VISIO" r:id="rId3" imgW="3703320" imgH="1857600" progId="Visio.Drawing.6">
                  <p:embed/>
                </p:oleObj>
              </mc:Choice>
              <mc:Fallback>
                <p:oleObj name="VISIO" r:id="rId3" imgW="3703320" imgH="185760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57250"/>
                        <a:ext cx="8610600"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21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0FBC6A7-6609-412F-B058-E14EF140A1C1}" type="slidenum">
              <a:rPr lang="en-US" altLang="zh-CN" smtClean="0">
                <a:latin typeface="Times New Roman" pitchFamily="18" charset="0"/>
              </a:rPr>
              <a:pPr eaLnBrk="1" hangingPunct="1"/>
              <a:t>88</a:t>
            </a:fld>
            <a:endParaRPr lang="en-US" altLang="zh-CN" smtClean="0">
              <a:latin typeface="Times New Roman" pitchFamily="18" charset="0"/>
            </a:endParaRPr>
          </a:p>
        </p:txBody>
      </p:sp>
      <p:sp>
        <p:nvSpPr>
          <p:cNvPr id="92164" name="Text Box 4"/>
          <p:cNvSpPr txBox="1">
            <a:spLocks noChangeArrowheads="1"/>
          </p:cNvSpPr>
          <p:nvPr/>
        </p:nvSpPr>
        <p:spPr bwMode="auto">
          <a:xfrm>
            <a:off x="534988" y="2205038"/>
            <a:ext cx="8245475"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chemeClr val="tx1"/>
              </a:buClr>
              <a:buFont typeface="Wingdings" pitchFamily="2" charset="2"/>
              <a:buChar char="X"/>
            </a:pPr>
            <a:r>
              <a:rPr kumimoji="1" lang="zh-CN" altLang="en-US" sz="3200" b="1">
                <a:latin typeface="Times New Roman" pitchFamily="18" charset="0"/>
                <a:ea typeface="宋体" pitchFamily="2" charset="-122"/>
              </a:rPr>
              <a:t>逻辑地址</a:t>
            </a:r>
            <a:r>
              <a:rPr kumimoji="1" lang="en-US" altLang="zh-CN" sz="3200" b="1">
                <a:latin typeface="Times New Roman" pitchFamily="18" charset="0"/>
                <a:ea typeface="宋体" pitchFamily="2" charset="-122"/>
              </a:rPr>
              <a:t>32</a:t>
            </a:r>
            <a:r>
              <a:rPr kumimoji="1" lang="zh-CN" altLang="en-US" sz="3200" b="1">
                <a:latin typeface="Times New Roman" pitchFamily="18" charset="0"/>
                <a:ea typeface="宋体" pitchFamily="2" charset="-122"/>
              </a:rPr>
              <a:t>位：</a:t>
            </a:r>
            <a:r>
              <a:rPr kumimoji="1" lang="en-US" altLang="zh-CN" sz="3200" b="1">
                <a:solidFill>
                  <a:srgbClr val="0000FF"/>
                </a:solidFill>
                <a:latin typeface="Times New Roman" pitchFamily="18" charset="0"/>
                <a:ea typeface="宋体" pitchFamily="2" charset="-122"/>
              </a:rPr>
              <a:t>16</a:t>
            </a:r>
            <a:r>
              <a:rPr kumimoji="1" lang="zh-CN" altLang="en-US" sz="3200" b="1">
                <a:solidFill>
                  <a:srgbClr val="0000FF"/>
                </a:solidFill>
                <a:latin typeface="Times New Roman" pitchFamily="18" charset="0"/>
                <a:ea typeface="宋体" pitchFamily="2" charset="-122"/>
              </a:rPr>
              <a:t>位段号＋</a:t>
            </a:r>
            <a:r>
              <a:rPr kumimoji="1" lang="en-US" altLang="zh-CN" sz="3200" b="1">
                <a:solidFill>
                  <a:srgbClr val="0000FF"/>
                </a:solidFill>
                <a:latin typeface="Times New Roman" pitchFamily="18" charset="0"/>
                <a:ea typeface="宋体" pitchFamily="2" charset="-122"/>
              </a:rPr>
              <a:t>16</a:t>
            </a:r>
            <a:r>
              <a:rPr kumimoji="1" lang="zh-CN" altLang="en-US" sz="3200" b="1">
                <a:solidFill>
                  <a:srgbClr val="0000FF"/>
                </a:solidFill>
                <a:latin typeface="Times New Roman" pitchFamily="18" charset="0"/>
                <a:ea typeface="宋体" pitchFamily="2" charset="-122"/>
              </a:rPr>
              <a:t>位段内偏移</a:t>
            </a:r>
            <a:r>
              <a:rPr kumimoji="1" lang="en-US" altLang="zh-CN" sz="3200" b="1">
                <a:latin typeface="Times New Roman" pitchFamily="18" charset="0"/>
                <a:ea typeface="宋体" pitchFamily="2" charset="-122"/>
              </a:rPr>
              <a:t>;</a:t>
            </a:r>
          </a:p>
          <a:p>
            <a:pPr>
              <a:spcBef>
                <a:spcPct val="50000"/>
              </a:spcBef>
              <a:buClr>
                <a:schemeClr val="tx1"/>
              </a:buClr>
              <a:buFont typeface="Wingdings" pitchFamily="2" charset="2"/>
              <a:buChar char="X"/>
            </a:pPr>
            <a:r>
              <a:rPr kumimoji="1" lang="zh-CN" altLang="en-US" sz="3200" b="1">
                <a:latin typeface="Times New Roman" pitchFamily="18" charset="0"/>
                <a:ea typeface="宋体" pitchFamily="2" charset="-122"/>
              </a:rPr>
              <a:t>整数为</a:t>
            </a:r>
            <a:r>
              <a:rPr kumimoji="1" lang="en-US" altLang="zh-CN" sz="3200" b="1">
                <a:latin typeface="Times New Roman" pitchFamily="18" charset="0"/>
                <a:ea typeface="宋体" pitchFamily="2" charset="-122"/>
              </a:rPr>
              <a:t>32</a:t>
            </a:r>
            <a:r>
              <a:rPr kumimoji="1" lang="zh-CN" altLang="en-US" sz="3200" b="1">
                <a:latin typeface="Times New Roman" pitchFamily="18" charset="0"/>
                <a:ea typeface="宋体" pitchFamily="2" charset="-122"/>
              </a:rPr>
              <a:t>位；</a:t>
            </a:r>
          </a:p>
          <a:p>
            <a:pPr>
              <a:spcBef>
                <a:spcPct val="50000"/>
              </a:spcBef>
              <a:buClr>
                <a:schemeClr val="tx1"/>
              </a:buClr>
              <a:buFont typeface="Wingdings" pitchFamily="2" charset="2"/>
              <a:buChar char="X"/>
            </a:pPr>
            <a:r>
              <a:rPr kumimoji="1" lang="zh-CN" altLang="en-US" sz="3200" b="1">
                <a:latin typeface="Times New Roman" pitchFamily="18" charset="0"/>
                <a:ea typeface="宋体" pitchFamily="2" charset="-122"/>
              </a:rPr>
              <a:t>地址以</a:t>
            </a:r>
            <a:r>
              <a:rPr kumimoji="1" lang="en-US" altLang="zh-CN" sz="3200" b="1">
                <a:latin typeface="Times New Roman" pitchFamily="18" charset="0"/>
                <a:ea typeface="宋体" pitchFamily="2" charset="-122"/>
              </a:rPr>
              <a:t>16</a:t>
            </a:r>
            <a:r>
              <a:rPr kumimoji="1" lang="zh-CN" altLang="en-US" sz="3200" b="1">
                <a:latin typeface="Times New Roman" pitchFamily="18" charset="0"/>
                <a:ea typeface="宋体" pitchFamily="2" charset="-122"/>
              </a:rPr>
              <a:t>进制描述。</a:t>
            </a:r>
          </a:p>
        </p:txBody>
      </p:sp>
      <p:sp>
        <p:nvSpPr>
          <p:cNvPr id="92165" name="Text Box 5"/>
          <p:cNvSpPr txBox="1">
            <a:spLocks noChangeArrowheads="1"/>
          </p:cNvSpPr>
          <p:nvPr/>
        </p:nvSpPr>
        <p:spPr bwMode="auto">
          <a:xfrm>
            <a:off x="2452688" y="1206500"/>
            <a:ext cx="431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3600" b="1">
                <a:latin typeface="Times New Roman" pitchFamily="18" charset="0"/>
                <a:ea typeface="宋体" pitchFamily="2" charset="-122"/>
              </a:rPr>
              <a:t>段式存储管理举例</a:t>
            </a:r>
          </a:p>
        </p:txBody>
      </p:sp>
      <p:graphicFrame>
        <p:nvGraphicFramePr>
          <p:cNvPr id="154641" name="Group 17"/>
          <p:cNvGraphicFramePr>
            <a:graphicFrameLocks noGrp="1"/>
          </p:cNvGraphicFramePr>
          <p:nvPr/>
        </p:nvGraphicFramePr>
        <p:xfrm>
          <a:off x="1524000" y="5173663"/>
          <a:ext cx="6096000" cy="815975"/>
        </p:xfrm>
        <a:graphic>
          <a:graphicData uri="http://schemas.openxmlformats.org/drawingml/2006/table">
            <a:tbl>
              <a:tblPr/>
              <a:tblGrid>
                <a:gridCol w="3048000"/>
                <a:gridCol w="3048000"/>
              </a:tblGrid>
              <a:tr h="815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16</a:t>
                      </a:r>
                      <a:r>
                        <a:rPr kumimoji="0" lang="zh-CN" altLang="en-US" sz="3200" b="1" i="0" u="none" strike="noStrike" cap="none" normalizeH="0" baseline="0" smtClean="0">
                          <a:ln>
                            <a:noFill/>
                          </a:ln>
                          <a:solidFill>
                            <a:schemeClr val="tx1"/>
                          </a:solidFill>
                          <a:effectLst/>
                          <a:latin typeface="Times New Roman" pitchFamily="18" charset="0"/>
                          <a:ea typeface="宋体" pitchFamily="2" charset="-122"/>
                        </a:rPr>
                        <a:t>位</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16</a:t>
                      </a:r>
                      <a:r>
                        <a:rPr kumimoji="0" lang="zh-CN" altLang="en-US" sz="3200" b="1" i="0" u="none" strike="noStrike" cap="none" normalizeH="0" baseline="0" smtClean="0">
                          <a:ln>
                            <a:noFill/>
                          </a:ln>
                          <a:solidFill>
                            <a:schemeClr val="tx1"/>
                          </a:solidFill>
                          <a:effectLst/>
                          <a:latin typeface="Times New Roman" pitchFamily="18" charset="0"/>
                          <a:ea typeface="宋体" pitchFamily="2" charset="-122"/>
                        </a:rPr>
                        <a:t>位</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174" name="Text Box 14"/>
          <p:cNvSpPr txBox="1">
            <a:spLocks noChangeArrowheads="1"/>
          </p:cNvSpPr>
          <p:nvPr/>
        </p:nvSpPr>
        <p:spPr bwMode="auto">
          <a:xfrm>
            <a:off x="2568575" y="4581525"/>
            <a:ext cx="5432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800" b="1">
                <a:latin typeface="Times New Roman" pitchFamily="18" charset="0"/>
                <a:ea typeface="宋体" pitchFamily="2" charset="-122"/>
              </a:rPr>
              <a:t>段号			段内偏移</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31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BEC11F-BEB4-47E2-B37D-A20DE7372B2A}" type="slidenum">
              <a:rPr lang="en-US" altLang="zh-CN" smtClean="0">
                <a:latin typeface="Times New Roman" pitchFamily="18" charset="0"/>
              </a:rPr>
              <a:pPr eaLnBrk="1" hangingPunct="1"/>
              <a:t>89</a:t>
            </a:fld>
            <a:endParaRPr lang="en-US" altLang="zh-CN" smtClean="0">
              <a:latin typeface="Times New Roman" pitchFamily="18" charset="0"/>
            </a:endParaRPr>
          </a:p>
        </p:txBody>
      </p:sp>
      <p:graphicFrame>
        <p:nvGraphicFramePr>
          <p:cNvPr id="155772" name="Group 124"/>
          <p:cNvGraphicFramePr>
            <a:graphicFrameLocks noGrp="1"/>
          </p:cNvGraphicFramePr>
          <p:nvPr/>
        </p:nvGraphicFramePr>
        <p:xfrm>
          <a:off x="1128713" y="981075"/>
          <a:ext cx="7794625" cy="3585600"/>
        </p:xfrm>
        <a:graphic>
          <a:graphicData uri="http://schemas.openxmlformats.org/drawingml/2006/table">
            <a:tbl>
              <a:tblPr/>
              <a:tblGrid>
                <a:gridCol w="1949450"/>
                <a:gridCol w="1947862"/>
                <a:gridCol w="1949450"/>
                <a:gridCol w="1947863"/>
              </a:tblGrid>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段</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基地址</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长度</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保护</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10000</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18C0</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只读</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11900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3FF</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只读</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11D00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1FF</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读－写</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禁止访问</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11F00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1000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读－写</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禁止访问</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禁止访问</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13000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FFF</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读－写</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5824" name="Group 176"/>
          <p:cNvGraphicFramePr>
            <a:graphicFrameLocks noGrp="1"/>
          </p:cNvGraphicFramePr>
          <p:nvPr>
            <p:extLst>
              <p:ext uri="{D42A27DB-BD31-4B8C-83A1-F6EECF244321}">
                <p14:modId xmlns:p14="http://schemas.microsoft.com/office/powerpoint/2010/main" val="1315467357"/>
              </p:ext>
            </p:extLst>
          </p:nvPr>
        </p:nvGraphicFramePr>
        <p:xfrm>
          <a:off x="1130300" y="4652963"/>
          <a:ext cx="7794625" cy="1992310"/>
        </p:xfrm>
        <a:graphic>
          <a:graphicData uri="http://schemas.openxmlformats.org/drawingml/2006/table">
            <a:tbl>
              <a:tblPr/>
              <a:tblGrid>
                <a:gridCol w="1055688"/>
                <a:gridCol w="2841625"/>
                <a:gridCol w="1047750"/>
                <a:gridCol w="2849562"/>
              </a:tblGrid>
              <a:tr h="3984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宋体" pitchFamily="2" charset="-122"/>
                        </a:rPr>
                        <a:t>main</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Courier New" pitchFamily="49" charset="0"/>
                        <a:ea typeface="宋体" pitchFamily="2" charset="-122"/>
                      </a:endParaRPr>
                    </a:p>
                  </a:txBody>
                  <a:tcPr marL="90000" marR="90000" marT="46807" marB="46807"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宋体" pitchFamily="2" charset="-122"/>
                        </a:rPr>
                        <a:t>Sin</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宋体" pitchFamily="2" charset="-122"/>
                      </a:endParaRPr>
                    </a:p>
                  </a:txBody>
                  <a:tcPr marL="90000" marR="90000" marT="46807" marB="46807"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rPr>
                        <a:t>240</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宋体" pitchFamily="2" charset="-122"/>
                        </a:rPr>
                        <a:t>push X</a:t>
                      </a:r>
                      <a:endParaRPr kumimoji="0"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Courier New" pitchFamily="49" charset="0"/>
                        <a:ea typeface="宋体" pitchFamily="2" charset="-122"/>
                      </a:endParaRPr>
                    </a:p>
                  </a:txBody>
                  <a:tcPr marL="90000" marR="90000" marT="46807" marB="46807"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1" u="none" strike="noStrike" cap="none" normalizeH="0" baseline="0" smtClean="0">
                          <a:ln>
                            <a:noFill/>
                          </a:ln>
                          <a:solidFill>
                            <a:schemeClr val="tx1"/>
                          </a:solidFill>
                          <a:effectLst/>
                          <a:latin typeface="Times New Roman" pitchFamily="18" charset="0"/>
                          <a:ea typeface="宋体" pitchFamily="2" charset="-122"/>
                        </a:rPr>
                        <a:t>360</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err="1" smtClean="0">
                          <a:ln>
                            <a:noFill/>
                          </a:ln>
                          <a:solidFill>
                            <a:schemeClr val="tx1"/>
                          </a:solidFill>
                          <a:effectLst/>
                          <a:latin typeface="Courier New" pitchFamily="49" charset="0"/>
                          <a:ea typeface="宋体" pitchFamily="2" charset="-122"/>
                        </a:rPr>
                        <a:t>mov</a:t>
                      </a:r>
                      <a:r>
                        <a:rPr kumimoji="0" lang="en-US" altLang="zh-CN" sz="2000" b="1" i="0" u="none" strike="noStrike" cap="none" normalizeH="0" baseline="0" dirty="0" smtClean="0">
                          <a:ln>
                            <a:noFill/>
                          </a:ln>
                          <a:solidFill>
                            <a:schemeClr val="tx1"/>
                          </a:solidFill>
                          <a:effectLst/>
                          <a:latin typeface="Courier New" pitchFamily="49" charset="0"/>
                          <a:ea typeface="宋体" pitchFamily="2" charset="-122"/>
                        </a:rPr>
                        <a:t> 4(sp), r2</a:t>
                      </a:r>
                    </a:p>
                  </a:txBody>
                  <a:tcPr marL="90000" marR="90000" marT="46807" marB="46807"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3984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244</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宋体" pitchFamily="2" charset="-122"/>
                        </a:rPr>
                        <a:t>call Sin</a:t>
                      </a:r>
                    </a:p>
                  </a:txBody>
                  <a:tcPr marL="90000" marR="90000" marT="46807" marB="4680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364</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Courier New" pitchFamily="49" charset="0"/>
                          <a:ea typeface="宋体" pitchFamily="2" charset="-122"/>
                        </a:rPr>
                        <a:t>push  r2</a:t>
                      </a:r>
                    </a:p>
                  </a:txBody>
                  <a:tcPr marL="90000" marR="90000" marT="46807" marB="4680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984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248</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宋体" pitchFamily="2" charset="-122"/>
                        </a:rPr>
                        <a:t>…</a:t>
                      </a:r>
                    </a:p>
                  </a:txBody>
                  <a:tcPr marL="90000" marR="90000" marT="46807" marB="4680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366</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宋体" pitchFamily="2" charset="-122"/>
                        </a:rPr>
                        <a:t>…</a:t>
                      </a:r>
                    </a:p>
                  </a:txBody>
                  <a:tcPr marL="90000" marR="90000" marT="46807" marB="46807"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984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Courier New" pitchFamily="49" charset="0"/>
                        <a:ea typeface="宋体" pitchFamily="2" charset="-122"/>
                      </a:endParaRPr>
                    </a:p>
                  </a:txBody>
                  <a:tcPr marL="90000" marR="90000" marT="46807" marB="46807"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488</a:t>
                      </a:r>
                    </a:p>
                  </a:txBody>
                  <a:tcPr marL="90000" marR="90000" marT="46807" marB="46807" anchor="ctr" anchorCtr="1"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Courier New" pitchFamily="49" charset="0"/>
                          <a:ea typeface="宋体" pitchFamily="2" charset="-122"/>
                        </a:rPr>
                        <a:t>ret</a:t>
                      </a:r>
                    </a:p>
                  </a:txBody>
                  <a:tcPr marL="90000" marR="90000" marT="46807" marB="46807"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257" name="Text Box 86"/>
          <p:cNvSpPr txBox="1">
            <a:spLocks noChangeArrowheads="1"/>
          </p:cNvSpPr>
          <p:nvPr/>
        </p:nvSpPr>
        <p:spPr bwMode="auto">
          <a:xfrm>
            <a:off x="369888" y="9556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dirty="0">
                <a:solidFill>
                  <a:srgbClr val="FF0000"/>
                </a:solidFill>
                <a:latin typeface="Times New Roman" pitchFamily="18" charset="0"/>
                <a:ea typeface="宋体" pitchFamily="2" charset="-122"/>
              </a:rPr>
              <a:t>段表</a:t>
            </a:r>
          </a:p>
        </p:txBody>
      </p:sp>
      <p:sp>
        <p:nvSpPr>
          <p:cNvPr id="93258" name="Text Box 87"/>
          <p:cNvSpPr txBox="1">
            <a:spLocks noChangeArrowheads="1"/>
          </p:cNvSpPr>
          <p:nvPr/>
        </p:nvSpPr>
        <p:spPr bwMode="auto">
          <a:xfrm>
            <a:off x="1" y="4551363"/>
            <a:ext cx="1115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kumimoji="1" lang="zh-CN" altLang="en-US" sz="2400" b="1" dirty="0" smtClean="0">
                <a:solidFill>
                  <a:srgbClr val="FF0000"/>
                </a:solidFill>
                <a:latin typeface="Times New Roman" pitchFamily="18" charset="0"/>
                <a:ea typeface="宋体" pitchFamily="2" charset="-122"/>
              </a:rPr>
              <a:t>代码段</a:t>
            </a:r>
            <a:endParaRPr kumimoji="1" lang="zh-CN" altLang="en-US" sz="2400" b="1" dirty="0">
              <a:solidFill>
                <a:srgbClr val="FF0000"/>
              </a:solidFill>
              <a:latin typeface="Times New Roman" pitchFamily="18" charset="0"/>
              <a:ea typeface="宋体" pitchFamily="2" charset="-122"/>
            </a:endParaRPr>
          </a:p>
        </p:txBody>
      </p:sp>
      <p:sp>
        <p:nvSpPr>
          <p:cNvPr id="155736" name="Text Box 88"/>
          <p:cNvSpPr txBox="1">
            <a:spLocks noChangeArrowheads="1"/>
          </p:cNvSpPr>
          <p:nvPr/>
        </p:nvSpPr>
        <p:spPr bwMode="auto">
          <a:xfrm>
            <a:off x="1258888" y="6165850"/>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400" b="1">
                <a:solidFill>
                  <a:srgbClr val="0000FF"/>
                </a:solidFill>
                <a:latin typeface="Times New Roman" pitchFamily="18" charset="0"/>
                <a:ea typeface="楷体_GB2312" pitchFamily="49" charset="-122"/>
              </a:rPr>
              <a:t>逻辑和物理地址空间？</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736"/>
                                        </p:tgtEl>
                                        <p:attrNameLst>
                                          <p:attrName>style.visibility</p:attrName>
                                        </p:attrNameLst>
                                      </p:cBhvr>
                                      <p:to>
                                        <p:strVal val="visible"/>
                                      </p:to>
                                    </p:set>
                                    <p:anim calcmode="lin" valueType="num">
                                      <p:cBhvr additive="base">
                                        <p:cTn id="7" dur="500" fill="hold"/>
                                        <p:tgtEl>
                                          <p:spTgt spid="155736"/>
                                        </p:tgtEl>
                                        <p:attrNameLst>
                                          <p:attrName>ppt_x</p:attrName>
                                        </p:attrNameLst>
                                      </p:cBhvr>
                                      <p:tavLst>
                                        <p:tav tm="0">
                                          <p:val>
                                            <p:strVal val="#ppt_x"/>
                                          </p:val>
                                        </p:tav>
                                        <p:tav tm="100000">
                                          <p:val>
                                            <p:strVal val="#ppt_x"/>
                                          </p:val>
                                        </p:tav>
                                      </p:tavLst>
                                    </p:anim>
                                    <p:anim calcmode="lin" valueType="num">
                                      <p:cBhvr additive="base">
                                        <p:cTn id="8" dur="500" fill="hold"/>
                                        <p:tgtEl>
                                          <p:spTgt spid="155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84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967D7C-FC92-4166-B791-D47CCDA9956E}" type="slidenum">
              <a:rPr lang="en-US" altLang="zh-CN" smtClean="0">
                <a:latin typeface="Times New Roman" pitchFamily="18" charset="0"/>
              </a:rPr>
              <a:pPr eaLnBrk="1" hangingPunct="1"/>
              <a:t>9</a:t>
            </a:fld>
            <a:endParaRPr lang="en-US" altLang="zh-CN" smtClean="0">
              <a:latin typeface="Times New Roman" pitchFamily="18" charset="0"/>
            </a:endParaRPr>
          </a:p>
        </p:txBody>
      </p:sp>
      <p:sp>
        <p:nvSpPr>
          <p:cNvPr id="91139" name="Rectangle 3"/>
          <p:cNvSpPr>
            <a:spLocks noChangeArrowheads="1"/>
          </p:cNvSpPr>
          <p:nvPr/>
        </p:nvSpPr>
        <p:spPr bwMode="auto">
          <a:xfrm>
            <a:off x="457200" y="1231900"/>
            <a:ext cx="81788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marL="342900" indent="-342900">
              <a:spcBef>
                <a:spcPct val="40000"/>
              </a:spcBef>
              <a:buClr>
                <a:schemeClr val="tx1"/>
              </a:buClr>
              <a:buSzPct val="80000"/>
              <a:buFont typeface="Wingdings" pitchFamily="2" charset="2"/>
              <a:buChar char="l"/>
            </a:pPr>
            <a:r>
              <a:rPr lang="zh-CN" altLang="en-US" sz="3200" b="1">
                <a:latin typeface="宋体" pitchFamily="2" charset="-122"/>
                <a:ea typeface="宋体" pitchFamily="2" charset="-122"/>
              </a:rPr>
              <a:t>内存空间的管理</a:t>
            </a:r>
          </a:p>
          <a:p>
            <a:pPr marL="742950" lvl="1" indent="-285750">
              <a:spcBef>
                <a:spcPct val="40000"/>
              </a:spcBef>
              <a:buClr>
                <a:schemeClr val="accent1"/>
              </a:buClr>
              <a:buFont typeface="Wingdings" pitchFamily="2" charset="2"/>
              <a:buChar char="§"/>
            </a:pPr>
            <a:r>
              <a:rPr lang="zh-CN" altLang="en-US" sz="2800" b="1">
                <a:latin typeface="楷体_GB2312" pitchFamily="49" charset="-122"/>
                <a:ea typeface="楷体_GB2312" pitchFamily="49" charset="-122"/>
              </a:rPr>
              <a:t>整个内存区域如何划分？</a:t>
            </a:r>
          </a:p>
          <a:p>
            <a:pPr marL="742950" lvl="1" indent="-285750">
              <a:spcBef>
                <a:spcPct val="40000"/>
              </a:spcBef>
              <a:buClr>
                <a:schemeClr val="accent1"/>
              </a:buClr>
              <a:buFont typeface="Wingdings" pitchFamily="2" charset="2"/>
              <a:buChar char="§"/>
            </a:pPr>
            <a:r>
              <a:rPr lang="zh-CN" altLang="en-US" sz="2800" b="1">
                <a:latin typeface="楷体_GB2312" pitchFamily="49" charset="-122"/>
                <a:ea typeface="楷体_GB2312" pitchFamily="49" charset="-122"/>
              </a:rPr>
              <a:t>用什么数据结构来管理内存？</a:t>
            </a:r>
          </a:p>
          <a:p>
            <a:pPr marL="742950" lvl="1" indent="-285750">
              <a:spcBef>
                <a:spcPct val="40000"/>
              </a:spcBef>
              <a:buClr>
                <a:schemeClr val="accent1"/>
              </a:buClr>
              <a:buFont typeface="Wingdings" pitchFamily="2" charset="2"/>
              <a:buChar char="§"/>
            </a:pPr>
            <a:r>
              <a:rPr lang="zh-CN" altLang="en-US" sz="2800" b="1">
                <a:latin typeface="楷体_GB2312" pitchFamily="49" charset="-122"/>
                <a:ea typeface="楷体_GB2312" pitchFamily="49" charset="-122"/>
              </a:rPr>
              <a:t>如何在有限内存空间中容纳尽可能多的进程？</a:t>
            </a:r>
          </a:p>
          <a:p>
            <a:pPr marL="342900" indent="-342900">
              <a:spcBef>
                <a:spcPct val="40000"/>
              </a:spcBef>
              <a:buClr>
                <a:schemeClr val="tx1"/>
              </a:buClr>
              <a:buSzPct val="80000"/>
              <a:buFont typeface="Wingdings" pitchFamily="2" charset="2"/>
              <a:buChar char="l"/>
            </a:pPr>
            <a:r>
              <a:rPr lang="zh-CN" altLang="en-US" sz="3200" b="1">
                <a:latin typeface="宋体" pitchFamily="2" charset="-122"/>
                <a:ea typeface="宋体" pitchFamily="2" charset="-122"/>
              </a:rPr>
              <a:t>内存的分配</a:t>
            </a:r>
          </a:p>
          <a:p>
            <a:pPr marL="742950" lvl="1" indent="-285750">
              <a:spcBef>
                <a:spcPct val="40000"/>
              </a:spcBef>
              <a:buClr>
                <a:schemeClr val="accent1"/>
              </a:buClr>
              <a:buFont typeface="Wingdings" pitchFamily="2" charset="2"/>
              <a:buChar char="§"/>
            </a:pPr>
            <a:r>
              <a:rPr lang="zh-CN" altLang="en-US" sz="2800" b="1">
                <a:latin typeface="楷体_GB2312" pitchFamily="49" charset="-122"/>
                <a:ea typeface="楷体_GB2312" pitchFamily="49" charset="-122"/>
              </a:rPr>
              <a:t>新进程到达时，如何给它分配内存？</a:t>
            </a:r>
          </a:p>
          <a:p>
            <a:pPr marL="342900" indent="-342900">
              <a:spcBef>
                <a:spcPct val="40000"/>
              </a:spcBef>
              <a:buClr>
                <a:schemeClr val="tx1"/>
              </a:buClr>
              <a:buSzPct val="80000"/>
              <a:buFont typeface="Wingdings" pitchFamily="2" charset="2"/>
              <a:buChar char="l"/>
            </a:pPr>
            <a:r>
              <a:rPr lang="zh-CN" altLang="en-US" sz="3200" b="1">
                <a:latin typeface="宋体" pitchFamily="2" charset="-122"/>
                <a:ea typeface="宋体" pitchFamily="2" charset="-122"/>
              </a:rPr>
              <a:t>内存的回收</a:t>
            </a:r>
          </a:p>
          <a:p>
            <a:pPr marL="742950" lvl="1" indent="-285750">
              <a:spcBef>
                <a:spcPct val="40000"/>
              </a:spcBef>
              <a:buClr>
                <a:schemeClr val="accent1"/>
              </a:buClr>
              <a:buFont typeface="Wingdings" pitchFamily="2" charset="2"/>
              <a:buChar char="§"/>
            </a:pPr>
            <a:r>
              <a:rPr lang="zh-CN" altLang="en-US" sz="2800" b="1">
                <a:latin typeface="楷体_GB2312" pitchFamily="49" charset="-122"/>
                <a:ea typeface="楷体_GB2312" pitchFamily="49" charset="-122"/>
              </a:rPr>
              <a:t>进程运行结束时，如何回收其内存？</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anim calcmode="lin" valueType="num">
                                      <p:cBhvr additive="base">
                                        <p:cTn id="11"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 calcmode="lin" valueType="num">
                                      <p:cBhvr additive="base">
                                        <p:cTn id="17" dur="500" fill="hold"/>
                                        <p:tgtEl>
                                          <p:spTgt spid="911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1139">
                                            <p:txEl>
                                              <p:pRg st="3" end="3"/>
                                            </p:txEl>
                                          </p:spTgt>
                                        </p:tgtEl>
                                        <p:attrNameLst>
                                          <p:attrName>style.visibility</p:attrName>
                                        </p:attrNameLst>
                                      </p:cBhvr>
                                      <p:to>
                                        <p:strVal val="visible"/>
                                      </p:to>
                                    </p:set>
                                    <p:anim calcmode="lin" valueType="num">
                                      <p:cBhvr additive="base">
                                        <p:cTn id="23" dur="500" fill="hold"/>
                                        <p:tgtEl>
                                          <p:spTgt spid="911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1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1139">
                                            <p:txEl>
                                              <p:pRg st="4" end="4"/>
                                            </p:txEl>
                                          </p:spTgt>
                                        </p:tgtEl>
                                        <p:attrNameLst>
                                          <p:attrName>style.visibility</p:attrName>
                                        </p:attrNameLst>
                                      </p:cBhvr>
                                      <p:to>
                                        <p:strVal val="visible"/>
                                      </p:to>
                                    </p:set>
                                    <p:anim calcmode="lin" valueType="num">
                                      <p:cBhvr additive="base">
                                        <p:cTn id="29" dur="500" fill="hold"/>
                                        <p:tgtEl>
                                          <p:spTgt spid="9113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113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1139">
                                            <p:txEl>
                                              <p:pRg st="5" end="5"/>
                                            </p:txEl>
                                          </p:spTgt>
                                        </p:tgtEl>
                                        <p:attrNameLst>
                                          <p:attrName>style.visibility</p:attrName>
                                        </p:attrNameLst>
                                      </p:cBhvr>
                                      <p:to>
                                        <p:strVal val="visible"/>
                                      </p:to>
                                    </p:set>
                                    <p:anim calcmode="lin" valueType="num">
                                      <p:cBhvr additive="base">
                                        <p:cTn id="33" dur="500" fill="hold"/>
                                        <p:tgtEl>
                                          <p:spTgt spid="9113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11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1139">
                                            <p:txEl>
                                              <p:pRg st="6" end="6"/>
                                            </p:txEl>
                                          </p:spTgt>
                                        </p:tgtEl>
                                        <p:attrNameLst>
                                          <p:attrName>style.visibility</p:attrName>
                                        </p:attrNameLst>
                                      </p:cBhvr>
                                      <p:to>
                                        <p:strVal val="visible"/>
                                      </p:to>
                                    </p:set>
                                    <p:anim calcmode="lin" valueType="num">
                                      <p:cBhvr additive="base">
                                        <p:cTn id="39" dur="500" fill="hold"/>
                                        <p:tgtEl>
                                          <p:spTgt spid="9113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113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1139">
                                            <p:txEl>
                                              <p:pRg st="7" end="7"/>
                                            </p:txEl>
                                          </p:spTgt>
                                        </p:tgtEl>
                                        <p:attrNameLst>
                                          <p:attrName>style.visibility</p:attrName>
                                        </p:attrNameLst>
                                      </p:cBhvr>
                                      <p:to>
                                        <p:strVal val="visible"/>
                                      </p:to>
                                    </p:set>
                                    <p:anim calcmode="lin" valueType="num">
                                      <p:cBhvr additive="base">
                                        <p:cTn id="43" dur="500" fill="hold"/>
                                        <p:tgtEl>
                                          <p:spTgt spid="9113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11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42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68A372-E7F7-4892-97B2-0BA53DECE60B}" type="slidenum">
              <a:rPr lang="en-US" altLang="zh-CN" smtClean="0">
                <a:latin typeface="Times New Roman" pitchFamily="18" charset="0"/>
              </a:rPr>
              <a:pPr eaLnBrk="1" hangingPunct="1"/>
              <a:t>90</a:t>
            </a:fld>
            <a:endParaRPr lang="en-US" altLang="zh-CN" smtClean="0">
              <a:latin typeface="Times New Roman" pitchFamily="18" charset="0"/>
            </a:endParaRPr>
          </a:p>
        </p:txBody>
      </p:sp>
      <p:pic>
        <p:nvPicPr>
          <p:cNvPr id="9421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700088"/>
            <a:ext cx="7869238" cy="604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Line 14"/>
          <p:cNvSpPr>
            <a:spLocks noChangeShapeType="1"/>
          </p:cNvSpPr>
          <p:nvPr/>
        </p:nvSpPr>
        <p:spPr bwMode="auto">
          <a:xfrm flipV="1">
            <a:off x="1233488" y="1682750"/>
            <a:ext cx="160337" cy="142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52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265C67-2C6A-4A66-99CE-C6DF2A756AD3}" type="slidenum">
              <a:rPr lang="en-US" altLang="zh-CN" smtClean="0">
                <a:latin typeface="Times New Roman" pitchFamily="18" charset="0"/>
              </a:rPr>
              <a:pPr eaLnBrk="1" hangingPunct="1"/>
              <a:t>91</a:t>
            </a:fld>
            <a:endParaRPr lang="en-US" altLang="zh-CN" smtClean="0">
              <a:latin typeface="Times New Roman" pitchFamily="18" charset="0"/>
            </a:endParaRPr>
          </a:p>
        </p:txBody>
      </p:sp>
      <p:sp>
        <p:nvSpPr>
          <p:cNvPr id="95236" name="Text Box 13"/>
          <p:cNvSpPr txBox="1">
            <a:spLocks noChangeArrowheads="1"/>
          </p:cNvSpPr>
          <p:nvPr/>
        </p:nvSpPr>
        <p:spPr bwMode="auto">
          <a:xfrm>
            <a:off x="534988" y="1158875"/>
            <a:ext cx="8245475"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chemeClr val="tx1"/>
              </a:buClr>
              <a:buFont typeface="Wingdings" pitchFamily="2" charset="2"/>
              <a:buChar char="X"/>
            </a:pPr>
            <a:r>
              <a:rPr kumimoji="1" lang="en-US" altLang="zh-CN" sz="2800" b="1" dirty="0">
                <a:latin typeface="Times New Roman" pitchFamily="18" charset="0"/>
                <a:ea typeface="宋体" pitchFamily="2" charset="-122"/>
              </a:rPr>
              <a:t>X</a:t>
            </a:r>
            <a:r>
              <a:rPr kumimoji="1" lang="zh-CN" altLang="en-US" sz="2800" b="1" dirty="0">
                <a:latin typeface="Times New Roman" pitchFamily="18" charset="0"/>
                <a:ea typeface="宋体" pitchFamily="2" charset="-122"/>
              </a:rPr>
              <a:t>在哪？（</a:t>
            </a:r>
            <a:r>
              <a:rPr kumimoji="1" lang="en-US" altLang="zh-CN" sz="2800" b="1" dirty="0">
                <a:latin typeface="Times New Roman" pitchFamily="18" charset="0"/>
                <a:ea typeface="宋体" pitchFamily="2" charset="-122"/>
              </a:rPr>
              <a:t>Sin</a:t>
            </a:r>
            <a:r>
              <a:rPr kumimoji="1" lang="zh-CN" altLang="en-US" sz="2800" b="1" dirty="0">
                <a:latin typeface="Times New Roman" pitchFamily="18" charset="0"/>
                <a:ea typeface="宋体" pitchFamily="2" charset="-122"/>
              </a:rPr>
              <a:t>函数的参数）</a:t>
            </a:r>
          </a:p>
          <a:p>
            <a:pPr>
              <a:spcBef>
                <a:spcPct val="50000"/>
              </a:spcBef>
              <a:buClr>
                <a:schemeClr val="tx1"/>
              </a:buClr>
              <a:buFont typeface="Wingdings" pitchFamily="2" charset="2"/>
              <a:buChar char="X"/>
            </a:pPr>
            <a:r>
              <a:rPr kumimoji="1" lang="zh-CN" altLang="en-US" sz="2800" b="1" dirty="0">
                <a:latin typeface="Times New Roman" pitchFamily="18" charset="0"/>
                <a:ea typeface="宋体" pitchFamily="2" charset="-122"/>
              </a:rPr>
              <a:t>栈指针的当前地址是</a:t>
            </a:r>
            <a:r>
              <a:rPr kumimoji="1" lang="en-US" altLang="zh-CN" sz="2800" b="1" dirty="0">
                <a:solidFill>
                  <a:srgbClr val="0000FF"/>
                </a:solidFill>
                <a:latin typeface="Times New Roman" pitchFamily="18" charset="0"/>
                <a:ea typeface="宋体" pitchFamily="2" charset="-122"/>
              </a:rPr>
              <a:t>700F0</a:t>
            </a:r>
            <a:r>
              <a:rPr kumimoji="1" lang="zh-CN" altLang="en-US" sz="2800" b="1" dirty="0">
                <a:latin typeface="Times New Roman" pitchFamily="18" charset="0"/>
                <a:ea typeface="宋体" pitchFamily="2" charset="-122"/>
              </a:rPr>
              <a:t>，物理地址是多少？</a:t>
            </a:r>
          </a:p>
          <a:p>
            <a:pPr>
              <a:spcBef>
                <a:spcPct val="50000"/>
              </a:spcBef>
              <a:buClr>
                <a:schemeClr val="tx1"/>
              </a:buClr>
              <a:buFont typeface="Wingdings" pitchFamily="2" charset="2"/>
              <a:buChar char="X"/>
            </a:pPr>
            <a:r>
              <a:rPr kumimoji="1" lang="zh-CN" altLang="en-US" sz="2800" b="1" dirty="0">
                <a:latin typeface="Times New Roman" pitchFamily="18" charset="0"/>
                <a:ea typeface="宋体" pitchFamily="2" charset="-122"/>
              </a:rPr>
              <a:t>第一条指令在哪？</a:t>
            </a:r>
          </a:p>
          <a:p>
            <a:pPr>
              <a:spcBef>
                <a:spcPct val="50000"/>
              </a:spcBef>
              <a:buClr>
                <a:schemeClr val="tx1"/>
              </a:buClr>
              <a:buFont typeface="Wingdings" pitchFamily="2" charset="2"/>
              <a:buChar char="X"/>
            </a:pPr>
            <a:r>
              <a:rPr kumimoji="1" lang="en-US" altLang="zh-CN" sz="2800" b="1" dirty="0">
                <a:latin typeface="Times New Roman" pitchFamily="18" charset="0"/>
                <a:ea typeface="宋体" pitchFamily="2" charset="-122"/>
              </a:rPr>
              <a:t>Push X</a:t>
            </a:r>
            <a:r>
              <a:rPr kumimoji="1" lang="zh-CN" altLang="en-US" sz="2800" b="1" dirty="0">
                <a:latin typeface="Times New Roman" pitchFamily="18" charset="0"/>
                <a:ea typeface="宋体" pitchFamily="2" charset="-122"/>
              </a:rPr>
              <a:t>指令：将</a:t>
            </a:r>
            <a:r>
              <a:rPr kumimoji="1" lang="en-US" altLang="zh-CN" sz="2800" b="1" dirty="0">
                <a:latin typeface="Times New Roman" pitchFamily="18" charset="0"/>
                <a:ea typeface="宋体" pitchFamily="2" charset="-122"/>
              </a:rPr>
              <a:t>SP</a:t>
            </a:r>
            <a:r>
              <a:rPr kumimoji="1" lang="zh-CN" altLang="en-US" sz="2800" b="1" dirty="0">
                <a:latin typeface="Times New Roman" pitchFamily="18" charset="0"/>
                <a:ea typeface="宋体" pitchFamily="2" charset="-122"/>
              </a:rPr>
              <a:t>减</a:t>
            </a:r>
            <a:r>
              <a:rPr kumimoji="1" lang="en-US" altLang="zh-CN" sz="2800" b="1" dirty="0">
                <a:latin typeface="Times New Roman" pitchFamily="18" charset="0"/>
                <a:ea typeface="宋体" pitchFamily="2" charset="-122"/>
              </a:rPr>
              <a:t>4</a:t>
            </a:r>
            <a:r>
              <a:rPr kumimoji="1" lang="zh-CN" altLang="en-US" sz="2800" b="1" dirty="0">
                <a:latin typeface="Times New Roman" pitchFamily="18" charset="0"/>
                <a:ea typeface="宋体" pitchFamily="2" charset="-122"/>
              </a:rPr>
              <a:t>，然后存储</a:t>
            </a:r>
            <a:r>
              <a:rPr kumimoji="1" lang="en-US" altLang="zh-CN" sz="2800" b="1" dirty="0">
                <a:latin typeface="Times New Roman" pitchFamily="18" charset="0"/>
                <a:ea typeface="宋体" pitchFamily="2" charset="-122"/>
              </a:rPr>
              <a:t>X</a:t>
            </a:r>
            <a:r>
              <a:rPr kumimoji="1" lang="zh-CN" altLang="en-US" sz="2800" b="1" dirty="0">
                <a:latin typeface="Times New Roman" pitchFamily="18" charset="0"/>
                <a:ea typeface="宋体" pitchFamily="2" charset="-122"/>
              </a:rPr>
              <a:t>的值，那么</a:t>
            </a:r>
            <a:r>
              <a:rPr kumimoji="1" lang="en-US" altLang="zh-CN" sz="2800" b="1" dirty="0">
                <a:latin typeface="Times New Roman" pitchFamily="18" charset="0"/>
                <a:ea typeface="宋体" pitchFamily="2" charset="-122"/>
              </a:rPr>
              <a:t>X</a:t>
            </a:r>
            <a:r>
              <a:rPr kumimoji="1" lang="zh-CN" altLang="en-US" sz="2800" b="1" dirty="0">
                <a:latin typeface="Times New Roman" pitchFamily="18" charset="0"/>
                <a:ea typeface="宋体" pitchFamily="2" charset="-122"/>
              </a:rPr>
              <a:t>被存储在什么地方？</a:t>
            </a:r>
          </a:p>
          <a:p>
            <a:pPr>
              <a:spcBef>
                <a:spcPct val="50000"/>
              </a:spcBef>
              <a:buClr>
                <a:schemeClr val="tx1"/>
              </a:buClr>
              <a:buFont typeface="Wingdings" pitchFamily="2" charset="2"/>
              <a:buChar char="X"/>
            </a:pPr>
            <a:r>
              <a:rPr kumimoji="1" lang="en-US" altLang="zh-CN" sz="2800" b="1" dirty="0">
                <a:latin typeface="Times New Roman" pitchFamily="18" charset="0"/>
                <a:ea typeface="宋体" pitchFamily="2" charset="-122"/>
              </a:rPr>
              <a:t>Call Sin</a:t>
            </a:r>
            <a:r>
              <a:rPr kumimoji="1" lang="zh-CN" altLang="en-US" sz="2800" b="1" dirty="0">
                <a:latin typeface="Times New Roman" pitchFamily="18" charset="0"/>
                <a:ea typeface="宋体" pitchFamily="2" charset="-122"/>
              </a:rPr>
              <a:t>指令：</a:t>
            </a:r>
            <a:r>
              <a:rPr kumimoji="1" lang="en-US" altLang="zh-CN" sz="2800" b="1" dirty="0">
                <a:latin typeface="Times New Roman" pitchFamily="18" charset="0"/>
                <a:ea typeface="宋体" pitchFamily="2" charset="-122"/>
              </a:rPr>
              <a:t>(1)</a:t>
            </a:r>
            <a:r>
              <a:rPr kumimoji="1" lang="zh-CN" altLang="en-US" sz="2800" b="1" dirty="0">
                <a:latin typeface="Times New Roman" pitchFamily="18" charset="0"/>
                <a:ea typeface="宋体" pitchFamily="2" charset="-122"/>
              </a:rPr>
              <a:t>当前</a:t>
            </a:r>
            <a:r>
              <a:rPr kumimoji="1" lang="en-US" altLang="zh-CN" sz="2800" b="1" dirty="0">
                <a:latin typeface="Times New Roman" pitchFamily="18" charset="0"/>
                <a:ea typeface="宋体" pitchFamily="2" charset="-122"/>
              </a:rPr>
              <a:t>PC</a:t>
            </a:r>
            <a:r>
              <a:rPr kumimoji="1" lang="zh-CN" altLang="en-US" sz="2800" b="1" dirty="0">
                <a:latin typeface="Times New Roman" pitchFamily="18" charset="0"/>
                <a:ea typeface="宋体" pitchFamily="2" charset="-122"/>
              </a:rPr>
              <a:t>值入栈；</a:t>
            </a:r>
            <a:r>
              <a:rPr kumimoji="1" lang="en-US" altLang="zh-CN" sz="2800" b="1" dirty="0">
                <a:latin typeface="Times New Roman" pitchFamily="18" charset="0"/>
                <a:ea typeface="宋体" pitchFamily="2" charset="-122"/>
              </a:rPr>
              <a:t>(2)</a:t>
            </a:r>
            <a:r>
              <a:rPr kumimoji="1" lang="zh-CN" altLang="en-US" sz="2800" b="1" dirty="0">
                <a:latin typeface="Times New Roman" pitchFamily="18" charset="0"/>
                <a:ea typeface="宋体" pitchFamily="2" charset="-122"/>
              </a:rPr>
              <a:t>在</a:t>
            </a:r>
            <a:r>
              <a:rPr kumimoji="1" lang="en-US" altLang="zh-CN" sz="2800" b="1" dirty="0">
                <a:latin typeface="Times New Roman" pitchFamily="18" charset="0"/>
                <a:ea typeface="宋体" pitchFamily="2" charset="-122"/>
              </a:rPr>
              <a:t>PC</a:t>
            </a:r>
            <a:r>
              <a:rPr kumimoji="1" lang="zh-CN" altLang="en-US" sz="2800" b="1" dirty="0">
                <a:latin typeface="Times New Roman" pitchFamily="18" charset="0"/>
                <a:ea typeface="宋体" pitchFamily="2" charset="-122"/>
              </a:rPr>
              <a:t>内装入目标</a:t>
            </a:r>
            <a:r>
              <a:rPr kumimoji="1" lang="en-US" altLang="zh-CN" sz="2800" b="1" dirty="0">
                <a:latin typeface="Times New Roman" pitchFamily="18" charset="0"/>
                <a:ea typeface="宋体" pitchFamily="2" charset="-122"/>
              </a:rPr>
              <a:t>PC</a:t>
            </a:r>
            <a:r>
              <a:rPr kumimoji="1" lang="zh-CN" altLang="en-US" sz="2800" b="1" dirty="0">
                <a:latin typeface="Times New Roman" pitchFamily="18" charset="0"/>
                <a:ea typeface="宋体" pitchFamily="2" charset="-122"/>
              </a:rPr>
              <a:t>值。哪个值被压入栈了？新的栈指针的值是多少？新的</a:t>
            </a:r>
            <a:r>
              <a:rPr kumimoji="1" lang="en-US" altLang="zh-CN" sz="2800" b="1" dirty="0">
                <a:latin typeface="Times New Roman" pitchFamily="18" charset="0"/>
                <a:ea typeface="宋体" pitchFamily="2" charset="-122"/>
              </a:rPr>
              <a:t>PC</a:t>
            </a:r>
            <a:r>
              <a:rPr kumimoji="1" lang="zh-CN" altLang="en-US" sz="2800" b="1" dirty="0">
                <a:latin typeface="Times New Roman" pitchFamily="18" charset="0"/>
                <a:ea typeface="宋体" pitchFamily="2" charset="-122"/>
              </a:rPr>
              <a:t>值是多少？</a:t>
            </a:r>
          </a:p>
          <a:p>
            <a:pPr>
              <a:spcBef>
                <a:spcPct val="50000"/>
              </a:spcBef>
              <a:buClr>
                <a:schemeClr val="tx1"/>
              </a:buClr>
              <a:buFont typeface="Wingdings" pitchFamily="2" charset="2"/>
              <a:buChar char="X"/>
            </a:pPr>
            <a:r>
              <a:rPr kumimoji="1" lang="zh-CN" altLang="en-US" sz="2800" b="1" dirty="0">
                <a:latin typeface="Courier New" pitchFamily="49" charset="0"/>
                <a:ea typeface="宋体" pitchFamily="2" charset="-122"/>
              </a:rPr>
              <a:t>“</a:t>
            </a:r>
            <a:r>
              <a:rPr kumimoji="1" lang="en-US" altLang="en-US" sz="2800" b="1" dirty="0" err="1">
                <a:latin typeface="Courier New" pitchFamily="49" charset="0"/>
                <a:ea typeface="宋体" pitchFamily="2" charset="-122"/>
              </a:rPr>
              <a:t>mov</a:t>
            </a:r>
            <a:r>
              <a:rPr kumimoji="1" lang="en-US" altLang="en-US" sz="2800" b="1" dirty="0">
                <a:latin typeface="Courier New" pitchFamily="49" charset="0"/>
                <a:ea typeface="宋体" pitchFamily="2" charset="-122"/>
              </a:rPr>
              <a:t> 4(</a:t>
            </a:r>
            <a:r>
              <a:rPr kumimoji="1" lang="en-US" altLang="en-US" sz="2800" b="1" dirty="0" err="1">
                <a:latin typeface="Courier New" pitchFamily="49" charset="0"/>
                <a:ea typeface="宋体" pitchFamily="2" charset="-122"/>
              </a:rPr>
              <a:t>sp</a:t>
            </a:r>
            <a:r>
              <a:rPr kumimoji="1" lang="en-US" altLang="en-US" sz="2800" b="1" dirty="0">
                <a:latin typeface="Courier New" pitchFamily="49" charset="0"/>
                <a:ea typeface="宋体" pitchFamily="2" charset="-122"/>
              </a:rPr>
              <a:t>), r2</a:t>
            </a:r>
            <a:r>
              <a:rPr kumimoji="1" lang="en-US" altLang="zh-CN" sz="2800" b="1" dirty="0">
                <a:latin typeface="Courier New" pitchFamily="49" charset="0"/>
                <a:ea typeface="宋体" pitchFamily="2" charset="-122"/>
              </a:rPr>
              <a:t>”</a:t>
            </a:r>
            <a:r>
              <a:rPr kumimoji="1" lang="zh-CN" altLang="en-US" sz="2800" b="1" dirty="0">
                <a:latin typeface="Courier New" pitchFamily="49" charset="0"/>
                <a:ea typeface="宋体" pitchFamily="2" charset="-122"/>
              </a:rPr>
              <a:t>的功能是什么？</a:t>
            </a:r>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62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10A095-16DB-4812-ADE4-D62E86EB19D9}" type="slidenum">
              <a:rPr lang="en-US" altLang="zh-CN" smtClean="0">
                <a:latin typeface="Times New Roman" pitchFamily="18" charset="0"/>
              </a:rPr>
              <a:pPr eaLnBrk="1" hangingPunct="1"/>
              <a:t>92</a:t>
            </a:fld>
            <a:endParaRPr lang="en-US" altLang="zh-CN" smtClean="0">
              <a:latin typeface="Times New Roman" pitchFamily="18" charset="0"/>
            </a:endParaRPr>
          </a:p>
        </p:txBody>
      </p:sp>
      <p:sp>
        <p:nvSpPr>
          <p:cNvPr id="96260" name="Text Box 3"/>
          <p:cNvSpPr txBox="1">
            <a:spLocks noChangeArrowheads="1"/>
          </p:cNvSpPr>
          <p:nvPr/>
        </p:nvSpPr>
        <p:spPr bwMode="auto">
          <a:xfrm>
            <a:off x="3535363" y="1131888"/>
            <a:ext cx="2108200"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3600" b="1">
                <a:latin typeface="Times New Roman" pitchFamily="18" charset="0"/>
                <a:ea typeface="宋体" pitchFamily="2" charset="-122"/>
              </a:rPr>
              <a:t>3. </a:t>
            </a:r>
            <a:r>
              <a:rPr lang="zh-CN" altLang="en-US" sz="3600" b="1">
                <a:latin typeface="Times New Roman" pitchFamily="18" charset="0"/>
                <a:ea typeface="宋体" pitchFamily="2" charset="-122"/>
              </a:rPr>
              <a:t>优缺点</a:t>
            </a:r>
            <a:endParaRPr kumimoji="1" lang="zh-CN" altLang="en-US" sz="3600">
              <a:latin typeface="Times New Roman" pitchFamily="18" charset="0"/>
              <a:ea typeface="宋体" pitchFamily="2" charset="-122"/>
            </a:endParaRPr>
          </a:p>
        </p:txBody>
      </p:sp>
      <p:sp>
        <p:nvSpPr>
          <p:cNvPr id="161796" name="Text Box 4"/>
          <p:cNvSpPr txBox="1">
            <a:spLocks noChangeArrowheads="1"/>
          </p:cNvSpPr>
          <p:nvPr/>
        </p:nvSpPr>
        <p:spPr bwMode="auto">
          <a:xfrm>
            <a:off x="477838" y="1838325"/>
            <a:ext cx="824547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85090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40000"/>
              </a:spcBef>
              <a:buClr>
                <a:schemeClr val="tx1"/>
              </a:buClr>
              <a:buFont typeface="Wingdings" pitchFamily="2" charset="2"/>
              <a:buChar char="ª"/>
            </a:pPr>
            <a:r>
              <a:rPr kumimoji="1" lang="zh-CN" altLang="en-US" sz="3200" b="1">
                <a:latin typeface="Times New Roman" pitchFamily="18" charset="0"/>
                <a:ea typeface="宋体" pitchFamily="2" charset="-122"/>
              </a:rPr>
              <a:t>优点：</a:t>
            </a:r>
          </a:p>
          <a:p>
            <a:pPr lvl="1">
              <a:spcBef>
                <a:spcPct val="20000"/>
              </a:spcBef>
              <a:buClr>
                <a:schemeClr val="tx1"/>
              </a:buClr>
              <a:buFont typeface="方正舒体" pitchFamily="2" charset="-122"/>
              <a:buChar char="-"/>
            </a:pPr>
            <a:r>
              <a:rPr kumimoji="1" lang="zh-CN" altLang="en-US" sz="3200" b="1">
                <a:latin typeface="Times New Roman" pitchFamily="18" charset="0"/>
                <a:ea typeface="宋体" pitchFamily="2" charset="-122"/>
              </a:rPr>
              <a:t>程序通过分段来划分多个模块，每个模块可以分别编写和编译，可以针对不同类型的段采取不同的保护，可以按段为单位来进行共享</a:t>
            </a:r>
            <a:r>
              <a:rPr kumimoji="1" lang="zh-CN" altLang="en-US" sz="3200" b="1">
                <a:solidFill>
                  <a:srgbClr val="0000FF"/>
                </a:solidFill>
                <a:latin typeface="Times New Roman" pitchFamily="18" charset="0"/>
                <a:ea typeface="宋体" pitchFamily="2" charset="-122"/>
              </a:rPr>
              <a:t>（</a:t>
            </a:r>
            <a:r>
              <a:rPr kumimoji="1" lang="en-US" altLang="zh-CN" sz="3200" b="1">
                <a:solidFill>
                  <a:srgbClr val="0000FF"/>
                </a:solidFill>
                <a:latin typeface="Times New Roman" pitchFamily="18" charset="0"/>
                <a:ea typeface="宋体" pitchFamily="2" charset="-122"/>
              </a:rPr>
              <a:t>How</a:t>
            </a:r>
            <a:r>
              <a:rPr kumimoji="1" lang="zh-CN" altLang="en-US" sz="3200" b="1">
                <a:solidFill>
                  <a:srgbClr val="0000FF"/>
                </a:solidFill>
                <a:latin typeface="Times New Roman" pitchFamily="18" charset="0"/>
                <a:ea typeface="宋体" pitchFamily="2" charset="-122"/>
              </a:rPr>
              <a:t>？）</a:t>
            </a:r>
            <a:r>
              <a:rPr kumimoji="1" lang="zh-CN" altLang="en-US" sz="3200" b="1">
                <a:latin typeface="Times New Roman" pitchFamily="18" charset="0"/>
                <a:ea typeface="宋体" pitchFamily="2" charset="-122"/>
              </a:rPr>
              <a:t>；</a:t>
            </a:r>
          </a:p>
          <a:p>
            <a:pPr lvl="1">
              <a:spcBef>
                <a:spcPct val="20000"/>
              </a:spcBef>
              <a:buClr>
                <a:schemeClr val="tx1"/>
              </a:buClr>
              <a:buFont typeface="方正舒体" pitchFamily="2" charset="-122"/>
              <a:buChar char="-"/>
            </a:pPr>
            <a:r>
              <a:rPr kumimoji="1" lang="zh-CN" altLang="en-US" sz="3200" b="1">
                <a:latin typeface="Times New Roman" pitchFamily="18" charset="0"/>
                <a:ea typeface="宋体" pitchFamily="2" charset="-122"/>
              </a:rPr>
              <a:t>一个程序不必连续存放，没有内碎片。</a:t>
            </a:r>
          </a:p>
          <a:p>
            <a:pPr>
              <a:spcBef>
                <a:spcPct val="40000"/>
              </a:spcBef>
              <a:buClr>
                <a:schemeClr val="tx1"/>
              </a:buClr>
              <a:buFont typeface="Wingdings" pitchFamily="2" charset="2"/>
              <a:buChar char="ª"/>
            </a:pPr>
            <a:r>
              <a:rPr kumimoji="1" lang="zh-CN" altLang="en-US" sz="3200" b="1">
                <a:latin typeface="Times New Roman" pitchFamily="18" charset="0"/>
                <a:ea typeface="宋体" pitchFamily="2" charset="-122"/>
              </a:rPr>
              <a:t>缺点：</a:t>
            </a:r>
          </a:p>
          <a:p>
            <a:pPr lvl="1">
              <a:spcBef>
                <a:spcPct val="20000"/>
              </a:spcBef>
              <a:buClr>
                <a:srgbClr val="FFFF66"/>
              </a:buClr>
            </a:pPr>
            <a:r>
              <a:rPr kumimoji="1" lang="zh-CN" altLang="en-US" sz="3200" b="1">
                <a:latin typeface="Times New Roman" pitchFamily="18" charset="0"/>
                <a:ea typeface="宋体" pitchFamily="2" charset="-122"/>
              </a:rPr>
              <a:t>程序必须全部装入内存、外碎片等。</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1796">
                                            <p:txEl>
                                              <p:pRg st="2" end="2"/>
                                            </p:txEl>
                                          </p:spTgt>
                                        </p:tgtEl>
                                        <p:attrNameLst>
                                          <p:attrName>style.visibility</p:attrName>
                                        </p:attrNameLst>
                                      </p:cBhvr>
                                      <p:to>
                                        <p:strVal val="visible"/>
                                      </p:to>
                                    </p:set>
                                    <p:animEffect transition="in" filter="dissolve">
                                      <p:cBhvr>
                                        <p:cTn id="7" dur="500"/>
                                        <p:tgtEl>
                                          <p:spTgt spid="16179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1796">
                                            <p:txEl>
                                              <p:pRg st="3" end="3"/>
                                            </p:txEl>
                                          </p:spTgt>
                                        </p:tgtEl>
                                        <p:attrNameLst>
                                          <p:attrName>style.visibility</p:attrName>
                                        </p:attrNameLst>
                                      </p:cBhvr>
                                      <p:to>
                                        <p:strVal val="visible"/>
                                      </p:to>
                                    </p:set>
                                    <p:animEffect transition="in" filter="dissolve">
                                      <p:cBhvr>
                                        <p:cTn id="12" dur="500"/>
                                        <p:tgtEl>
                                          <p:spTgt spid="161796">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61796">
                                            <p:txEl>
                                              <p:pRg st="4" end="4"/>
                                            </p:txEl>
                                          </p:spTgt>
                                        </p:tgtEl>
                                        <p:attrNameLst>
                                          <p:attrName>style.visibility</p:attrName>
                                        </p:attrNameLst>
                                      </p:cBhvr>
                                      <p:to>
                                        <p:strVal val="visible"/>
                                      </p:to>
                                    </p:set>
                                    <p:animEffect transition="in" filter="dissolve">
                                      <p:cBhvr>
                                        <p:cTn id="15" dur="500"/>
                                        <p:tgtEl>
                                          <p:spTgt spid="1617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72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97F988-5D86-4881-A547-A25377056E49}" type="slidenum">
              <a:rPr lang="en-US" altLang="zh-CN" smtClean="0">
                <a:latin typeface="Times New Roman" pitchFamily="18" charset="0"/>
              </a:rPr>
              <a:pPr eaLnBrk="1" hangingPunct="1"/>
              <a:t>93</a:t>
            </a:fld>
            <a:endParaRPr lang="en-US" altLang="zh-CN" smtClean="0">
              <a:latin typeface="Times New Roman" pitchFamily="18" charset="0"/>
            </a:endParaRP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l="13220" t="877" r="12987" b="1785"/>
          <a:stretch>
            <a:fillRect/>
          </a:stretch>
        </p:blipFill>
        <p:spPr bwMode="auto">
          <a:xfrm>
            <a:off x="1128713" y="188913"/>
            <a:ext cx="6904037" cy="650081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83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3E858A-7540-4510-801E-2BB1568D0B41}" type="slidenum">
              <a:rPr lang="en-US" altLang="zh-CN" smtClean="0">
                <a:latin typeface="Times New Roman" pitchFamily="18" charset="0"/>
              </a:rPr>
              <a:pPr eaLnBrk="1" hangingPunct="1"/>
              <a:t>94</a:t>
            </a:fld>
            <a:endParaRPr lang="en-US" altLang="zh-CN" smtClean="0">
              <a:latin typeface="Times New Roman" pitchFamily="18" charset="0"/>
            </a:endParaRPr>
          </a:p>
        </p:txBody>
      </p:sp>
      <p:sp>
        <p:nvSpPr>
          <p:cNvPr id="98308"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3.3</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段页式存储管理</a:t>
            </a:r>
          </a:p>
        </p:txBody>
      </p:sp>
      <p:sp>
        <p:nvSpPr>
          <p:cNvPr id="98309" name="Text Box 4"/>
          <p:cNvSpPr txBox="1">
            <a:spLocks noChangeArrowheads="1"/>
          </p:cNvSpPr>
          <p:nvPr/>
        </p:nvSpPr>
        <p:spPr bwMode="auto">
          <a:xfrm>
            <a:off x="547688" y="1422400"/>
            <a:ext cx="8088312" cy="4449763"/>
          </a:xfrm>
          <a:prstGeom prst="rect">
            <a:avLst/>
          </a:prstGeom>
          <a:noFill/>
          <a:ln w="9525">
            <a:noFill/>
            <a:miter lim="800000"/>
            <a:headEnd/>
            <a:tailEnd/>
          </a:ln>
        </p:spPr>
        <p:txBody>
          <a:bodyPr>
            <a:spAutoFit/>
          </a:bodyPr>
          <a:lstStyle/>
          <a:p>
            <a:pPr marL="288925" indent="-288925" eaLnBrk="0" hangingPunct="0">
              <a:defRPr/>
            </a:pPr>
            <a:r>
              <a:rPr kumimoji="1" lang="zh-CN" altLang="en-US" sz="2800" b="1" dirty="0">
                <a:latin typeface="Times New Roman" pitchFamily="18" charset="0"/>
                <a:ea typeface="宋体" pitchFamily="2" charset="-122"/>
              </a:rPr>
              <a:t>段式存储和页式存储各有特点：</a:t>
            </a:r>
          </a:p>
          <a:p>
            <a:pPr marL="288925" indent="-288925" eaLnBrk="0" hangingPunct="0">
              <a:spcBef>
                <a:spcPct val="30000"/>
              </a:spcBef>
              <a:buFontTx/>
              <a:buChar char="•"/>
              <a:defRPr/>
            </a:pPr>
            <a:r>
              <a:rPr kumimoji="1" lang="zh-CN" altLang="en-US" sz="2800" b="1" dirty="0">
                <a:latin typeface="Times New Roman" pitchFamily="18" charset="0"/>
                <a:ea typeface="宋体" pitchFamily="2" charset="-122"/>
              </a:rPr>
              <a:t>段式存储管理为用户提供了一个二维的逻辑地址空间，可以满足程序和信息的逻辑分段要求，反映了</a:t>
            </a:r>
            <a:r>
              <a:rPr kumimoji="1" lang="zh-CN" altLang="en-US" sz="2800" b="1" dirty="0">
                <a:effectLst>
                  <a:outerShdw blurRad="38100" dist="38100" dir="2700000" algn="tl">
                    <a:srgbClr val="000000">
                      <a:alpha val="43137"/>
                    </a:srgbClr>
                  </a:outerShdw>
                </a:effectLst>
                <a:latin typeface="Times New Roman" pitchFamily="18" charset="0"/>
                <a:ea typeface="宋体" pitchFamily="2" charset="-122"/>
              </a:rPr>
              <a:t>程序的逻辑结构</a:t>
            </a:r>
            <a:r>
              <a:rPr kumimoji="1" lang="zh-CN" altLang="en-US" sz="2800" b="1" dirty="0">
                <a:latin typeface="Times New Roman" pitchFamily="18" charset="0"/>
                <a:ea typeface="宋体" pitchFamily="2" charset="-122"/>
              </a:rPr>
              <a:t>，有利于段的共享、保护和动态增长；</a:t>
            </a:r>
          </a:p>
          <a:p>
            <a:pPr marL="288925" indent="-288925" eaLnBrk="0" hangingPunct="0">
              <a:spcBef>
                <a:spcPct val="30000"/>
              </a:spcBef>
              <a:buFontTx/>
              <a:buChar char="•"/>
              <a:defRPr/>
            </a:pPr>
            <a:r>
              <a:rPr kumimoji="1" lang="zh-CN" altLang="en-US" sz="2800" b="1" dirty="0">
                <a:latin typeface="Times New Roman" pitchFamily="18" charset="0"/>
                <a:ea typeface="宋体" pitchFamily="2" charset="-122"/>
              </a:rPr>
              <a:t>页式存储管理的特征是等分内存，它有效地克服了碎片问题，</a:t>
            </a:r>
            <a:r>
              <a:rPr kumimoji="1" lang="zh-CN" altLang="en-US" sz="2800" b="1" dirty="0">
                <a:effectLst>
                  <a:outerShdw blurRad="38100" dist="38100" dir="2700000" algn="tl">
                    <a:srgbClr val="000000">
                      <a:alpha val="43137"/>
                    </a:srgbClr>
                  </a:outerShdw>
                </a:effectLst>
                <a:latin typeface="Times New Roman" pitchFamily="18" charset="0"/>
                <a:ea typeface="宋体" pitchFamily="2" charset="-122"/>
              </a:rPr>
              <a:t>提高了内存的利用率</a:t>
            </a:r>
            <a:r>
              <a:rPr kumimoji="1" lang="zh-CN" altLang="en-US" sz="2800" b="1" dirty="0">
                <a:latin typeface="Times New Roman" pitchFamily="18" charset="0"/>
                <a:ea typeface="宋体" pitchFamily="2" charset="-122"/>
              </a:rPr>
              <a:t>。</a:t>
            </a:r>
          </a:p>
          <a:p>
            <a:pPr marL="288925" indent="-288925" eaLnBrk="0" hangingPunct="0">
              <a:spcBef>
                <a:spcPct val="50000"/>
              </a:spcBef>
              <a:defRPr/>
            </a:pPr>
            <a:r>
              <a:rPr kumimoji="1" lang="zh-CN" altLang="en-US" sz="2800" b="1" dirty="0">
                <a:latin typeface="Times New Roman" pitchFamily="18" charset="0"/>
                <a:ea typeface="宋体" pitchFamily="2" charset="-122"/>
              </a:rPr>
              <a:t>为了保持</a:t>
            </a:r>
            <a:r>
              <a:rPr kumimoji="1" lang="zh-CN" altLang="en-US" sz="2800" b="1" dirty="0">
                <a:solidFill>
                  <a:srgbClr val="0000FF"/>
                </a:solidFill>
                <a:effectLst>
                  <a:outerShdw blurRad="38100" dist="38100" dir="2700000" algn="tl">
                    <a:srgbClr val="000000">
                      <a:alpha val="43137"/>
                    </a:srgbClr>
                  </a:outerShdw>
                </a:effectLst>
                <a:latin typeface="Times New Roman" pitchFamily="18" charset="0"/>
                <a:ea typeface="宋体" pitchFamily="2" charset="-122"/>
              </a:rPr>
              <a:t>页式在存储管理上</a:t>
            </a:r>
            <a:r>
              <a:rPr kumimoji="1" lang="zh-CN" altLang="en-US" sz="2800" b="1" dirty="0">
                <a:latin typeface="Times New Roman" pitchFamily="18" charset="0"/>
                <a:ea typeface="宋体" pitchFamily="2" charset="-122"/>
              </a:rPr>
              <a:t>的优点和</a:t>
            </a:r>
            <a:r>
              <a:rPr kumimoji="1" lang="zh-CN" altLang="en-US" sz="2800" b="1" dirty="0">
                <a:solidFill>
                  <a:srgbClr val="0000FF"/>
                </a:solidFill>
                <a:effectLst>
                  <a:outerShdw blurRad="38100" dist="38100" dir="2700000" algn="tl">
                    <a:srgbClr val="000000">
                      <a:alpha val="43137"/>
                    </a:srgbClr>
                  </a:outerShdw>
                </a:effectLst>
                <a:latin typeface="Times New Roman" pitchFamily="18" charset="0"/>
                <a:ea typeface="宋体" pitchFamily="2" charset="-122"/>
              </a:rPr>
              <a:t>段式在逻辑上</a:t>
            </a:r>
          </a:p>
          <a:p>
            <a:pPr marL="288925" indent="-288925" eaLnBrk="0" hangingPunct="0">
              <a:spcBef>
                <a:spcPct val="10000"/>
              </a:spcBef>
              <a:defRPr/>
            </a:pPr>
            <a:r>
              <a:rPr kumimoji="1" lang="zh-CN" altLang="en-US" sz="2800" b="1" dirty="0">
                <a:latin typeface="Times New Roman" pitchFamily="18" charset="0"/>
                <a:ea typeface="宋体" pitchFamily="2" charset="-122"/>
              </a:rPr>
              <a:t>的优点，人们又提出了</a:t>
            </a:r>
            <a:r>
              <a:rPr kumimoji="1" lang="zh-CN" altLang="en-US" sz="2800" b="1" dirty="0">
                <a:solidFill>
                  <a:srgbClr val="800000"/>
                </a:solidFill>
                <a:effectLst>
                  <a:outerShdw blurRad="38100" dist="38100" dir="2700000" algn="tl">
                    <a:srgbClr val="000000">
                      <a:alpha val="43137"/>
                    </a:srgbClr>
                  </a:outerShdw>
                </a:effectLst>
                <a:latin typeface="Times New Roman" pitchFamily="18" charset="0"/>
                <a:ea typeface="宋体" pitchFamily="2" charset="-122"/>
              </a:rPr>
              <a:t>段页式存储管理技术</a:t>
            </a:r>
            <a:r>
              <a:rPr kumimoji="1" lang="zh-CN" altLang="en-US" sz="28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9">
                                            <p:txEl>
                                              <p:pRg st="1" end="1"/>
                                            </p:txEl>
                                          </p:spTgt>
                                        </p:tgtEl>
                                        <p:attrNameLst>
                                          <p:attrName>style.visibility</p:attrName>
                                        </p:attrNameLst>
                                      </p:cBhvr>
                                      <p:to>
                                        <p:strVal val="visible"/>
                                      </p:to>
                                    </p:set>
                                    <p:anim calcmode="lin" valueType="num">
                                      <p:cBhvr additive="base">
                                        <p:cTn id="7" dur="500" fill="hold"/>
                                        <p:tgtEl>
                                          <p:spTgt spid="9830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09">
                                            <p:txEl>
                                              <p:pRg st="2" end="2"/>
                                            </p:txEl>
                                          </p:spTgt>
                                        </p:tgtEl>
                                        <p:attrNameLst>
                                          <p:attrName>style.visibility</p:attrName>
                                        </p:attrNameLst>
                                      </p:cBhvr>
                                      <p:to>
                                        <p:strVal val="visible"/>
                                      </p:to>
                                    </p:set>
                                    <p:anim calcmode="lin" valueType="num">
                                      <p:cBhvr additive="base">
                                        <p:cTn id="13" dur="500" fill="hold"/>
                                        <p:tgtEl>
                                          <p:spTgt spid="9830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09">
                                            <p:txEl>
                                              <p:pRg st="3" end="3"/>
                                            </p:txEl>
                                          </p:spTgt>
                                        </p:tgtEl>
                                        <p:attrNameLst>
                                          <p:attrName>style.visibility</p:attrName>
                                        </p:attrNameLst>
                                      </p:cBhvr>
                                      <p:to>
                                        <p:strVal val="visible"/>
                                      </p:to>
                                    </p:set>
                                    <p:anim calcmode="lin" valueType="num">
                                      <p:cBhvr additive="base">
                                        <p:cTn id="19" dur="500" fill="hold"/>
                                        <p:tgtEl>
                                          <p:spTgt spid="9830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8309">
                                            <p:txEl>
                                              <p:pRg st="4" end="4"/>
                                            </p:txEl>
                                          </p:spTgt>
                                        </p:tgtEl>
                                        <p:attrNameLst>
                                          <p:attrName>style.visibility</p:attrName>
                                        </p:attrNameLst>
                                      </p:cBhvr>
                                      <p:to>
                                        <p:strVal val="visible"/>
                                      </p:to>
                                    </p:set>
                                    <p:anim calcmode="lin" valueType="num">
                                      <p:cBhvr additive="base">
                                        <p:cTn id="23" dur="500" fill="hold"/>
                                        <p:tgtEl>
                                          <p:spTgt spid="9830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830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993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A67B62-07D2-47FA-A1C1-14EA412D86A0}" type="slidenum">
              <a:rPr lang="en-US" altLang="zh-CN" smtClean="0">
                <a:latin typeface="Times New Roman" pitchFamily="18" charset="0"/>
              </a:rPr>
              <a:pPr eaLnBrk="1" hangingPunct="1"/>
              <a:t>95</a:t>
            </a:fld>
            <a:endParaRPr lang="en-US" altLang="zh-CN" smtClean="0">
              <a:latin typeface="Times New Roman" pitchFamily="18" charset="0"/>
            </a:endParaRPr>
          </a:p>
        </p:txBody>
      </p:sp>
      <p:sp>
        <p:nvSpPr>
          <p:cNvPr id="99332" name="Text Box 4"/>
          <p:cNvSpPr txBox="1">
            <a:spLocks noChangeArrowheads="1"/>
          </p:cNvSpPr>
          <p:nvPr/>
        </p:nvSpPr>
        <p:spPr bwMode="auto">
          <a:xfrm>
            <a:off x="477838" y="1196975"/>
            <a:ext cx="8245475" cy="206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rgbClr val="FFFF66"/>
              </a:buClr>
              <a:buFont typeface="Wingdings" pitchFamily="2" charset="2"/>
              <a:buNone/>
            </a:pPr>
            <a:r>
              <a:rPr kumimoji="1" lang="zh-CN" altLang="en-US" sz="3200" b="1" dirty="0">
                <a:latin typeface="Times New Roman" pitchFamily="18" charset="0"/>
                <a:ea typeface="宋体" pitchFamily="2" charset="-122"/>
              </a:rPr>
              <a:t>基本思想：</a:t>
            </a:r>
          </a:p>
          <a:p>
            <a:pPr>
              <a:spcBef>
                <a:spcPct val="50000"/>
              </a:spcBef>
              <a:buClr>
                <a:srgbClr val="FFFF66"/>
              </a:buClr>
              <a:buFont typeface="Wingdings" pitchFamily="2" charset="2"/>
              <a:buNone/>
            </a:pPr>
            <a:r>
              <a:rPr kumimoji="1" lang="zh-CN" altLang="en-US" sz="2800" b="1" dirty="0">
                <a:solidFill>
                  <a:srgbClr val="800000"/>
                </a:solidFill>
                <a:latin typeface="Times New Roman" pitchFamily="18" charset="0"/>
                <a:ea typeface="宋体" pitchFamily="2" charset="-122"/>
              </a:rPr>
              <a:t>先把程序划分为段，然后在段内分页。</a:t>
            </a:r>
          </a:p>
          <a:p>
            <a:pPr>
              <a:spcBef>
                <a:spcPct val="70000"/>
              </a:spcBef>
              <a:buClr>
                <a:srgbClr val="FFFF66"/>
              </a:buClr>
              <a:buFont typeface="Wingdings" pitchFamily="2" charset="2"/>
              <a:buNone/>
            </a:pPr>
            <a:r>
              <a:rPr kumimoji="1" lang="zh-CN" altLang="en-US" sz="3200" b="1" dirty="0">
                <a:solidFill>
                  <a:srgbClr val="0000FF"/>
                </a:solidFill>
                <a:latin typeface="Times New Roman" pitchFamily="18" charset="0"/>
                <a:ea typeface="宋体" pitchFamily="2" charset="-122"/>
              </a:rPr>
              <a:t>逻辑地址</a:t>
            </a:r>
            <a:r>
              <a:rPr kumimoji="1" lang="zh-CN" altLang="en-US" sz="3200" b="1" dirty="0" smtClean="0">
                <a:latin typeface="Times New Roman" pitchFamily="18" charset="0"/>
                <a:ea typeface="宋体" pitchFamily="2" charset="-122"/>
              </a:rPr>
              <a:t>：</a:t>
            </a:r>
            <a:endParaRPr kumimoji="1" lang="zh-CN" altLang="en-US" sz="3200" b="1" dirty="0">
              <a:latin typeface="Times New Roman" pitchFamily="18" charset="0"/>
              <a:ea typeface="宋体" pitchFamily="2" charset="-122"/>
            </a:endParaRPr>
          </a:p>
        </p:txBody>
      </p:sp>
      <p:graphicFrame>
        <p:nvGraphicFramePr>
          <p:cNvPr id="164899" name="Group 35"/>
          <p:cNvGraphicFramePr>
            <a:graphicFrameLocks noGrp="1"/>
          </p:cNvGraphicFramePr>
          <p:nvPr/>
        </p:nvGraphicFramePr>
        <p:xfrm>
          <a:off x="1524000" y="3644900"/>
          <a:ext cx="6096000" cy="1225550"/>
        </p:xfrm>
        <a:graphic>
          <a:graphicData uri="http://schemas.openxmlformats.org/drawingml/2006/table">
            <a:tbl>
              <a:tblPr/>
              <a:tblGrid>
                <a:gridCol w="1654175"/>
                <a:gridCol w="1858963"/>
                <a:gridCol w="2582862"/>
              </a:tblGrid>
              <a:tr h="612775">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dirty="0" smtClean="0">
                          <a:ln>
                            <a:noFill/>
                          </a:ln>
                          <a:solidFill>
                            <a:schemeClr val="tx1"/>
                          </a:solidFill>
                          <a:effectLst/>
                          <a:latin typeface="宋体" pitchFamily="2" charset="-122"/>
                          <a:ea typeface="宋体" pitchFamily="2" charset="-122"/>
                        </a:rPr>
                        <a:t>段号</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段内地址</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6127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dirty="0" smtClean="0">
                          <a:ln>
                            <a:noFill/>
                          </a:ln>
                          <a:solidFill>
                            <a:schemeClr val="tx1"/>
                          </a:solidFill>
                          <a:effectLst/>
                          <a:latin typeface="宋体" pitchFamily="2" charset="-122"/>
                          <a:ea typeface="宋体" pitchFamily="2" charset="-122"/>
                        </a:rPr>
                        <a:t>页号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页内地址</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881" name="Rectangle 17"/>
          <p:cNvSpPr>
            <a:spLocks noChangeArrowheads="1"/>
          </p:cNvSpPr>
          <p:nvPr/>
        </p:nvSpPr>
        <p:spPr bwMode="auto">
          <a:xfrm>
            <a:off x="735013" y="5229225"/>
            <a:ext cx="61610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zh-CN" altLang="en-US" sz="2800" b="1" dirty="0">
                <a:latin typeface="Times New Roman" pitchFamily="18" charset="0"/>
                <a:ea typeface="宋体" pitchFamily="2" charset="-122"/>
              </a:rPr>
              <a:t>内存划分：</a:t>
            </a:r>
            <a:r>
              <a:rPr kumimoji="1" lang="zh-CN" altLang="en-US" sz="2800" b="1" dirty="0" smtClean="0">
                <a:latin typeface="Times New Roman" pitchFamily="18" charset="0"/>
                <a:ea typeface="宋体" pitchFamily="2" charset="-122"/>
              </a:rPr>
              <a:t>按照</a:t>
            </a:r>
            <a:r>
              <a:rPr kumimoji="1" lang="zh-CN" altLang="en-US" sz="2800" b="1" dirty="0" smtClean="0">
                <a:solidFill>
                  <a:srgbClr val="800000"/>
                </a:solidFill>
                <a:latin typeface="Times New Roman" pitchFamily="18" charset="0"/>
                <a:ea typeface="宋体" pitchFamily="2" charset="-122"/>
              </a:rPr>
              <a:t>段式</a:t>
            </a:r>
            <a:r>
              <a:rPr kumimoji="1" lang="zh-CN" altLang="en-US" sz="2800" b="1" dirty="0">
                <a:latin typeface="Times New Roman" pitchFamily="18" charset="0"/>
                <a:ea typeface="宋体" pitchFamily="2" charset="-122"/>
              </a:rPr>
              <a:t>存储管理方案</a:t>
            </a:r>
          </a:p>
          <a:p>
            <a:pPr eaLnBrk="0" hangingPunct="0"/>
            <a:r>
              <a:rPr kumimoji="1" lang="zh-CN" altLang="en-US" sz="2800" b="1" dirty="0">
                <a:latin typeface="Times New Roman" pitchFamily="18" charset="0"/>
                <a:ea typeface="宋体" pitchFamily="2" charset="-122"/>
              </a:rPr>
              <a:t>内存分配：以</a:t>
            </a:r>
            <a:r>
              <a:rPr kumimoji="1" lang="zh-CN" altLang="en-US" sz="2800" b="1" dirty="0">
                <a:solidFill>
                  <a:srgbClr val="800000"/>
                </a:solidFill>
                <a:latin typeface="Times New Roman" pitchFamily="18" charset="0"/>
                <a:ea typeface="宋体" pitchFamily="2" charset="-122"/>
              </a:rPr>
              <a:t>页面</a:t>
            </a:r>
            <a:r>
              <a:rPr kumimoji="1" lang="zh-CN" altLang="en-US" sz="2800" b="1" dirty="0">
                <a:latin typeface="Times New Roman" pitchFamily="18" charset="0"/>
                <a:ea typeface="宋体" pitchFamily="2" charset="-122"/>
              </a:rPr>
              <a:t>为单位进行分配</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81">
                                            <p:txEl>
                                              <p:pRg st="0" end="0"/>
                                            </p:txEl>
                                          </p:spTgt>
                                        </p:tgtEl>
                                        <p:attrNameLst>
                                          <p:attrName>style.visibility</p:attrName>
                                        </p:attrNameLst>
                                      </p:cBhvr>
                                      <p:to>
                                        <p:strVal val="visible"/>
                                      </p:to>
                                    </p:set>
                                    <p:anim calcmode="lin" valueType="num">
                                      <p:cBhvr additive="base">
                                        <p:cTn id="7" dur="500" fill="hold"/>
                                        <p:tgtEl>
                                          <p:spTgt spid="1648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881">
                                            <p:txEl>
                                              <p:pRg st="1" end="1"/>
                                            </p:txEl>
                                          </p:spTgt>
                                        </p:tgtEl>
                                        <p:attrNameLst>
                                          <p:attrName>style.visibility</p:attrName>
                                        </p:attrNameLst>
                                      </p:cBhvr>
                                      <p:to>
                                        <p:strVal val="visible"/>
                                      </p:to>
                                    </p:set>
                                    <p:anim calcmode="lin" valueType="num">
                                      <p:cBhvr additive="base">
                                        <p:cTn id="13" dur="500" fill="hold"/>
                                        <p:tgtEl>
                                          <p:spTgt spid="1648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8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03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7CB5DA-7E61-4478-9B2A-1C7845491C17}" type="slidenum">
              <a:rPr lang="en-US" altLang="zh-CN" smtClean="0">
                <a:latin typeface="Times New Roman" pitchFamily="18" charset="0"/>
              </a:rPr>
              <a:pPr eaLnBrk="1" hangingPunct="1"/>
              <a:t>96</a:t>
            </a:fld>
            <a:endParaRPr lang="en-US" altLang="zh-CN" smtClean="0">
              <a:latin typeface="Times New Roman" pitchFamily="18" charset="0"/>
            </a:endParaRPr>
          </a:p>
        </p:txBody>
      </p:sp>
      <p:sp>
        <p:nvSpPr>
          <p:cNvPr id="165906" name="Text Box 18"/>
          <p:cNvSpPr txBox="1">
            <a:spLocks noChangeArrowheads="1"/>
          </p:cNvSpPr>
          <p:nvPr/>
        </p:nvSpPr>
        <p:spPr bwMode="auto">
          <a:xfrm>
            <a:off x="477838" y="1035050"/>
            <a:ext cx="824547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Clr>
                <a:srgbClr val="FFFF66"/>
              </a:buClr>
              <a:buFont typeface="Wingdings" pitchFamily="2" charset="2"/>
              <a:buNone/>
            </a:pPr>
            <a:r>
              <a:rPr kumimoji="1" lang="zh-CN" altLang="en-US" sz="3600" b="1" dirty="0">
                <a:latin typeface="Times New Roman" pitchFamily="18" charset="0"/>
                <a:ea typeface="宋体" pitchFamily="2" charset="-122"/>
              </a:rPr>
              <a:t>具体实现：</a:t>
            </a:r>
          </a:p>
          <a:p>
            <a:pPr>
              <a:spcBef>
                <a:spcPct val="50000"/>
              </a:spcBef>
              <a:buClr>
                <a:schemeClr val="tx1"/>
              </a:buClr>
              <a:buFont typeface="Wingdings" pitchFamily="2" charset="2"/>
              <a:buAutoNum type="arabicPeriod"/>
            </a:pPr>
            <a:r>
              <a:rPr kumimoji="1" lang="zh-CN" altLang="en-US" sz="3200" b="1" dirty="0">
                <a:latin typeface="Times New Roman" pitchFamily="18" charset="0"/>
                <a:ea typeface="宋体" pitchFamily="2" charset="-122"/>
              </a:rPr>
              <a:t>段表：记录了每个段的页表起始地址和段长，而不是该段所在内存分区的起始地址</a:t>
            </a:r>
          </a:p>
          <a:p>
            <a:pPr>
              <a:spcBef>
                <a:spcPct val="50000"/>
              </a:spcBef>
              <a:buClr>
                <a:schemeClr val="tx1"/>
              </a:buClr>
              <a:buFont typeface="Wingdings" pitchFamily="2" charset="2"/>
              <a:buAutoNum type="arabicPeriod"/>
            </a:pPr>
            <a:r>
              <a:rPr kumimoji="1" lang="zh-CN" altLang="en-US" sz="3200" b="1" dirty="0">
                <a:latin typeface="Times New Roman" pitchFamily="18" charset="0"/>
                <a:ea typeface="宋体" pitchFamily="2" charset="-122"/>
              </a:rPr>
              <a:t>页表：记录了逻辑页面号与物理页面号之间的对应关系。（每一段有一个，一个程序可能有多个页表）</a:t>
            </a:r>
          </a:p>
          <a:p>
            <a:pPr>
              <a:spcBef>
                <a:spcPct val="50000"/>
              </a:spcBef>
              <a:buClr>
                <a:schemeClr val="tx1"/>
              </a:buClr>
              <a:buFont typeface="Wingdings" pitchFamily="2" charset="2"/>
              <a:buAutoNum type="arabicPeriod"/>
            </a:pPr>
            <a:r>
              <a:rPr kumimoji="1" lang="zh-CN" altLang="en-US" sz="3200" b="1" dirty="0">
                <a:latin typeface="Times New Roman" pitchFamily="18" charset="0"/>
                <a:ea typeface="宋体" pitchFamily="2" charset="-122"/>
              </a:rPr>
              <a:t>需要的硬件支持：段表基地址寄存器</a:t>
            </a:r>
            <a:br>
              <a:rPr kumimoji="1" lang="zh-CN" altLang="en-US" sz="3200" b="1" dirty="0">
                <a:latin typeface="Times New Roman" pitchFamily="18" charset="0"/>
                <a:ea typeface="宋体" pitchFamily="2" charset="-122"/>
              </a:rPr>
            </a:br>
            <a:r>
              <a:rPr kumimoji="1" lang="zh-CN" altLang="en-US" sz="3200" b="1" dirty="0">
                <a:latin typeface="Times New Roman" pitchFamily="18" charset="0"/>
                <a:ea typeface="宋体" pitchFamily="2" charset="-122"/>
              </a:rPr>
              <a:t>（</a:t>
            </a:r>
            <a:r>
              <a:rPr kumimoji="1" lang="en-US" altLang="zh-CN" sz="3200" b="1" dirty="0">
                <a:latin typeface="Times New Roman" pitchFamily="18" charset="0"/>
                <a:ea typeface="宋体" pitchFamily="2" charset="-122"/>
              </a:rPr>
              <a:t>STBR</a:t>
            </a:r>
            <a:r>
              <a:rPr kumimoji="1" lang="zh-CN" altLang="en-US" sz="3200" b="1" dirty="0">
                <a:latin typeface="Times New Roman" pitchFamily="18" charset="0"/>
                <a:ea typeface="宋体" pitchFamily="2" charset="-122"/>
              </a:rPr>
              <a:t>）和段表长度寄存器（</a:t>
            </a:r>
            <a:r>
              <a:rPr kumimoji="1" lang="en-US" altLang="zh-CN" sz="3200" b="1" dirty="0">
                <a:latin typeface="Times New Roman" pitchFamily="18" charset="0"/>
                <a:ea typeface="宋体" pitchFamily="2" charset="-122"/>
              </a:rPr>
              <a:t>STLR</a:t>
            </a:r>
            <a:r>
              <a:rPr kumimoji="1" lang="zh-CN" altLang="en-US" sz="3200" b="1" dirty="0">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5906">
                                            <p:txEl>
                                              <p:pRg st="2" end="2"/>
                                            </p:txEl>
                                          </p:spTgt>
                                        </p:tgtEl>
                                        <p:attrNameLst>
                                          <p:attrName>style.visibility</p:attrName>
                                        </p:attrNameLst>
                                      </p:cBhvr>
                                      <p:to>
                                        <p:strVal val="visible"/>
                                      </p:to>
                                    </p:set>
                                    <p:animEffect transition="in" filter="dissolve">
                                      <p:cBhvr>
                                        <p:cTn id="7" dur="500"/>
                                        <p:tgtEl>
                                          <p:spTgt spid="16590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5906">
                                            <p:txEl>
                                              <p:pRg st="3" end="3"/>
                                            </p:txEl>
                                          </p:spTgt>
                                        </p:tgtEl>
                                        <p:attrNameLst>
                                          <p:attrName>style.visibility</p:attrName>
                                        </p:attrNameLst>
                                      </p:cBhvr>
                                      <p:to>
                                        <p:strVal val="visible"/>
                                      </p:to>
                                    </p:set>
                                    <p:animEffect transition="in" filter="dissolve">
                                      <p:cBhvr>
                                        <p:cTn id="12" dur="500"/>
                                        <p:tgtEl>
                                          <p:spTgt spid="1659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13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336C02-0D68-4CF9-9E6D-1D601B1FB2F1}" type="slidenum">
              <a:rPr lang="en-US" altLang="zh-CN" smtClean="0">
                <a:latin typeface="Times New Roman" pitchFamily="18" charset="0"/>
              </a:rPr>
              <a:pPr eaLnBrk="1" hangingPunct="1"/>
              <a:t>97</a:t>
            </a:fld>
            <a:endParaRPr lang="en-US" altLang="zh-CN" smtClean="0">
              <a:latin typeface="Times New Roman" pitchFamily="18" charset="0"/>
            </a:endParaRPr>
          </a:p>
        </p:txBody>
      </p:sp>
      <p:pic>
        <p:nvPicPr>
          <p:cNvPr id="101380" name="Picture 3"/>
          <p:cNvPicPr>
            <a:picLocks noChangeAspect="1" noChangeArrowheads="1"/>
          </p:cNvPicPr>
          <p:nvPr/>
        </p:nvPicPr>
        <p:blipFill>
          <a:blip r:embed="rId2">
            <a:extLst>
              <a:ext uri="{28A0092B-C50C-407E-A947-70E740481C1C}">
                <a14:useLocalDpi xmlns:a14="http://schemas.microsoft.com/office/drawing/2010/main" val="0"/>
              </a:ext>
            </a:extLst>
          </a:blip>
          <a:srcRect l="6540" t="1048" r="6540" b="420"/>
          <a:stretch>
            <a:fillRect/>
          </a:stretch>
        </p:blipFill>
        <p:spPr bwMode="auto">
          <a:xfrm>
            <a:off x="700088" y="673100"/>
            <a:ext cx="7659687" cy="57102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1381" name="Text Box 4"/>
          <p:cNvSpPr txBox="1">
            <a:spLocks noChangeArrowheads="1"/>
          </p:cNvSpPr>
          <p:nvPr/>
        </p:nvSpPr>
        <p:spPr bwMode="auto">
          <a:xfrm>
            <a:off x="3151188" y="92075"/>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zh-CN" altLang="en-US" sz="2800" b="1">
                <a:solidFill>
                  <a:srgbClr val="FFFFFF"/>
                </a:solidFill>
                <a:latin typeface="Times New Roman" pitchFamily="18" charset="0"/>
                <a:ea typeface="宋体" pitchFamily="2" charset="-122"/>
              </a:rPr>
              <a:t>段页式地址映射</a:t>
            </a:r>
          </a:p>
        </p:txBody>
      </p:sp>
      <p:sp>
        <p:nvSpPr>
          <p:cNvPr id="101382" name="Text Box 5"/>
          <p:cNvSpPr txBox="1">
            <a:spLocks noChangeArrowheads="1"/>
          </p:cNvSpPr>
          <p:nvPr/>
        </p:nvSpPr>
        <p:spPr bwMode="auto">
          <a:xfrm>
            <a:off x="1011238" y="6429375"/>
            <a:ext cx="7089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kumimoji="1" lang="zh-CN" altLang="en-US" sz="1600" b="1">
                <a:latin typeface="Times New Roman" pitchFamily="18" charset="0"/>
                <a:ea typeface="宋体" pitchFamily="2" charset="-122"/>
              </a:rPr>
              <a:t>（本图摘自</a:t>
            </a:r>
            <a:r>
              <a:rPr kumimoji="1" lang="en-US" altLang="zh-CN" sz="1600" b="1">
                <a:latin typeface="Times New Roman" pitchFamily="18" charset="0"/>
                <a:ea typeface="宋体" pitchFamily="2" charset="-122"/>
              </a:rPr>
              <a:t>Silberschatz, Galvin and  Gagne</a:t>
            </a:r>
            <a:r>
              <a:rPr kumimoji="1" lang="zh-CN" altLang="en-US" sz="1600" b="1">
                <a:latin typeface="Times New Roman" pitchFamily="18" charset="0"/>
                <a:ea typeface="宋体" pitchFamily="2" charset="-122"/>
              </a:rPr>
              <a:t>： “</a:t>
            </a:r>
            <a:r>
              <a:rPr kumimoji="1" lang="en-US" altLang="zh-CN" sz="1600" b="1">
                <a:latin typeface="Times New Roman" pitchFamily="18" charset="0"/>
                <a:ea typeface="宋体" pitchFamily="2" charset="-122"/>
              </a:rPr>
              <a:t>Operating System Concepts”</a:t>
            </a:r>
            <a:r>
              <a:rPr kumimoji="1" lang="zh-CN" altLang="en-US" sz="1600" b="1">
                <a:latin typeface="Times New Roman" pitchFamily="18" charset="0"/>
                <a:ea typeface="宋体" pitchFamily="2" charset="-122"/>
              </a:rPr>
              <a:t>）</a:t>
            </a:r>
          </a:p>
        </p:txBody>
      </p:sp>
      <p:sp>
        <p:nvSpPr>
          <p:cNvPr id="166918" name="Text Box 6"/>
          <p:cNvSpPr txBox="1">
            <a:spLocks noChangeArrowheads="1"/>
          </p:cNvSpPr>
          <p:nvPr/>
        </p:nvSpPr>
        <p:spPr bwMode="auto">
          <a:xfrm>
            <a:off x="1187450" y="5840413"/>
            <a:ext cx="2482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kumimoji="1" lang="zh-CN" altLang="en-US" sz="2000" b="1">
                <a:solidFill>
                  <a:srgbClr val="FF0000"/>
                </a:solidFill>
                <a:latin typeface="Times New Roman" pitchFamily="18" charset="0"/>
                <a:ea typeface="宋体" pitchFamily="2" charset="-122"/>
              </a:rPr>
              <a:t>取指令或访问数据</a:t>
            </a:r>
            <a:r>
              <a:rPr kumimoji="1" lang="en-US" altLang="zh-CN" sz="2000" b="1">
                <a:solidFill>
                  <a:srgbClr val="FF0000"/>
                </a:solidFill>
                <a:latin typeface="Times New Roman" pitchFamily="18" charset="0"/>
                <a:ea typeface="宋体" pitchFamily="2" charset="-122"/>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anim calcmode="lin" valueType="num">
                                      <p:cBhvr additive="base">
                                        <p:cTn id="7" dur="500" fill="hold"/>
                                        <p:tgtEl>
                                          <p:spTgt spid="166918"/>
                                        </p:tgtEl>
                                        <p:attrNameLst>
                                          <p:attrName>ppt_x</p:attrName>
                                        </p:attrNameLst>
                                      </p:cBhvr>
                                      <p:tavLst>
                                        <p:tav tm="0">
                                          <p:val>
                                            <p:strVal val="#ppt_x"/>
                                          </p:val>
                                        </p:tav>
                                        <p:tav tm="100000">
                                          <p:val>
                                            <p:strVal val="#ppt_x"/>
                                          </p:val>
                                        </p:tav>
                                      </p:tavLst>
                                    </p:anim>
                                    <p:anim calcmode="lin" valueType="num">
                                      <p:cBhvr additive="base">
                                        <p:cTn id="8" dur="500" fill="hold"/>
                                        <p:tgtEl>
                                          <p:spTgt spid="166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24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A4974F-7DE9-40AC-A75D-D990254EE336}" type="slidenum">
              <a:rPr lang="en-US" altLang="zh-CN" smtClean="0">
                <a:latin typeface="Times New Roman" pitchFamily="18" charset="0"/>
              </a:rPr>
              <a:pPr eaLnBrk="1" hangingPunct="1"/>
              <a:t>98</a:t>
            </a:fld>
            <a:endParaRPr lang="en-US" altLang="zh-CN" smtClean="0">
              <a:latin typeface="Times New Roman" pitchFamily="18" charset="0"/>
            </a:endParaRPr>
          </a:p>
        </p:txBody>
      </p:sp>
      <p:sp>
        <p:nvSpPr>
          <p:cNvPr id="102404" name="Rectangle 2"/>
          <p:cNvSpPr>
            <a:spLocks noGrp="1" noChangeArrowheads="1"/>
          </p:cNvSpPr>
          <p:nvPr>
            <p:ph type="title"/>
          </p:nvPr>
        </p:nvSpPr>
        <p:spPr>
          <a:xfrm>
            <a:off x="304800" y="241300"/>
            <a:ext cx="8458200" cy="676275"/>
          </a:xfrm>
          <a:noFill/>
        </p:spPr>
        <p:txBody>
          <a:bodyPr anchor="b"/>
          <a:lstStyle/>
          <a:p>
            <a:pPr algn="ctr" eaLnBrk="1" fontAlgn="ctr" hangingPunct="1"/>
            <a:r>
              <a:rPr lang="en-US" altLang="zh-CN" sz="4400" smtClean="0">
                <a:latin typeface="Times New Roman" pitchFamily="18" charset="0"/>
                <a:ea typeface="隶书" pitchFamily="49" charset="-122"/>
              </a:rPr>
              <a:t>3</a:t>
            </a:r>
            <a:r>
              <a:rPr lang="en-US" altLang="en-US" sz="4400" smtClean="0">
                <a:latin typeface="Times New Roman" pitchFamily="18" charset="0"/>
                <a:ea typeface="隶书" pitchFamily="49" charset="-122"/>
              </a:rPr>
              <a:t>.</a:t>
            </a:r>
            <a:r>
              <a:rPr lang="en-US" altLang="zh-CN" sz="4400" smtClean="0">
                <a:latin typeface="Times New Roman" pitchFamily="18" charset="0"/>
                <a:ea typeface="隶书" pitchFamily="49" charset="-122"/>
              </a:rPr>
              <a:t>4</a:t>
            </a:r>
            <a:r>
              <a:rPr lang="en-US" altLang="en-US" sz="4400" smtClean="0">
                <a:latin typeface="隶书" pitchFamily="49" charset="-122"/>
                <a:ea typeface="隶书" pitchFamily="49" charset="-122"/>
              </a:rPr>
              <a:t> </a:t>
            </a:r>
            <a:r>
              <a:rPr lang="zh-CN" altLang="en-US" sz="4400" smtClean="0">
                <a:latin typeface="隶书" pitchFamily="49" charset="-122"/>
                <a:ea typeface="隶书" pitchFamily="49" charset="-122"/>
              </a:rPr>
              <a:t>虚拟存储技术</a:t>
            </a:r>
          </a:p>
        </p:txBody>
      </p:sp>
      <p:sp>
        <p:nvSpPr>
          <p:cNvPr id="167941" name="Text Box 5"/>
          <p:cNvSpPr txBox="1">
            <a:spLocks noChangeArrowheads="1"/>
          </p:cNvSpPr>
          <p:nvPr/>
        </p:nvSpPr>
        <p:spPr bwMode="auto">
          <a:xfrm>
            <a:off x="539750" y="1340768"/>
            <a:ext cx="8204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437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50000"/>
              </a:lnSpc>
              <a:spcBef>
                <a:spcPct val="50000"/>
              </a:spcBef>
            </a:pPr>
            <a:r>
              <a:rPr kumimoji="1" lang="zh-CN" altLang="en-US" sz="3200" b="1" dirty="0">
                <a:latin typeface="Times New Roman" pitchFamily="18" charset="0"/>
                <a:ea typeface="宋体" pitchFamily="2" charset="-122"/>
              </a:rPr>
              <a:t>在计算机系统中，尤其是在多道程序环境下，可能会出现内存不够用的情况，包括三种情形：</a:t>
            </a:r>
          </a:p>
          <a:p>
            <a:pPr>
              <a:spcBef>
                <a:spcPct val="50000"/>
              </a:spcBef>
              <a:buFontTx/>
              <a:buBlip>
                <a:blip r:embed="rId2"/>
              </a:buBlip>
            </a:pPr>
            <a:r>
              <a:rPr kumimoji="1" lang="zh-CN" altLang="en-US" sz="3200" b="1" dirty="0">
                <a:latin typeface="Times New Roman" pitchFamily="18" charset="0"/>
                <a:ea typeface="宋体" pitchFamily="2" charset="-122"/>
              </a:rPr>
              <a:t>程序太大，超过了内存的容量；</a:t>
            </a:r>
          </a:p>
          <a:p>
            <a:pPr>
              <a:spcBef>
                <a:spcPct val="50000"/>
              </a:spcBef>
              <a:buFontTx/>
              <a:buBlip>
                <a:blip r:embed="rId2"/>
              </a:buBlip>
            </a:pPr>
            <a:r>
              <a:rPr kumimoji="1" lang="zh-CN" altLang="en-US" sz="3200" b="1" dirty="0">
                <a:latin typeface="Times New Roman" pitchFamily="18" charset="0"/>
                <a:ea typeface="宋体" pitchFamily="2" charset="-122"/>
              </a:rPr>
              <a:t>程序太多，超过了内存的容量；</a:t>
            </a:r>
          </a:p>
          <a:p>
            <a:pPr>
              <a:spcBef>
                <a:spcPct val="50000"/>
              </a:spcBef>
              <a:buFontTx/>
              <a:buBlip>
                <a:blip r:embed="rId2"/>
              </a:buBlip>
            </a:pPr>
            <a:r>
              <a:rPr kumimoji="1" lang="zh-CN" altLang="en-US" sz="3200" b="1" dirty="0">
                <a:latin typeface="Times New Roman" pitchFamily="18" charset="0"/>
                <a:ea typeface="宋体" pitchFamily="2" charset="-122"/>
              </a:rPr>
              <a:t>程序太多</a:t>
            </a:r>
            <a:r>
              <a:rPr kumimoji="1" lang="zh-CN" altLang="en-US" sz="3200" b="1" dirty="0" smtClean="0">
                <a:latin typeface="Times New Roman" pitchFamily="18" charset="0"/>
                <a:ea typeface="宋体" pitchFamily="2" charset="-122"/>
              </a:rPr>
              <a:t>，而且</a:t>
            </a:r>
            <a:r>
              <a:rPr kumimoji="1" lang="zh-CN" altLang="en-US" sz="3200" b="1" dirty="0">
                <a:latin typeface="Times New Roman" pitchFamily="18" charset="0"/>
                <a:ea typeface="宋体" pitchFamily="2" charset="-122"/>
              </a:rPr>
              <a:t>单个程序太大。</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7941">
                                            <p:txEl>
                                              <p:pRg st="0" end="0"/>
                                            </p:txEl>
                                          </p:spTgt>
                                        </p:tgtEl>
                                        <p:attrNameLst>
                                          <p:attrName>style.visibility</p:attrName>
                                        </p:attrNameLst>
                                      </p:cBhvr>
                                      <p:to>
                                        <p:strVal val="visible"/>
                                      </p:to>
                                    </p:set>
                                    <p:anim calcmode="lin" valueType="num">
                                      <p:cBhvr additive="base">
                                        <p:cTn id="7" dur="500" fill="hold"/>
                                        <p:tgtEl>
                                          <p:spTgt spid="1679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41">
                                            <p:txEl>
                                              <p:pRg st="1" end="1"/>
                                            </p:txEl>
                                          </p:spTgt>
                                        </p:tgtEl>
                                        <p:attrNameLst>
                                          <p:attrName>style.visibility</p:attrName>
                                        </p:attrNameLst>
                                      </p:cBhvr>
                                      <p:to>
                                        <p:strVal val="visible"/>
                                      </p:to>
                                    </p:set>
                                    <p:anim calcmode="lin" valueType="num">
                                      <p:cBhvr additive="base">
                                        <p:cTn id="13" dur="500" fill="hold"/>
                                        <p:tgtEl>
                                          <p:spTgt spid="16794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7941">
                                            <p:txEl>
                                              <p:pRg st="2" end="2"/>
                                            </p:txEl>
                                          </p:spTgt>
                                        </p:tgtEl>
                                        <p:attrNameLst>
                                          <p:attrName>style.visibility</p:attrName>
                                        </p:attrNameLst>
                                      </p:cBhvr>
                                      <p:to>
                                        <p:strVal val="visible"/>
                                      </p:to>
                                    </p:set>
                                    <p:anim calcmode="lin" valueType="num">
                                      <p:cBhvr additive="base">
                                        <p:cTn id="19" dur="500" fill="hold"/>
                                        <p:tgtEl>
                                          <p:spTgt spid="16794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79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7941">
                                            <p:txEl>
                                              <p:pRg st="3" end="3"/>
                                            </p:txEl>
                                          </p:spTgt>
                                        </p:tgtEl>
                                        <p:attrNameLst>
                                          <p:attrName>style.visibility</p:attrName>
                                        </p:attrNameLst>
                                      </p:cBhvr>
                                      <p:to>
                                        <p:strVal val="visible"/>
                                      </p:to>
                                    </p:set>
                                    <p:anim calcmode="lin" valueType="num">
                                      <p:cBhvr additive="base">
                                        <p:cTn id="25" dur="500" fill="hold"/>
                                        <p:tgtEl>
                                          <p:spTgt spid="16794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794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mtClean="0"/>
              <a:t>存储管理</a:t>
            </a:r>
          </a:p>
        </p:txBody>
      </p:sp>
      <p:sp>
        <p:nvSpPr>
          <p:cNvPr id="1034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A9DB59-A9F8-416F-A39C-392A6FD25797}" type="slidenum">
              <a:rPr lang="en-US" altLang="zh-CN" smtClean="0">
                <a:latin typeface="Times New Roman" pitchFamily="18" charset="0"/>
              </a:rPr>
              <a:pPr eaLnBrk="1" hangingPunct="1"/>
              <a:t>99</a:t>
            </a:fld>
            <a:endParaRPr lang="en-US" altLang="zh-CN" smtClean="0">
              <a:latin typeface="Times New Roman" pitchFamily="18" charset="0"/>
            </a:endParaRPr>
          </a:p>
        </p:txBody>
      </p:sp>
      <p:sp>
        <p:nvSpPr>
          <p:cNvPr id="168963" name="Text Box 3"/>
          <p:cNvSpPr txBox="1">
            <a:spLocks noChangeArrowheads="1"/>
          </p:cNvSpPr>
          <p:nvPr/>
        </p:nvSpPr>
        <p:spPr bwMode="auto">
          <a:xfrm>
            <a:off x="611188" y="1557338"/>
            <a:ext cx="7921625"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eaLnBrk="0" hangingPunct="0">
              <a:defRPr>
                <a:solidFill>
                  <a:schemeClr val="tx1"/>
                </a:solidFill>
                <a:latin typeface="Arial" charset="0"/>
              </a:defRPr>
            </a:lvl1pPr>
            <a:lvl2pPr marL="1162050" indent="-5381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2" pitchFamily="18" charset="2"/>
              <a:buChar char="ö"/>
            </a:pPr>
            <a:r>
              <a:rPr lang="zh-CN" altLang="en-US" sz="3600" b="1" dirty="0">
                <a:latin typeface="宋体" pitchFamily="2" charset="-122"/>
                <a:ea typeface="宋体" pitchFamily="2" charset="-122"/>
              </a:rPr>
              <a:t>一台典型的计算机</a:t>
            </a:r>
            <a:endParaRPr lang="zh-CN" altLang="zh-CN" sz="3600" b="1" dirty="0">
              <a:latin typeface="宋体" pitchFamily="2" charset="-122"/>
              <a:ea typeface="宋体" pitchFamily="2" charset="-122"/>
            </a:endParaRPr>
          </a:p>
          <a:p>
            <a:pPr lvl="1" eaLnBrk="1" hangingPunct="1">
              <a:spcBef>
                <a:spcPct val="50000"/>
              </a:spcBef>
              <a:buFont typeface="Times New Roman" pitchFamily="18" charset="0"/>
              <a:buChar char="☺"/>
            </a:pPr>
            <a:r>
              <a:rPr lang="zh-CN" altLang="en-US" sz="3200" b="1" dirty="0">
                <a:latin typeface="楷体_GB2312" pitchFamily="49" charset="-122"/>
                <a:ea typeface="楷体_GB2312" pitchFamily="49" charset="-122"/>
              </a:rPr>
              <a:t>内存容量：</a:t>
            </a:r>
            <a:r>
              <a:rPr lang="en-US" altLang="zh-CN" sz="3200" b="1" dirty="0">
                <a:latin typeface="Times New Roman" pitchFamily="18" charset="0"/>
                <a:ea typeface="楷体_GB2312" pitchFamily="49" charset="-122"/>
              </a:rPr>
              <a:t>2G</a:t>
            </a:r>
          </a:p>
          <a:p>
            <a:pPr lvl="1" eaLnBrk="1" hangingPunct="1">
              <a:spcBef>
                <a:spcPct val="30000"/>
              </a:spcBef>
              <a:buFont typeface="Times New Roman" pitchFamily="18" charset="0"/>
              <a:buChar char="☺"/>
            </a:pPr>
            <a:r>
              <a:rPr lang="zh-CN" altLang="en-US" sz="3200" b="1" dirty="0">
                <a:latin typeface="楷体_GB2312" pitchFamily="49" charset="-122"/>
                <a:ea typeface="楷体_GB2312" pitchFamily="49" charset="-122"/>
              </a:rPr>
              <a:t>进程数：</a:t>
            </a:r>
            <a:r>
              <a:rPr lang="en-US" altLang="zh-CN" sz="3200" b="1" dirty="0">
                <a:latin typeface="Times New Roman" pitchFamily="18" charset="0"/>
                <a:ea typeface="楷体_GB2312" pitchFamily="49" charset="-122"/>
              </a:rPr>
              <a:t>46</a:t>
            </a:r>
          </a:p>
          <a:p>
            <a:pPr lvl="1" eaLnBrk="1" hangingPunct="1">
              <a:spcBef>
                <a:spcPct val="30000"/>
              </a:spcBef>
              <a:buFont typeface="Times New Roman" pitchFamily="18" charset="0"/>
              <a:buChar char="☺"/>
            </a:pPr>
            <a:r>
              <a:rPr lang="en-US" altLang="zh-CN" sz="3200" b="1" dirty="0">
                <a:latin typeface="Times New Roman" pitchFamily="18" charset="0"/>
                <a:ea typeface="楷体_GB2312" pitchFamily="49" charset="-122"/>
              </a:rPr>
              <a:t>Office(226M)</a:t>
            </a:r>
            <a:r>
              <a:rPr lang="zh-CN" altLang="en-US" sz="3200" b="1" dirty="0">
                <a:latin typeface="Times New Roman" pitchFamily="18" charset="0"/>
                <a:ea typeface="楷体_GB2312" pitchFamily="49" charset="-122"/>
              </a:rPr>
              <a:t>、金山词霸</a:t>
            </a:r>
            <a:r>
              <a:rPr lang="en-US" altLang="zh-CN" sz="3200" b="1" dirty="0">
                <a:latin typeface="Times New Roman" pitchFamily="18" charset="0"/>
                <a:ea typeface="楷体_GB2312" pitchFamily="49" charset="-122"/>
              </a:rPr>
              <a:t>(266M)</a:t>
            </a:r>
            <a:r>
              <a:rPr lang="zh-CN" altLang="en-US" sz="3200" b="1" dirty="0">
                <a:latin typeface="Times New Roman" pitchFamily="18" charset="0"/>
                <a:ea typeface="楷体_GB2312" pitchFamily="49" charset="-122"/>
              </a:rPr>
              <a:t>、</a:t>
            </a:r>
            <a:r>
              <a:rPr lang="en-US" altLang="zh-CN" sz="3200" b="1" dirty="0">
                <a:latin typeface="Times New Roman" pitchFamily="18" charset="0"/>
                <a:ea typeface="楷体_GB2312" pitchFamily="49" charset="-122"/>
              </a:rPr>
              <a:t>QQ(60M)</a:t>
            </a:r>
            <a:r>
              <a:rPr lang="zh-CN" altLang="en-US" sz="3200" b="1" dirty="0">
                <a:latin typeface="Times New Roman" pitchFamily="18" charset="0"/>
                <a:ea typeface="楷体_GB2312" pitchFamily="49" charset="-122"/>
              </a:rPr>
              <a:t>、</a:t>
            </a:r>
            <a:r>
              <a:rPr lang="en-US" altLang="zh-CN" sz="3200" b="1" dirty="0">
                <a:latin typeface="Times New Roman" pitchFamily="18" charset="0"/>
                <a:ea typeface="楷体_GB2312" pitchFamily="49" charset="-122"/>
              </a:rPr>
              <a:t>Visual Studio 9.0 (1.3G)</a:t>
            </a:r>
            <a:endParaRPr lang="zh-CN" altLang="en-US" sz="3200" b="1" dirty="0">
              <a:latin typeface="Times New Roman" pitchFamily="18" charset="0"/>
              <a:ea typeface="楷体_GB2312" pitchFamily="49" charset="-122"/>
            </a:endParaRPr>
          </a:p>
          <a:p>
            <a:pPr lvl="1" eaLnBrk="1" hangingPunct="1">
              <a:spcBef>
                <a:spcPct val="30000"/>
              </a:spcBef>
              <a:buFont typeface="Times New Roman" pitchFamily="18" charset="0"/>
              <a:buChar char="☺"/>
            </a:pPr>
            <a:r>
              <a:rPr lang="en-US" altLang="zh-CN" sz="3200" b="1" dirty="0">
                <a:latin typeface="Times New Roman" pitchFamily="18" charset="0"/>
                <a:ea typeface="楷体_GB2312" pitchFamily="49" charset="-122"/>
              </a:rPr>
              <a:t>Windows Vista...</a:t>
            </a:r>
            <a:endParaRPr lang="zh-CN" altLang="en-US" sz="3200" b="1" dirty="0">
              <a:latin typeface="Times New Roman" pitchFamily="18" charset="0"/>
              <a:ea typeface="楷体_GB2312" pitchFamily="49" charset="-122"/>
            </a:endParaRPr>
          </a:p>
        </p:txBody>
      </p:sp>
      <p:sp>
        <p:nvSpPr>
          <p:cNvPr id="168965" name="Text Box 5"/>
          <p:cNvSpPr txBox="1">
            <a:spLocks noChangeArrowheads="1"/>
          </p:cNvSpPr>
          <p:nvPr/>
        </p:nvSpPr>
        <p:spPr bwMode="auto">
          <a:xfrm>
            <a:off x="5003800" y="4749800"/>
            <a:ext cx="2089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3200" b="1">
                <a:solidFill>
                  <a:srgbClr val="800000"/>
                </a:solidFill>
                <a:latin typeface="Times New Roman" pitchFamily="18" charset="0"/>
                <a:ea typeface="宋体" pitchFamily="2" charset="-122"/>
              </a:rPr>
              <a:t>1.0G~1.8G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Effect transition="in" filter="dissolve">
                                      <p:cBhvr>
                                        <p:cTn id="7" dur="500"/>
                                        <p:tgtEl>
                                          <p:spTgt spid="168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8963">
                                            <p:txEl>
                                              <p:pRg st="2" end="2"/>
                                            </p:txEl>
                                          </p:spTgt>
                                        </p:tgtEl>
                                        <p:attrNameLst>
                                          <p:attrName>style.visibility</p:attrName>
                                        </p:attrNameLst>
                                      </p:cBhvr>
                                      <p:to>
                                        <p:strVal val="visible"/>
                                      </p:to>
                                    </p:set>
                                    <p:animEffect transition="in" filter="dissolve">
                                      <p:cBhvr>
                                        <p:cTn id="12" dur="500"/>
                                        <p:tgtEl>
                                          <p:spTgt spid="168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8963">
                                            <p:txEl>
                                              <p:pRg st="3" end="3"/>
                                            </p:txEl>
                                          </p:spTgt>
                                        </p:tgtEl>
                                        <p:attrNameLst>
                                          <p:attrName>style.visibility</p:attrName>
                                        </p:attrNameLst>
                                      </p:cBhvr>
                                      <p:to>
                                        <p:strVal val="visible"/>
                                      </p:to>
                                    </p:set>
                                    <p:animEffect transition="in" filter="dissolve">
                                      <p:cBhvr>
                                        <p:cTn id="17" dur="500"/>
                                        <p:tgtEl>
                                          <p:spTgt spid="1689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8963">
                                            <p:txEl>
                                              <p:pRg st="4" end="4"/>
                                            </p:txEl>
                                          </p:spTgt>
                                        </p:tgtEl>
                                        <p:attrNameLst>
                                          <p:attrName>style.visibility</p:attrName>
                                        </p:attrNameLst>
                                      </p:cBhvr>
                                      <p:to>
                                        <p:strVal val="visible"/>
                                      </p:to>
                                    </p:set>
                                    <p:animEffect transition="in" filter="dissolve">
                                      <p:cBhvr>
                                        <p:cTn id="22" dur="500"/>
                                        <p:tgtEl>
                                          <p:spTgt spid="1689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8965"/>
                                        </p:tgtEl>
                                        <p:attrNameLst>
                                          <p:attrName>style.visibility</p:attrName>
                                        </p:attrNameLst>
                                      </p:cBhvr>
                                      <p:to>
                                        <p:strVal val="visible"/>
                                      </p:to>
                                    </p:set>
                                    <p:anim calcmode="lin" valueType="num">
                                      <p:cBhvr additive="base">
                                        <p:cTn id="27" dur="500" fill="hold"/>
                                        <p:tgtEl>
                                          <p:spTgt spid="168965"/>
                                        </p:tgtEl>
                                        <p:attrNameLst>
                                          <p:attrName>ppt_x</p:attrName>
                                        </p:attrNameLst>
                                      </p:cBhvr>
                                      <p:tavLst>
                                        <p:tav tm="0">
                                          <p:val>
                                            <p:strVal val="#ppt_x"/>
                                          </p:val>
                                        </p:tav>
                                        <p:tav tm="100000">
                                          <p:val>
                                            <p:strVal val="#ppt_x"/>
                                          </p:val>
                                        </p:tav>
                                      </p:tavLst>
                                    </p:anim>
                                    <p:anim calcmode="lin" valueType="num">
                                      <p:cBhvr additive="base">
                                        <p:cTn id="28" dur="500" fill="hold"/>
                                        <p:tgtEl>
                                          <p:spTgt spid="168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p:bldLst>
  </p:timing>
</p:sld>
</file>

<file path=ppt/theme/theme1.xml><?xml version="1.0" encoding="utf-8"?>
<a:theme xmlns:a="http://schemas.openxmlformats.org/drawingml/2006/main" name="风景树">
  <a:themeElements>
    <a:clrScheme name="风景树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fontScheme name="风景树">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风景树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风景树 2">
        <a:dk1>
          <a:srgbClr val="666633"/>
        </a:dk1>
        <a:lt1>
          <a:srgbClr val="FFFFFF"/>
        </a:lt1>
        <a:dk2>
          <a:srgbClr val="000066"/>
        </a:dk2>
        <a:lt2>
          <a:srgbClr val="F7F4D5"/>
        </a:lt2>
        <a:accent1>
          <a:srgbClr val="C86C62"/>
        </a:accent1>
        <a:accent2>
          <a:srgbClr val="D3A5DF"/>
        </a:accent2>
        <a:accent3>
          <a:srgbClr val="FFFFFF"/>
        </a:accent3>
        <a:accent4>
          <a:srgbClr val="56562A"/>
        </a:accent4>
        <a:accent5>
          <a:srgbClr val="E0BAB7"/>
        </a:accent5>
        <a:accent6>
          <a:srgbClr val="BF95CA"/>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风景树 3">
        <a:dk1>
          <a:srgbClr val="143262"/>
        </a:dk1>
        <a:lt1>
          <a:srgbClr val="FFFFFF"/>
        </a:lt1>
        <a:dk2>
          <a:srgbClr val="11609B"/>
        </a:dk2>
        <a:lt2>
          <a:srgbClr val="DDDDDD"/>
        </a:lt2>
        <a:accent1>
          <a:srgbClr val="2CA3C8"/>
        </a:accent1>
        <a:accent2>
          <a:srgbClr val="FF9900"/>
        </a:accent2>
        <a:accent3>
          <a:srgbClr val="FFFFFF"/>
        </a:accent3>
        <a:accent4>
          <a:srgbClr val="0F2953"/>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风景树</Template>
  <TotalTime>12680</TotalTime>
  <Words>7252</Words>
  <Application>Microsoft Macintosh PowerPoint</Application>
  <PresentationFormat>全屏显示(4:3)</PresentationFormat>
  <Paragraphs>2023</Paragraphs>
  <Slides>174</Slides>
  <Notes>12</Notes>
  <HiddenSlides>0</HiddenSlides>
  <MMClips>0</MMClips>
  <ScaleCrop>false</ScaleCrop>
  <HeadingPairs>
    <vt:vector size="6" baseType="variant">
      <vt:variant>
        <vt:lpstr>主题</vt:lpstr>
      </vt:variant>
      <vt:variant>
        <vt:i4>1</vt:i4>
      </vt:variant>
      <vt:variant>
        <vt:lpstr>嵌入的 OLE 服务器</vt:lpstr>
      </vt:variant>
      <vt:variant>
        <vt:i4>4</vt:i4>
      </vt:variant>
      <vt:variant>
        <vt:lpstr>幻灯片标题</vt:lpstr>
      </vt:variant>
      <vt:variant>
        <vt:i4>174</vt:i4>
      </vt:variant>
    </vt:vector>
  </HeadingPairs>
  <TitlesOfParts>
    <vt:vector size="179" baseType="lpstr">
      <vt:lpstr>风景树</vt:lpstr>
      <vt:lpstr>Image</vt:lpstr>
      <vt:lpstr>VISIO</vt:lpstr>
      <vt:lpstr>Visio</vt:lpstr>
      <vt:lpstr>位图图像</vt:lpstr>
      <vt:lpstr>PowerPoint 演示文稿</vt:lpstr>
      <vt:lpstr>第三章 存储管理 </vt:lpstr>
      <vt:lpstr>PowerPoint 演示文稿</vt:lpstr>
      <vt:lpstr>PowerPoint 演示文稿</vt:lpstr>
      <vt:lpstr>PowerPoint 演示文稿</vt:lpstr>
      <vt:lpstr>3.1 单道程序存储管理</vt:lpstr>
      <vt:lpstr>PowerPoint 演示文稿</vt:lpstr>
      <vt:lpstr>PowerPoint 演示文稿</vt:lpstr>
      <vt:lpstr>PowerPoint 演示文稿</vt:lpstr>
      <vt:lpstr>PowerPoint 演示文稿</vt:lpstr>
      <vt:lpstr>PowerPoint 演示文稿</vt:lpstr>
      <vt:lpstr>3.2 分区存储管理</vt:lpstr>
      <vt:lpstr>3.2.1 固定分区存储管理</vt:lpstr>
      <vt:lpstr>PowerPoint 演示文稿</vt:lpstr>
      <vt:lpstr>PowerPoint 演示文稿</vt:lpstr>
      <vt:lpstr>PowerPoint 演示文稿</vt:lpstr>
      <vt:lpstr>PowerPoint 演示文稿</vt:lpstr>
      <vt:lpstr>3.2.2 可变分区存储管理</vt:lpstr>
      <vt:lpstr>PowerPoint 演示文稿</vt:lpstr>
      <vt:lpstr>PowerPoint 演示文稿</vt:lpstr>
      <vt:lpstr>PowerPoint 演示文稿</vt:lpstr>
      <vt:lpstr>3.2.3 可变分区的实现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3.2.4 存储管理案例</vt:lpstr>
      <vt:lpstr>PowerPoint 演示文稿</vt:lpstr>
      <vt:lpstr>PowerPoint 演示文稿</vt:lpstr>
      <vt:lpstr>PowerPoint 演示文稿</vt:lpstr>
      <vt:lpstr>PowerPoint 演示文稿</vt:lpstr>
      <vt:lpstr>3.2.5 内存中的程序执行 </vt:lpstr>
      <vt:lpstr>PowerPoint 演示文稿</vt:lpstr>
      <vt:lpstr>PowerPoint 演示文稿</vt:lpstr>
      <vt:lpstr>PowerPoint 演示文稿</vt:lpstr>
      <vt:lpstr>PowerPoint 演示文稿</vt:lpstr>
      <vt:lpstr>3.2.6 地址映射（重定位）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3.2.7 存储保护 </vt:lpstr>
      <vt:lpstr>PowerPoint 演示文稿</vt:lpstr>
      <vt:lpstr>PowerPoint 演示文稿</vt:lpstr>
      <vt:lpstr>PowerPoint 演示文稿</vt:lpstr>
      <vt:lpstr>3.3 页式和段式存储管理</vt:lpstr>
      <vt:lpstr>3.3.1 页式存储管理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3.3.2 段式存储管理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3.3.3 段页式存储管理</vt:lpstr>
      <vt:lpstr>PowerPoint 演示文稿</vt:lpstr>
      <vt:lpstr>PowerPoint 演示文稿</vt:lpstr>
      <vt:lpstr>PowerPoint 演示文稿</vt:lpstr>
      <vt:lpstr>3.4 虚拟存储技术</vt:lpstr>
      <vt:lpstr>PowerPoint 演示文稿</vt:lpstr>
      <vt:lpstr>PowerPoint 演示文稿</vt:lpstr>
      <vt:lpstr>3.4.1 程序的局部性原理</vt:lpstr>
      <vt:lpstr>PowerPoint 演示文稿</vt:lpstr>
      <vt:lpstr>PowerPoint 演示文稿</vt:lpstr>
      <vt:lpstr>3.4.2 虚拟页式存储管理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3.4.3 页面置换算法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练习题（课上）</vt:lpstr>
      <vt:lpstr>练习题（课后）</vt:lpstr>
      <vt:lpstr>3.4.4 工作集模型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3.4.5 虚拟页式的设计问题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3.4.6 虚拟段式存储管理</vt:lpstr>
      <vt:lpstr>3.5 Windows的存储管理 </vt:lpstr>
      <vt:lpstr>3.5.1 逻辑地址空间的管理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3.5.2 地址映射</vt:lpstr>
      <vt:lpstr>PowerPoint 演示文稿</vt:lpstr>
      <vt:lpstr>PowerPoint 演示文稿</vt:lpstr>
      <vt:lpstr>PowerPoint 演示文稿</vt:lpstr>
      <vt:lpstr>PowerPoint 演示文稿</vt:lpstr>
      <vt:lpstr>3.5.3 物理内存管理</vt:lpstr>
      <vt:lpstr>3.5.4 页面置换算法</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Wen Lijie</cp:lastModifiedBy>
  <cp:revision>591</cp:revision>
  <dcterms:created xsi:type="dcterms:W3CDTF">2010-03-21T04:35:35Z</dcterms:created>
  <dcterms:modified xsi:type="dcterms:W3CDTF">2015-10-17T12:35:58Z</dcterms:modified>
</cp:coreProperties>
</file>