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74B"/>
    <a:srgbClr val="52A665"/>
    <a:srgbClr val="DC814E"/>
    <a:srgbClr val="E6A581"/>
    <a:srgbClr val="456CAD"/>
    <a:srgbClr val="FFFFFF"/>
    <a:srgbClr val="55A868"/>
    <a:srgbClr val="4C72B0"/>
    <a:srgbClr val="C44E52"/>
    <a:srgbClr val="DA8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8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5C35-F582-4712-B745-58EC2A0979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18CAAA-3340-497A-85E6-21FDC383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15BA8-AEB1-4C6B-82E9-A6E77101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sensitivities / monte </a:t>
            </a:r>
            <a:r>
              <a:rPr lang="en-US" dirty="0" err="1"/>
              <a:t>carlo</a:t>
            </a:r>
            <a:endParaRPr lang="en-US" dirty="0"/>
          </a:p>
          <a:p>
            <a:r>
              <a:rPr lang="en-US" dirty="0"/>
              <a:t>Run differential evolution to look for a solution that fits the measurements</a:t>
            </a:r>
          </a:p>
          <a:p>
            <a:r>
              <a:rPr lang="en-US" dirty="0"/>
              <a:t>Define disabling mechanisms and run with each of the mechanisms disabled</a:t>
            </a:r>
          </a:p>
          <a:p>
            <a:r>
              <a:rPr lang="en-US" dirty="0"/>
              <a:t>Total </a:t>
            </a:r>
            <a:r>
              <a:rPr lang="en-IL" dirty="0">
                <a:effectLst/>
                <a:latin typeface="STIXMathJax_Main"/>
              </a:rPr>
              <a:t>74538</a:t>
            </a:r>
            <a:r>
              <a:rPr lang="en-US" dirty="0">
                <a:effectLst/>
                <a:latin typeface="STIXMathJax_Main"/>
              </a:rPr>
              <a:t> model runs</a:t>
            </a:r>
          </a:p>
          <a:p>
            <a:endParaRPr lang="en-US" dirty="0"/>
          </a:p>
          <a:p>
            <a:r>
              <a:rPr lang="en-US" dirty="0"/>
              <a:t>Visualize using </a:t>
            </a:r>
            <a:r>
              <a:rPr lang="en-US" dirty="0" err="1"/>
              <a:t>umap</a:t>
            </a:r>
            <a:r>
              <a:rPr lang="en-US" dirty="0"/>
              <a:t>, cluster using HDBSCAN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589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866E83-9492-4CE7-A815-73E920C1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559" y="4839247"/>
            <a:ext cx="1971533" cy="177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0091B3-C8E5-446C-84D7-C652FC4D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90622"/>
            <a:ext cx="2743200" cy="1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477312-526A-41FC-851E-FC4F2438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63" y="590622"/>
            <a:ext cx="2743200" cy="1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40C0641-F6C7-4EA0-8D8A-6A64CCC26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59" y="590622"/>
            <a:ext cx="2743200" cy="1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1739CA-F646-412D-9630-28D1DB5A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156" y="590622"/>
            <a:ext cx="2743200" cy="1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6D1B573-C91A-448E-AFDC-A54CAFAD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540377"/>
            <a:ext cx="2743200" cy="1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65822D7-4EC0-4B6C-A14F-C46BA805F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84" y="2540377"/>
            <a:ext cx="2743200" cy="191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71F7F56-53F4-4E69-BC64-F80B76F5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80" y="2540377"/>
            <a:ext cx="2743200" cy="1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D89CF1A-0197-426A-B9FC-611DEEC1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77" y="2540377"/>
            <a:ext cx="2743200" cy="19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648E1B-8D47-4778-9123-AF1F833B041D}"/>
              </a:ext>
            </a:extLst>
          </p:cNvPr>
          <p:cNvSpPr txBox="1"/>
          <p:nvPr/>
        </p:nvSpPr>
        <p:spPr>
          <a:xfrm>
            <a:off x="968260" y="122815"/>
            <a:ext cx="1140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6CAD"/>
                </a:solidFill>
              </a:rPr>
              <a:t>Cluster 0</a:t>
            </a:r>
          </a:p>
          <a:p>
            <a:r>
              <a:rPr lang="en-US" dirty="0">
                <a:solidFill>
                  <a:srgbClr val="456CAD"/>
                </a:solidFill>
              </a:rPr>
              <a:t>N = </a:t>
            </a:r>
            <a:r>
              <a:rPr lang="en-IL" dirty="0">
                <a:solidFill>
                  <a:srgbClr val="456CAD"/>
                </a:solidFill>
              </a:rPr>
              <a:t>44301</a:t>
            </a:r>
            <a:endParaRPr lang="LID4096" dirty="0">
              <a:solidFill>
                <a:srgbClr val="456CA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8D83EA-D57B-445C-99EF-6CC4E56E77E6}"/>
              </a:ext>
            </a:extLst>
          </p:cNvPr>
          <p:cNvSpPr txBox="1"/>
          <p:nvPr/>
        </p:nvSpPr>
        <p:spPr>
          <a:xfrm>
            <a:off x="3752324" y="122815"/>
            <a:ext cx="1126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814E"/>
                </a:solidFill>
              </a:rPr>
              <a:t>Cluster 1</a:t>
            </a:r>
          </a:p>
          <a:p>
            <a:r>
              <a:rPr lang="en-US" dirty="0">
                <a:solidFill>
                  <a:srgbClr val="DC814E"/>
                </a:solidFill>
              </a:rPr>
              <a:t>N = </a:t>
            </a:r>
            <a:r>
              <a:rPr lang="en-IL" dirty="0">
                <a:solidFill>
                  <a:srgbClr val="DC814E"/>
                </a:solidFill>
              </a:rPr>
              <a:t>4599</a:t>
            </a:r>
            <a:endParaRPr lang="LID4096" dirty="0">
              <a:solidFill>
                <a:srgbClr val="DC814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1639B-09FC-4559-A6CD-6A1E5A240510}"/>
              </a:ext>
            </a:extLst>
          </p:cNvPr>
          <p:cNvSpPr txBox="1"/>
          <p:nvPr/>
        </p:nvSpPr>
        <p:spPr>
          <a:xfrm>
            <a:off x="6897897" y="122815"/>
            <a:ext cx="14523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2A665"/>
                </a:solidFill>
              </a:rPr>
              <a:t>Cluster 2</a:t>
            </a:r>
          </a:p>
          <a:p>
            <a:r>
              <a:rPr lang="en-US" dirty="0">
                <a:solidFill>
                  <a:srgbClr val="52A665"/>
                </a:solidFill>
              </a:rPr>
              <a:t>N = </a:t>
            </a:r>
            <a:r>
              <a:rPr lang="en-IL" dirty="0">
                <a:solidFill>
                  <a:srgbClr val="52A665"/>
                </a:solidFill>
              </a:rPr>
              <a:t>1426</a:t>
            </a:r>
            <a:endParaRPr lang="LID4096" dirty="0">
              <a:solidFill>
                <a:srgbClr val="52A66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4B45B-9076-4A5B-8446-896E3240DAD6}"/>
              </a:ext>
            </a:extLst>
          </p:cNvPr>
          <p:cNvSpPr txBox="1"/>
          <p:nvPr/>
        </p:nvSpPr>
        <p:spPr>
          <a:xfrm>
            <a:off x="9599713" y="122815"/>
            <a:ext cx="12967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474B"/>
                </a:solidFill>
              </a:rPr>
              <a:t>Cluster 3</a:t>
            </a:r>
          </a:p>
          <a:p>
            <a:r>
              <a:rPr lang="en-US" dirty="0">
                <a:solidFill>
                  <a:srgbClr val="C1474B"/>
                </a:solidFill>
              </a:rPr>
              <a:t>N = </a:t>
            </a:r>
            <a:r>
              <a:rPr lang="en-IL" dirty="0">
                <a:solidFill>
                  <a:srgbClr val="C1474B"/>
                </a:solidFill>
              </a:rPr>
              <a:t>12577</a:t>
            </a:r>
            <a:endParaRPr lang="LID4096" dirty="0">
              <a:solidFill>
                <a:srgbClr val="C1474B"/>
              </a:solidFill>
            </a:endParaRP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13C98C89-46CD-4E1B-ABEC-C137A6947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5" t="41029" b="45613"/>
          <a:stretch/>
        </p:blipFill>
        <p:spPr bwMode="auto">
          <a:xfrm>
            <a:off x="5024936" y="5300762"/>
            <a:ext cx="1679254" cy="9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410851-EF36-487C-9836-5C3EAC215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1" t="40912" b="44730"/>
          <a:stretch/>
        </p:blipFill>
        <p:spPr bwMode="auto">
          <a:xfrm>
            <a:off x="3131584" y="5300763"/>
            <a:ext cx="1636065" cy="9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A14F49-CE32-4B21-A3AF-072F9EC96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1" t="53974" b="34674"/>
          <a:stretch/>
        </p:blipFill>
        <p:spPr bwMode="auto">
          <a:xfrm>
            <a:off x="1664617" y="5300762"/>
            <a:ext cx="1636065" cy="7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D74E4-56DF-4395-94F2-76FF80E397EE}"/>
              </a:ext>
            </a:extLst>
          </p:cNvPr>
          <p:cNvSpPr txBox="1"/>
          <p:nvPr/>
        </p:nvSpPr>
        <p:spPr>
          <a:xfrm>
            <a:off x="428522" y="4566263"/>
            <a:ext cx="18280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 in any cluster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IL" dirty="0">
                <a:solidFill>
                  <a:schemeClr val="bg1">
                    <a:lumMod val="65000"/>
                  </a:schemeClr>
                </a:solidFill>
              </a:rPr>
              <a:t>11627</a:t>
            </a:r>
            <a:endParaRPr lang="LID4096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3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8F7D8B-09BE-41FB-8C83-6E121FD1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67" y="616178"/>
            <a:ext cx="6972303" cy="244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0AC96F-BE17-4958-B1A7-E3CA2C02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70" y="3486150"/>
            <a:ext cx="6972300" cy="24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56937-2D42-4431-A576-FDE8F6FA130A}"/>
              </a:ext>
            </a:extLst>
          </p:cNvPr>
          <p:cNvSpPr txBox="1"/>
          <p:nvPr/>
        </p:nvSpPr>
        <p:spPr>
          <a:xfrm>
            <a:off x="351064" y="938893"/>
            <a:ext cx="332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most similar to measurements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10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63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136DE-A85C-40E8-9109-1614A13D5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6" r="9175" b="8794"/>
          <a:stretch/>
        </p:blipFill>
        <p:spPr>
          <a:xfrm>
            <a:off x="2384888" y="14288"/>
            <a:ext cx="6807445" cy="6843712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B1CDBC8-5E45-4CB4-B0C5-CD8AE70B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8" y="940844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AA6138F-D71A-4E4B-8BEB-D9715FB0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77" y="5616504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BE0D949-9DCF-435A-A2F5-8AA9E7C5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4" y="399622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9025552E-4E10-4F2E-A67A-7E9D884A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8" y="207986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7E0B06E7-1405-43BE-91C8-586443DFD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457" y="3092434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80DC952-338A-4BDC-8827-2AC3FDEC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45" y="5624481"/>
            <a:ext cx="1463040" cy="9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E957850C-4811-447E-9B10-CDD0039F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8" y="1899228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93572A5B-41DA-483F-94D8-74D16FCD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0" y="5624481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4DEB456A-15B6-4191-8D97-EAF3DC64B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4" y="1385666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E41082E-55DF-4A69-A3AB-5172ABBB95B7}"/>
              </a:ext>
            </a:extLst>
          </p:cNvPr>
          <p:cNvGrpSpPr/>
          <p:nvPr/>
        </p:nvGrpSpPr>
        <p:grpSpPr>
          <a:xfrm>
            <a:off x="749316" y="3635618"/>
            <a:ext cx="1463040" cy="1988863"/>
            <a:chOff x="942697" y="3751837"/>
            <a:chExt cx="1463040" cy="1988863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BDEB0014-9FA1-4787-8BCA-8DD96B3AD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97" y="3751837"/>
              <a:ext cx="1463040" cy="967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6A372EE6-B599-45C0-8BE4-017BCEAB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97" y="4719024"/>
              <a:ext cx="1463040" cy="102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6" name="Picture 42">
            <a:extLst>
              <a:ext uri="{FF2B5EF4-FFF2-40B4-BE49-F238E27FC236}">
                <a16:creationId xmlns:a16="http://schemas.microsoft.com/office/drawing/2014/main" id="{BE1A7B43-A2F4-4FE5-83C9-C6A763BE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48" y="228058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FE3A6009-EC6E-493D-9064-AFAC09F3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96" y="4059621"/>
            <a:ext cx="1463040" cy="10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37447A7-7ECA-4E05-A8E7-95E5B4D8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04" y="5661869"/>
            <a:ext cx="1463040" cy="10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5A08AE-C334-439C-BFCC-AE03FEE66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35" t="34170" b="34225"/>
          <a:stretch/>
        </p:blipFill>
        <p:spPr>
          <a:xfrm>
            <a:off x="11173318" y="141103"/>
            <a:ext cx="808640" cy="21583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A818B-2BC1-42B3-82B8-08D1C18DF885}"/>
              </a:ext>
            </a:extLst>
          </p:cNvPr>
          <p:cNvCxnSpPr>
            <a:cxnSpLocks/>
          </p:cNvCxnSpPr>
          <p:nvPr/>
        </p:nvCxnSpPr>
        <p:spPr>
          <a:xfrm>
            <a:off x="4985533" y="2347185"/>
            <a:ext cx="485101" cy="374367"/>
          </a:xfrm>
          <a:prstGeom prst="straightConnector1">
            <a:avLst/>
          </a:prstGeom>
          <a:ln w="38100">
            <a:solidFill>
              <a:srgbClr val="55A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BDB7EB-AF2A-47F4-A185-9D3BCD62A4B6}"/>
              </a:ext>
            </a:extLst>
          </p:cNvPr>
          <p:cNvCxnSpPr>
            <a:cxnSpLocks/>
          </p:cNvCxnSpPr>
          <p:nvPr/>
        </p:nvCxnSpPr>
        <p:spPr>
          <a:xfrm>
            <a:off x="2538767" y="2584373"/>
            <a:ext cx="1244777" cy="246986"/>
          </a:xfrm>
          <a:prstGeom prst="straightConnector1">
            <a:avLst/>
          </a:prstGeom>
          <a:ln w="38100">
            <a:solidFill>
              <a:srgbClr val="4C72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F40A86-9873-4233-A03B-3329D280B6AD}"/>
              </a:ext>
            </a:extLst>
          </p:cNvPr>
          <p:cNvCxnSpPr>
            <a:cxnSpLocks/>
          </p:cNvCxnSpPr>
          <p:nvPr/>
        </p:nvCxnSpPr>
        <p:spPr>
          <a:xfrm>
            <a:off x="2469086" y="5086746"/>
            <a:ext cx="3141118" cy="1"/>
          </a:xfrm>
          <a:prstGeom prst="straightConnector1">
            <a:avLst/>
          </a:prstGeom>
          <a:ln w="38100">
            <a:solidFill>
              <a:srgbClr val="C44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13CB4C-5B89-48C7-8BF2-D84E9AB06002}"/>
              </a:ext>
            </a:extLst>
          </p:cNvPr>
          <p:cNvCxnSpPr>
            <a:cxnSpLocks/>
          </p:cNvCxnSpPr>
          <p:nvPr/>
        </p:nvCxnSpPr>
        <p:spPr>
          <a:xfrm flipH="1">
            <a:off x="5860950" y="6138043"/>
            <a:ext cx="331976" cy="0"/>
          </a:xfrm>
          <a:prstGeom prst="straightConnector1">
            <a:avLst/>
          </a:prstGeom>
          <a:ln w="38100">
            <a:solidFill>
              <a:srgbClr val="DD845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99C88C-76D6-4AB3-99BE-0480D615F1F6}"/>
              </a:ext>
            </a:extLst>
          </p:cNvPr>
          <p:cNvCxnSpPr>
            <a:cxnSpLocks/>
          </p:cNvCxnSpPr>
          <p:nvPr/>
        </p:nvCxnSpPr>
        <p:spPr>
          <a:xfrm>
            <a:off x="8177976" y="3872300"/>
            <a:ext cx="227542" cy="6882"/>
          </a:xfrm>
          <a:prstGeom prst="straightConnector1">
            <a:avLst/>
          </a:prstGeom>
          <a:ln w="38100">
            <a:solidFill>
              <a:srgbClr val="9378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DCAD29-B93E-4FD1-9F4E-77616766B4A2}"/>
              </a:ext>
            </a:extLst>
          </p:cNvPr>
          <p:cNvCxnSpPr>
            <a:cxnSpLocks/>
          </p:cNvCxnSpPr>
          <p:nvPr/>
        </p:nvCxnSpPr>
        <p:spPr>
          <a:xfrm flipH="1" flipV="1">
            <a:off x="6904187" y="1255183"/>
            <a:ext cx="1" cy="338511"/>
          </a:xfrm>
          <a:prstGeom prst="straightConnector1">
            <a:avLst/>
          </a:prstGeom>
          <a:ln w="38100">
            <a:solidFill>
              <a:srgbClr val="8172B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BB3583-856D-48F8-B882-77A44D472E9D}"/>
              </a:ext>
            </a:extLst>
          </p:cNvPr>
          <p:cNvCxnSpPr>
            <a:cxnSpLocks/>
          </p:cNvCxnSpPr>
          <p:nvPr/>
        </p:nvCxnSpPr>
        <p:spPr>
          <a:xfrm>
            <a:off x="6763407" y="4778429"/>
            <a:ext cx="745538" cy="846052"/>
          </a:xfrm>
          <a:prstGeom prst="straightConnector1">
            <a:avLst/>
          </a:prstGeom>
          <a:ln w="38100">
            <a:solidFill>
              <a:srgbClr val="DA8BC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B67CE-AF1F-4ECB-A58A-7255DF0E9E1A}"/>
              </a:ext>
            </a:extLst>
          </p:cNvPr>
          <p:cNvSpPr/>
          <p:nvPr/>
        </p:nvSpPr>
        <p:spPr>
          <a:xfrm>
            <a:off x="701500" y="3576027"/>
            <a:ext cx="1548274" cy="2085842"/>
          </a:xfrm>
          <a:prstGeom prst="rect">
            <a:avLst/>
          </a:prstGeom>
          <a:noFill/>
          <a:ln w="38100">
            <a:solidFill>
              <a:srgbClr val="C4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62F22D-F2FF-4068-AFA4-0B1C3A6D73C2}"/>
              </a:ext>
            </a:extLst>
          </p:cNvPr>
          <p:cNvSpPr/>
          <p:nvPr/>
        </p:nvSpPr>
        <p:spPr>
          <a:xfrm>
            <a:off x="879231" y="858044"/>
            <a:ext cx="1548274" cy="2085842"/>
          </a:xfrm>
          <a:prstGeom prst="rect">
            <a:avLst/>
          </a:prstGeom>
          <a:noFill/>
          <a:ln w="38100">
            <a:solidFill>
              <a:srgbClr val="4C7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63009E-B9DA-4E62-81B3-8A9C69C1A35E}"/>
              </a:ext>
            </a:extLst>
          </p:cNvPr>
          <p:cNvSpPr/>
          <p:nvPr/>
        </p:nvSpPr>
        <p:spPr>
          <a:xfrm>
            <a:off x="3302145" y="358855"/>
            <a:ext cx="1548274" cy="2085842"/>
          </a:xfrm>
          <a:prstGeom prst="rect">
            <a:avLst/>
          </a:prstGeom>
          <a:noFill/>
          <a:ln w="38100">
            <a:solidFill>
              <a:srgbClr val="55A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0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STIXMathJax_Main</vt:lpstr>
      <vt:lpstr>Office Theme</vt:lpstr>
      <vt:lpstr>status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אסנת ויסברג</dc:creator>
  <cp:lastModifiedBy>אסנת ויסברג</cp:lastModifiedBy>
  <cp:revision>4</cp:revision>
  <dcterms:created xsi:type="dcterms:W3CDTF">2021-10-04T11:25:18Z</dcterms:created>
  <dcterms:modified xsi:type="dcterms:W3CDTF">2021-12-16T10:05:08Z</dcterms:modified>
</cp:coreProperties>
</file>