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1" r:id="rId18"/>
    <p:sldId id="272" r:id="rId19"/>
    <p:sldId id="274" r:id="rId20"/>
    <p:sldId id="277" r:id="rId21"/>
    <p:sldId id="276" r:id="rId22"/>
    <p:sldId id="275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17D7-3D92-413B-B84A-EC4DFC1A563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5.png"/><Relationship Id="rId7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56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Recycle model results 30/12/21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5" y="752389"/>
            <a:ext cx="358949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79" y="569508"/>
            <a:ext cx="3589496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670156"/>
            <a:ext cx="359618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02" y="3383193"/>
            <a:ext cx="3589496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2380" b="15535"/>
          <a:stretch/>
        </p:blipFill>
        <p:spPr>
          <a:xfrm>
            <a:off x="10000210" y="278389"/>
            <a:ext cx="1478540" cy="23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9" y="730221"/>
            <a:ext cx="3589496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32" y="730221"/>
            <a:ext cx="3589496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2" y="3916766"/>
            <a:ext cx="358949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40" y="3916766"/>
            <a:ext cx="3589496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72716"/>
          <a:stretch/>
        </p:blipFill>
        <p:spPr>
          <a:xfrm>
            <a:off x="9567949" y="730221"/>
            <a:ext cx="1494299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63109" y="633875"/>
            <a:ext cx="5626102" cy="4991739"/>
            <a:chOff x="0" y="0"/>
            <a:chExt cx="5626476" cy="4991999"/>
          </a:xfrm>
        </p:grpSpPr>
        <p:sp>
          <p:nvSpPr>
            <p:cNvPr id="6" name="TextBox 74"/>
            <p:cNvSpPr txBox="1"/>
            <p:nvPr/>
          </p:nvSpPr>
          <p:spPr>
            <a:xfrm rot="1180328">
              <a:off x="2117500" y="3324548"/>
              <a:ext cx="87312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inhibition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70"/>
            <p:cNvSpPr txBox="1"/>
            <p:nvPr/>
          </p:nvSpPr>
          <p:spPr>
            <a:xfrm>
              <a:off x="3713596" y="2747976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34"/>
            <p:cNvSpPr txBox="1"/>
            <p:nvPr/>
          </p:nvSpPr>
          <p:spPr>
            <a:xfrm>
              <a:off x="2221212" y="2747502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67"/>
            <p:cNvSpPr txBox="1"/>
            <p:nvPr/>
          </p:nvSpPr>
          <p:spPr>
            <a:xfrm>
              <a:off x="2263177" y="2522586"/>
              <a:ext cx="60134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035680" y="1012085"/>
              <a:ext cx="528955" cy="49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2988394" y="2381287"/>
              <a:ext cx="622935" cy="890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3019972" y="3497722"/>
              <a:ext cx="561340" cy="49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2249908" y="3210599"/>
              <a:ext cx="744232" cy="24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3526332" y="3192459"/>
              <a:ext cx="1050695" cy="34076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2063681" y="3405355"/>
              <a:ext cx="861890" cy="29488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63"/>
            <p:cNvSpPr txBox="1"/>
            <p:nvPr/>
          </p:nvSpPr>
          <p:spPr>
            <a:xfrm rot="18936920">
              <a:off x="2199998" y="1582130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4"/>
            <p:cNvSpPr txBox="1"/>
            <p:nvPr/>
          </p:nvSpPr>
          <p:spPr>
            <a:xfrm rot="2615049">
              <a:off x="3890694" y="1546610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66"/>
            <p:cNvSpPr txBox="1"/>
            <p:nvPr/>
          </p:nvSpPr>
          <p:spPr>
            <a:xfrm rot="2728277">
              <a:off x="3225083" y="1716762"/>
              <a:ext cx="178689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68"/>
            <p:cNvSpPr txBox="1"/>
            <p:nvPr/>
          </p:nvSpPr>
          <p:spPr>
            <a:xfrm>
              <a:off x="3731731" y="2508857"/>
              <a:ext cx="60134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72"/>
            <p:cNvSpPr txBox="1"/>
            <p:nvPr/>
          </p:nvSpPr>
          <p:spPr>
            <a:xfrm rot="20544940">
              <a:off x="3492016" y="3064515"/>
              <a:ext cx="9931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breakdown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73"/>
            <p:cNvSpPr txBox="1"/>
            <p:nvPr/>
          </p:nvSpPr>
          <p:spPr>
            <a:xfrm rot="979603">
              <a:off x="2304787" y="3067452"/>
              <a:ext cx="70358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0"/>
            <p:cNvSpPr txBox="1"/>
            <p:nvPr/>
          </p:nvSpPr>
          <p:spPr>
            <a:xfrm>
              <a:off x="2200039" y="2250346"/>
              <a:ext cx="90233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842" y="858618"/>
              <a:ext cx="503555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63"/>
            <p:cNvSpPr txBox="1"/>
            <p:nvPr/>
          </p:nvSpPr>
          <p:spPr>
            <a:xfrm rot="3401206">
              <a:off x="447547" y="1582354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0"/>
            <p:cNvSpPr txBox="1"/>
            <p:nvPr/>
          </p:nvSpPr>
          <p:spPr>
            <a:xfrm>
              <a:off x="0" y="0"/>
              <a:ext cx="528320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8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1"/>
            <p:cNvSpPr txBox="1"/>
            <p:nvPr/>
          </p:nvSpPr>
          <p:spPr>
            <a:xfrm rot="2703868">
              <a:off x="3635424" y="1985719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86"/>
            <p:cNvSpPr txBox="1"/>
            <p:nvPr/>
          </p:nvSpPr>
          <p:spPr>
            <a:xfrm>
              <a:off x="2555369" y="360619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885809" y="3967873"/>
              <a:ext cx="821055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800" kern="1200" baseline="-250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nector: Curved 29"/>
            <p:cNvCxnSpPr>
              <a:cxnSpLocks/>
            </p:cNvCxnSpPr>
            <p:nvPr/>
          </p:nvCxnSpPr>
          <p:spPr>
            <a:xfrm flipV="1">
              <a:off x="3719885" y="3395723"/>
              <a:ext cx="1083203" cy="757094"/>
            </a:xfrm>
            <a:prstGeom prst="straightConnector1">
              <a:avLst/>
            </a:prstGeom>
            <a:ln w="38100">
              <a:solidFill>
                <a:srgbClr val="9900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 flipV="1">
              <a:off x="1713434" y="3509569"/>
              <a:ext cx="1172568" cy="643248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29"/>
            <p:cNvCxnSpPr>
              <a:cxnSpLocks/>
            </p:cNvCxnSpPr>
            <p:nvPr/>
          </p:nvCxnSpPr>
          <p:spPr>
            <a:xfrm flipH="1" flipV="1">
              <a:off x="1452483" y="3724046"/>
              <a:ext cx="1441534" cy="901750"/>
            </a:xfrm>
            <a:prstGeom prst="straightConnector1">
              <a:avLst/>
            </a:prstGeom>
            <a:ln w="38100">
              <a:solidFill>
                <a:srgbClr val="99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 flipV="1">
              <a:off x="3560619" y="3508554"/>
              <a:ext cx="1360643" cy="1005553"/>
            </a:xfrm>
            <a:prstGeom prst="straightConnector1">
              <a:avLst/>
            </a:prstGeom>
            <a:ln w="38100">
              <a:solidFill>
                <a:srgbClr val="9966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94"/>
            <p:cNvSpPr txBox="1"/>
            <p:nvPr/>
          </p:nvSpPr>
          <p:spPr>
            <a:xfrm rot="19508710">
              <a:off x="3868441" y="3507021"/>
              <a:ext cx="70358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95"/>
            <p:cNvSpPr txBox="1"/>
            <p:nvPr/>
          </p:nvSpPr>
          <p:spPr>
            <a:xfrm rot="1929841">
              <a:off x="1660323" y="4054711"/>
              <a:ext cx="70358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97"/>
            <p:cNvSpPr txBox="1"/>
            <p:nvPr/>
          </p:nvSpPr>
          <p:spPr>
            <a:xfrm rot="19507388">
              <a:off x="3564491" y="3895744"/>
              <a:ext cx="179959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98"/>
            <p:cNvSpPr txBox="1"/>
            <p:nvPr/>
          </p:nvSpPr>
          <p:spPr>
            <a:xfrm rot="1791247">
              <a:off x="1281938" y="3749491"/>
              <a:ext cx="179959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/>
            <p:cNvSpPr txBox="1"/>
            <p:nvPr/>
          </p:nvSpPr>
          <p:spPr>
            <a:xfrm>
              <a:off x="2527864" y="586175"/>
              <a:ext cx="175323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80"/>
            <p:cNvSpPr txBox="1"/>
            <p:nvPr/>
          </p:nvSpPr>
          <p:spPr>
            <a:xfrm>
              <a:off x="2893824" y="4440819"/>
              <a:ext cx="805815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800" kern="1200" baseline="-250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66"/>
            <p:cNvSpPr txBox="1"/>
            <p:nvPr/>
          </p:nvSpPr>
          <p:spPr>
            <a:xfrm rot="18951763">
              <a:off x="1814205" y="1490862"/>
              <a:ext cx="99822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66"/>
            <p:cNvSpPr txBox="1"/>
            <p:nvPr/>
          </p:nvSpPr>
          <p:spPr>
            <a:xfrm rot="3492474">
              <a:off x="260701" y="1788927"/>
              <a:ext cx="99822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9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Configurations To Compare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0586" y="2616075"/>
            <a:ext cx="3730947" cy="2290069"/>
            <a:chOff x="0" y="0"/>
            <a:chExt cx="5626476" cy="3453502"/>
          </a:xfrm>
        </p:grpSpPr>
        <p:sp>
          <p:nvSpPr>
            <p:cNvPr id="6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34"/>
            <p:cNvSpPr txBox="1"/>
            <p:nvPr/>
          </p:nvSpPr>
          <p:spPr>
            <a:xfrm>
              <a:off x="2221212" y="2747503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6"/>
            <p:cNvSpPr txBox="1"/>
            <p:nvPr/>
          </p:nvSpPr>
          <p:spPr>
            <a:xfrm rot="2728277">
              <a:off x="3060682" y="1730408"/>
              <a:ext cx="2115694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80"/>
            <p:cNvSpPr txBox="1"/>
            <p:nvPr/>
          </p:nvSpPr>
          <p:spPr>
            <a:xfrm>
              <a:off x="2200038" y="2250344"/>
              <a:ext cx="110282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71"/>
            <p:cNvSpPr txBox="1"/>
            <p:nvPr/>
          </p:nvSpPr>
          <p:spPr>
            <a:xfrm rot="2703868">
              <a:off x="3541368" y="1999426"/>
              <a:ext cx="1008533" cy="399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86"/>
            <p:cNvSpPr txBox="1"/>
            <p:nvPr/>
          </p:nvSpPr>
          <p:spPr>
            <a:xfrm>
              <a:off x="2555370" y="360619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66"/>
            <p:cNvSpPr txBox="1"/>
            <p:nvPr/>
          </p:nvSpPr>
          <p:spPr>
            <a:xfrm>
              <a:off x="2527863" y="586174"/>
              <a:ext cx="207462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93897" y="173947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Minimal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813298" y="1739475"/>
            <a:ext cx="2516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Signaling &amp; Detoxification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352585" y="2616075"/>
            <a:ext cx="3730947" cy="2290068"/>
            <a:chOff x="0" y="0"/>
            <a:chExt cx="5626476" cy="3453502"/>
          </a:xfrm>
        </p:grpSpPr>
        <p:sp>
          <p:nvSpPr>
            <p:cNvPr id="167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TextBox 66"/>
            <p:cNvSpPr txBox="1"/>
            <p:nvPr/>
          </p:nvSpPr>
          <p:spPr>
            <a:xfrm rot="2728277">
              <a:off x="3510314" y="1735871"/>
              <a:ext cx="1216427" cy="38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3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1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66"/>
            <p:cNvSpPr txBox="1"/>
            <p:nvPr/>
          </p:nvSpPr>
          <p:spPr>
            <a:xfrm>
              <a:off x="2527863" y="586174"/>
              <a:ext cx="1175350" cy="38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" name="Straight Arrow Connector 214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8102709" y="2616075"/>
            <a:ext cx="3730947" cy="3234493"/>
            <a:chOff x="0" y="0"/>
            <a:chExt cx="5626476" cy="4877726"/>
          </a:xfrm>
        </p:grpSpPr>
        <p:sp>
          <p:nvSpPr>
            <p:cNvPr id="219" name="TextBox 74"/>
            <p:cNvSpPr txBox="1"/>
            <p:nvPr/>
          </p:nvSpPr>
          <p:spPr>
            <a:xfrm rot="1180328">
              <a:off x="2023199" y="3338197"/>
              <a:ext cx="1061730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inhibition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34"/>
            <p:cNvSpPr txBox="1"/>
            <p:nvPr/>
          </p:nvSpPr>
          <p:spPr>
            <a:xfrm>
              <a:off x="2221212" y="2747503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7"/>
            <p:cNvSpPr txBox="1"/>
            <p:nvPr/>
          </p:nvSpPr>
          <p:spPr>
            <a:xfrm>
              <a:off x="2969117" y="3497724"/>
              <a:ext cx="663050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ROS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8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cxnSpLocks/>
            </p:cNvCxnSpPr>
            <p:nvPr/>
          </p:nvCxnSpPr>
          <p:spPr>
            <a:xfrm>
              <a:off x="2249908" y="3210599"/>
              <a:ext cx="744232" cy="24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cxnSpLocks/>
            </p:cNvCxnSpPr>
            <p:nvPr/>
          </p:nvCxnSpPr>
          <p:spPr>
            <a:xfrm flipV="1">
              <a:off x="3526332" y="3192459"/>
              <a:ext cx="1050695" cy="34076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cxnSpLocks/>
            </p:cNvCxnSpPr>
            <p:nvPr/>
          </p:nvCxnSpPr>
          <p:spPr>
            <a:xfrm flipH="1" flipV="1">
              <a:off x="2063681" y="3405355"/>
              <a:ext cx="861890" cy="29488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extBox 66"/>
            <p:cNvSpPr txBox="1"/>
            <p:nvPr/>
          </p:nvSpPr>
          <p:spPr>
            <a:xfrm rot="2728277">
              <a:off x="3060682" y="1730408"/>
              <a:ext cx="2115694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72"/>
            <p:cNvSpPr txBox="1"/>
            <p:nvPr/>
          </p:nvSpPr>
          <p:spPr>
            <a:xfrm rot="20544940">
              <a:off x="3383990" y="3078165"/>
              <a:ext cx="1209194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breakdown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TextBox 73"/>
            <p:cNvSpPr txBox="1"/>
            <p:nvPr/>
          </p:nvSpPr>
          <p:spPr>
            <a:xfrm rot="979603">
              <a:off x="2218783" y="3081101"/>
              <a:ext cx="87558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Straight Arrow Connector 242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80"/>
            <p:cNvSpPr txBox="1"/>
            <p:nvPr/>
          </p:nvSpPr>
          <p:spPr>
            <a:xfrm>
              <a:off x="2200038" y="2250344"/>
              <a:ext cx="110282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8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71"/>
            <p:cNvSpPr txBox="1"/>
            <p:nvPr/>
          </p:nvSpPr>
          <p:spPr>
            <a:xfrm rot="2703868">
              <a:off x="3541368" y="1999426"/>
              <a:ext cx="1008533" cy="399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2" name="Straight Arrow Connector 251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86"/>
            <p:cNvSpPr txBox="1"/>
            <p:nvPr/>
          </p:nvSpPr>
          <p:spPr>
            <a:xfrm>
              <a:off x="2555370" y="360619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TextBox 42"/>
            <p:cNvSpPr txBox="1"/>
            <p:nvPr/>
          </p:nvSpPr>
          <p:spPr>
            <a:xfrm>
              <a:off x="2828618" y="3967874"/>
              <a:ext cx="935437" cy="436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200" kern="1200" baseline="-250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" name="Connector: Curved 29"/>
            <p:cNvCxnSpPr>
              <a:cxnSpLocks/>
            </p:cNvCxnSpPr>
            <p:nvPr/>
          </p:nvCxnSpPr>
          <p:spPr>
            <a:xfrm flipV="1">
              <a:off x="3719885" y="3395723"/>
              <a:ext cx="1083203" cy="757094"/>
            </a:xfrm>
            <a:prstGeom prst="straightConnector1">
              <a:avLst/>
            </a:prstGeom>
            <a:ln w="38100">
              <a:solidFill>
                <a:srgbClr val="9900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cxnSpLocks/>
            </p:cNvCxnSpPr>
            <p:nvPr/>
          </p:nvCxnSpPr>
          <p:spPr>
            <a:xfrm flipH="1" flipV="1">
              <a:off x="1713434" y="3509569"/>
              <a:ext cx="1172568" cy="643248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or: Curved 29"/>
            <p:cNvCxnSpPr>
              <a:cxnSpLocks/>
            </p:cNvCxnSpPr>
            <p:nvPr/>
          </p:nvCxnSpPr>
          <p:spPr>
            <a:xfrm flipH="1" flipV="1">
              <a:off x="1452483" y="3724046"/>
              <a:ext cx="1441534" cy="901750"/>
            </a:xfrm>
            <a:prstGeom prst="straightConnector1">
              <a:avLst/>
            </a:prstGeom>
            <a:ln w="38100">
              <a:solidFill>
                <a:srgbClr val="99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cxnSpLocks/>
            </p:cNvCxnSpPr>
            <p:nvPr/>
          </p:nvCxnSpPr>
          <p:spPr>
            <a:xfrm flipV="1">
              <a:off x="3560619" y="3508554"/>
              <a:ext cx="1360643" cy="1005553"/>
            </a:xfrm>
            <a:prstGeom prst="straightConnector1">
              <a:avLst/>
            </a:prstGeom>
            <a:ln w="38100">
              <a:solidFill>
                <a:srgbClr val="9966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94"/>
            <p:cNvSpPr txBox="1"/>
            <p:nvPr/>
          </p:nvSpPr>
          <p:spPr>
            <a:xfrm rot="19508710">
              <a:off x="3782438" y="3520732"/>
              <a:ext cx="875589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TextBox 95"/>
            <p:cNvSpPr txBox="1"/>
            <p:nvPr/>
          </p:nvSpPr>
          <p:spPr>
            <a:xfrm rot="1929841">
              <a:off x="1574320" y="4068421"/>
              <a:ext cx="875589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TextBox 97"/>
            <p:cNvSpPr txBox="1"/>
            <p:nvPr/>
          </p:nvSpPr>
          <p:spPr>
            <a:xfrm rot="19507388">
              <a:off x="3402798" y="3909455"/>
              <a:ext cx="2122978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TextBox 98"/>
            <p:cNvSpPr txBox="1"/>
            <p:nvPr/>
          </p:nvSpPr>
          <p:spPr>
            <a:xfrm rot="1791247">
              <a:off x="1120246" y="3763201"/>
              <a:ext cx="2122978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4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66"/>
            <p:cNvSpPr txBox="1"/>
            <p:nvPr/>
          </p:nvSpPr>
          <p:spPr>
            <a:xfrm>
              <a:off x="2527863" y="586174"/>
              <a:ext cx="207462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TextBox 80"/>
            <p:cNvSpPr txBox="1"/>
            <p:nvPr/>
          </p:nvSpPr>
          <p:spPr>
            <a:xfrm>
              <a:off x="2837689" y="4440819"/>
              <a:ext cx="918082" cy="436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200" kern="1200" baseline="-250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8" name="Straight Arrow Connector 267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4809570" y="1739475"/>
            <a:ext cx="26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Exudation &amp; Overflow</a:t>
            </a:r>
          </a:p>
        </p:txBody>
      </p:sp>
    </p:spTree>
    <p:extLst>
      <p:ext uri="{BB962C8B-B14F-4D97-AF65-F5344CB8AC3E}">
        <p14:creationId xmlns:p14="http://schemas.microsoft.com/office/powerpoint/2010/main" val="270932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18D09B-12C4-4597-83EB-5FAE34DD2493}"/>
              </a:ext>
            </a:extLst>
          </p:cNvPr>
          <p:cNvGrpSpPr/>
          <p:nvPr/>
        </p:nvGrpSpPr>
        <p:grpSpPr>
          <a:xfrm>
            <a:off x="794084" y="2255940"/>
            <a:ext cx="10776392" cy="2119076"/>
            <a:chOff x="1050325" y="4758508"/>
            <a:chExt cx="9300215" cy="1828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1306CA-4914-443D-AC49-232BDB72D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56" t="60726" r="40808" b="27590"/>
            <a:stretch/>
          </p:blipFill>
          <p:spPr>
            <a:xfrm>
              <a:off x="7296811" y="4758508"/>
              <a:ext cx="3053729" cy="182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98F04A-E6B3-41BC-9E20-8D2A4CB84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56" t="33730" r="40808" b="54516"/>
            <a:stretch/>
          </p:blipFill>
          <p:spPr>
            <a:xfrm>
              <a:off x="4180465" y="4758508"/>
              <a:ext cx="3035665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FD9FFC-53BC-4BE6-9923-C99C0DACC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66" t="6044" r="39586" b="82141"/>
            <a:stretch/>
          </p:blipFill>
          <p:spPr>
            <a:xfrm>
              <a:off x="1050325" y="4758508"/>
              <a:ext cx="3090064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79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D9FFC-53BC-4BE6-9923-C99C0DACC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16" r="-5216"/>
          <a:stretch/>
        </p:blipFill>
        <p:spPr>
          <a:xfrm>
            <a:off x="2831432" y="312243"/>
            <a:ext cx="4965030" cy="60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8B7619-EDC4-4308-A89E-E0E0D6B092A5}"/>
              </a:ext>
            </a:extLst>
          </p:cNvPr>
          <p:cNvGrpSpPr/>
          <p:nvPr/>
        </p:nvGrpSpPr>
        <p:grpSpPr>
          <a:xfrm>
            <a:off x="1140674" y="1118108"/>
            <a:ext cx="9314570" cy="5196526"/>
            <a:chOff x="1140674" y="1118108"/>
            <a:chExt cx="9314570" cy="51965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D6C9BF-CC6D-4CF5-B3A6-95168507EF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b="15759"/>
            <a:stretch/>
          </p:blipFill>
          <p:spPr bwMode="auto">
            <a:xfrm>
              <a:off x="4592218" y="1118108"/>
              <a:ext cx="3271600" cy="231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461DC9-1ABD-4746-A0F1-397FD4A2A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69" b="15759"/>
            <a:stretch/>
          </p:blipFill>
          <p:spPr bwMode="auto">
            <a:xfrm>
              <a:off x="1140674" y="1118108"/>
              <a:ext cx="3187510" cy="231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CAE60AE-97E8-40BD-8D5E-F814E1B06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69"/>
            <a:stretch/>
          </p:blipFill>
          <p:spPr bwMode="auto">
            <a:xfrm>
              <a:off x="1140674" y="3571434"/>
              <a:ext cx="318751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ADBE4F2-F3E6-4932-9ABE-F804DB71D3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37" r="13738"/>
            <a:stretch/>
          </p:blipFill>
          <p:spPr bwMode="auto">
            <a:xfrm>
              <a:off x="4637987" y="3571434"/>
              <a:ext cx="2592372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64A5FA1-A238-4A3B-BD23-126658080A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8"/>
            <a:stretch/>
          </p:blipFill>
          <p:spPr bwMode="auto">
            <a:xfrm>
              <a:off x="7371762" y="3571434"/>
              <a:ext cx="3083482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>
              <a:extLst>
                <a:ext uri="{FF2B5EF4-FFF2-40B4-BE49-F238E27FC236}">
                  <a16:creationId xmlns:a16="http://schemas.microsoft.com/office/drawing/2014/main" id="{4504C1CD-F383-4B0F-B861-AD4CAC216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" t="19089" r="51435" b="63776"/>
            <a:stretch/>
          </p:blipFill>
          <p:spPr bwMode="auto">
            <a:xfrm>
              <a:off x="4837971" y="2862035"/>
              <a:ext cx="2192403" cy="370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E8C90A57-DECA-4EAC-96C0-F1CEDD60A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" t="20139" r="51229" b="63060"/>
            <a:stretch/>
          </p:blipFill>
          <p:spPr bwMode="auto">
            <a:xfrm>
              <a:off x="1923664" y="2929245"/>
              <a:ext cx="2212518" cy="380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>
              <a:extLst>
                <a:ext uri="{FF2B5EF4-FFF2-40B4-BE49-F238E27FC236}">
                  <a16:creationId xmlns:a16="http://schemas.microsoft.com/office/drawing/2014/main" id="{758959E0-7DB9-4AD2-BD66-0A3BD35EC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8" t="19614" r="38913" b="63060"/>
            <a:stretch/>
          </p:blipFill>
          <p:spPr bwMode="auto">
            <a:xfrm>
              <a:off x="1923664" y="5354998"/>
              <a:ext cx="1307676" cy="38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>
              <a:extLst>
                <a:ext uri="{FF2B5EF4-FFF2-40B4-BE49-F238E27FC236}">
                  <a16:creationId xmlns:a16="http://schemas.microsoft.com/office/drawing/2014/main" id="{414A2C67-9CFA-44DB-9349-4A1A45F9D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" t="17626" r="51250" b="61837"/>
            <a:stretch/>
          </p:blipFill>
          <p:spPr bwMode="auto">
            <a:xfrm>
              <a:off x="4751596" y="5353740"/>
              <a:ext cx="1344404" cy="33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98C1E58-D301-425E-8265-70113A940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7" t="84237" r="85299" b="3470"/>
            <a:stretch/>
          </p:blipFill>
          <p:spPr bwMode="auto">
            <a:xfrm>
              <a:off x="8038009" y="2283502"/>
              <a:ext cx="483810" cy="51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514912-87A3-4C67-B585-38BB13DB29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7" t="41265" r="85299" b="46892"/>
            <a:stretch/>
          </p:blipFill>
          <p:spPr bwMode="auto">
            <a:xfrm>
              <a:off x="8038009" y="1644142"/>
              <a:ext cx="483810" cy="495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23604-B62D-4FDC-A5AF-3FE8495469AE}"/>
                </a:ext>
              </a:extLst>
            </p:cNvPr>
            <p:cNvSpPr txBox="1"/>
            <p:nvPr/>
          </p:nvSpPr>
          <p:spPr>
            <a:xfrm>
              <a:off x="8521819" y="1578083"/>
              <a:ext cx="1436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Not Viable</a:t>
              </a:r>
              <a:endParaRPr lang="LID4096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0A247F-AD21-4E35-AC5F-DDBA920FEAB6}"/>
                </a:ext>
              </a:extLst>
            </p:cNvPr>
            <p:cNvSpPr txBox="1"/>
            <p:nvPr/>
          </p:nvSpPr>
          <p:spPr>
            <a:xfrm>
              <a:off x="8521818" y="1865960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Viable</a:t>
              </a:r>
              <a:endParaRPr lang="LID4096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433390-2CCC-4F19-AFB4-5D75E21E20D3}"/>
                </a:ext>
              </a:extLst>
            </p:cNvPr>
            <p:cNvSpPr txBox="1"/>
            <p:nvPr/>
          </p:nvSpPr>
          <p:spPr>
            <a:xfrm>
              <a:off x="8521819" y="2211439"/>
              <a:ext cx="1900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Not Viable</a:t>
              </a:r>
              <a:endParaRPr lang="LID4096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2BC56-A3A2-42A2-8A92-6BF4158DF3FE}"/>
                </a:ext>
              </a:extLst>
            </p:cNvPr>
            <p:cNvSpPr txBox="1"/>
            <p:nvPr/>
          </p:nvSpPr>
          <p:spPr>
            <a:xfrm>
              <a:off x="8521818" y="2531120"/>
              <a:ext cx="1589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Viable</a:t>
              </a:r>
              <a:endParaRPr lang="LID4096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080BA9-0DA5-4C1A-BB8D-F515F24D18FD}"/>
                </a:ext>
              </a:extLst>
            </p:cNvPr>
            <p:cNvSpPr/>
            <p:nvPr/>
          </p:nvSpPr>
          <p:spPr>
            <a:xfrm>
              <a:off x="7935402" y="1455089"/>
              <a:ext cx="2487258" cy="14741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5156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>
            <a:extLst>
              <a:ext uri="{FF2B5EF4-FFF2-40B4-BE49-F238E27FC236}">
                <a16:creationId xmlns:a16="http://schemas.microsoft.com/office/drawing/2014/main" id="{E48FD5CE-0EDF-4610-9C05-B3FC9469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" b="10405"/>
          <a:stretch/>
        </p:blipFill>
        <p:spPr bwMode="auto">
          <a:xfrm>
            <a:off x="1524000" y="1159451"/>
            <a:ext cx="4254631" cy="22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E025276-730B-4DAB-9C90-D7E6EAD94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b="10405"/>
          <a:stretch/>
        </p:blipFill>
        <p:spPr bwMode="auto">
          <a:xfrm>
            <a:off x="5778631" y="1159451"/>
            <a:ext cx="4254632" cy="221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D087824-F8E2-4401-9B80-37E16D78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"/>
          <a:stretch/>
        </p:blipFill>
        <p:spPr bwMode="auto">
          <a:xfrm>
            <a:off x="1524000" y="3375334"/>
            <a:ext cx="4254631" cy="24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44A52F1-C133-4E70-8538-8F5598C2C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/>
          <a:stretch/>
        </p:blipFill>
        <p:spPr bwMode="auto">
          <a:xfrm>
            <a:off x="5778631" y="3375334"/>
            <a:ext cx="4254632" cy="246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9E7E4E35-4C33-49AB-8561-7B3A02C02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19089" r="51435" b="63776"/>
          <a:stretch/>
        </p:blipFill>
        <p:spPr bwMode="auto">
          <a:xfrm>
            <a:off x="1970443" y="2901968"/>
            <a:ext cx="2192403" cy="37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F602AF85-86AA-4410-A821-36B3FA24F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20139" r="51229" b="63060"/>
          <a:stretch/>
        </p:blipFill>
        <p:spPr bwMode="auto">
          <a:xfrm>
            <a:off x="5934172" y="2867819"/>
            <a:ext cx="2212518" cy="3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256B3-0B0A-4888-8A14-6DEC58352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8" t="19614" r="38913" b="63060"/>
          <a:stretch/>
        </p:blipFill>
        <p:spPr bwMode="auto">
          <a:xfrm>
            <a:off x="1970443" y="5079687"/>
            <a:ext cx="1307676" cy="3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96E18DDA-194F-4DB4-BA03-5E4CDAA4E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17626" r="51250" b="61837"/>
          <a:stretch/>
        </p:blipFill>
        <p:spPr bwMode="auto">
          <a:xfrm>
            <a:off x="5934172" y="5072956"/>
            <a:ext cx="1540054" cy="38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60E9B6-1D01-437C-8C8D-F95AFF3989F2}"/>
              </a:ext>
            </a:extLst>
          </p:cNvPr>
          <p:cNvGrpSpPr/>
          <p:nvPr/>
        </p:nvGrpSpPr>
        <p:grpSpPr>
          <a:xfrm>
            <a:off x="6426200" y="5979000"/>
            <a:ext cx="1590222" cy="595654"/>
            <a:chOff x="557637" y="1240561"/>
            <a:chExt cx="1590222" cy="59565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713B7A-693C-4046-9AF6-6AADD6CB5A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3" t="41265" r="85299" b="46892"/>
            <a:stretch/>
          </p:blipFill>
          <p:spPr bwMode="auto">
            <a:xfrm>
              <a:off x="557637" y="1290718"/>
              <a:ext cx="153610" cy="495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4044E8-B2A9-4233-B69E-6CFC624182A6}"/>
                </a:ext>
              </a:extLst>
            </p:cNvPr>
            <p:cNvSpPr txBox="1"/>
            <p:nvPr/>
          </p:nvSpPr>
          <p:spPr>
            <a:xfrm>
              <a:off x="711247" y="1240561"/>
              <a:ext cx="1436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Not Viable</a:t>
              </a:r>
              <a:endParaRPr lang="LID4096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969F5F-E035-4537-A309-9B05283AF997}"/>
                </a:ext>
              </a:extLst>
            </p:cNvPr>
            <p:cNvSpPr txBox="1"/>
            <p:nvPr/>
          </p:nvSpPr>
          <p:spPr>
            <a:xfrm>
              <a:off x="711246" y="1528438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Viable</a:t>
              </a:r>
              <a:endParaRPr lang="LID4096" sz="1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1997F9A-9461-4165-82C0-7369AB9B2F2C}"/>
              </a:ext>
            </a:extLst>
          </p:cNvPr>
          <p:cNvGrpSpPr/>
          <p:nvPr/>
        </p:nvGrpSpPr>
        <p:grpSpPr>
          <a:xfrm>
            <a:off x="3670858" y="5947196"/>
            <a:ext cx="2042963" cy="627458"/>
            <a:chOff x="569125" y="1873917"/>
            <a:chExt cx="2042963" cy="627458"/>
          </a:xfrm>
        </p:grpSpPr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BD5FE57E-A169-44C0-A86B-C42F8C377B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8" t="84237" r="85299" b="3470"/>
            <a:stretch/>
          </p:blipFill>
          <p:spPr bwMode="auto">
            <a:xfrm>
              <a:off x="569125" y="1922127"/>
              <a:ext cx="142122" cy="51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68E8FE-5C67-407F-9D65-2F13933DD309}"/>
                </a:ext>
              </a:extLst>
            </p:cNvPr>
            <p:cNvSpPr txBox="1"/>
            <p:nvPr/>
          </p:nvSpPr>
          <p:spPr>
            <a:xfrm>
              <a:off x="711247" y="1873917"/>
              <a:ext cx="1900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Not Viable</a:t>
              </a:r>
              <a:endParaRPr lang="LID4096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60C2FD-1575-46C4-9B8A-E48533D269EB}"/>
                </a:ext>
              </a:extLst>
            </p:cNvPr>
            <p:cNvSpPr txBox="1"/>
            <p:nvPr/>
          </p:nvSpPr>
          <p:spPr>
            <a:xfrm>
              <a:off x="711246" y="2193598"/>
              <a:ext cx="1589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Viable</a:t>
              </a:r>
              <a:endParaRPr lang="LID4096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9953E3-0CF5-4873-99EB-4C1450ABCC1C}"/>
              </a:ext>
            </a:extLst>
          </p:cNvPr>
          <p:cNvSpPr txBox="1"/>
          <p:nvPr/>
        </p:nvSpPr>
        <p:spPr>
          <a:xfrm>
            <a:off x="6903917" y="3381331"/>
            <a:ext cx="18608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Inhibited + Axenic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02AC0-CB93-42EB-A7E6-AD7857EBD7A7}"/>
              </a:ext>
            </a:extLst>
          </p:cNvPr>
          <p:cNvSpPr txBox="1"/>
          <p:nvPr/>
        </p:nvSpPr>
        <p:spPr>
          <a:xfrm>
            <a:off x="3193820" y="1013876"/>
            <a:ext cx="10961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Sustained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855AC-C72E-4BB7-BD4F-57EFFA27AE60}"/>
              </a:ext>
            </a:extLst>
          </p:cNvPr>
          <p:cNvSpPr txBox="1"/>
          <p:nvPr/>
        </p:nvSpPr>
        <p:spPr>
          <a:xfrm>
            <a:off x="7298116" y="1013876"/>
            <a:ext cx="7965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358EA-C6B5-4190-9CDD-CAE4D5758DD7}"/>
              </a:ext>
            </a:extLst>
          </p:cNvPr>
          <p:cNvSpPr txBox="1"/>
          <p:nvPr/>
        </p:nvSpPr>
        <p:spPr>
          <a:xfrm>
            <a:off x="2982404" y="3371353"/>
            <a:ext cx="16633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Inhibited Viable</a:t>
            </a:r>
          </a:p>
        </p:txBody>
      </p:sp>
    </p:spTree>
    <p:extLst>
      <p:ext uri="{BB962C8B-B14F-4D97-AF65-F5344CB8AC3E}">
        <p14:creationId xmlns:p14="http://schemas.microsoft.com/office/powerpoint/2010/main" val="340044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 configurations </a:t>
            </a:r>
          </a:p>
          <a:p>
            <a:r>
              <a:rPr lang="en-US" dirty="0"/>
              <a:t>Run differential evolution on each 10cc results </a:t>
            </a:r>
          </a:p>
          <a:p>
            <a:pPr lvl="1"/>
            <a:r>
              <a:rPr lang="en-US" dirty="0"/>
              <a:t>FACS only? FL?</a:t>
            </a:r>
          </a:p>
          <a:p>
            <a:pPr lvl="1"/>
            <a:r>
              <a:rPr lang="en-US" dirty="0"/>
              <a:t>Using each configuration</a:t>
            </a:r>
          </a:p>
          <a:p>
            <a:pPr lvl="1"/>
            <a:r>
              <a:rPr lang="en-US" dirty="0"/>
              <a:t>N replicates</a:t>
            </a:r>
          </a:p>
          <a:p>
            <a:r>
              <a:rPr lang="en-US" dirty="0"/>
              <a:t>Analyze results </a:t>
            </a:r>
          </a:p>
          <a:p>
            <a:pPr lvl="1"/>
            <a:r>
              <a:rPr lang="en-US" dirty="0"/>
              <a:t>Which of the measurements could be explained by </a:t>
            </a:r>
            <a:r>
              <a:rPr lang="en-US"/>
              <a:t>the model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some settings should influence multiple parameter values. For example,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(C/N ratio), Q</a:t>
            </a:r>
            <a:r>
              <a:rPr lang="en-US" baseline="-25000" dirty="0"/>
              <a:t>i</a:t>
            </a:r>
            <a:r>
              <a:rPr lang="en-US" dirty="0"/>
              <a:t> (cell quota), cell sizes (currently implicit). Should we define ‘super parameters’ that influence the allowed distributions of other parameters. What would these parameters and values be?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7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67" y="619125"/>
            <a:ext cx="5362575" cy="2809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24" y="3731145"/>
            <a:ext cx="5495925" cy="2809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11" y="442148"/>
            <a:ext cx="3067050" cy="3067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73" y="3509198"/>
            <a:ext cx="3067050" cy="3067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74" y="3599685"/>
            <a:ext cx="3105150" cy="2886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4073" y="81464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HET only</a:t>
            </a:r>
          </a:p>
        </p:txBody>
      </p:sp>
    </p:spTree>
    <p:extLst>
      <p:ext uri="{BB962C8B-B14F-4D97-AF65-F5344CB8AC3E}">
        <p14:creationId xmlns:p14="http://schemas.microsoft.com/office/powerpoint/2010/main" val="210124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relevant range of 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Analyze the runs to see what range of </a:t>
            </a:r>
            <a:r>
              <a:rPr lang="en-US" dirty="0" err="1"/>
              <a:t>params</a:t>
            </a:r>
            <a:r>
              <a:rPr lang="en-US" dirty="0"/>
              <a:t> causes negative simulation/timeouts and what range of </a:t>
            </a:r>
            <a:r>
              <a:rPr lang="en-US" dirty="0" err="1"/>
              <a:t>params</a:t>
            </a:r>
            <a:r>
              <a:rPr lang="en-US" dirty="0"/>
              <a:t> causes quick collapse</a:t>
            </a:r>
          </a:p>
          <a:p>
            <a:r>
              <a:rPr lang="en-US" dirty="0"/>
              <a:t>Run genetic optimization (differential evolution) to fit against each o the FACS results of 10CC experiment</a:t>
            </a:r>
          </a:p>
          <a:p>
            <a:r>
              <a:rPr lang="en-US" dirty="0"/>
              <a:t>Following configurations</a:t>
            </a:r>
          </a:p>
          <a:p>
            <a:pPr lvl="1"/>
            <a:r>
              <a:rPr lang="en-US" dirty="0"/>
              <a:t>Disable signaling and ROS</a:t>
            </a:r>
          </a:p>
          <a:p>
            <a:pPr lvl="1"/>
            <a:r>
              <a:rPr lang="en-US" dirty="0"/>
              <a:t>Disable overflow and exudation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59" y="162011"/>
            <a:ext cx="536257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83" y="3179531"/>
            <a:ext cx="5495925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24" y="162011"/>
            <a:ext cx="3067050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814" y="3229061"/>
            <a:ext cx="3067050" cy="3067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59" y="3517755"/>
            <a:ext cx="3390900" cy="2981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516" y="515389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 only</a:t>
            </a:r>
          </a:p>
        </p:txBody>
      </p:sp>
    </p:spTree>
    <p:extLst>
      <p:ext uri="{BB962C8B-B14F-4D97-AF65-F5344CB8AC3E}">
        <p14:creationId xmlns:p14="http://schemas.microsoft.com/office/powerpoint/2010/main" val="16218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46" y="685713"/>
            <a:ext cx="5353050" cy="2809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46" y="3728171"/>
            <a:ext cx="5476875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486" y="428538"/>
            <a:ext cx="3067050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396" y="3495588"/>
            <a:ext cx="3067050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28171"/>
            <a:ext cx="3200400" cy="2886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53" y="814647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 culture</a:t>
            </a:r>
          </a:p>
        </p:txBody>
      </p:sp>
    </p:spTree>
    <p:extLst>
      <p:ext uri="{BB962C8B-B14F-4D97-AF65-F5344CB8AC3E}">
        <p14:creationId xmlns:p14="http://schemas.microsoft.com/office/powerpoint/2010/main" val="354822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</a:t>
            </a:r>
            <a:r>
              <a:rPr lang="en-US" dirty="0"/>
              <a:t> sensitivity </a:t>
            </a:r>
            <a:r>
              <a:rPr lang="en-IL" dirty="0"/>
              <a:t>–</a:t>
            </a:r>
            <a:r>
              <a:rPr lang="en-US" dirty="0"/>
              <a:t> changing 1 </a:t>
            </a:r>
            <a:r>
              <a:rPr lang="en-US" dirty="0" err="1"/>
              <a:t>param</a:t>
            </a:r>
            <a:r>
              <a:rPr lang="en-US" dirty="0"/>
              <a:t> at a time</a:t>
            </a:r>
          </a:p>
          <a:p>
            <a:r>
              <a:rPr lang="en-US" dirty="0"/>
              <a:t>Disable mechanism </a:t>
            </a:r>
            <a:r>
              <a:rPr lang="en-IL" dirty="0"/>
              <a:t>–</a:t>
            </a:r>
            <a:r>
              <a:rPr lang="en-US" dirty="0"/>
              <a:t> disable a single mechanism at a time</a:t>
            </a:r>
          </a:p>
          <a:p>
            <a:r>
              <a:rPr lang="en-US" dirty="0"/>
              <a:t>Sensitivity/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 </a:t>
            </a:r>
            <a:r>
              <a:rPr lang="en-IL" dirty="0"/>
              <a:t>–</a:t>
            </a:r>
            <a:r>
              <a:rPr lang="en-US" dirty="0"/>
              <a:t> run multiple combinations based on </a:t>
            </a:r>
            <a:r>
              <a:rPr lang="en-US" dirty="0" err="1"/>
              <a:t>param</a:t>
            </a:r>
            <a:r>
              <a:rPr lang="en-US" dirty="0"/>
              <a:t> boundaries</a:t>
            </a:r>
          </a:p>
          <a:p>
            <a:r>
              <a:rPr lang="en-US" dirty="0"/>
              <a:t>Differential evolution </a:t>
            </a:r>
            <a:r>
              <a:rPr lang="en-IL" dirty="0"/>
              <a:t>–</a:t>
            </a:r>
            <a:r>
              <a:rPr lang="en-US" dirty="0"/>
              <a:t> look for a solution minimizing error vs measurements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9295" y="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 runs end with system collapse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3" y="2258464"/>
            <a:ext cx="6267450" cy="42862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64950"/>
              </p:ext>
            </p:extLst>
          </p:nvPr>
        </p:nvGraphicFramePr>
        <p:xfrm>
          <a:off x="6542115" y="1299990"/>
          <a:ext cx="54531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290">
                  <a:extLst>
                    <a:ext uri="{9D8B030D-6E8A-4147-A177-3AD203B41FA5}">
                      <a16:colId xmlns:a16="http://schemas.microsoft.com/office/drawing/2014/main" val="4126813506"/>
                    </a:ext>
                  </a:extLst>
                </a:gridCol>
                <a:gridCol w="1402860">
                  <a:extLst>
                    <a:ext uri="{9D8B030D-6E8A-4147-A177-3AD203B41FA5}">
                      <a16:colId xmlns:a16="http://schemas.microsoft.com/office/drawing/2014/main" val="348318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 values in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8539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2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collapse </a:t>
                      </a:r>
                    </a:p>
                    <a:p>
                      <a:r>
                        <a:rPr lang="en-US" dirty="0"/>
                        <a:t>(both biomass &lt; 0.1umol N/L from day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60590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7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  <a:r>
                        <a:rPr lang="en-US" baseline="0" dirty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43341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112470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066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7237" y="2543695"/>
            <a:ext cx="450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day in which either biomass  &gt; 0.1 </a:t>
            </a:r>
            <a:r>
              <a:rPr lang="en-US" dirty="0" err="1"/>
              <a:t>umol</a:t>
            </a:r>
            <a:r>
              <a:rPr lang="en-US" dirty="0"/>
              <a:t>/L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883" y="2728361"/>
            <a:ext cx="461665" cy="22366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Number of simulations</a:t>
            </a:r>
          </a:p>
        </p:txBody>
      </p:sp>
    </p:spTree>
    <p:extLst>
      <p:ext uri="{BB962C8B-B14F-4D97-AF65-F5344CB8AC3E}">
        <p14:creationId xmlns:p14="http://schemas.microsoft.com/office/powerpoint/2010/main" val="290016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 (only viable simulations)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9" y="1967561"/>
            <a:ext cx="4431844" cy="43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55" y="1967561"/>
            <a:ext cx="4431845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644" y="1598229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Colored by simulation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913" y="1644459"/>
            <a:ext cx="425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Colored by log(error) </a:t>
            </a:r>
            <a:r>
              <a:rPr lang="en-IL" dirty="0"/>
              <a:t>–</a:t>
            </a:r>
            <a:r>
              <a:rPr lang="en-US" dirty="0"/>
              <a:t> darker is lower error</a:t>
            </a:r>
          </a:p>
        </p:txBody>
      </p:sp>
    </p:spTree>
    <p:extLst>
      <p:ext uri="{BB962C8B-B14F-4D97-AF65-F5344CB8AC3E}">
        <p14:creationId xmlns:p14="http://schemas.microsoft.com/office/powerpoint/2010/main" val="34241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67" y="427586"/>
            <a:ext cx="6038850" cy="588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" y="689956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4984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6" y="61678"/>
            <a:ext cx="2201061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7" y="1926431"/>
            <a:ext cx="2201061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76" y="3827386"/>
            <a:ext cx="2216129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6" y="1926431"/>
            <a:ext cx="220106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83" y="1926431"/>
            <a:ext cx="2201061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174" y="61678"/>
            <a:ext cx="2201061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6174" y="1926431"/>
            <a:ext cx="2201061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386" y="3827386"/>
            <a:ext cx="2201061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9815" y="61678"/>
            <a:ext cx="2201061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6174" y="3827386"/>
            <a:ext cx="2201061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7780" y="1926431"/>
            <a:ext cx="2201061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0246" y="3827386"/>
            <a:ext cx="2201061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4816" y="3827386"/>
            <a:ext cx="2201061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5745" y="61678"/>
            <a:ext cx="2186737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87780" y="61678"/>
            <a:ext cx="2186737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17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189E1B07CC54A82B6033FABB5B6DF" ma:contentTypeVersion="9" ma:contentTypeDescription="Create a new document." ma:contentTypeScope="" ma:versionID="9724e0ffefe440afb63c797c52973dad">
  <xsd:schema xmlns:xsd="http://www.w3.org/2001/XMLSchema" xmlns:xs="http://www.w3.org/2001/XMLSchema" xmlns:p="http://schemas.microsoft.com/office/2006/metadata/properties" xmlns:ns3="56876add-4740-45d6-ae34-1b49df06ef21" targetNamespace="http://schemas.microsoft.com/office/2006/metadata/properties" ma:root="true" ma:fieldsID="4c736c387013867b3b209355b7a86f6b" ns3:_="">
    <xsd:import namespace="56876add-4740-45d6-ae34-1b49df06ef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76add-4740-45d6-ae34-1b49df06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4E1C30-FBFD-4F2F-A0B0-F9CC381E22A0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6876add-4740-45d6-ae34-1b49df06ef21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EDE301-BEB6-49BE-9C52-D263A6EB5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E896C4-8C2B-409F-9623-F46F1D31D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76add-4740-45d6-ae34-1b49df06ef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4045</TotalTime>
  <Words>441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Recycle model results 30/12/21</vt:lpstr>
      <vt:lpstr>PowerPoint Presentation</vt:lpstr>
      <vt:lpstr>PowerPoint Presentation</vt:lpstr>
      <vt:lpstr>PowerPoint Presentation</vt:lpstr>
      <vt:lpstr>Multiple runs</vt:lpstr>
      <vt:lpstr>Most monte carlo runs end with system collapse</vt:lpstr>
      <vt:lpstr>UMAP (only viable simulations)</vt:lpstr>
      <vt:lpstr>PowerPoint Presentation</vt:lpstr>
      <vt:lpstr>PowerPoint Presentation</vt:lpstr>
      <vt:lpstr>PowerPoint Presentation</vt:lpstr>
      <vt:lpstr>PowerPoint Presentation</vt:lpstr>
      <vt:lpstr>The model</vt:lpstr>
      <vt:lpstr>Model Configurations To Compare</vt:lpstr>
      <vt:lpstr>PowerPoint Presentation</vt:lpstr>
      <vt:lpstr>PowerPoint Presentation</vt:lpstr>
      <vt:lpstr>PowerPoint Presentation</vt:lpstr>
      <vt:lpstr>PowerPoint Presentation</vt:lpstr>
      <vt:lpstr>Possible outline</vt:lpstr>
      <vt:lpstr>Question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 model results 30/12/21</dc:title>
  <dc:creator>אסנת ויסברג</dc:creator>
  <cp:lastModifiedBy>אסנת ויסברג</cp:lastModifiedBy>
  <cp:revision>11</cp:revision>
  <dcterms:created xsi:type="dcterms:W3CDTF">2021-12-30T11:11:38Z</dcterms:created>
  <dcterms:modified xsi:type="dcterms:W3CDTF">2022-01-16T09:34:03Z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0x010100134189E1B07CC54A82B6033FABB5B6DF</vt:lpwstr>
  </property>
</Properties>
</file>