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68" r:id="rId17"/>
    <p:sldId id="271" r:id="rId18"/>
    <p:sldId id="272" r:id="rId19"/>
    <p:sldId id="274" r:id="rId20"/>
    <p:sldId id="276" r:id="rId21"/>
    <p:sldId id="275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7D7-3D92-413B-B84A-EC4DFC1A5638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1655-6343-4B9B-A178-003CE9D6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7D7-3D92-413B-B84A-EC4DFC1A5638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1655-6343-4B9B-A178-003CE9D6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8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7D7-3D92-413B-B84A-EC4DFC1A5638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1655-6343-4B9B-A178-003CE9D6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7D7-3D92-413B-B84A-EC4DFC1A5638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1655-6343-4B9B-A178-003CE9D6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4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7D7-3D92-413B-B84A-EC4DFC1A5638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1655-6343-4B9B-A178-003CE9D6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8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7D7-3D92-413B-B84A-EC4DFC1A5638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1655-6343-4B9B-A178-003CE9D6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5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7D7-3D92-413B-B84A-EC4DFC1A5638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1655-6343-4B9B-A178-003CE9D6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7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7D7-3D92-413B-B84A-EC4DFC1A5638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1655-6343-4B9B-A178-003CE9D6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5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7D7-3D92-413B-B84A-EC4DFC1A5638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1655-6343-4B9B-A178-003CE9D6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7D7-3D92-413B-B84A-EC4DFC1A5638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1655-6343-4B9B-A178-003CE9D6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8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17D7-3D92-413B-B84A-EC4DFC1A5638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A1655-6343-4B9B-A178-003CE9D6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0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317D7-3D92-413B-B84A-EC4DFC1A5638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A1655-6343-4B9B-A178-003CE9D67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7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Recycle model results 30/12/21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59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85" y="752389"/>
            <a:ext cx="3589496" cy="25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079" y="569508"/>
            <a:ext cx="3589496" cy="25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053" y="3670156"/>
            <a:ext cx="3596180" cy="252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02" y="3383193"/>
            <a:ext cx="3589496" cy="252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l="72380" b="15535"/>
          <a:stretch/>
        </p:blipFill>
        <p:spPr>
          <a:xfrm>
            <a:off x="10000210" y="278389"/>
            <a:ext cx="1478540" cy="237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7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19" y="730221"/>
            <a:ext cx="3589496" cy="25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032" y="730221"/>
            <a:ext cx="3589496" cy="25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92" y="3916766"/>
            <a:ext cx="3589496" cy="25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140" y="3916766"/>
            <a:ext cx="3589496" cy="252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72716"/>
          <a:stretch/>
        </p:blipFill>
        <p:spPr>
          <a:xfrm>
            <a:off x="9567949" y="730221"/>
            <a:ext cx="1494299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96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563109" y="633875"/>
            <a:ext cx="5626102" cy="4991739"/>
            <a:chOff x="0" y="0"/>
            <a:chExt cx="5626476" cy="4991999"/>
          </a:xfrm>
        </p:grpSpPr>
        <p:sp>
          <p:nvSpPr>
            <p:cNvPr id="6" name="TextBox 74"/>
            <p:cNvSpPr txBox="1"/>
            <p:nvPr/>
          </p:nvSpPr>
          <p:spPr>
            <a:xfrm rot="1180328">
              <a:off x="2117500" y="3324548"/>
              <a:ext cx="873125" cy="424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76717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inhibition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70"/>
            <p:cNvSpPr txBox="1"/>
            <p:nvPr/>
          </p:nvSpPr>
          <p:spPr>
            <a:xfrm>
              <a:off x="3713596" y="2747976"/>
              <a:ext cx="675640" cy="424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2F54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uptake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34"/>
            <p:cNvSpPr txBox="1"/>
            <p:nvPr/>
          </p:nvSpPr>
          <p:spPr>
            <a:xfrm>
              <a:off x="2221212" y="2747502"/>
              <a:ext cx="820420" cy="427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BE531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overflow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67"/>
            <p:cNvSpPr txBox="1"/>
            <p:nvPr/>
          </p:nvSpPr>
          <p:spPr>
            <a:xfrm>
              <a:off x="2263177" y="2522586"/>
              <a:ext cx="601345" cy="424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F1A06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death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89412" y="2178379"/>
              <a:ext cx="1101676" cy="12751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P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524800" y="2178379"/>
              <a:ext cx="1101676" cy="12751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H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5"/>
            <p:cNvSpPr txBox="1"/>
            <p:nvPr/>
          </p:nvSpPr>
          <p:spPr>
            <a:xfrm>
              <a:off x="3035680" y="1012085"/>
              <a:ext cx="528955" cy="490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DIN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6"/>
            <p:cNvSpPr txBox="1"/>
            <p:nvPr/>
          </p:nvSpPr>
          <p:spPr>
            <a:xfrm>
              <a:off x="2988394" y="2381287"/>
              <a:ext cx="622935" cy="8902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DOC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DON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"/>
            <p:cNvSpPr txBox="1"/>
            <p:nvPr/>
          </p:nvSpPr>
          <p:spPr>
            <a:xfrm>
              <a:off x="3019972" y="3497722"/>
              <a:ext cx="561340" cy="490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800" kern="1200">
                  <a:solidFill>
                    <a:srgbClr val="76717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ROS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Connector: Curved 9"/>
            <p:cNvCxnSpPr>
              <a:cxnSpLocks/>
            </p:cNvCxnSpPr>
            <p:nvPr/>
          </p:nvCxnSpPr>
          <p:spPr>
            <a:xfrm flipH="1">
              <a:off x="2105406" y="1452840"/>
              <a:ext cx="943271" cy="863027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4"/>
            <p:cNvCxnSpPr>
              <a:cxnSpLocks/>
            </p:cNvCxnSpPr>
            <p:nvPr/>
          </p:nvCxnSpPr>
          <p:spPr>
            <a:xfrm flipH="1" flipV="1">
              <a:off x="3478234" y="1404997"/>
              <a:ext cx="1107699" cy="1105673"/>
            </a:xfrm>
            <a:prstGeom prst="straightConnector1">
              <a:avLst/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Curved 29"/>
            <p:cNvCxnSpPr>
              <a:cxnSpLocks/>
            </p:cNvCxnSpPr>
            <p:nvPr/>
          </p:nvCxnSpPr>
          <p:spPr>
            <a:xfrm flipH="1" flipV="1">
              <a:off x="3648623" y="1244164"/>
              <a:ext cx="1097777" cy="1070219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</p:cNvCxnSpPr>
            <p:nvPr/>
          </p:nvCxnSpPr>
          <p:spPr>
            <a:xfrm flipV="1">
              <a:off x="2291088" y="2787934"/>
              <a:ext cx="711316" cy="8957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 flipV="1">
              <a:off x="3617292" y="3001373"/>
              <a:ext cx="901482" cy="17169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>
              <a:off x="2249908" y="3210599"/>
              <a:ext cx="744232" cy="24760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 flipV="1">
              <a:off x="3526332" y="3192459"/>
              <a:ext cx="1050695" cy="34076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 flipH="1" flipV="1">
              <a:off x="2063681" y="3405355"/>
              <a:ext cx="861890" cy="29488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 flipH="1">
              <a:off x="3648473" y="2796732"/>
              <a:ext cx="876328" cy="15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63"/>
            <p:cNvSpPr txBox="1"/>
            <p:nvPr/>
          </p:nvSpPr>
          <p:spPr>
            <a:xfrm rot="18936920">
              <a:off x="2199998" y="1582130"/>
              <a:ext cx="675640" cy="424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2F54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uptake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64"/>
            <p:cNvSpPr txBox="1"/>
            <p:nvPr/>
          </p:nvSpPr>
          <p:spPr>
            <a:xfrm rot="2615049">
              <a:off x="3890694" y="1546610"/>
              <a:ext cx="675640" cy="424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2F54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uptake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66"/>
            <p:cNvSpPr txBox="1"/>
            <p:nvPr/>
          </p:nvSpPr>
          <p:spPr>
            <a:xfrm rot="2728277">
              <a:off x="3225083" y="1716762"/>
              <a:ext cx="1786890" cy="424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Exudation/Respiration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68"/>
            <p:cNvSpPr txBox="1"/>
            <p:nvPr/>
          </p:nvSpPr>
          <p:spPr>
            <a:xfrm>
              <a:off x="3731731" y="2508857"/>
              <a:ext cx="601345" cy="424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F1A06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death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72"/>
            <p:cNvSpPr txBox="1"/>
            <p:nvPr/>
          </p:nvSpPr>
          <p:spPr>
            <a:xfrm rot="20544940">
              <a:off x="3492016" y="3064515"/>
              <a:ext cx="993140" cy="424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76717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breakdown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73"/>
            <p:cNvSpPr txBox="1"/>
            <p:nvPr/>
          </p:nvSpPr>
          <p:spPr>
            <a:xfrm rot="979603">
              <a:off x="2304787" y="3067452"/>
              <a:ext cx="703580" cy="424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76717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release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/>
            <p:cNvCxnSpPr>
              <a:cxnSpLocks/>
            </p:cNvCxnSpPr>
            <p:nvPr/>
          </p:nvCxnSpPr>
          <p:spPr>
            <a:xfrm flipV="1">
              <a:off x="2284006" y="2533207"/>
              <a:ext cx="711316" cy="8957"/>
            </a:xfrm>
            <a:prstGeom prst="straightConnector1">
              <a:avLst/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80"/>
            <p:cNvSpPr txBox="1"/>
            <p:nvPr/>
          </p:nvSpPr>
          <p:spPr>
            <a:xfrm>
              <a:off x="2200039" y="2250346"/>
              <a:ext cx="902335" cy="424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exudation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7842" y="858618"/>
              <a:ext cx="503555" cy="4940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DIC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Connector: Curved 9"/>
            <p:cNvCxnSpPr>
              <a:cxnSpLocks/>
            </p:cNvCxnSpPr>
            <p:nvPr/>
          </p:nvCxnSpPr>
          <p:spPr>
            <a:xfrm>
              <a:off x="392088" y="1228010"/>
              <a:ext cx="825408" cy="1285228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63"/>
            <p:cNvSpPr txBox="1"/>
            <p:nvPr/>
          </p:nvSpPr>
          <p:spPr>
            <a:xfrm rot="3401206">
              <a:off x="447547" y="1582354"/>
              <a:ext cx="675640" cy="424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2F54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uptake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Connector: Curved 9"/>
            <p:cNvCxnSpPr>
              <a:cxnSpLocks/>
            </p:cNvCxnSpPr>
            <p:nvPr/>
          </p:nvCxnSpPr>
          <p:spPr>
            <a:xfrm>
              <a:off x="268439" y="374132"/>
              <a:ext cx="0" cy="48454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40"/>
            <p:cNvSpPr txBox="1"/>
            <p:nvPr/>
          </p:nvSpPr>
          <p:spPr>
            <a:xfrm>
              <a:off x="0" y="0"/>
              <a:ext cx="528320" cy="551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</a:t>
              </a:r>
              <a:r>
                <a:rPr lang="en-US" sz="1800" kern="1200" baseline="-25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2291088" y="3013905"/>
              <a:ext cx="711205" cy="0"/>
            </a:xfrm>
            <a:prstGeom prst="straightConnector1">
              <a:avLst/>
            </a:prstGeom>
            <a:ln w="38100">
              <a:solidFill>
                <a:srgbClr val="BE53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71"/>
            <p:cNvSpPr txBox="1"/>
            <p:nvPr/>
          </p:nvSpPr>
          <p:spPr>
            <a:xfrm rot="2703868">
              <a:off x="3635424" y="1985719"/>
              <a:ext cx="820420" cy="427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BE531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overflow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/>
            <p:cNvCxnSpPr>
              <a:cxnSpLocks/>
            </p:cNvCxnSpPr>
            <p:nvPr/>
          </p:nvCxnSpPr>
          <p:spPr>
            <a:xfrm flipH="1" flipV="1">
              <a:off x="3339504" y="1614310"/>
              <a:ext cx="1107283" cy="1049040"/>
            </a:xfrm>
            <a:prstGeom prst="straightConnector1">
              <a:avLst/>
            </a:prstGeom>
            <a:ln w="38100">
              <a:solidFill>
                <a:srgbClr val="BE53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74"/>
            <p:cNvCxnSpPr>
              <a:cxnSpLocks/>
            </p:cNvCxnSpPr>
            <p:nvPr/>
          </p:nvCxnSpPr>
          <p:spPr>
            <a:xfrm rot="16200000" flipV="1">
              <a:off x="2074013" y="-823246"/>
              <a:ext cx="1319701" cy="4683550"/>
            </a:xfrm>
            <a:prstGeom prst="bentConnector3">
              <a:avLst>
                <a:gd name="adj1" fmla="val 117322"/>
              </a:avLst>
            </a:prstGeom>
            <a:ln w="38100">
              <a:solidFill>
                <a:srgbClr val="BE53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86"/>
            <p:cNvSpPr txBox="1"/>
            <p:nvPr/>
          </p:nvSpPr>
          <p:spPr>
            <a:xfrm>
              <a:off x="2555369" y="360619"/>
              <a:ext cx="820420" cy="427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BE531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overflow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2885809" y="3967873"/>
              <a:ext cx="821055" cy="551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kern="1200">
                  <a:solidFill>
                    <a:srgbClr val="9900C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Signal</a:t>
              </a:r>
              <a:r>
                <a:rPr lang="en-US" sz="1800" kern="1200" baseline="-25000">
                  <a:solidFill>
                    <a:srgbClr val="9900C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Connector: Curved 29"/>
            <p:cNvCxnSpPr>
              <a:cxnSpLocks/>
            </p:cNvCxnSpPr>
            <p:nvPr/>
          </p:nvCxnSpPr>
          <p:spPr>
            <a:xfrm flipV="1">
              <a:off x="3719885" y="3395723"/>
              <a:ext cx="1083203" cy="757094"/>
            </a:xfrm>
            <a:prstGeom prst="straightConnector1">
              <a:avLst/>
            </a:prstGeom>
            <a:ln w="38100">
              <a:solidFill>
                <a:srgbClr val="9900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 flipH="1" flipV="1">
              <a:off x="1713434" y="3509569"/>
              <a:ext cx="1172568" cy="643248"/>
            </a:xfrm>
            <a:prstGeom prst="straightConnector1">
              <a:avLst/>
            </a:prstGeom>
            <a:ln w="38100">
              <a:solidFill>
                <a:srgbClr val="9900CC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Curved 29"/>
            <p:cNvCxnSpPr>
              <a:cxnSpLocks/>
            </p:cNvCxnSpPr>
            <p:nvPr/>
          </p:nvCxnSpPr>
          <p:spPr>
            <a:xfrm flipH="1" flipV="1">
              <a:off x="1452483" y="3724046"/>
              <a:ext cx="1441534" cy="901750"/>
            </a:xfrm>
            <a:prstGeom prst="straightConnector1">
              <a:avLst/>
            </a:prstGeom>
            <a:ln w="38100">
              <a:solidFill>
                <a:srgbClr val="9966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cxnSpLocks/>
            </p:cNvCxnSpPr>
            <p:nvPr/>
          </p:nvCxnSpPr>
          <p:spPr>
            <a:xfrm flipV="1">
              <a:off x="3560619" y="3508554"/>
              <a:ext cx="1360643" cy="1005553"/>
            </a:xfrm>
            <a:prstGeom prst="straightConnector1">
              <a:avLst/>
            </a:prstGeom>
            <a:ln w="38100">
              <a:solidFill>
                <a:srgbClr val="9966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94"/>
            <p:cNvSpPr txBox="1"/>
            <p:nvPr/>
          </p:nvSpPr>
          <p:spPr>
            <a:xfrm rot="19508710">
              <a:off x="3868441" y="3507021"/>
              <a:ext cx="703580" cy="427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release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95"/>
            <p:cNvSpPr txBox="1"/>
            <p:nvPr/>
          </p:nvSpPr>
          <p:spPr>
            <a:xfrm rot="1929841">
              <a:off x="1660323" y="4054711"/>
              <a:ext cx="703580" cy="427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9966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release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97"/>
            <p:cNvSpPr txBox="1"/>
            <p:nvPr/>
          </p:nvSpPr>
          <p:spPr>
            <a:xfrm rot="19507388">
              <a:off x="3564491" y="3895744"/>
              <a:ext cx="1799590" cy="427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9966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Promote/inhibit death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98"/>
            <p:cNvSpPr txBox="1"/>
            <p:nvPr/>
          </p:nvSpPr>
          <p:spPr>
            <a:xfrm rot="1791247">
              <a:off x="1281938" y="3749491"/>
              <a:ext cx="1799590" cy="4273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9900C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Promote/inhibit death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Straight Arrow Connector 74"/>
            <p:cNvCxnSpPr>
              <a:cxnSpLocks/>
            </p:cNvCxnSpPr>
            <p:nvPr/>
          </p:nvCxnSpPr>
          <p:spPr>
            <a:xfrm rot="10800000">
              <a:off x="536878" y="863215"/>
              <a:ext cx="4447298" cy="1304942"/>
            </a:xfrm>
            <a:prstGeom prst="bentConnector3">
              <a:avLst>
                <a:gd name="adj1" fmla="val -117"/>
              </a:avLst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66"/>
            <p:cNvSpPr txBox="1"/>
            <p:nvPr/>
          </p:nvSpPr>
          <p:spPr>
            <a:xfrm>
              <a:off x="2527864" y="586175"/>
              <a:ext cx="1753235" cy="424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Exudation/respiration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80"/>
            <p:cNvSpPr txBox="1"/>
            <p:nvPr/>
          </p:nvSpPr>
          <p:spPr>
            <a:xfrm>
              <a:off x="2893824" y="4440819"/>
              <a:ext cx="805815" cy="551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kern="1200">
                  <a:solidFill>
                    <a:srgbClr val="9966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Signal</a:t>
              </a:r>
              <a:r>
                <a:rPr lang="en-US" sz="1800" kern="1200" baseline="-25000">
                  <a:solidFill>
                    <a:srgbClr val="9966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66"/>
            <p:cNvSpPr txBox="1"/>
            <p:nvPr/>
          </p:nvSpPr>
          <p:spPr>
            <a:xfrm rot="18951763">
              <a:off x="1814205" y="1490862"/>
              <a:ext cx="998220" cy="424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Respiration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Straight Arrow Connector 54"/>
            <p:cNvCxnSpPr>
              <a:cxnSpLocks/>
            </p:cNvCxnSpPr>
            <p:nvPr/>
          </p:nvCxnSpPr>
          <p:spPr>
            <a:xfrm flipV="1">
              <a:off x="1963673" y="1241962"/>
              <a:ext cx="955438" cy="896868"/>
            </a:xfrm>
            <a:prstGeom prst="straightConnector1">
              <a:avLst/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cxnSpLocks/>
            </p:cNvCxnSpPr>
            <p:nvPr/>
          </p:nvCxnSpPr>
          <p:spPr>
            <a:xfrm flipH="1" flipV="1">
              <a:off x="185026" y="1241962"/>
              <a:ext cx="932739" cy="1526746"/>
            </a:xfrm>
            <a:prstGeom prst="straightConnector1">
              <a:avLst/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66"/>
            <p:cNvSpPr txBox="1"/>
            <p:nvPr/>
          </p:nvSpPr>
          <p:spPr>
            <a:xfrm rot="3492474">
              <a:off x="260701" y="1788927"/>
              <a:ext cx="998220" cy="424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40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Respiration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492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Configurations To Compare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0586" y="2616075"/>
            <a:ext cx="3730947" cy="2290069"/>
            <a:chOff x="0" y="0"/>
            <a:chExt cx="5626476" cy="3453502"/>
          </a:xfrm>
        </p:grpSpPr>
        <p:sp>
          <p:nvSpPr>
            <p:cNvPr id="6" name="TextBox 70"/>
            <p:cNvSpPr txBox="1"/>
            <p:nvPr/>
          </p:nvSpPr>
          <p:spPr>
            <a:xfrm>
              <a:off x="3713596" y="2747976"/>
              <a:ext cx="848998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2F54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uptake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34"/>
            <p:cNvSpPr txBox="1"/>
            <p:nvPr/>
          </p:nvSpPr>
          <p:spPr>
            <a:xfrm>
              <a:off x="2221212" y="2747503"/>
              <a:ext cx="1008547" cy="399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BE531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overflow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67"/>
            <p:cNvSpPr txBox="1"/>
            <p:nvPr/>
          </p:nvSpPr>
          <p:spPr>
            <a:xfrm>
              <a:off x="2263178" y="2522585"/>
              <a:ext cx="757136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F1A06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death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89412" y="2178379"/>
              <a:ext cx="1101676" cy="12751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P</a:t>
              </a:r>
              <a:endParaRPr lang="en-US" sz="9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4524800" y="2178379"/>
              <a:ext cx="1101676" cy="12751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H</a:t>
              </a:r>
              <a:endParaRPr lang="en-US" sz="9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5"/>
            <p:cNvSpPr txBox="1"/>
            <p:nvPr/>
          </p:nvSpPr>
          <p:spPr>
            <a:xfrm>
              <a:off x="2985650" y="1012085"/>
              <a:ext cx="629013" cy="434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DIN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6"/>
            <p:cNvSpPr txBox="1"/>
            <p:nvPr/>
          </p:nvSpPr>
          <p:spPr>
            <a:xfrm>
              <a:off x="2937006" y="2381287"/>
              <a:ext cx="725710" cy="884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DOC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DON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Connector: Curved 9"/>
            <p:cNvCxnSpPr>
              <a:cxnSpLocks/>
            </p:cNvCxnSpPr>
            <p:nvPr/>
          </p:nvCxnSpPr>
          <p:spPr>
            <a:xfrm flipH="1">
              <a:off x="2105406" y="1452840"/>
              <a:ext cx="943271" cy="863027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/>
            <p:cNvCxnSpPr>
              <a:cxnSpLocks/>
            </p:cNvCxnSpPr>
            <p:nvPr/>
          </p:nvCxnSpPr>
          <p:spPr>
            <a:xfrm flipH="1" flipV="1">
              <a:off x="3478234" y="1404997"/>
              <a:ext cx="1107699" cy="1105673"/>
            </a:xfrm>
            <a:prstGeom prst="straightConnector1">
              <a:avLst/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29"/>
            <p:cNvCxnSpPr>
              <a:cxnSpLocks/>
            </p:cNvCxnSpPr>
            <p:nvPr/>
          </p:nvCxnSpPr>
          <p:spPr>
            <a:xfrm flipH="1" flipV="1">
              <a:off x="3648623" y="1244164"/>
              <a:ext cx="1097777" cy="1070219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 flipV="1">
              <a:off x="2291088" y="2787934"/>
              <a:ext cx="711316" cy="8957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</p:cNvCxnSpPr>
            <p:nvPr/>
          </p:nvCxnSpPr>
          <p:spPr>
            <a:xfrm flipV="1">
              <a:off x="3617292" y="3001373"/>
              <a:ext cx="901482" cy="17169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 flipH="1">
              <a:off x="3648473" y="2796732"/>
              <a:ext cx="876328" cy="15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63"/>
            <p:cNvSpPr txBox="1"/>
            <p:nvPr/>
          </p:nvSpPr>
          <p:spPr>
            <a:xfrm rot="18936920">
              <a:off x="2113318" y="1595779"/>
              <a:ext cx="848998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2F54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uptake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64"/>
            <p:cNvSpPr txBox="1"/>
            <p:nvPr/>
          </p:nvSpPr>
          <p:spPr>
            <a:xfrm rot="2615049">
              <a:off x="3804015" y="1560259"/>
              <a:ext cx="848998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2F54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uptake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66"/>
            <p:cNvSpPr txBox="1"/>
            <p:nvPr/>
          </p:nvSpPr>
          <p:spPr>
            <a:xfrm rot="2728277">
              <a:off x="3060682" y="1730408"/>
              <a:ext cx="2115694" cy="397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Exudation/Respiration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68"/>
            <p:cNvSpPr txBox="1"/>
            <p:nvPr/>
          </p:nvSpPr>
          <p:spPr>
            <a:xfrm>
              <a:off x="3731731" y="2508858"/>
              <a:ext cx="757136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F1A06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death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Arrow Connector 28"/>
            <p:cNvCxnSpPr>
              <a:cxnSpLocks/>
            </p:cNvCxnSpPr>
            <p:nvPr/>
          </p:nvCxnSpPr>
          <p:spPr>
            <a:xfrm flipV="1">
              <a:off x="2284006" y="2533207"/>
              <a:ext cx="711316" cy="8957"/>
            </a:xfrm>
            <a:prstGeom prst="straightConnector1">
              <a:avLst/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80"/>
            <p:cNvSpPr txBox="1"/>
            <p:nvPr/>
          </p:nvSpPr>
          <p:spPr>
            <a:xfrm>
              <a:off x="2200038" y="2250344"/>
              <a:ext cx="1102826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exudation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37841" y="858619"/>
              <a:ext cx="602420" cy="437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DIC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Connector: Curved 9"/>
            <p:cNvCxnSpPr>
              <a:cxnSpLocks/>
            </p:cNvCxnSpPr>
            <p:nvPr/>
          </p:nvCxnSpPr>
          <p:spPr>
            <a:xfrm>
              <a:off x="392088" y="1228010"/>
              <a:ext cx="825408" cy="1285228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63"/>
            <p:cNvSpPr txBox="1"/>
            <p:nvPr/>
          </p:nvSpPr>
          <p:spPr>
            <a:xfrm rot="3401206">
              <a:off x="360875" y="1596001"/>
              <a:ext cx="848986" cy="397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2F54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uptake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Connector: Curved 9"/>
            <p:cNvCxnSpPr>
              <a:cxnSpLocks/>
            </p:cNvCxnSpPr>
            <p:nvPr/>
          </p:nvCxnSpPr>
          <p:spPr>
            <a:xfrm>
              <a:off x="268439" y="374132"/>
              <a:ext cx="0" cy="48454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40"/>
            <p:cNvSpPr txBox="1"/>
            <p:nvPr/>
          </p:nvSpPr>
          <p:spPr>
            <a:xfrm>
              <a:off x="0" y="0"/>
              <a:ext cx="631817" cy="437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</a:t>
              </a:r>
              <a:r>
                <a:rPr lang="en-US" sz="1200" kern="1200" baseline="-25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291088" y="3013905"/>
              <a:ext cx="711205" cy="0"/>
            </a:xfrm>
            <a:prstGeom prst="straightConnector1">
              <a:avLst/>
            </a:prstGeom>
            <a:ln w="38100">
              <a:solidFill>
                <a:srgbClr val="BE53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71"/>
            <p:cNvSpPr txBox="1"/>
            <p:nvPr/>
          </p:nvSpPr>
          <p:spPr>
            <a:xfrm rot="2703868">
              <a:off x="3541368" y="1999426"/>
              <a:ext cx="1008533" cy="399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BE531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overflow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Straight Arrow Connector 37"/>
            <p:cNvCxnSpPr>
              <a:cxnSpLocks/>
            </p:cNvCxnSpPr>
            <p:nvPr/>
          </p:nvCxnSpPr>
          <p:spPr>
            <a:xfrm flipH="1" flipV="1">
              <a:off x="3339504" y="1614310"/>
              <a:ext cx="1107283" cy="1049040"/>
            </a:xfrm>
            <a:prstGeom prst="straightConnector1">
              <a:avLst/>
            </a:prstGeom>
            <a:ln w="38100">
              <a:solidFill>
                <a:srgbClr val="BE53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74"/>
            <p:cNvCxnSpPr>
              <a:cxnSpLocks/>
            </p:cNvCxnSpPr>
            <p:nvPr/>
          </p:nvCxnSpPr>
          <p:spPr>
            <a:xfrm rot="16200000" flipV="1">
              <a:off x="2074013" y="-823246"/>
              <a:ext cx="1319701" cy="4683550"/>
            </a:xfrm>
            <a:prstGeom prst="bentConnector3">
              <a:avLst>
                <a:gd name="adj1" fmla="val 117322"/>
              </a:avLst>
            </a:prstGeom>
            <a:ln w="38100">
              <a:solidFill>
                <a:srgbClr val="BE53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86"/>
            <p:cNvSpPr txBox="1"/>
            <p:nvPr/>
          </p:nvSpPr>
          <p:spPr>
            <a:xfrm>
              <a:off x="2555370" y="360619"/>
              <a:ext cx="1008547" cy="399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BE531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overflow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Straight Arrow Connector 74"/>
            <p:cNvCxnSpPr>
              <a:cxnSpLocks/>
            </p:cNvCxnSpPr>
            <p:nvPr/>
          </p:nvCxnSpPr>
          <p:spPr>
            <a:xfrm rot="10800000">
              <a:off x="536878" y="863215"/>
              <a:ext cx="4447298" cy="1304942"/>
            </a:xfrm>
            <a:prstGeom prst="bentConnector3">
              <a:avLst>
                <a:gd name="adj1" fmla="val -117"/>
              </a:avLst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66"/>
            <p:cNvSpPr txBox="1"/>
            <p:nvPr/>
          </p:nvSpPr>
          <p:spPr>
            <a:xfrm>
              <a:off x="2527863" y="586174"/>
              <a:ext cx="2074629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Exudation/respiration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66"/>
            <p:cNvSpPr txBox="1"/>
            <p:nvPr/>
          </p:nvSpPr>
          <p:spPr>
            <a:xfrm rot="18951763">
              <a:off x="1705091" y="1504513"/>
              <a:ext cx="1216445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Respiration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Straight Arrow Connector 53"/>
            <p:cNvCxnSpPr>
              <a:cxnSpLocks/>
            </p:cNvCxnSpPr>
            <p:nvPr/>
          </p:nvCxnSpPr>
          <p:spPr>
            <a:xfrm flipV="1">
              <a:off x="1963673" y="1241962"/>
              <a:ext cx="955438" cy="896868"/>
            </a:xfrm>
            <a:prstGeom prst="straightConnector1">
              <a:avLst/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</p:cNvCxnSpPr>
            <p:nvPr/>
          </p:nvCxnSpPr>
          <p:spPr>
            <a:xfrm flipH="1" flipV="1">
              <a:off x="185026" y="1241962"/>
              <a:ext cx="932739" cy="1526746"/>
            </a:xfrm>
            <a:prstGeom prst="straightConnector1">
              <a:avLst/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66"/>
            <p:cNvSpPr txBox="1"/>
            <p:nvPr/>
          </p:nvSpPr>
          <p:spPr>
            <a:xfrm rot="3492474">
              <a:off x="151597" y="1802573"/>
              <a:ext cx="1216427" cy="397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Respiration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193897" y="1739475"/>
            <a:ext cx="1385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Minimal</a:t>
            </a:r>
            <a:endParaRPr lang="en-US" sz="2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8813298" y="1739475"/>
            <a:ext cx="2516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Add Signaling &amp; Detoxification</a:t>
            </a:r>
            <a:endParaRPr lang="en-US" sz="2800" dirty="0"/>
          </a:p>
        </p:txBody>
      </p:sp>
      <p:grpSp>
        <p:nvGrpSpPr>
          <p:cNvPr id="165" name="Group 164"/>
          <p:cNvGrpSpPr/>
          <p:nvPr/>
        </p:nvGrpSpPr>
        <p:grpSpPr>
          <a:xfrm>
            <a:off x="352585" y="2616075"/>
            <a:ext cx="3730947" cy="2290068"/>
            <a:chOff x="0" y="0"/>
            <a:chExt cx="5626476" cy="3453502"/>
          </a:xfrm>
        </p:grpSpPr>
        <p:sp>
          <p:nvSpPr>
            <p:cNvPr id="167" name="TextBox 70"/>
            <p:cNvSpPr txBox="1"/>
            <p:nvPr/>
          </p:nvSpPr>
          <p:spPr>
            <a:xfrm>
              <a:off x="3713596" y="2747976"/>
              <a:ext cx="848998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2F54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uptake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TextBox 67"/>
            <p:cNvSpPr txBox="1"/>
            <p:nvPr/>
          </p:nvSpPr>
          <p:spPr>
            <a:xfrm>
              <a:off x="2263178" y="2522585"/>
              <a:ext cx="757136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F1A06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death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>
              <a:off x="1189412" y="2178379"/>
              <a:ext cx="1101676" cy="12751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P</a:t>
              </a:r>
              <a:endParaRPr lang="en-US" sz="9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>
              <a:off x="4524800" y="2178379"/>
              <a:ext cx="1101676" cy="12751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H</a:t>
              </a:r>
              <a:endParaRPr lang="en-US" sz="9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TextBox 5"/>
            <p:cNvSpPr txBox="1"/>
            <p:nvPr/>
          </p:nvSpPr>
          <p:spPr>
            <a:xfrm>
              <a:off x="2985650" y="1012085"/>
              <a:ext cx="629013" cy="434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DIN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TextBox 6"/>
            <p:cNvSpPr txBox="1"/>
            <p:nvPr/>
          </p:nvSpPr>
          <p:spPr>
            <a:xfrm>
              <a:off x="2937006" y="2381287"/>
              <a:ext cx="725710" cy="884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DOC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DON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5" name="Connector: Curved 9"/>
            <p:cNvCxnSpPr>
              <a:cxnSpLocks/>
            </p:cNvCxnSpPr>
            <p:nvPr/>
          </p:nvCxnSpPr>
          <p:spPr>
            <a:xfrm flipH="1">
              <a:off x="2105406" y="1452840"/>
              <a:ext cx="943271" cy="863027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or: Curved 14"/>
            <p:cNvCxnSpPr>
              <a:cxnSpLocks/>
            </p:cNvCxnSpPr>
            <p:nvPr/>
          </p:nvCxnSpPr>
          <p:spPr>
            <a:xfrm flipH="1" flipV="1">
              <a:off x="3478234" y="1404997"/>
              <a:ext cx="1107699" cy="1105673"/>
            </a:xfrm>
            <a:prstGeom prst="straightConnector1">
              <a:avLst/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or: Curved 29"/>
            <p:cNvCxnSpPr>
              <a:cxnSpLocks/>
            </p:cNvCxnSpPr>
            <p:nvPr/>
          </p:nvCxnSpPr>
          <p:spPr>
            <a:xfrm flipH="1" flipV="1">
              <a:off x="3648623" y="1244164"/>
              <a:ext cx="1097777" cy="1070219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cxnSpLocks/>
            </p:cNvCxnSpPr>
            <p:nvPr/>
          </p:nvCxnSpPr>
          <p:spPr>
            <a:xfrm flipV="1">
              <a:off x="2291088" y="2787934"/>
              <a:ext cx="711316" cy="8957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cxnSpLocks/>
            </p:cNvCxnSpPr>
            <p:nvPr/>
          </p:nvCxnSpPr>
          <p:spPr>
            <a:xfrm flipV="1">
              <a:off x="3617292" y="3001373"/>
              <a:ext cx="901482" cy="17169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cxnSpLocks/>
            </p:cNvCxnSpPr>
            <p:nvPr/>
          </p:nvCxnSpPr>
          <p:spPr>
            <a:xfrm flipH="1">
              <a:off x="3648473" y="2796732"/>
              <a:ext cx="876328" cy="15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63"/>
            <p:cNvSpPr txBox="1"/>
            <p:nvPr/>
          </p:nvSpPr>
          <p:spPr>
            <a:xfrm rot="18936920">
              <a:off x="2113318" y="1595779"/>
              <a:ext cx="848998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2F54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uptake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TextBox 64"/>
            <p:cNvSpPr txBox="1"/>
            <p:nvPr/>
          </p:nvSpPr>
          <p:spPr>
            <a:xfrm rot="2615049">
              <a:off x="3804015" y="1560259"/>
              <a:ext cx="848998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2F54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uptake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TextBox 66"/>
            <p:cNvSpPr txBox="1"/>
            <p:nvPr/>
          </p:nvSpPr>
          <p:spPr>
            <a:xfrm rot="2728277">
              <a:off x="3510314" y="1735871"/>
              <a:ext cx="1216427" cy="386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 dirty="0" smtClean="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Respiration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TextBox 68"/>
            <p:cNvSpPr txBox="1"/>
            <p:nvPr/>
          </p:nvSpPr>
          <p:spPr>
            <a:xfrm>
              <a:off x="3731731" y="2508858"/>
              <a:ext cx="757136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F1A06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death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37841" y="858619"/>
              <a:ext cx="602420" cy="437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DIC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3" name="Connector: Curved 9"/>
            <p:cNvCxnSpPr>
              <a:cxnSpLocks/>
            </p:cNvCxnSpPr>
            <p:nvPr/>
          </p:nvCxnSpPr>
          <p:spPr>
            <a:xfrm>
              <a:off x="392088" y="1228010"/>
              <a:ext cx="825408" cy="1285228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63"/>
            <p:cNvSpPr txBox="1"/>
            <p:nvPr/>
          </p:nvSpPr>
          <p:spPr>
            <a:xfrm rot="3401206">
              <a:off x="360875" y="1596001"/>
              <a:ext cx="848986" cy="397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2F54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uptake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5" name="Connector: Curved 9"/>
            <p:cNvCxnSpPr>
              <a:cxnSpLocks/>
            </p:cNvCxnSpPr>
            <p:nvPr/>
          </p:nvCxnSpPr>
          <p:spPr>
            <a:xfrm>
              <a:off x="268439" y="374132"/>
              <a:ext cx="0" cy="48454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40"/>
            <p:cNvSpPr txBox="1"/>
            <p:nvPr/>
          </p:nvSpPr>
          <p:spPr>
            <a:xfrm>
              <a:off x="0" y="0"/>
              <a:ext cx="631817" cy="437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</a:t>
              </a:r>
              <a:r>
                <a:rPr lang="en-US" sz="1200" kern="1200" baseline="-25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1" name="Straight Arrow Connector 74"/>
            <p:cNvCxnSpPr>
              <a:cxnSpLocks/>
            </p:cNvCxnSpPr>
            <p:nvPr/>
          </p:nvCxnSpPr>
          <p:spPr>
            <a:xfrm rot="10800000">
              <a:off x="536878" y="863215"/>
              <a:ext cx="4447298" cy="1304942"/>
            </a:xfrm>
            <a:prstGeom prst="bentConnector3">
              <a:avLst>
                <a:gd name="adj1" fmla="val -117"/>
              </a:avLst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66"/>
            <p:cNvSpPr txBox="1"/>
            <p:nvPr/>
          </p:nvSpPr>
          <p:spPr>
            <a:xfrm>
              <a:off x="2527863" y="586174"/>
              <a:ext cx="1175350" cy="386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 dirty="0" smtClean="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respiration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TextBox 66"/>
            <p:cNvSpPr txBox="1"/>
            <p:nvPr/>
          </p:nvSpPr>
          <p:spPr>
            <a:xfrm rot="18951763">
              <a:off x="1705091" y="1504513"/>
              <a:ext cx="1216445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Respiration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5" name="Straight Arrow Connector 214"/>
            <p:cNvCxnSpPr>
              <a:cxnSpLocks/>
            </p:cNvCxnSpPr>
            <p:nvPr/>
          </p:nvCxnSpPr>
          <p:spPr>
            <a:xfrm flipV="1">
              <a:off x="1963673" y="1241962"/>
              <a:ext cx="955438" cy="896868"/>
            </a:xfrm>
            <a:prstGeom prst="straightConnector1">
              <a:avLst/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cxnSpLocks/>
            </p:cNvCxnSpPr>
            <p:nvPr/>
          </p:nvCxnSpPr>
          <p:spPr>
            <a:xfrm flipH="1" flipV="1">
              <a:off x="185026" y="1241962"/>
              <a:ext cx="932739" cy="1526746"/>
            </a:xfrm>
            <a:prstGeom prst="straightConnector1">
              <a:avLst/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66"/>
            <p:cNvSpPr txBox="1"/>
            <p:nvPr/>
          </p:nvSpPr>
          <p:spPr>
            <a:xfrm rot="3492474">
              <a:off x="151597" y="1802573"/>
              <a:ext cx="1216427" cy="397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Respiration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8102709" y="2616075"/>
            <a:ext cx="3730947" cy="3234493"/>
            <a:chOff x="0" y="0"/>
            <a:chExt cx="5626476" cy="4877726"/>
          </a:xfrm>
        </p:grpSpPr>
        <p:sp>
          <p:nvSpPr>
            <p:cNvPr id="219" name="TextBox 74"/>
            <p:cNvSpPr txBox="1"/>
            <p:nvPr/>
          </p:nvSpPr>
          <p:spPr>
            <a:xfrm rot="1180328">
              <a:off x="2023199" y="3338197"/>
              <a:ext cx="1061730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 dirty="0">
                  <a:solidFill>
                    <a:srgbClr val="76717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inhibition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TextBox 70"/>
            <p:cNvSpPr txBox="1"/>
            <p:nvPr/>
          </p:nvSpPr>
          <p:spPr>
            <a:xfrm>
              <a:off x="3713596" y="2747976"/>
              <a:ext cx="848998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2F54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uptake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TextBox 34"/>
            <p:cNvSpPr txBox="1"/>
            <p:nvPr/>
          </p:nvSpPr>
          <p:spPr>
            <a:xfrm>
              <a:off x="2221212" y="2747503"/>
              <a:ext cx="1008547" cy="399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BE531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overflow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2" name="TextBox 67"/>
            <p:cNvSpPr txBox="1"/>
            <p:nvPr/>
          </p:nvSpPr>
          <p:spPr>
            <a:xfrm>
              <a:off x="2263178" y="2522585"/>
              <a:ext cx="757136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F1A06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death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1189412" y="2178379"/>
              <a:ext cx="1101676" cy="127512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P</a:t>
              </a:r>
              <a:endParaRPr lang="en-US" sz="9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4524800" y="2178379"/>
              <a:ext cx="1101676" cy="127512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H</a:t>
              </a:r>
              <a:endParaRPr lang="en-US" sz="9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" name="TextBox 5"/>
            <p:cNvSpPr txBox="1"/>
            <p:nvPr/>
          </p:nvSpPr>
          <p:spPr>
            <a:xfrm>
              <a:off x="2985650" y="1012085"/>
              <a:ext cx="629013" cy="434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DIN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TextBox 6"/>
            <p:cNvSpPr txBox="1"/>
            <p:nvPr/>
          </p:nvSpPr>
          <p:spPr>
            <a:xfrm>
              <a:off x="2937006" y="2381287"/>
              <a:ext cx="725710" cy="884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DOC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DON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TextBox 7"/>
            <p:cNvSpPr txBox="1"/>
            <p:nvPr/>
          </p:nvSpPr>
          <p:spPr>
            <a:xfrm>
              <a:off x="2969117" y="3497724"/>
              <a:ext cx="663050" cy="434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6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76717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ROS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8" name="Connector: Curved 9"/>
            <p:cNvCxnSpPr>
              <a:cxnSpLocks/>
            </p:cNvCxnSpPr>
            <p:nvPr/>
          </p:nvCxnSpPr>
          <p:spPr>
            <a:xfrm flipH="1">
              <a:off x="2105406" y="1452840"/>
              <a:ext cx="943271" cy="863027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ctor: Curved 14"/>
            <p:cNvCxnSpPr>
              <a:cxnSpLocks/>
            </p:cNvCxnSpPr>
            <p:nvPr/>
          </p:nvCxnSpPr>
          <p:spPr>
            <a:xfrm flipH="1" flipV="1">
              <a:off x="3478234" y="1404997"/>
              <a:ext cx="1107699" cy="1105673"/>
            </a:xfrm>
            <a:prstGeom prst="straightConnector1">
              <a:avLst/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ctor: Curved 29"/>
            <p:cNvCxnSpPr>
              <a:cxnSpLocks/>
            </p:cNvCxnSpPr>
            <p:nvPr/>
          </p:nvCxnSpPr>
          <p:spPr>
            <a:xfrm flipH="1" flipV="1">
              <a:off x="3648623" y="1244164"/>
              <a:ext cx="1097777" cy="1070219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>
              <a:cxnSpLocks/>
            </p:cNvCxnSpPr>
            <p:nvPr/>
          </p:nvCxnSpPr>
          <p:spPr>
            <a:xfrm flipV="1">
              <a:off x="2291088" y="2787934"/>
              <a:ext cx="711316" cy="8957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cxnSpLocks/>
            </p:cNvCxnSpPr>
            <p:nvPr/>
          </p:nvCxnSpPr>
          <p:spPr>
            <a:xfrm flipV="1">
              <a:off x="3617292" y="3001373"/>
              <a:ext cx="901482" cy="17169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>
              <a:cxnSpLocks/>
            </p:cNvCxnSpPr>
            <p:nvPr/>
          </p:nvCxnSpPr>
          <p:spPr>
            <a:xfrm>
              <a:off x="2249908" y="3210599"/>
              <a:ext cx="744232" cy="247604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>
              <a:cxnSpLocks/>
            </p:cNvCxnSpPr>
            <p:nvPr/>
          </p:nvCxnSpPr>
          <p:spPr>
            <a:xfrm flipV="1">
              <a:off x="3526332" y="3192459"/>
              <a:ext cx="1050695" cy="34076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/>
            <p:cNvCxnSpPr>
              <a:cxnSpLocks/>
            </p:cNvCxnSpPr>
            <p:nvPr/>
          </p:nvCxnSpPr>
          <p:spPr>
            <a:xfrm flipH="1" flipV="1">
              <a:off x="2063681" y="3405355"/>
              <a:ext cx="861890" cy="29488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>
              <a:cxnSpLocks/>
            </p:cNvCxnSpPr>
            <p:nvPr/>
          </p:nvCxnSpPr>
          <p:spPr>
            <a:xfrm flipH="1">
              <a:off x="3648473" y="2796732"/>
              <a:ext cx="876328" cy="159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63"/>
            <p:cNvSpPr txBox="1"/>
            <p:nvPr/>
          </p:nvSpPr>
          <p:spPr>
            <a:xfrm rot="18936920">
              <a:off x="2113318" y="1595779"/>
              <a:ext cx="848998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2F54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uptake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TextBox 64"/>
            <p:cNvSpPr txBox="1"/>
            <p:nvPr/>
          </p:nvSpPr>
          <p:spPr>
            <a:xfrm rot="2615049">
              <a:off x="3804015" y="1560259"/>
              <a:ext cx="848998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2F54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uptake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TextBox 66"/>
            <p:cNvSpPr txBox="1"/>
            <p:nvPr/>
          </p:nvSpPr>
          <p:spPr>
            <a:xfrm rot="2728277">
              <a:off x="3060682" y="1730408"/>
              <a:ext cx="2115694" cy="397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Exudation/Respiration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TextBox 68"/>
            <p:cNvSpPr txBox="1"/>
            <p:nvPr/>
          </p:nvSpPr>
          <p:spPr>
            <a:xfrm>
              <a:off x="3731731" y="2508858"/>
              <a:ext cx="757136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F1A069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death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" name="TextBox 72"/>
            <p:cNvSpPr txBox="1"/>
            <p:nvPr/>
          </p:nvSpPr>
          <p:spPr>
            <a:xfrm rot="20544940">
              <a:off x="3383990" y="3078165"/>
              <a:ext cx="1209194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76717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breakdown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2" name="TextBox 73"/>
            <p:cNvSpPr txBox="1"/>
            <p:nvPr/>
          </p:nvSpPr>
          <p:spPr>
            <a:xfrm rot="979603">
              <a:off x="2218783" y="3081101"/>
              <a:ext cx="875589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76717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release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3" name="Straight Arrow Connector 242"/>
            <p:cNvCxnSpPr>
              <a:cxnSpLocks/>
            </p:cNvCxnSpPr>
            <p:nvPr/>
          </p:nvCxnSpPr>
          <p:spPr>
            <a:xfrm flipV="1">
              <a:off x="2284006" y="2533207"/>
              <a:ext cx="711316" cy="8957"/>
            </a:xfrm>
            <a:prstGeom prst="straightConnector1">
              <a:avLst/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Box 80"/>
            <p:cNvSpPr txBox="1"/>
            <p:nvPr/>
          </p:nvSpPr>
          <p:spPr>
            <a:xfrm>
              <a:off x="2200038" y="2250344"/>
              <a:ext cx="1102826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exudation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137841" y="858619"/>
              <a:ext cx="602420" cy="437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DIC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6" name="Connector: Curved 9"/>
            <p:cNvCxnSpPr>
              <a:cxnSpLocks/>
            </p:cNvCxnSpPr>
            <p:nvPr/>
          </p:nvCxnSpPr>
          <p:spPr>
            <a:xfrm>
              <a:off x="392088" y="1228010"/>
              <a:ext cx="825408" cy="1285228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63"/>
            <p:cNvSpPr txBox="1"/>
            <p:nvPr/>
          </p:nvSpPr>
          <p:spPr>
            <a:xfrm rot="3401206">
              <a:off x="360875" y="1596001"/>
              <a:ext cx="848986" cy="397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2F5496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uptake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8" name="Connector: Curved 9"/>
            <p:cNvCxnSpPr>
              <a:cxnSpLocks/>
            </p:cNvCxnSpPr>
            <p:nvPr/>
          </p:nvCxnSpPr>
          <p:spPr>
            <a:xfrm>
              <a:off x="268439" y="374132"/>
              <a:ext cx="0" cy="484546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40"/>
            <p:cNvSpPr txBox="1"/>
            <p:nvPr/>
          </p:nvSpPr>
          <p:spPr>
            <a:xfrm>
              <a:off x="0" y="0"/>
              <a:ext cx="631817" cy="4372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</a:t>
              </a:r>
              <a:r>
                <a:rPr lang="en-US" sz="1200" kern="1200" baseline="-25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0" name="Straight Arrow Connector 249"/>
            <p:cNvCxnSpPr/>
            <p:nvPr/>
          </p:nvCxnSpPr>
          <p:spPr>
            <a:xfrm>
              <a:off x="2291088" y="3013905"/>
              <a:ext cx="711205" cy="0"/>
            </a:xfrm>
            <a:prstGeom prst="straightConnector1">
              <a:avLst/>
            </a:prstGeom>
            <a:ln w="38100">
              <a:solidFill>
                <a:srgbClr val="BE53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71"/>
            <p:cNvSpPr txBox="1"/>
            <p:nvPr/>
          </p:nvSpPr>
          <p:spPr>
            <a:xfrm rot="2703868">
              <a:off x="3541368" y="1999426"/>
              <a:ext cx="1008533" cy="399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BE531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overflow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2" name="Straight Arrow Connector 251"/>
            <p:cNvCxnSpPr>
              <a:cxnSpLocks/>
            </p:cNvCxnSpPr>
            <p:nvPr/>
          </p:nvCxnSpPr>
          <p:spPr>
            <a:xfrm flipH="1" flipV="1">
              <a:off x="3339504" y="1614310"/>
              <a:ext cx="1107283" cy="1049040"/>
            </a:xfrm>
            <a:prstGeom prst="straightConnector1">
              <a:avLst/>
            </a:prstGeom>
            <a:ln w="38100">
              <a:solidFill>
                <a:srgbClr val="BE53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74"/>
            <p:cNvCxnSpPr>
              <a:cxnSpLocks/>
            </p:cNvCxnSpPr>
            <p:nvPr/>
          </p:nvCxnSpPr>
          <p:spPr>
            <a:xfrm rot="16200000" flipV="1">
              <a:off x="2074013" y="-823246"/>
              <a:ext cx="1319701" cy="4683550"/>
            </a:xfrm>
            <a:prstGeom prst="bentConnector3">
              <a:avLst>
                <a:gd name="adj1" fmla="val 117322"/>
              </a:avLst>
            </a:prstGeom>
            <a:ln w="38100">
              <a:solidFill>
                <a:srgbClr val="BE53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86"/>
            <p:cNvSpPr txBox="1"/>
            <p:nvPr/>
          </p:nvSpPr>
          <p:spPr>
            <a:xfrm>
              <a:off x="2555370" y="360619"/>
              <a:ext cx="1008547" cy="399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BE5318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overflow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TextBox 42"/>
            <p:cNvSpPr txBox="1"/>
            <p:nvPr/>
          </p:nvSpPr>
          <p:spPr>
            <a:xfrm>
              <a:off x="2828618" y="3967874"/>
              <a:ext cx="935437" cy="436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9900C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Signal</a:t>
              </a:r>
              <a:r>
                <a:rPr lang="en-US" sz="1200" kern="1200" baseline="-25000">
                  <a:solidFill>
                    <a:srgbClr val="9900C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6" name="Connector: Curved 29"/>
            <p:cNvCxnSpPr>
              <a:cxnSpLocks/>
            </p:cNvCxnSpPr>
            <p:nvPr/>
          </p:nvCxnSpPr>
          <p:spPr>
            <a:xfrm flipV="1">
              <a:off x="3719885" y="3395723"/>
              <a:ext cx="1083203" cy="757094"/>
            </a:xfrm>
            <a:prstGeom prst="straightConnector1">
              <a:avLst/>
            </a:prstGeom>
            <a:ln w="38100">
              <a:solidFill>
                <a:srgbClr val="9900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>
              <a:cxnSpLocks/>
            </p:cNvCxnSpPr>
            <p:nvPr/>
          </p:nvCxnSpPr>
          <p:spPr>
            <a:xfrm flipH="1" flipV="1">
              <a:off x="1713434" y="3509569"/>
              <a:ext cx="1172568" cy="643248"/>
            </a:xfrm>
            <a:prstGeom prst="straightConnector1">
              <a:avLst/>
            </a:prstGeom>
            <a:ln w="38100">
              <a:solidFill>
                <a:srgbClr val="9900CC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ctor: Curved 29"/>
            <p:cNvCxnSpPr>
              <a:cxnSpLocks/>
            </p:cNvCxnSpPr>
            <p:nvPr/>
          </p:nvCxnSpPr>
          <p:spPr>
            <a:xfrm flipH="1" flipV="1">
              <a:off x="1452483" y="3724046"/>
              <a:ext cx="1441534" cy="901750"/>
            </a:xfrm>
            <a:prstGeom prst="straightConnector1">
              <a:avLst/>
            </a:prstGeom>
            <a:ln w="38100">
              <a:solidFill>
                <a:srgbClr val="9966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cxnSpLocks/>
            </p:cNvCxnSpPr>
            <p:nvPr/>
          </p:nvCxnSpPr>
          <p:spPr>
            <a:xfrm flipV="1">
              <a:off x="3560619" y="3508554"/>
              <a:ext cx="1360643" cy="1005553"/>
            </a:xfrm>
            <a:prstGeom prst="straightConnector1">
              <a:avLst/>
            </a:prstGeom>
            <a:ln w="38100">
              <a:solidFill>
                <a:srgbClr val="9966F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94"/>
            <p:cNvSpPr txBox="1"/>
            <p:nvPr/>
          </p:nvSpPr>
          <p:spPr>
            <a:xfrm rot="19508710">
              <a:off x="3782438" y="3520732"/>
              <a:ext cx="875589" cy="399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7030A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release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1" name="TextBox 95"/>
            <p:cNvSpPr txBox="1"/>
            <p:nvPr/>
          </p:nvSpPr>
          <p:spPr>
            <a:xfrm rot="1929841">
              <a:off x="1574320" y="4068421"/>
              <a:ext cx="875589" cy="399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9966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release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TextBox 97"/>
            <p:cNvSpPr txBox="1"/>
            <p:nvPr/>
          </p:nvSpPr>
          <p:spPr>
            <a:xfrm rot="19507388">
              <a:off x="3402798" y="3909455"/>
              <a:ext cx="2122978" cy="399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kern="1200" dirty="0">
                  <a:solidFill>
                    <a:srgbClr val="9966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Promote/inhibit death</a:t>
              </a:r>
              <a:endPara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" name="TextBox 98"/>
            <p:cNvSpPr txBox="1"/>
            <p:nvPr/>
          </p:nvSpPr>
          <p:spPr>
            <a:xfrm rot="1791247">
              <a:off x="1120246" y="3763201"/>
              <a:ext cx="2122978" cy="399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9900C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Promote/inhibit death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4" name="Straight Arrow Connector 74"/>
            <p:cNvCxnSpPr>
              <a:cxnSpLocks/>
            </p:cNvCxnSpPr>
            <p:nvPr/>
          </p:nvCxnSpPr>
          <p:spPr>
            <a:xfrm rot="10800000">
              <a:off x="536878" y="863215"/>
              <a:ext cx="4447298" cy="1304942"/>
            </a:xfrm>
            <a:prstGeom prst="bentConnector3">
              <a:avLst>
                <a:gd name="adj1" fmla="val -117"/>
              </a:avLst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66"/>
            <p:cNvSpPr txBox="1"/>
            <p:nvPr/>
          </p:nvSpPr>
          <p:spPr>
            <a:xfrm>
              <a:off x="2527863" y="586174"/>
              <a:ext cx="2074629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Exudation/respiration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TextBox 80"/>
            <p:cNvSpPr txBox="1"/>
            <p:nvPr/>
          </p:nvSpPr>
          <p:spPr>
            <a:xfrm>
              <a:off x="2837689" y="4440819"/>
              <a:ext cx="918082" cy="4369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kern="1200">
                  <a:solidFill>
                    <a:srgbClr val="9966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Signal</a:t>
              </a:r>
              <a:r>
                <a:rPr lang="en-US" sz="1200" kern="1200" baseline="-25000">
                  <a:solidFill>
                    <a:srgbClr val="9966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TextBox 66"/>
            <p:cNvSpPr txBox="1"/>
            <p:nvPr/>
          </p:nvSpPr>
          <p:spPr>
            <a:xfrm rot="18951763">
              <a:off x="1705091" y="1504513"/>
              <a:ext cx="1216445" cy="397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Respiration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8" name="Straight Arrow Connector 267"/>
            <p:cNvCxnSpPr>
              <a:cxnSpLocks/>
            </p:cNvCxnSpPr>
            <p:nvPr/>
          </p:nvCxnSpPr>
          <p:spPr>
            <a:xfrm flipV="1">
              <a:off x="1963673" y="1241962"/>
              <a:ext cx="955438" cy="896868"/>
            </a:xfrm>
            <a:prstGeom prst="straightConnector1">
              <a:avLst/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/>
            <p:cNvCxnSpPr>
              <a:cxnSpLocks/>
            </p:cNvCxnSpPr>
            <p:nvPr/>
          </p:nvCxnSpPr>
          <p:spPr>
            <a:xfrm flipH="1" flipV="1">
              <a:off x="185026" y="1241962"/>
              <a:ext cx="932739" cy="1526746"/>
            </a:xfrm>
            <a:prstGeom prst="straightConnector1">
              <a:avLst/>
            </a:prstGeom>
            <a:ln w="38100">
              <a:solidFill>
                <a:srgbClr val="7E392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TextBox 66"/>
            <p:cNvSpPr txBox="1"/>
            <p:nvPr/>
          </p:nvSpPr>
          <p:spPr>
            <a:xfrm rot="3492474">
              <a:off x="151597" y="1802573"/>
              <a:ext cx="1216427" cy="397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1050" kern="1200">
                  <a:solidFill>
                    <a:srgbClr val="7E3924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Respiration</a:t>
              </a:r>
              <a:endParaRPr lang="en-US" sz="9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1" name="TextBox 270"/>
          <p:cNvSpPr txBox="1"/>
          <p:nvPr/>
        </p:nvSpPr>
        <p:spPr>
          <a:xfrm>
            <a:off x="4809570" y="1739475"/>
            <a:ext cx="2638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Add Exudation &amp; Overflow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9320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18D09B-12C4-4597-83EB-5FAE34DD2493}"/>
              </a:ext>
            </a:extLst>
          </p:cNvPr>
          <p:cNvGrpSpPr/>
          <p:nvPr/>
        </p:nvGrpSpPr>
        <p:grpSpPr>
          <a:xfrm>
            <a:off x="794084" y="2255940"/>
            <a:ext cx="10776392" cy="2119076"/>
            <a:chOff x="1050325" y="4758508"/>
            <a:chExt cx="9300215" cy="18288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01306CA-4914-443D-AC49-232BDB72D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856" t="60726" r="40808" b="27590"/>
            <a:stretch/>
          </p:blipFill>
          <p:spPr>
            <a:xfrm>
              <a:off x="7296811" y="4758508"/>
              <a:ext cx="3053729" cy="18288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98F04A-E6B3-41BC-9E20-8D2A4CB845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856" t="33730" r="40808" b="54516"/>
            <a:stretch/>
          </p:blipFill>
          <p:spPr>
            <a:xfrm>
              <a:off x="4180465" y="4758508"/>
              <a:ext cx="3035665" cy="18288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FD9FFC-53BC-4BE6-9923-C99C0DACC9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466" t="6044" r="39586" b="82141"/>
            <a:stretch/>
          </p:blipFill>
          <p:spPr>
            <a:xfrm>
              <a:off x="1050325" y="4758508"/>
              <a:ext cx="3090064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379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FD9FFC-53BC-4BE6-9923-C99C0DACC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216" r="-5216"/>
          <a:stretch/>
        </p:blipFill>
        <p:spPr>
          <a:xfrm>
            <a:off x="2831432" y="312243"/>
            <a:ext cx="4965030" cy="606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76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48B7619-EDC4-4308-A89E-E0E0D6B092A5}"/>
              </a:ext>
            </a:extLst>
          </p:cNvPr>
          <p:cNvGrpSpPr/>
          <p:nvPr/>
        </p:nvGrpSpPr>
        <p:grpSpPr>
          <a:xfrm>
            <a:off x="1140674" y="1118108"/>
            <a:ext cx="9314570" cy="5196526"/>
            <a:chOff x="1140674" y="1118108"/>
            <a:chExt cx="9314570" cy="519652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CD6C9BF-CC6D-4CF5-B3A6-95168507EF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13" b="15759"/>
            <a:stretch/>
          </p:blipFill>
          <p:spPr bwMode="auto">
            <a:xfrm>
              <a:off x="4592218" y="1118108"/>
              <a:ext cx="3271600" cy="2310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9461DC9-1ABD-4746-A0F1-397FD4A2A4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269" b="15759"/>
            <a:stretch/>
          </p:blipFill>
          <p:spPr bwMode="auto">
            <a:xfrm>
              <a:off x="1140674" y="1118108"/>
              <a:ext cx="3187510" cy="2310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6CAE60AE-97E8-40BD-8D5E-F814E1B06F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269"/>
            <a:stretch/>
          </p:blipFill>
          <p:spPr bwMode="auto">
            <a:xfrm>
              <a:off x="1140674" y="3571434"/>
              <a:ext cx="3187510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3ADBE4F2-F3E6-4932-9ABE-F804DB71D3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37" r="13738"/>
            <a:stretch/>
          </p:blipFill>
          <p:spPr bwMode="auto">
            <a:xfrm>
              <a:off x="4637987" y="3571434"/>
              <a:ext cx="2592372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964A5FA1-A238-4A3B-BD23-126658080A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68"/>
            <a:stretch/>
          </p:blipFill>
          <p:spPr bwMode="auto">
            <a:xfrm>
              <a:off x="7371762" y="3571434"/>
              <a:ext cx="3083482" cy="274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4">
              <a:extLst>
                <a:ext uri="{FF2B5EF4-FFF2-40B4-BE49-F238E27FC236}">
                  <a16:creationId xmlns:a16="http://schemas.microsoft.com/office/drawing/2014/main" id="{4504C1CD-F383-4B0F-B861-AD4CAC2167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8" t="19089" r="51435" b="63776"/>
            <a:stretch/>
          </p:blipFill>
          <p:spPr bwMode="auto">
            <a:xfrm>
              <a:off x="4837971" y="2862035"/>
              <a:ext cx="2192403" cy="370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6">
              <a:extLst>
                <a:ext uri="{FF2B5EF4-FFF2-40B4-BE49-F238E27FC236}">
                  <a16:creationId xmlns:a16="http://schemas.microsoft.com/office/drawing/2014/main" id="{E8C90A57-DECA-4EAC-96C0-F1CEDD60AF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8" t="20139" r="51229" b="63060"/>
            <a:stretch/>
          </p:blipFill>
          <p:spPr bwMode="auto">
            <a:xfrm>
              <a:off x="1923664" y="2929245"/>
              <a:ext cx="2212518" cy="380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8">
              <a:extLst>
                <a:ext uri="{FF2B5EF4-FFF2-40B4-BE49-F238E27FC236}">
                  <a16:creationId xmlns:a16="http://schemas.microsoft.com/office/drawing/2014/main" id="{758959E0-7DB9-4AD2-BD66-0A3BD35EC1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58" t="19614" r="38913" b="63060"/>
            <a:stretch/>
          </p:blipFill>
          <p:spPr bwMode="auto">
            <a:xfrm>
              <a:off x="1923664" y="5354998"/>
              <a:ext cx="1307676" cy="38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0">
              <a:extLst>
                <a:ext uri="{FF2B5EF4-FFF2-40B4-BE49-F238E27FC236}">
                  <a16:creationId xmlns:a16="http://schemas.microsoft.com/office/drawing/2014/main" id="{414A2C67-9CFA-44DB-9349-4A1A45F9D5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2" t="17626" r="51250" b="61837"/>
            <a:stretch/>
          </p:blipFill>
          <p:spPr bwMode="auto">
            <a:xfrm>
              <a:off x="4751596" y="5353740"/>
              <a:ext cx="1344404" cy="334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C98C1E58-D301-425E-8265-70113A940A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7" t="84237" r="85299" b="3470"/>
            <a:stretch/>
          </p:blipFill>
          <p:spPr bwMode="auto">
            <a:xfrm>
              <a:off x="8038009" y="2283502"/>
              <a:ext cx="483810" cy="514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F514912-87A3-4C67-B585-38BB13DB29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7" t="41265" r="85299" b="46892"/>
            <a:stretch/>
          </p:blipFill>
          <p:spPr bwMode="auto">
            <a:xfrm>
              <a:off x="8038009" y="1644142"/>
              <a:ext cx="483810" cy="495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223604-B62D-4FDC-A5AF-3FE8495469AE}"/>
                </a:ext>
              </a:extLst>
            </p:cNvPr>
            <p:cNvSpPr txBox="1"/>
            <p:nvPr/>
          </p:nvSpPr>
          <p:spPr>
            <a:xfrm>
              <a:off x="8521819" y="1578083"/>
              <a:ext cx="14366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MED4 Not Viable</a:t>
              </a:r>
              <a:endParaRPr lang="LID4096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0A247F-AD21-4E35-AC5F-DDBA920FEAB6}"/>
                </a:ext>
              </a:extLst>
            </p:cNvPr>
            <p:cNvSpPr txBox="1"/>
            <p:nvPr/>
          </p:nvSpPr>
          <p:spPr>
            <a:xfrm>
              <a:off x="8521818" y="1865960"/>
              <a:ext cx="1125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MED4 Viable</a:t>
              </a:r>
              <a:endParaRPr lang="LID4096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433390-2CCC-4F19-AFB4-5D75E21E20D3}"/>
                </a:ext>
              </a:extLst>
            </p:cNvPr>
            <p:cNvSpPr txBox="1"/>
            <p:nvPr/>
          </p:nvSpPr>
          <p:spPr>
            <a:xfrm>
              <a:off x="8521819" y="2211439"/>
              <a:ext cx="1900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Heterotroph Not Viable</a:t>
              </a:r>
              <a:endParaRPr lang="LID4096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12BC56-A3A2-42A2-8A92-6BF4158DF3FE}"/>
                </a:ext>
              </a:extLst>
            </p:cNvPr>
            <p:cNvSpPr txBox="1"/>
            <p:nvPr/>
          </p:nvSpPr>
          <p:spPr>
            <a:xfrm>
              <a:off x="8521818" y="2531120"/>
              <a:ext cx="15898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Heterotroph Viable</a:t>
              </a:r>
              <a:endParaRPr lang="LID4096" sz="14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080BA9-0DA5-4C1A-BB8D-F515F24D18FD}"/>
                </a:ext>
              </a:extLst>
            </p:cNvPr>
            <p:cNvSpPr/>
            <p:nvPr/>
          </p:nvSpPr>
          <p:spPr>
            <a:xfrm>
              <a:off x="7935402" y="1455089"/>
              <a:ext cx="2487258" cy="14741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151563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model configurations </a:t>
            </a:r>
          </a:p>
          <a:p>
            <a:r>
              <a:rPr lang="en-US" dirty="0" smtClean="0"/>
              <a:t>Run differential evolution on each 10cc results </a:t>
            </a:r>
          </a:p>
          <a:p>
            <a:pPr lvl="1"/>
            <a:r>
              <a:rPr lang="en-US" dirty="0" smtClean="0"/>
              <a:t>FACS only? FL?</a:t>
            </a:r>
          </a:p>
          <a:p>
            <a:pPr lvl="1"/>
            <a:r>
              <a:rPr lang="en-US" dirty="0" smtClean="0"/>
              <a:t>Using each configuration</a:t>
            </a:r>
          </a:p>
          <a:p>
            <a:pPr lvl="1"/>
            <a:r>
              <a:rPr lang="en-US" dirty="0" smtClean="0"/>
              <a:t>N replicates</a:t>
            </a:r>
          </a:p>
          <a:p>
            <a:r>
              <a:rPr lang="en-US" dirty="0" smtClean="0"/>
              <a:t>Analyze results </a:t>
            </a:r>
          </a:p>
          <a:p>
            <a:pPr lvl="1"/>
            <a:r>
              <a:rPr lang="en-US" dirty="0" smtClean="0"/>
              <a:t>Which of the measurements co</a:t>
            </a:r>
            <a:r>
              <a:rPr lang="en-US" dirty="0"/>
              <a:t>u</a:t>
            </a:r>
            <a:r>
              <a:rPr lang="en-US" dirty="0" smtClean="0"/>
              <a:t>ld be explained by </a:t>
            </a:r>
            <a:r>
              <a:rPr lang="en-US" smtClean="0"/>
              <a:t>the model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50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seems that some settings should influence multiple parameter values. For example,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(C/N ratio), Q</a:t>
            </a:r>
            <a:r>
              <a:rPr lang="en-US" baseline="-25000" dirty="0"/>
              <a:t>i</a:t>
            </a:r>
            <a:r>
              <a:rPr lang="en-US" dirty="0"/>
              <a:t> (cell quota), cell sizes (currently implicit). Should we define ‘super parameters’ that influence the allowed distributions of other parameters. What would these parameters and values be?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76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relevant range of </a:t>
            </a:r>
            <a:r>
              <a:rPr lang="en-US" dirty="0" err="1" smtClean="0"/>
              <a:t>params</a:t>
            </a:r>
            <a:endParaRPr lang="en-US" dirty="0" smtClean="0"/>
          </a:p>
          <a:p>
            <a:pPr lvl="1"/>
            <a:r>
              <a:rPr lang="en-US" dirty="0" smtClean="0"/>
              <a:t>Analyze the runs to see what range of </a:t>
            </a:r>
            <a:r>
              <a:rPr lang="en-US" dirty="0" err="1" smtClean="0"/>
              <a:t>params</a:t>
            </a:r>
            <a:r>
              <a:rPr lang="en-US" dirty="0" smtClean="0"/>
              <a:t> causes negative simulation/timeouts and what range of </a:t>
            </a:r>
            <a:r>
              <a:rPr lang="en-US" dirty="0" err="1" smtClean="0"/>
              <a:t>params</a:t>
            </a:r>
            <a:r>
              <a:rPr lang="en-US" dirty="0" smtClean="0"/>
              <a:t> causes quick collapse</a:t>
            </a:r>
          </a:p>
          <a:p>
            <a:r>
              <a:rPr lang="en-US" dirty="0" smtClean="0"/>
              <a:t>Run genetic optimization (differential evolution) to fit against each o the FACS results of 10CC experiment</a:t>
            </a:r>
          </a:p>
          <a:p>
            <a:r>
              <a:rPr lang="en-US" dirty="0" smtClean="0"/>
              <a:t>Following configurations</a:t>
            </a:r>
          </a:p>
          <a:p>
            <a:pPr lvl="1"/>
            <a:r>
              <a:rPr lang="en-US" dirty="0" smtClean="0"/>
              <a:t>Disable signaling and ROS</a:t>
            </a:r>
          </a:p>
          <a:p>
            <a:pPr lvl="1"/>
            <a:r>
              <a:rPr lang="en-US" dirty="0" smtClean="0"/>
              <a:t>Disable overflow and exudation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867" y="619125"/>
            <a:ext cx="5362575" cy="2809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324" y="3731145"/>
            <a:ext cx="5495925" cy="28098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311" y="442148"/>
            <a:ext cx="3067050" cy="30670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273" y="3509198"/>
            <a:ext cx="3067050" cy="30670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074" y="3599685"/>
            <a:ext cx="3105150" cy="28860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74073" y="814647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HET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4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359" y="162011"/>
            <a:ext cx="5362575" cy="2809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683" y="3179531"/>
            <a:ext cx="5495925" cy="2809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724" y="162011"/>
            <a:ext cx="3067050" cy="3067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814" y="3229061"/>
            <a:ext cx="3067050" cy="3067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059" y="3517755"/>
            <a:ext cx="3390900" cy="29813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8516" y="515389"/>
            <a:ext cx="10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7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446" y="685713"/>
            <a:ext cx="5353050" cy="2809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446" y="3728171"/>
            <a:ext cx="5476875" cy="2809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486" y="428538"/>
            <a:ext cx="3067050" cy="3067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2396" y="3495588"/>
            <a:ext cx="3067050" cy="3067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728171"/>
            <a:ext cx="3200400" cy="2886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6953" y="814647"/>
            <a:ext cx="114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 culture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2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Param</a:t>
            </a:r>
            <a:r>
              <a:rPr lang="en-US" dirty="0" smtClean="0"/>
              <a:t> sensitivity </a:t>
            </a:r>
            <a:r>
              <a:rPr lang="en-IL" dirty="0" smtClean="0"/>
              <a:t>–</a:t>
            </a:r>
            <a:r>
              <a:rPr lang="en-US" dirty="0" smtClean="0"/>
              <a:t> changing 1 </a:t>
            </a:r>
            <a:r>
              <a:rPr lang="en-US" dirty="0" err="1" smtClean="0"/>
              <a:t>param</a:t>
            </a:r>
            <a:r>
              <a:rPr lang="en-US" dirty="0" smtClean="0"/>
              <a:t> at a time</a:t>
            </a:r>
          </a:p>
          <a:p>
            <a:r>
              <a:rPr lang="en-US" dirty="0" smtClean="0"/>
              <a:t>Disable mechanism </a:t>
            </a:r>
            <a:r>
              <a:rPr lang="en-IL" dirty="0" smtClean="0"/>
              <a:t>–</a:t>
            </a:r>
            <a:r>
              <a:rPr lang="en-US" dirty="0" smtClean="0"/>
              <a:t> disable a single mechanism at a time</a:t>
            </a:r>
          </a:p>
          <a:p>
            <a:r>
              <a:rPr lang="en-US" dirty="0" smtClean="0"/>
              <a:t>Sensitivity/</a:t>
            </a:r>
            <a:r>
              <a:rPr lang="en-US" dirty="0" err="1" smtClean="0"/>
              <a:t>monte</a:t>
            </a:r>
            <a:r>
              <a:rPr lang="en-US" dirty="0" smtClean="0"/>
              <a:t> </a:t>
            </a:r>
            <a:r>
              <a:rPr lang="en-US" dirty="0" err="1" smtClean="0"/>
              <a:t>carlo</a:t>
            </a:r>
            <a:r>
              <a:rPr lang="en-US" dirty="0" smtClean="0"/>
              <a:t> </a:t>
            </a:r>
            <a:r>
              <a:rPr lang="en-IL" dirty="0" smtClean="0"/>
              <a:t>–</a:t>
            </a:r>
            <a:r>
              <a:rPr lang="en-US" dirty="0" smtClean="0"/>
              <a:t> run multiple combinations based on </a:t>
            </a:r>
            <a:r>
              <a:rPr lang="en-US" dirty="0" err="1" smtClean="0"/>
              <a:t>param</a:t>
            </a:r>
            <a:r>
              <a:rPr lang="en-US" dirty="0" smtClean="0"/>
              <a:t> boundaries</a:t>
            </a:r>
          </a:p>
          <a:p>
            <a:r>
              <a:rPr lang="en-US" dirty="0" smtClean="0"/>
              <a:t>Differential evolution </a:t>
            </a:r>
            <a:r>
              <a:rPr lang="en-IL" dirty="0" smtClean="0"/>
              <a:t>–</a:t>
            </a:r>
            <a:r>
              <a:rPr lang="en-US" dirty="0" smtClean="0"/>
              <a:t> look for a solution minimizing error vs measurements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9295" y="10390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6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 err="1" smtClean="0"/>
              <a:t>monte</a:t>
            </a:r>
            <a:r>
              <a:rPr lang="en-US" dirty="0" smtClean="0"/>
              <a:t> </a:t>
            </a:r>
            <a:r>
              <a:rPr lang="en-US" dirty="0" err="1" smtClean="0"/>
              <a:t>carlo</a:t>
            </a:r>
            <a:r>
              <a:rPr lang="en-US" dirty="0" smtClean="0"/>
              <a:t> runs end with system collapse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13" y="2258464"/>
            <a:ext cx="6267450" cy="428625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564950"/>
              </p:ext>
            </p:extLst>
          </p:nvPr>
        </p:nvGraphicFramePr>
        <p:xfrm>
          <a:off x="6542115" y="1299990"/>
          <a:ext cx="545315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290">
                  <a:extLst>
                    <a:ext uri="{9D8B030D-6E8A-4147-A177-3AD203B41FA5}">
                      <a16:colId xmlns:a16="http://schemas.microsoft.com/office/drawing/2014/main" val="4126813506"/>
                    </a:ext>
                  </a:extLst>
                </a:gridCol>
                <a:gridCol w="1402860">
                  <a:extLst>
                    <a:ext uri="{9D8B030D-6E8A-4147-A177-3AD203B41FA5}">
                      <a16:colId xmlns:a16="http://schemas.microsoft.com/office/drawing/2014/main" val="3483181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Simulations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2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 values in 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 smtClean="0"/>
                        <a:t>8539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2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 collapse </a:t>
                      </a:r>
                    </a:p>
                    <a:p>
                      <a:r>
                        <a:rPr lang="en-US" dirty="0" smtClean="0"/>
                        <a:t>(both biomass &lt; 0.1umol N/L from day 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 smtClean="0"/>
                        <a:t>60590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175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Valid</a:t>
                      </a:r>
                      <a:r>
                        <a:rPr lang="en-US" baseline="0" dirty="0" smtClean="0"/>
                        <a:t> simulations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 smtClean="0"/>
                        <a:t>43341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362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 smtClean="0"/>
                        <a:t>112470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2066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87237" y="2543695"/>
            <a:ext cx="4509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Last day in which either biomass  &gt; 0.1 </a:t>
            </a:r>
            <a:r>
              <a:rPr lang="en-US" dirty="0" err="1" smtClean="0"/>
              <a:t>umol</a:t>
            </a:r>
            <a:r>
              <a:rPr lang="en-US" dirty="0" smtClean="0"/>
              <a:t>/L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5883" y="2728361"/>
            <a:ext cx="461665" cy="22366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Number of simulations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6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UMAP (only viable simulations)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29" y="1967561"/>
            <a:ext cx="4431844" cy="432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955" y="1967561"/>
            <a:ext cx="4431845" cy="432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1644" y="1598229"/>
            <a:ext cx="270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Colored by simulation type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61913" y="1644459"/>
            <a:ext cx="425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Colored by log(error) </a:t>
            </a:r>
            <a:r>
              <a:rPr lang="en-IL" dirty="0" smtClean="0"/>
              <a:t>–</a:t>
            </a:r>
            <a:r>
              <a:rPr lang="en-US" dirty="0" smtClean="0"/>
              <a:t> darker is lower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767" y="427586"/>
            <a:ext cx="6038850" cy="5886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5389" y="689956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42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86" y="61678"/>
            <a:ext cx="2201061" cy="18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977" y="1926431"/>
            <a:ext cx="2201061" cy="1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676" y="3827386"/>
            <a:ext cx="2216129" cy="18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86" y="1926431"/>
            <a:ext cx="2201061" cy="18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583" y="1926431"/>
            <a:ext cx="2201061" cy="18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6174" y="61678"/>
            <a:ext cx="2201061" cy="18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26174" y="1926431"/>
            <a:ext cx="2201061" cy="18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386" y="3827386"/>
            <a:ext cx="2201061" cy="180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9815" y="61678"/>
            <a:ext cx="2201061" cy="180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26174" y="3827386"/>
            <a:ext cx="2201061" cy="180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87780" y="1926431"/>
            <a:ext cx="2201061" cy="180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80246" y="3827386"/>
            <a:ext cx="2201061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64816" y="3827386"/>
            <a:ext cx="2201061" cy="1800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75745" y="61678"/>
            <a:ext cx="2186737" cy="1800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87780" y="61678"/>
            <a:ext cx="2186737" cy="1800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5173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4189E1B07CC54A82B6033FABB5B6DF" ma:contentTypeVersion="9" ma:contentTypeDescription="Create a new document." ma:contentTypeScope="" ma:versionID="9724e0ffefe440afb63c797c52973dad">
  <xsd:schema xmlns:xsd="http://www.w3.org/2001/XMLSchema" xmlns:xs="http://www.w3.org/2001/XMLSchema" xmlns:p="http://schemas.microsoft.com/office/2006/metadata/properties" xmlns:ns3="56876add-4740-45d6-ae34-1b49df06ef21" targetNamespace="http://schemas.microsoft.com/office/2006/metadata/properties" ma:root="true" ma:fieldsID="4c736c387013867b3b209355b7a86f6b" ns3:_="">
    <xsd:import namespace="56876add-4740-45d6-ae34-1b49df06ef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76add-4740-45d6-ae34-1b49df06ef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E896C4-8C2B-409F-9623-F46F1D31D4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876add-4740-45d6-ae34-1b49df06ef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EDE301-BEB6-49BE-9C52-D263A6EB56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4E1C30-FBFD-4F2F-A0B0-F9CC381E22A0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56876add-4740-45d6-ae34-1b49df06ef21"/>
    <ds:schemaRef ds:uri="http://www.w3.org/XML/1998/namespace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392</Words>
  <Application>Microsoft Office PowerPoint</Application>
  <PresentationFormat>Widescreen</PresentationFormat>
  <Paragraphs>155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Recycle model results 30/12/21</vt:lpstr>
      <vt:lpstr>PowerPoint Presentation</vt:lpstr>
      <vt:lpstr>PowerPoint Presentation</vt:lpstr>
      <vt:lpstr>PowerPoint Presentation</vt:lpstr>
      <vt:lpstr>Multiple runs</vt:lpstr>
      <vt:lpstr>Most monte carlo runs end with system collapse</vt:lpstr>
      <vt:lpstr>UMAP (only viable simulations)</vt:lpstr>
      <vt:lpstr>PowerPoint Presentation</vt:lpstr>
      <vt:lpstr>PowerPoint Presentation</vt:lpstr>
      <vt:lpstr>PowerPoint Presentation</vt:lpstr>
      <vt:lpstr>PowerPoint Presentation</vt:lpstr>
      <vt:lpstr>The model</vt:lpstr>
      <vt:lpstr>Model Configurations To Compare</vt:lpstr>
      <vt:lpstr>PowerPoint Presentation</vt:lpstr>
      <vt:lpstr>PowerPoint Presentation</vt:lpstr>
      <vt:lpstr>PowerPoint Presentation</vt:lpstr>
      <vt:lpstr>Possible outline</vt:lpstr>
      <vt:lpstr>Question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Recycle model results 30/12/21</dc:title>
  <dc:creator>אסנת ויסברג</dc:creator>
  <cp:lastModifiedBy>אסנת ויסברג</cp:lastModifiedBy>
  <cp:revision>10</cp:revision>
  <dcterms:created xsi:type="dcterms:W3CDTF">2021-12-30T11:11:38Z</dcterms:created>
  <dcterms:modified xsi:type="dcterms:W3CDTF">2021-12-30T12:32:36Z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0x010100134189E1B07CC54A82B6033FABB5B6DF</vt:lpwstr>
  </property>
</Properties>
</file>