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  <p:sldId id="267" r:id="rId11"/>
    <p:sldId id="266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3DFE-9E49-4D5B-A573-8FA2487E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6CD6A-DBA6-4C32-A3FA-811CB562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093E-15DA-4257-8868-47101525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56DE-7854-4059-A8A9-568A5EA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253F-68B1-4897-9EE4-D27F300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738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212B-9F4E-4143-87D6-69D9B41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01484-D846-41B8-9352-2D0FCC8E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70B8-563A-4765-BC3F-7B3391F0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5E966-E077-4CE0-BDB1-CFF747C5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672C-EAFC-4880-8A5A-C5C712D8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699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0702F-DA1A-4137-BFFE-F9253745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A1CAE-E433-4653-80CA-273989F4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32B7-7520-434D-9E1A-F5CC69E6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EC55-0255-4E6D-96D5-7D138421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5CA7-9906-4EC7-8EA3-FBFD76DC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107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33D-2774-4B7A-AB2A-6F0CF10C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2A72-AFFB-4604-B6A8-397A54FB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6673-94D9-4104-8E51-10F5C56C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50B3D-ABD4-4756-BCDC-18669796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3C0C-95FB-4083-B748-286E5B3E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834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6810-ED38-4842-A0B2-B19F55FA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96F5-48B9-44AA-B034-78E833C4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2581-FB12-4AE4-A2D5-241266D9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E86F-14DE-43FD-B889-54F3AA31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0F71-0AD4-4091-9CB3-D2DE4BAC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844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0FE9-E0E5-4A15-8549-C2614B73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2637-E8F4-4C20-A8DA-64FF626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82B89-76D1-4AFC-92F9-4DD41F908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DBDBA-3DB0-428C-8AAA-CB583F03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04/07/2020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6E7C2-5BF3-4221-88AD-24443145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2E40A-5B83-44F7-965E-D0A301AA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823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1DE1-FDB6-431A-8B58-D8652B97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F2B2B-4811-40CF-BA30-8096D77D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CFA6F-9417-44F3-A1D5-0DCCCC004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CF39E-0B91-4867-BFED-AEDE7D37E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FF5B2-CCF6-4AFD-A42D-D253021C3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96BA4-CCAE-4E7D-8583-C103B2B3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04/07/2020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662D4-C305-4D0D-B3CE-4F1EF7E0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FAB09-38CC-46EB-BEF0-DD7A40B1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45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E54E-418F-4776-90FA-D160395A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03EC2-49D9-4DAC-9FE0-5B9CABAD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04/07/2020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C2498-E3C4-4D55-A3C0-1DEF9947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B0648-6F9C-4277-977C-B3EF172F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549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110DE-AA05-41A3-B54A-B752BAB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04/07/2020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44758-F4DE-4616-8E79-08E4C115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35A5B-5F11-42C2-9F07-705E8D51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19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4718-83B7-40CE-9A97-68F7DC45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6F81-7117-40AE-BCFF-F3FD1B7F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0FD0-2257-47E4-BB8B-DA9B82A3D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6E2C5-F118-4443-ABE2-71DCE494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04/07/2020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2FB5E-3CFC-4468-87BB-3219D45A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0E1FB-D32A-43DD-A8D0-A6BAC100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298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43C1-8E00-4DED-8384-0036EED2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5C56C-FDA2-4476-A122-9060F25DD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06516-7F83-4F43-90ED-AD66BD3C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830D3-77A1-4CB1-AB45-89D60949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04/07/2020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1BDF-8FA7-45F6-968E-C86C560B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6DC1E-92C9-4002-952F-87E99462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97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637D-EF85-4E87-9D41-4543B60B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192F0-802C-495B-AB4F-E8D22E04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C8EE-FEEA-454F-8613-9BDCEDABA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0B64D-054A-4877-B55D-54F10477ADC5}" type="datetimeFigureOut">
              <a:rPr lang="LID4096" smtClean="0"/>
              <a:t>04/07/2020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D6BF-3E13-4A54-B5A1-E53922116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DC69-FA79-41B1-9874-18630862C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5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1CC5-AE21-44AB-AE62-22BE71B76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MIT9313 </a:t>
            </a:r>
            <a:br>
              <a:rPr lang="en-US" dirty="0"/>
            </a:br>
            <a:r>
              <a:rPr lang="en-US" dirty="0"/>
              <a:t>alternative ORFs </a:t>
            </a:r>
            <a:br>
              <a:rPr lang="en-US" dirty="0"/>
            </a:br>
            <a:r>
              <a:rPr lang="en-US" dirty="0"/>
              <a:t>from proteome</a:t>
            </a:r>
            <a:br>
              <a:rPr lang="en-US" dirty="0"/>
            </a:br>
            <a:r>
              <a:rPr lang="en-US" dirty="0"/>
              <a:t>ISME16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74A8E-E093-41B9-8D7A-3EB2F5D73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41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D147C6-B05E-4028-A74B-A562D2F72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67362"/>
              </p:ext>
            </p:extLst>
          </p:nvPr>
        </p:nvGraphicFramePr>
        <p:xfrm>
          <a:off x="540562" y="1787451"/>
          <a:ext cx="7552265" cy="40146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3082">
                  <a:extLst>
                    <a:ext uri="{9D8B030D-6E8A-4147-A177-3AD203B41FA5}">
                      <a16:colId xmlns:a16="http://schemas.microsoft.com/office/drawing/2014/main" val="2939273598"/>
                    </a:ext>
                  </a:extLst>
                </a:gridCol>
                <a:gridCol w="1239407">
                  <a:extLst>
                    <a:ext uri="{9D8B030D-6E8A-4147-A177-3AD203B41FA5}">
                      <a16:colId xmlns:a16="http://schemas.microsoft.com/office/drawing/2014/main" val="563261039"/>
                    </a:ext>
                  </a:extLst>
                </a:gridCol>
                <a:gridCol w="1158698">
                  <a:extLst>
                    <a:ext uri="{9D8B030D-6E8A-4147-A177-3AD203B41FA5}">
                      <a16:colId xmlns:a16="http://schemas.microsoft.com/office/drawing/2014/main" val="744993056"/>
                    </a:ext>
                  </a:extLst>
                </a:gridCol>
                <a:gridCol w="1062115">
                  <a:extLst>
                    <a:ext uri="{9D8B030D-6E8A-4147-A177-3AD203B41FA5}">
                      <a16:colId xmlns:a16="http://schemas.microsoft.com/office/drawing/2014/main" val="980441553"/>
                    </a:ext>
                  </a:extLst>
                </a:gridCol>
                <a:gridCol w="1176161">
                  <a:extLst>
                    <a:ext uri="{9D8B030D-6E8A-4147-A177-3AD203B41FA5}">
                      <a16:colId xmlns:a16="http://schemas.microsoft.com/office/drawing/2014/main" val="1544818150"/>
                    </a:ext>
                  </a:extLst>
                </a:gridCol>
                <a:gridCol w="1482802">
                  <a:extLst>
                    <a:ext uri="{9D8B030D-6E8A-4147-A177-3AD203B41FA5}">
                      <a16:colId xmlns:a16="http://schemas.microsoft.com/office/drawing/2014/main" val="2337385582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Annotated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Antisense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 Frame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Intergenic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Out of Frame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78378558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dirty="0"/>
                        <a:t>CCRG-1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1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21085699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dirty="0"/>
                        <a:t>CCRG-2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2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02192824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DUF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15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2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3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417904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HLIP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5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2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7081781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N/A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30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418076434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ProcA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16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3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1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4306047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hypothetical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60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4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3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11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132164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other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26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4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2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9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77736154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photosystem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7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1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1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57674748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/>
                        <a:t>ribosomal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11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IL" sz="1800" dirty="0"/>
                        <a:t>2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90811010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FB53DE-10EF-4D84-8E69-B2A57D9E1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59391"/>
              </p:ext>
            </p:extLst>
          </p:nvPr>
        </p:nvGraphicFramePr>
        <p:xfrm>
          <a:off x="8638442" y="576973"/>
          <a:ext cx="2610783" cy="16687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2533">
                  <a:extLst>
                    <a:ext uri="{9D8B030D-6E8A-4147-A177-3AD203B41FA5}">
                      <a16:colId xmlns:a16="http://schemas.microsoft.com/office/drawing/2014/main" val="2298005251"/>
                    </a:ext>
                  </a:extLst>
                </a:gridCol>
                <a:gridCol w="756412">
                  <a:extLst>
                    <a:ext uri="{9D8B030D-6E8A-4147-A177-3AD203B41FA5}">
                      <a16:colId xmlns:a16="http://schemas.microsoft.com/office/drawing/2014/main" val="2449387594"/>
                    </a:ext>
                  </a:extLst>
                </a:gridCol>
                <a:gridCol w="641838">
                  <a:extLst>
                    <a:ext uri="{9D8B030D-6E8A-4147-A177-3AD203B41FA5}">
                      <a16:colId xmlns:a16="http://schemas.microsoft.com/office/drawing/2014/main" val="2794220376"/>
                    </a:ext>
                  </a:extLst>
                </a:gridCol>
              </a:tblGrid>
              <a:tr h="2388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family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87713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Annotated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CCRG-1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1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202481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CCRG-2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>
                          <a:effectLst/>
                        </a:rPr>
                        <a:t>2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0592769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ProcA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>
                          <a:effectLst/>
                        </a:rPr>
                        <a:t>16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83292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 frame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ProcA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3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476179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out of flame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ProcA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1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9938463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4FF7A-EB45-4A8E-A34F-F38DD23B1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80685"/>
              </p:ext>
            </p:extLst>
          </p:nvPr>
        </p:nvGraphicFramePr>
        <p:xfrm>
          <a:off x="8757138" y="3019476"/>
          <a:ext cx="2240686" cy="27432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99909">
                  <a:extLst>
                    <a:ext uri="{9D8B030D-6E8A-4147-A177-3AD203B41FA5}">
                      <a16:colId xmlns:a16="http://schemas.microsoft.com/office/drawing/2014/main" val="4113237348"/>
                    </a:ext>
                  </a:extLst>
                </a:gridCol>
                <a:gridCol w="940777">
                  <a:extLst>
                    <a:ext uri="{9D8B030D-6E8A-4147-A177-3AD203B41FA5}">
                      <a16:colId xmlns:a16="http://schemas.microsoft.com/office/drawing/2014/main" val="308098629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Annotated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>
                          <a:effectLst/>
                        </a:rPr>
                        <a:t>143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5396882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Intergenic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>
                          <a:effectLst/>
                        </a:rPr>
                        <a:t>30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029046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Out of Frame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>
                          <a:effectLst/>
                        </a:rPr>
                        <a:t>29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1068068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In Frame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>
                          <a:effectLst/>
                        </a:rPr>
                        <a:t>24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588714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Antisense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8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818923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DAAE87-626C-4668-A2E5-7BD2A3347E39}"/>
              </a:ext>
            </a:extLst>
          </p:cNvPr>
          <p:cNvSpPr txBox="1"/>
          <p:nvPr/>
        </p:nvSpPr>
        <p:spPr>
          <a:xfrm>
            <a:off x="2656720" y="532637"/>
            <a:ext cx="505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Breakdown of SORFS found in MS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53598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E7A094-6E67-4251-9A71-A8E802CB7C41}"/>
              </a:ext>
            </a:extLst>
          </p:cNvPr>
          <p:cNvSpPr/>
          <p:nvPr/>
        </p:nvSpPr>
        <p:spPr>
          <a:xfrm>
            <a:off x="560145" y="2033189"/>
            <a:ext cx="1026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family2       product                                                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Nif11-like leader peptide family natural product precursor    18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lantipeptide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N/A                                                                         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hypothetical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hypothetical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protein                                          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HLIP          high light inducible protein                                   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other         ssl1498 family light-harvesting-like protein                  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hypothetical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hypothetical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protein                                           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hypothetical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hypothetical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protein                                          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hypothetical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hypothetical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protein                                           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hypothetical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hypothetical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protein                                          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hypothetical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hypothetical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protein                                          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other         RNA recognition motif-containing protein                      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        CCRG-2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CCRG-2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family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hypothetical protein                                          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other         bacteriocin                                                   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 other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carboxysome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peptide A                                         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carboxysome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peptide B                                          1</a:t>
            </a:r>
            <a:endParaRPr lang="LID4096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56196-0EC6-4A3D-8D45-7CD2D931DB6D}"/>
              </a:ext>
            </a:extLst>
          </p:cNvPr>
          <p:cNvSpPr/>
          <p:nvPr/>
        </p:nvSpPr>
        <p:spPr>
          <a:xfrm>
            <a:off x="9045819" y="666422"/>
            <a:ext cx="33176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Annotated       108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Intergenic       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 of Frame     23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Frame          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Antisense         8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7F295-D682-4E30-9E43-1A2196BE8C73}"/>
              </a:ext>
            </a:extLst>
          </p:cNvPr>
          <p:cNvSpPr txBox="1"/>
          <p:nvPr/>
        </p:nvSpPr>
        <p:spPr>
          <a:xfrm>
            <a:off x="8972550" y="109903"/>
            <a:ext cx="208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 cluster</a:t>
            </a:r>
            <a:endParaRPr lang="LID4096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4EC9A-A677-4510-B49B-58228C330AAB}"/>
              </a:ext>
            </a:extLst>
          </p:cNvPr>
          <p:cNvSpPr txBox="1"/>
          <p:nvPr/>
        </p:nvSpPr>
        <p:spPr>
          <a:xfrm>
            <a:off x="1608992" y="606669"/>
            <a:ext cx="511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Clustering according to BLAST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80277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8CC77D-5E41-4BF1-8CE4-565F528D9E2D}"/>
              </a:ext>
            </a:extLst>
          </p:cNvPr>
          <p:cNvSpPr/>
          <p:nvPr/>
        </p:nvSpPr>
        <p:spPr>
          <a:xfrm>
            <a:off x="1060938" y="579153"/>
            <a:ext cx="106592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Family        product                                                                       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CCRG-1        guanylate-binding protein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CCRG-2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CCRG-2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family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hypothetical protein     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DUF           DUF4278 domain-containing protein                                                                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DUF1816 domain-containing protein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DUF1995 family protein   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DUF2470 domain-containing protein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DUF2555 domain-containing protein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DUF2839 domain-containing protein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DUF2862 domain-containing protein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DUF2949 domain-containing protein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DUF2973 domain-containing protein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DUF2996 domain-containing protein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DUF3136 domain-containing protein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DUF3148 domain-containing protein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DUF3181 family protein   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DUF3188 domain-containing protein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DUF3252 domain-containing protein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DUF3303 family protein   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DUF3721 domain-containing protein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DUF3764 family protein   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DUF751 family protein    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HLIP          high light inducible protein                                                                     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N/A                                                                                                           30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Nif11-like leader peptide family natural product precursor                                      19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lantipeptide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hypothetical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hypothetical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protein                                                                            78</a:t>
            </a:r>
            <a:endParaRPr lang="LID4096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9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42EB42-23B2-4476-8B8E-DDA6CB0D594C}"/>
              </a:ext>
            </a:extLst>
          </p:cNvPr>
          <p:cNvSpPr/>
          <p:nvPr/>
        </p:nvSpPr>
        <p:spPr>
          <a:xfrm>
            <a:off x="722298" y="892670"/>
            <a:ext cx="116259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photosystem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photosystem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 core protein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photosystem I iron-sulfur center protein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photosystem I reaction center subunit IV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photosystem I reaction center subunit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PsaK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photosystem II protein Y 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photosystem II reaction center protein J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photosystem II reaction center protein L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photosystem II reaction center protein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PsbH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photosystem II reaction center protein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PsbN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ribosomal     30S ribosomal protein S13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30S ribosomal protein S15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30S ribosomal protein S17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30S ribosomal protein S18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30S ribosomal protein S19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30S ribosomal protein S21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50S ribosomal protein L27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50S ribosomal protein L28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50S ribosomal protein L29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50S ribosomal protein L31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50S ribosomal protein L32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50S ribosomal protein L33                                                                       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50S ribosomal protein L36                                                                        1</a:t>
            </a:r>
            <a:endParaRPr lang="LID4096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0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ABAD05-30A5-4C34-9CA3-D7D486DADEDB}"/>
              </a:ext>
            </a:extLst>
          </p:cNvPr>
          <p:cNvSpPr/>
          <p:nvPr/>
        </p:nvSpPr>
        <p:spPr>
          <a:xfrm>
            <a:off x="448409" y="81930"/>
            <a:ext cx="11065119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bacteriocin                                                                                     2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2Fe-2S iron-sulfur cluster binding domain-containing protein                                    2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NifU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family protein                                                                             1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YlxR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family protein                  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ssl1498 family light-harvesting-like protein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cytochrome b559 subunit alpha        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pterin-4-alpha-carbinolamine dehydratase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ion transporter                                                                                 1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carboxysome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peptide B                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translation initiation factor IF-1   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regulator transcription factor                                                         1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family protein                                                                             1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family transcriptional regulator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MEKHLA domain-containing protein     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chemotaxis protein                                                                              1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YciI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family protein                                                                             1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glutaredoxin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3                                                                                  1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SDR family NAD(P)-dependent oxidoreductase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NAD(P)H-quinone oxidoreductase subunit O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transcriptional repressor            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Pr2TM family membrane protein                                                                   1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family transcriptional regulator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ATP-dependent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protease adapter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ClpS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RNA methyltransferase                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DNA mismatch repair protein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pentapeptide repeat-containing protein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16S rRNA (cytidine(1402)-2'-O)-methyltransferase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RNA recognition motif-containing protein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sulfur carrier protein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rubredoxin                           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4a-hydroxytetrahydrobiopterin dehydratase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flagellar basal body rod protein     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HU family DNA-binding protein        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NAD(P)-dependent oxidoreductase      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FADH(2)-oxidizing methylenetetrahydrofolate--tRNA-(uracil(54)-C(5))- methyltransferase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TrmFO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1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carboxysome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peptide A                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chlororespiratory reduction protein 7                                                          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Asp-tRNA(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)/Glu-tRNA(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amidotransferase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subunit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1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cupin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domain-containing protein                                                                 1</a:t>
            </a:r>
            <a:endParaRPr lang="LID4096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33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F9B34EB-BB04-4758-BE18-6F01E41B4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3887"/>
            <a:ext cx="6153150" cy="295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FAC6014-6EB8-4C96-87F9-155B84017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48379"/>
            <a:ext cx="5143500" cy="247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A629C-92C2-47C7-B423-98E00F756E57}"/>
              </a:ext>
            </a:extLst>
          </p:cNvPr>
          <p:cNvSpPr txBox="1"/>
          <p:nvPr/>
        </p:nvSpPr>
        <p:spPr>
          <a:xfrm>
            <a:off x="1000125" y="5429250"/>
            <a:ext cx="3764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All ORFS in all lengths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30098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2E7A31-81E6-4C7B-87E3-97FDE033EFF4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Short proteins (upto 100 aa)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E78B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6D1805-5EF2-4691-BC36-4A1803D84D95}"/>
              </a:ext>
            </a:extLst>
          </p:cNvPr>
          <p:cNvSpPr txBox="1"/>
          <p:nvPr/>
        </p:nvSpPr>
        <p:spPr>
          <a:xfrm>
            <a:off x="1171575" y="600075"/>
            <a:ext cx="27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unique peptides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D8311-3BB9-4D41-9D16-7CED8029671A}"/>
              </a:ext>
            </a:extLst>
          </p:cNvPr>
          <p:cNvSpPr txBox="1"/>
          <p:nvPr/>
        </p:nvSpPr>
        <p:spPr>
          <a:xfrm>
            <a:off x="4876800" y="600075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coverage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9522-8891-4E47-877B-DEA62F1156F8}"/>
              </a:ext>
            </a:extLst>
          </p:cNvPr>
          <p:cNvSpPr txBox="1"/>
          <p:nvPr/>
        </p:nvSpPr>
        <p:spPr>
          <a:xfrm>
            <a:off x="9039225" y="600075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  <a:endParaRPr lang="LID4096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9216F2F-859C-4EEA-BDE4-A6FDD5AC9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0" y="1356162"/>
            <a:ext cx="3662362" cy="260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02CA21E-7D08-406A-B8CA-87C50756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477" y="1448237"/>
            <a:ext cx="3631259" cy="260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C711CC8-2277-4923-82E2-D86206BE8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048" y="1479542"/>
            <a:ext cx="3771222" cy="258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16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90C10B-7054-4056-AA54-9867FB690BB1}"/>
              </a:ext>
            </a:extLst>
          </p:cNvPr>
          <p:cNvSpPr txBox="1"/>
          <p:nvPr/>
        </p:nvSpPr>
        <p:spPr>
          <a:xfrm>
            <a:off x="3508175" y="5781675"/>
            <a:ext cx="4730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Without annotated genes</a:t>
            </a:r>
            <a:endParaRPr lang="LID4096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3B75A-3763-441A-BDF7-11E916077152}"/>
              </a:ext>
            </a:extLst>
          </p:cNvPr>
          <p:cNvSpPr txBox="1"/>
          <p:nvPr/>
        </p:nvSpPr>
        <p:spPr>
          <a:xfrm>
            <a:off x="1171575" y="600075"/>
            <a:ext cx="27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unique peptides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89690-376C-49D7-98DB-D0F29B5FA315}"/>
              </a:ext>
            </a:extLst>
          </p:cNvPr>
          <p:cNvSpPr txBox="1"/>
          <p:nvPr/>
        </p:nvSpPr>
        <p:spPr>
          <a:xfrm>
            <a:off x="4876800" y="600075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coverage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1F075-A16D-4E48-8AC0-68093353E768}"/>
              </a:ext>
            </a:extLst>
          </p:cNvPr>
          <p:cNvSpPr txBox="1"/>
          <p:nvPr/>
        </p:nvSpPr>
        <p:spPr>
          <a:xfrm>
            <a:off x="9039225" y="600075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  <a:endParaRPr lang="LID4096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9A34534-1066-4263-8977-79E6DC0C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2" y="1779861"/>
            <a:ext cx="3540205" cy="249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35F4DB0B-A006-4A44-AF8A-F724FCA28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81" y="1779860"/>
            <a:ext cx="3480581" cy="249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5DB4A21-5372-48EF-BE49-9F62E057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504" y="1926132"/>
            <a:ext cx="3614736" cy="247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54CD33-0408-4B9D-ADE7-DDD4712AC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01351"/>
              </p:ext>
            </p:extLst>
          </p:nvPr>
        </p:nvGraphicFramePr>
        <p:xfrm>
          <a:off x="1120475" y="1540553"/>
          <a:ext cx="8076276" cy="427913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05875">
                  <a:extLst>
                    <a:ext uri="{9D8B030D-6E8A-4147-A177-3AD203B41FA5}">
                      <a16:colId xmlns:a16="http://schemas.microsoft.com/office/drawing/2014/main" val="324256236"/>
                    </a:ext>
                  </a:extLst>
                </a:gridCol>
                <a:gridCol w="4976916">
                  <a:extLst>
                    <a:ext uri="{9D8B030D-6E8A-4147-A177-3AD203B41FA5}">
                      <a16:colId xmlns:a16="http://schemas.microsoft.com/office/drawing/2014/main" val="3678386256"/>
                    </a:ext>
                  </a:extLst>
                </a:gridCol>
                <a:gridCol w="935047">
                  <a:extLst>
                    <a:ext uri="{9D8B030D-6E8A-4147-A177-3AD203B41FA5}">
                      <a16:colId xmlns:a16="http://schemas.microsoft.com/office/drawing/2014/main" val="3389067536"/>
                    </a:ext>
                  </a:extLst>
                </a:gridCol>
                <a:gridCol w="658438">
                  <a:extLst>
                    <a:ext uri="{9D8B030D-6E8A-4147-A177-3AD203B41FA5}">
                      <a16:colId xmlns:a16="http://schemas.microsoft.com/office/drawing/2014/main" val="1788224193"/>
                    </a:ext>
                  </a:extLst>
                </a:gridCol>
              </a:tblGrid>
              <a:tr h="380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family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function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800" u="none" strike="noStrike" dirty="0">
                          <a:effectLst/>
                        </a:rPr>
                        <a:t> </a:t>
                      </a:r>
                      <a:r>
                        <a:rPr lang="en-US" sz="1800" u="none" strike="noStrike" dirty="0">
                          <a:effectLst/>
                        </a:rPr>
                        <a:t>in </a:t>
                      </a:r>
                      <a:r>
                        <a:rPr lang="en-US" sz="1800" u="none" strike="noStrike" dirty="0" err="1">
                          <a:effectLst/>
                        </a:rPr>
                        <a:t>ncbi</a:t>
                      </a:r>
                      <a:endParaRPr lang="en-I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From ref</a:t>
                      </a:r>
                      <a:r>
                        <a:rPr lang="en-IL" sz="1800" u="none" strike="noStrike" dirty="0">
                          <a:effectLst/>
                        </a:rPr>
                        <a:t> </a:t>
                      </a:r>
                      <a:endParaRPr lang="en-I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extLst>
                  <a:ext uri="{0D108BD9-81ED-4DB2-BD59-A6C34878D82A}">
                    <a16:rowId xmlns:a16="http://schemas.microsoft.com/office/drawing/2014/main" val="130478615"/>
                  </a:ext>
                </a:extLst>
              </a:tr>
              <a:tr h="380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ABC transporter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ATP-binding cassette domain-containing protein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>
                          <a:effectLst/>
                        </a:rPr>
                        <a:t>1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1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extLst>
                  <a:ext uri="{0D108BD9-81ED-4DB2-BD59-A6C34878D82A}">
                    <a16:rowId xmlns:a16="http://schemas.microsoft.com/office/drawing/2014/main" val="3118831635"/>
                  </a:ext>
                </a:extLst>
              </a:tr>
              <a:tr h="380316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CCRG-1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guanylate-binding protein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>
                          <a:effectLst/>
                        </a:rPr>
                        <a:t>1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>
                          <a:effectLst/>
                        </a:rPr>
                        <a:t>1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595121"/>
                  </a:ext>
                </a:extLst>
              </a:tr>
              <a:tr h="380316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hypothetical protein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2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0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962565"/>
                  </a:ext>
                </a:extLst>
              </a:tr>
              <a:tr h="380316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CCRG-2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CCRG-2 family </a:t>
                      </a:r>
                      <a:r>
                        <a:rPr lang="en-US" sz="1800" u="none" strike="noStrike" dirty="0" err="1">
                          <a:effectLst/>
                        </a:rPr>
                        <a:t>RiPP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>
                          <a:effectLst/>
                        </a:rPr>
                        <a:t>12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3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extLst>
                  <a:ext uri="{0D108BD9-81ED-4DB2-BD59-A6C34878D82A}">
                    <a16:rowId xmlns:a16="http://schemas.microsoft.com/office/drawing/2014/main" val="3654196663"/>
                  </a:ext>
                </a:extLst>
              </a:tr>
              <a:tr h="380316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CCRG-2 family protein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>
                          <a:effectLst/>
                        </a:rPr>
                        <a:t>3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>
                          <a:effectLst/>
                        </a:rPr>
                        <a:t>3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extLst>
                  <a:ext uri="{0D108BD9-81ED-4DB2-BD59-A6C34878D82A}">
                    <a16:rowId xmlns:a16="http://schemas.microsoft.com/office/drawing/2014/main" val="101442908"/>
                  </a:ext>
                </a:extLst>
              </a:tr>
              <a:tr h="380316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hypothetical protein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>
                          <a:effectLst/>
                        </a:rPr>
                        <a:t>3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>
                          <a:effectLst/>
                        </a:rPr>
                        <a:t>0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extLst>
                  <a:ext uri="{0D108BD9-81ED-4DB2-BD59-A6C34878D82A}">
                    <a16:rowId xmlns:a16="http://schemas.microsoft.com/office/drawing/2014/main" val="3471693157"/>
                  </a:ext>
                </a:extLst>
              </a:tr>
              <a:tr h="683097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err="1">
                          <a:effectLst/>
                        </a:rPr>
                        <a:t>ProcA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Nif11-like leader peptide family natural product precursor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34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>
                          <a:effectLst/>
                        </a:rPr>
                        <a:t>14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361169"/>
                  </a:ext>
                </a:extLst>
              </a:tr>
              <a:tr h="380316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lantipeptide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1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0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226367"/>
                  </a:ext>
                </a:extLst>
              </a:tr>
              <a:tr h="380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procM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lantipeptide-modifying enzyme LanM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1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1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ctr"/>
                </a:tc>
                <a:extLst>
                  <a:ext uri="{0D108BD9-81ED-4DB2-BD59-A6C34878D82A}">
                    <a16:rowId xmlns:a16="http://schemas.microsoft.com/office/drawing/2014/main" val="28133553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646EF7-A1A6-415A-926B-215534B0D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13682"/>
              </p:ext>
            </p:extLst>
          </p:nvPr>
        </p:nvGraphicFramePr>
        <p:xfrm>
          <a:off x="9363205" y="3680119"/>
          <a:ext cx="2064891" cy="2255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6017">
                  <a:extLst>
                    <a:ext uri="{9D8B030D-6E8A-4147-A177-3AD203B41FA5}">
                      <a16:colId xmlns:a16="http://schemas.microsoft.com/office/drawing/2014/main" val="3673756732"/>
                    </a:ext>
                  </a:extLst>
                </a:gridCol>
                <a:gridCol w="938874">
                  <a:extLst>
                    <a:ext uri="{9D8B030D-6E8A-4147-A177-3AD203B41FA5}">
                      <a16:colId xmlns:a16="http://schemas.microsoft.com/office/drawing/2014/main" val="386111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>
                          <a:effectLst/>
                        </a:rPr>
                        <a:t>Family</a:t>
                      </a:r>
                      <a:endParaRPr lang="en-US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in ref</a:t>
                      </a:r>
                      <a:endParaRPr lang="en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364537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ABC transporter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934308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CCRG-1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600" u="none" strike="noStrike" dirty="0">
                          <a:effectLst/>
                        </a:rPr>
                        <a:t>3</a:t>
                      </a:r>
                      <a:endParaRPr lang="en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95230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CCRG-2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600" u="none" strike="noStrike" dirty="0">
                          <a:effectLst/>
                        </a:rPr>
                        <a:t>12</a:t>
                      </a:r>
                      <a:endParaRPr lang="en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91096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err="1">
                          <a:effectLst/>
                        </a:rPr>
                        <a:t>ProcA</a:t>
                      </a:r>
                      <a:endParaRPr lang="en-US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600" u="none" strike="noStrike" dirty="0">
                          <a:effectLst/>
                        </a:rPr>
                        <a:t>29</a:t>
                      </a:r>
                      <a:endParaRPr lang="en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1733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procM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600" u="none" strike="noStrike" dirty="0">
                          <a:effectLst/>
                        </a:rPr>
                        <a:t>1</a:t>
                      </a:r>
                      <a:endParaRPr lang="en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893134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8794C3D-14C1-47B2-AD82-8BD180B8DD94}"/>
              </a:ext>
            </a:extLst>
          </p:cNvPr>
          <p:cNvSpPr txBox="1"/>
          <p:nvPr/>
        </p:nvSpPr>
        <p:spPr>
          <a:xfrm>
            <a:off x="953964" y="730814"/>
            <a:ext cx="108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CCRG and </a:t>
            </a:r>
            <a:r>
              <a:rPr lang="en-US" sz="3600" dirty="0" err="1"/>
              <a:t>ProcM</a:t>
            </a:r>
            <a:r>
              <a:rPr lang="en-US" sz="3600" dirty="0"/>
              <a:t>/A proteins in NCBI MIT9313 annotation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205682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A9A215-F012-4AE4-B6B9-175A56CAB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30860"/>
              </p:ext>
            </p:extLst>
          </p:nvPr>
        </p:nvGraphicFramePr>
        <p:xfrm>
          <a:off x="3187212" y="2149719"/>
          <a:ext cx="8188012" cy="4321419"/>
        </p:xfrm>
        <a:graphic>
          <a:graphicData uri="http://schemas.openxmlformats.org/drawingml/2006/table">
            <a:tbl>
              <a:tblPr firstRow="1" firstCol="1">
                <a:tableStyleId>{BC89EF96-8CEA-46FF-86C4-4CE0E7609802}</a:tableStyleId>
              </a:tblPr>
              <a:tblGrid>
                <a:gridCol w="916467">
                  <a:extLst>
                    <a:ext uri="{9D8B030D-6E8A-4147-A177-3AD203B41FA5}">
                      <a16:colId xmlns:a16="http://schemas.microsoft.com/office/drawing/2014/main" val="3787669591"/>
                    </a:ext>
                  </a:extLst>
                </a:gridCol>
                <a:gridCol w="3969095">
                  <a:extLst>
                    <a:ext uri="{9D8B030D-6E8A-4147-A177-3AD203B41FA5}">
                      <a16:colId xmlns:a16="http://schemas.microsoft.com/office/drawing/2014/main" val="29826384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564421226"/>
                    </a:ext>
                  </a:extLst>
                </a:gridCol>
                <a:gridCol w="1880050">
                  <a:extLst>
                    <a:ext uri="{9D8B030D-6E8A-4147-A177-3AD203B41FA5}">
                      <a16:colId xmlns:a16="http://schemas.microsoft.com/office/drawing/2014/main" val="3068953460"/>
                    </a:ext>
                  </a:extLst>
                </a:gridCol>
              </a:tblGrid>
              <a:tr h="604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family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product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Current </a:t>
                      </a:r>
                      <a:r>
                        <a:rPr lang="en-US" sz="1800" u="none" strike="noStrike" dirty="0" err="1">
                          <a:effectLst/>
                        </a:rPr>
                        <a:t>ncbi</a:t>
                      </a:r>
                      <a:r>
                        <a:rPr lang="en-IL" sz="1800" u="none" strike="noStrike" dirty="0">
                          <a:effectLst/>
                        </a:rPr>
                        <a:t> </a:t>
                      </a:r>
                      <a:endParaRPr lang="en-I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From paper</a:t>
                      </a:r>
                      <a:r>
                        <a:rPr lang="en-IL" sz="1800" u="none" strike="noStrike" dirty="0">
                          <a:effectLst/>
                        </a:rPr>
                        <a:t> </a:t>
                      </a:r>
                      <a:endParaRPr lang="en-I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948272"/>
                  </a:ext>
                </a:extLst>
              </a:tr>
              <a:tr h="604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CCRG-1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guanylate-binding protein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>
                          <a:effectLst/>
                        </a:rPr>
                        <a:t>1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1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850196"/>
                  </a:ext>
                </a:extLst>
              </a:tr>
              <a:tr h="51857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CCRG-2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CCRG-2 family </a:t>
                      </a:r>
                      <a:r>
                        <a:rPr lang="en-US" sz="1800" u="none" strike="noStrike" dirty="0" err="1">
                          <a:effectLst/>
                        </a:rPr>
                        <a:t>RiPP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12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3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38226"/>
                  </a:ext>
                </a:extLst>
              </a:tr>
              <a:tr h="51857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CCRG-2 family protein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>
                          <a:effectLst/>
                        </a:rPr>
                        <a:t>3</a:t>
                      </a:r>
                      <a:endParaRPr lang="en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3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40688"/>
                  </a:ext>
                </a:extLst>
              </a:tr>
              <a:tr h="1209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ProcA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Nif11-like leader peptide family natural product precursor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34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14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711768"/>
                  </a:ext>
                </a:extLst>
              </a:tr>
              <a:tr h="864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procM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lantipeptide</a:t>
                      </a:r>
                      <a:r>
                        <a:rPr lang="en-US" sz="1800" u="none" strike="noStrike" dirty="0">
                          <a:effectLst/>
                        </a:rPr>
                        <a:t>-modifying enzyme </a:t>
                      </a:r>
                      <a:r>
                        <a:rPr lang="en-US" sz="1800" u="none" strike="noStrike" dirty="0" err="1">
                          <a:effectLst/>
                        </a:rPr>
                        <a:t>LanM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1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sz="1800" u="none" strike="noStrike" dirty="0">
                          <a:effectLst/>
                        </a:rPr>
                        <a:t>1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061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E56C0BE-C17F-4703-A5AF-EB6FC28316BB}"/>
              </a:ext>
            </a:extLst>
          </p:cNvPr>
          <p:cNvSpPr txBox="1"/>
          <p:nvPr/>
        </p:nvSpPr>
        <p:spPr>
          <a:xfrm>
            <a:off x="6493119" y="1820008"/>
            <a:ext cx="21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current annotation</a:t>
            </a:r>
            <a:endParaRPr lang="LID4096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40D068-3462-4AFE-A373-EE6865D94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713634"/>
              </p:ext>
            </p:extLst>
          </p:nvPr>
        </p:nvGraphicFramePr>
        <p:xfrm>
          <a:off x="394670" y="4290036"/>
          <a:ext cx="2511724" cy="210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42785">
                  <a:extLst>
                    <a:ext uri="{9D8B030D-6E8A-4147-A177-3AD203B41FA5}">
                      <a16:colId xmlns:a16="http://schemas.microsoft.com/office/drawing/2014/main" val="3673756732"/>
                    </a:ext>
                  </a:extLst>
                </a:gridCol>
                <a:gridCol w="1568939">
                  <a:extLst>
                    <a:ext uri="{9D8B030D-6E8A-4147-A177-3AD203B41FA5}">
                      <a16:colId xmlns:a16="http://schemas.microsoft.com/office/drawing/2014/main" val="3861118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>
                          <a:effectLst/>
                        </a:rPr>
                        <a:t>Family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Count in original paper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364537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CCRG-1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3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95230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CCRG-2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12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91096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kern="1200" dirty="0" err="1">
                          <a:effectLst/>
                        </a:rPr>
                        <a:t>ProcA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29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61733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procM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800" u="none" strike="noStrike" dirty="0">
                          <a:effectLst/>
                        </a:rPr>
                        <a:t>1</a:t>
                      </a:r>
                      <a:endParaRPr lang="en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893134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EE89BC-4114-4783-8955-F640F9998E3B}"/>
              </a:ext>
            </a:extLst>
          </p:cNvPr>
          <p:cNvSpPr txBox="1"/>
          <p:nvPr/>
        </p:nvSpPr>
        <p:spPr>
          <a:xfrm>
            <a:off x="1290918" y="386862"/>
            <a:ext cx="108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CCRG and </a:t>
            </a:r>
            <a:r>
              <a:rPr lang="en-US" sz="3600" dirty="0" err="1"/>
              <a:t>ProcM</a:t>
            </a:r>
            <a:r>
              <a:rPr lang="en-US" sz="3600" dirty="0"/>
              <a:t>/A proteins in NCBI MIT9313 annotation</a:t>
            </a:r>
            <a:endParaRPr lang="LID4096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2C639-7D7F-43BE-AFC4-2A259C4683A2}"/>
              </a:ext>
            </a:extLst>
          </p:cNvPr>
          <p:cNvSpPr txBox="1"/>
          <p:nvPr/>
        </p:nvSpPr>
        <p:spPr>
          <a:xfrm>
            <a:off x="3757492" y="1106501"/>
            <a:ext cx="416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mapping based on left/right </a:t>
            </a:r>
            <a:r>
              <a:rPr lang="en-US" dirty="0" err="1"/>
              <a:t>coords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4918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3D76AD-1AB7-457B-ADFC-74F0285D8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2" y="1000125"/>
            <a:ext cx="11363325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186248-8BF6-4AFB-B2AF-72C550A96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6"/>
          <a:stretch/>
        </p:blipFill>
        <p:spPr bwMode="auto">
          <a:xfrm>
            <a:off x="447332" y="154709"/>
            <a:ext cx="11363325" cy="30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11A9229-B63E-408D-A1CD-FF775C32F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1" r="3571" b="70344"/>
          <a:stretch/>
        </p:blipFill>
        <p:spPr bwMode="auto">
          <a:xfrm>
            <a:off x="10670011" y="303672"/>
            <a:ext cx="1362174" cy="17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83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F9C80-C93E-4C8A-9071-E883A23E1DC3}"/>
              </a:ext>
            </a:extLst>
          </p:cNvPr>
          <p:cNvSpPr txBox="1"/>
          <p:nvPr/>
        </p:nvSpPr>
        <p:spPr>
          <a:xfrm>
            <a:off x="4536831" y="312127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Zoom in</a:t>
            </a:r>
            <a:endParaRPr lang="LID4096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DEBC9B7-1295-4443-89FA-A889BDC04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1" r="3571" b="70344"/>
          <a:stretch/>
        </p:blipFill>
        <p:spPr bwMode="auto">
          <a:xfrm>
            <a:off x="10670011" y="303672"/>
            <a:ext cx="1362174" cy="17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B649E6A-9F85-4946-A888-B36307B16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550" y="2672068"/>
            <a:ext cx="6661323" cy="197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3526F9E-A23C-4F1A-A0FF-890EFD37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9" y="1001818"/>
            <a:ext cx="6999844" cy="207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F671D07-F8DE-43A6-866B-09F63DCDA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10" y="4929469"/>
            <a:ext cx="6666903" cy="197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13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6318F95-E537-4F3B-87A4-B44CB768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8" y="714195"/>
            <a:ext cx="12192000" cy="210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1363D97-0E50-4218-87AD-D4F1A427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23" y="3312524"/>
            <a:ext cx="4413364" cy="329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3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886</Words>
  <Application>Microsoft Office PowerPoint</Application>
  <PresentationFormat>Widescreen</PresentationFormat>
  <Paragraphs>276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Courier New</vt:lpstr>
      <vt:lpstr>Office Theme</vt:lpstr>
      <vt:lpstr>MIT9313  alternative ORFs  from proteome ISME16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MIT9313  alternative ORFs  from proteome ISME16</dc:title>
  <dc:creator>wosnat</dc:creator>
  <cp:lastModifiedBy>wosnat</cp:lastModifiedBy>
  <cp:revision>9</cp:revision>
  <dcterms:created xsi:type="dcterms:W3CDTF">2020-04-07T08:17:47Z</dcterms:created>
  <dcterms:modified xsi:type="dcterms:W3CDTF">2020-04-09T12:19:14Z</dcterms:modified>
</cp:coreProperties>
</file>