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4" r:id="rId3"/>
    <p:sldId id="285" r:id="rId4"/>
    <p:sldId id="256" r:id="rId5"/>
    <p:sldId id="271" r:id="rId6"/>
    <p:sldId id="272" r:id="rId7"/>
    <p:sldId id="273" r:id="rId8"/>
    <p:sldId id="274" r:id="rId9"/>
    <p:sldId id="275" r:id="rId10"/>
    <p:sldId id="279" r:id="rId11"/>
    <p:sldId id="276" r:id="rId12"/>
    <p:sldId id="278" r:id="rId13"/>
    <p:sldId id="280" r:id="rId14"/>
    <p:sldId id="281" r:id="rId15"/>
    <p:sldId id="260" r:id="rId16"/>
    <p:sldId id="262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F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359A9-7F3F-435D-8404-789652D16EF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63E56B3-B7C9-4E99-AB69-79E88C05F059}">
      <dgm:prSet/>
      <dgm:spPr/>
      <dgm:t>
        <a:bodyPr/>
        <a:lstStyle/>
        <a:p>
          <a:r>
            <a:rPr lang="en-US"/>
            <a:t>All alternative ORFs in MIT9313 genome 6 frame translation </a:t>
          </a:r>
          <a:endParaRPr lang="en-IL"/>
        </a:p>
      </dgm:t>
    </dgm:pt>
    <dgm:pt modelId="{809C732F-31BD-413D-8B41-B85FE673A590}" type="parTrans" cxnId="{4A8252C8-B3B1-4EDD-A709-A45766F48C6B}">
      <dgm:prSet/>
      <dgm:spPr/>
      <dgm:t>
        <a:bodyPr/>
        <a:lstStyle/>
        <a:p>
          <a:endParaRPr lang="LID4096"/>
        </a:p>
      </dgm:t>
    </dgm:pt>
    <dgm:pt modelId="{27BB6A63-9E98-4474-8DBD-C155ECDB41C5}" type="sibTrans" cxnId="{4A8252C8-B3B1-4EDD-A709-A45766F48C6B}">
      <dgm:prSet/>
      <dgm:spPr/>
      <dgm:t>
        <a:bodyPr/>
        <a:lstStyle/>
        <a:p>
          <a:endParaRPr lang="LID4096"/>
        </a:p>
      </dgm:t>
    </dgm:pt>
    <dgm:pt modelId="{FB3ECE25-2CC5-4BE4-89BD-43145254A61E}">
      <dgm:prSet/>
      <dgm:spPr/>
      <dgm:t>
        <a:bodyPr/>
        <a:lstStyle/>
        <a:p>
          <a:r>
            <a:rPr lang="en-US" dirty="0"/>
            <a:t>34503 total ORFs</a:t>
          </a:r>
          <a:endParaRPr lang="en-IL" dirty="0"/>
        </a:p>
      </dgm:t>
    </dgm:pt>
    <dgm:pt modelId="{E4CF9FF0-6914-4645-A918-5FCFA57F7F00}" type="parTrans" cxnId="{A662B329-A69C-42A5-9DD3-071435836EE9}">
      <dgm:prSet/>
      <dgm:spPr/>
      <dgm:t>
        <a:bodyPr/>
        <a:lstStyle/>
        <a:p>
          <a:endParaRPr lang="LID4096"/>
        </a:p>
      </dgm:t>
    </dgm:pt>
    <dgm:pt modelId="{8EF2D55A-91D8-4D8A-99A4-200898140F3F}" type="sibTrans" cxnId="{A662B329-A69C-42A5-9DD3-071435836EE9}">
      <dgm:prSet/>
      <dgm:spPr/>
      <dgm:t>
        <a:bodyPr/>
        <a:lstStyle/>
        <a:p>
          <a:endParaRPr lang="LID4096"/>
        </a:p>
      </dgm:t>
    </dgm:pt>
    <dgm:pt modelId="{2D65AD3C-3D7E-4EAB-8031-3879DA51A26E}">
      <dgm:prSet/>
      <dgm:spPr/>
      <dgm:t>
        <a:bodyPr/>
        <a:lstStyle/>
        <a:p>
          <a:r>
            <a:rPr lang="en-US" dirty="0"/>
            <a:t>Detect in proteomics </a:t>
          </a:r>
          <a:endParaRPr lang="en-IL" dirty="0"/>
        </a:p>
      </dgm:t>
    </dgm:pt>
    <dgm:pt modelId="{F6976AAA-D7C5-4939-9AAB-415795D17805}" type="parTrans" cxnId="{559AB991-CBA8-4EB5-BD6A-D5FB371FFEF2}">
      <dgm:prSet/>
      <dgm:spPr/>
      <dgm:t>
        <a:bodyPr/>
        <a:lstStyle/>
        <a:p>
          <a:endParaRPr lang="LID4096"/>
        </a:p>
      </dgm:t>
    </dgm:pt>
    <dgm:pt modelId="{6B20935C-CCA1-418E-A8F3-A525D70C6050}" type="sibTrans" cxnId="{559AB991-CBA8-4EB5-BD6A-D5FB371FFEF2}">
      <dgm:prSet/>
      <dgm:spPr/>
      <dgm:t>
        <a:bodyPr/>
        <a:lstStyle/>
        <a:p>
          <a:endParaRPr lang="LID4096"/>
        </a:p>
      </dgm:t>
    </dgm:pt>
    <dgm:pt modelId="{B2E325F1-7F7E-488A-9706-9051E4A9A1FB}">
      <dgm:prSet/>
      <dgm:spPr/>
      <dgm:t>
        <a:bodyPr/>
        <a:lstStyle/>
        <a:p>
          <a:r>
            <a:rPr lang="en-US" dirty="0"/>
            <a:t>Unique Peptides &gt; 1 or </a:t>
          </a:r>
          <a:r>
            <a:rPr lang="en-US" dirty="0" err="1"/>
            <a:t>max_xCorr</a:t>
          </a:r>
          <a:r>
            <a:rPr lang="en-US" dirty="0"/>
            <a:t> &gt; 3</a:t>
          </a:r>
          <a:endParaRPr lang="en-IL" dirty="0"/>
        </a:p>
      </dgm:t>
    </dgm:pt>
    <dgm:pt modelId="{6C910B39-24DB-4998-9770-3EEBBBBB4070}" type="parTrans" cxnId="{5030A123-FE39-4511-A73B-83E7A46026B5}">
      <dgm:prSet/>
      <dgm:spPr/>
      <dgm:t>
        <a:bodyPr/>
        <a:lstStyle/>
        <a:p>
          <a:endParaRPr lang="LID4096"/>
        </a:p>
      </dgm:t>
    </dgm:pt>
    <dgm:pt modelId="{D42E2BD9-2800-44BB-80CE-C14EAF1673F5}" type="sibTrans" cxnId="{5030A123-FE39-4511-A73B-83E7A46026B5}">
      <dgm:prSet/>
      <dgm:spPr/>
      <dgm:t>
        <a:bodyPr/>
        <a:lstStyle/>
        <a:p>
          <a:endParaRPr lang="LID4096"/>
        </a:p>
      </dgm:t>
    </dgm:pt>
    <dgm:pt modelId="{F917A7AC-C1C1-4B58-A8FE-F7E887E59B25}">
      <dgm:prSet/>
      <dgm:spPr/>
      <dgm:t>
        <a:bodyPr/>
        <a:lstStyle/>
        <a:p>
          <a:r>
            <a:rPr lang="en-US" dirty="0"/>
            <a:t>1358 detected</a:t>
          </a:r>
          <a:endParaRPr lang="en-IL" dirty="0"/>
        </a:p>
      </dgm:t>
    </dgm:pt>
    <dgm:pt modelId="{1C721F8C-CCB3-4696-974F-51DB42806CB9}" type="parTrans" cxnId="{751744DA-1D38-47DA-935F-B093293F6E9B}">
      <dgm:prSet/>
      <dgm:spPr/>
      <dgm:t>
        <a:bodyPr/>
        <a:lstStyle/>
        <a:p>
          <a:endParaRPr lang="LID4096"/>
        </a:p>
      </dgm:t>
    </dgm:pt>
    <dgm:pt modelId="{BA268D62-70FA-4308-A3D2-48DD8272C3BE}" type="sibTrans" cxnId="{751744DA-1D38-47DA-935F-B093293F6E9B}">
      <dgm:prSet/>
      <dgm:spPr/>
      <dgm:t>
        <a:bodyPr/>
        <a:lstStyle/>
        <a:p>
          <a:endParaRPr lang="LID4096"/>
        </a:p>
      </dgm:t>
    </dgm:pt>
    <dgm:pt modelId="{DD515FBC-2665-4346-8488-D41435F368D9}">
      <dgm:prSet/>
      <dgm:spPr/>
      <dgm:t>
        <a:bodyPr/>
        <a:lstStyle/>
        <a:p>
          <a:r>
            <a:rPr lang="en-US" dirty="0"/>
            <a:t>Select &lt; 100 aa</a:t>
          </a:r>
          <a:endParaRPr lang="en-IL" dirty="0"/>
        </a:p>
      </dgm:t>
    </dgm:pt>
    <dgm:pt modelId="{60804A40-FA22-4DBE-A8C5-11FFF118A26A}" type="parTrans" cxnId="{6B43288C-84FE-4356-A8CF-4AE959FE58D2}">
      <dgm:prSet/>
      <dgm:spPr/>
      <dgm:t>
        <a:bodyPr/>
        <a:lstStyle/>
        <a:p>
          <a:endParaRPr lang="LID4096"/>
        </a:p>
      </dgm:t>
    </dgm:pt>
    <dgm:pt modelId="{AEBB95E1-C110-4DC6-87DD-FF947F5EEB95}" type="sibTrans" cxnId="{6B43288C-84FE-4356-A8CF-4AE959FE58D2}">
      <dgm:prSet/>
      <dgm:spPr/>
      <dgm:t>
        <a:bodyPr/>
        <a:lstStyle/>
        <a:p>
          <a:endParaRPr lang="LID4096"/>
        </a:p>
      </dgm:t>
    </dgm:pt>
    <dgm:pt modelId="{307DD6E7-EC9B-48B7-8BB4-182FAB4532E3}">
      <dgm:prSet/>
      <dgm:spPr/>
      <dgm:t>
        <a:bodyPr/>
        <a:lstStyle/>
        <a:p>
          <a:r>
            <a:rPr lang="en-US" dirty="0"/>
            <a:t>180 selected </a:t>
          </a:r>
          <a:endParaRPr lang="en-IL" dirty="0"/>
        </a:p>
      </dgm:t>
    </dgm:pt>
    <dgm:pt modelId="{B0CD8D65-26E8-4544-9765-E2BF4BF84183}" type="parTrans" cxnId="{0D6BEE67-9E1C-41E2-9CEE-09F8A3509BD0}">
      <dgm:prSet/>
      <dgm:spPr/>
      <dgm:t>
        <a:bodyPr/>
        <a:lstStyle/>
        <a:p>
          <a:endParaRPr lang="LID4096"/>
        </a:p>
      </dgm:t>
    </dgm:pt>
    <dgm:pt modelId="{481A0B98-ADEE-423E-A78E-1F733C698AAA}" type="sibTrans" cxnId="{0D6BEE67-9E1C-41E2-9CEE-09F8A3509BD0}">
      <dgm:prSet/>
      <dgm:spPr/>
      <dgm:t>
        <a:bodyPr/>
        <a:lstStyle/>
        <a:p>
          <a:endParaRPr lang="LID4096"/>
        </a:p>
      </dgm:t>
    </dgm:pt>
    <dgm:pt modelId="{3F1F486D-0538-4197-AA21-3AF2F73D6D2F}">
      <dgm:prSet/>
      <dgm:spPr/>
      <dgm:t>
        <a:bodyPr/>
        <a:lstStyle/>
        <a:p>
          <a:r>
            <a:rPr lang="en-US" dirty="0"/>
            <a:t>including 2386 annotated genes</a:t>
          </a:r>
          <a:endParaRPr lang="en-IL" dirty="0"/>
        </a:p>
      </dgm:t>
    </dgm:pt>
    <dgm:pt modelId="{BD48CFD6-C735-457B-9299-769304104016}" type="parTrans" cxnId="{05528FDA-9D17-4305-ABDC-911C91A902E4}">
      <dgm:prSet/>
      <dgm:spPr/>
      <dgm:t>
        <a:bodyPr/>
        <a:lstStyle/>
        <a:p>
          <a:endParaRPr lang="LID4096"/>
        </a:p>
      </dgm:t>
    </dgm:pt>
    <dgm:pt modelId="{2E4268EF-AB45-4328-AEF6-8C85C791B7B4}" type="sibTrans" cxnId="{05528FDA-9D17-4305-ABDC-911C91A902E4}">
      <dgm:prSet/>
      <dgm:spPr/>
      <dgm:t>
        <a:bodyPr/>
        <a:lstStyle/>
        <a:p>
          <a:endParaRPr lang="LID4096"/>
        </a:p>
      </dgm:t>
    </dgm:pt>
    <dgm:pt modelId="{37329201-187C-445B-A15D-BB23CC980E0A}" type="pres">
      <dgm:prSet presAssocID="{CDF359A9-7F3F-435D-8404-789652D16EFD}" presName="rootnode" presStyleCnt="0">
        <dgm:presLayoutVars>
          <dgm:chMax/>
          <dgm:chPref/>
          <dgm:dir/>
          <dgm:animLvl val="lvl"/>
        </dgm:presLayoutVars>
      </dgm:prSet>
      <dgm:spPr/>
    </dgm:pt>
    <dgm:pt modelId="{AFFD9C09-31FB-4780-AA89-B766BBA1EDBA}" type="pres">
      <dgm:prSet presAssocID="{163E56B3-B7C9-4E99-AB69-79E88C05F059}" presName="composite" presStyleCnt="0"/>
      <dgm:spPr/>
    </dgm:pt>
    <dgm:pt modelId="{EA66BCE7-CE58-4D47-AE94-6845DBBCD9AD}" type="pres">
      <dgm:prSet presAssocID="{163E56B3-B7C9-4E99-AB69-79E88C05F059}" presName="bentUpArrow1" presStyleLbl="alignImgPlace1" presStyleIdx="0" presStyleCnt="2"/>
      <dgm:spPr/>
    </dgm:pt>
    <dgm:pt modelId="{8718DDF4-B5CA-4E79-96A7-61D96095B4C4}" type="pres">
      <dgm:prSet presAssocID="{163E56B3-B7C9-4E99-AB69-79E88C05F05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60EFE9-674A-4847-9D62-6B6176F26E65}" type="pres">
      <dgm:prSet presAssocID="{163E56B3-B7C9-4E99-AB69-79E88C05F059}" presName="ChildText" presStyleLbl="revTx" presStyleIdx="0" presStyleCnt="3" custScaleX="248650" custLinFactNeighborX="80926">
        <dgm:presLayoutVars>
          <dgm:chMax val="0"/>
          <dgm:chPref val="0"/>
          <dgm:bulletEnabled val="1"/>
        </dgm:presLayoutVars>
      </dgm:prSet>
      <dgm:spPr/>
    </dgm:pt>
    <dgm:pt modelId="{9061FC0C-2F19-4389-9C95-EFF5AE59E7F8}" type="pres">
      <dgm:prSet presAssocID="{27BB6A63-9E98-4474-8DBD-C155ECDB41C5}" presName="sibTrans" presStyleCnt="0"/>
      <dgm:spPr/>
    </dgm:pt>
    <dgm:pt modelId="{157BD932-4A8C-4538-8A65-D042EFEA2C7C}" type="pres">
      <dgm:prSet presAssocID="{2D65AD3C-3D7E-4EAB-8031-3879DA51A26E}" presName="composite" presStyleCnt="0"/>
      <dgm:spPr/>
    </dgm:pt>
    <dgm:pt modelId="{3C1DF0BE-F465-4F7E-AE1F-027F7F5CA719}" type="pres">
      <dgm:prSet presAssocID="{2D65AD3C-3D7E-4EAB-8031-3879DA51A26E}" presName="bentUpArrow1" presStyleLbl="alignImgPlace1" presStyleIdx="1" presStyleCnt="2"/>
      <dgm:spPr/>
    </dgm:pt>
    <dgm:pt modelId="{9616D86A-EBEF-42CF-AEAF-FCAD95DA49FF}" type="pres">
      <dgm:prSet presAssocID="{2D65AD3C-3D7E-4EAB-8031-3879DA51A26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DEDF784-AD42-4439-9174-ADD4F2F65E13}" type="pres">
      <dgm:prSet presAssocID="{2D65AD3C-3D7E-4EAB-8031-3879DA51A26E}" presName="ChildText" presStyleLbl="revTx" presStyleIdx="1" presStyleCnt="3" custScaleX="260671" custLinFactNeighborX="84842" custLinFactNeighborY="-3381">
        <dgm:presLayoutVars>
          <dgm:chMax val="0"/>
          <dgm:chPref val="0"/>
          <dgm:bulletEnabled val="1"/>
        </dgm:presLayoutVars>
      </dgm:prSet>
      <dgm:spPr/>
    </dgm:pt>
    <dgm:pt modelId="{DF82E1CE-0247-4457-9515-6E84435CD226}" type="pres">
      <dgm:prSet presAssocID="{6B20935C-CCA1-418E-A8F3-A525D70C6050}" presName="sibTrans" presStyleCnt="0"/>
      <dgm:spPr/>
    </dgm:pt>
    <dgm:pt modelId="{B8CA2E4B-48D1-4C6F-A662-6E38DAE2B253}" type="pres">
      <dgm:prSet presAssocID="{DD515FBC-2665-4346-8488-D41435F368D9}" presName="composite" presStyleCnt="0"/>
      <dgm:spPr/>
    </dgm:pt>
    <dgm:pt modelId="{EFD82DA2-77E5-4ADB-8CD1-8BA96DFC9455}" type="pres">
      <dgm:prSet presAssocID="{DD515FBC-2665-4346-8488-D41435F368D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0F4EA84-5493-47AA-898A-702BF97DF437}" type="pres">
      <dgm:prSet presAssocID="{DD515FBC-2665-4346-8488-D41435F368D9}" presName="FinalChildText" presStyleLbl="revTx" presStyleIdx="2" presStyleCnt="3" custScaleX="174547" custLinFactNeighborX="40747" custLinFactNeighborY="-4305">
        <dgm:presLayoutVars>
          <dgm:chMax val="0"/>
          <dgm:chPref val="0"/>
          <dgm:bulletEnabled val="1"/>
        </dgm:presLayoutVars>
      </dgm:prSet>
      <dgm:spPr/>
    </dgm:pt>
  </dgm:ptLst>
  <dgm:cxnLst>
    <dgm:cxn modelId="{66B77600-C06B-468C-8734-D718BD135948}" type="presOf" srcId="{F917A7AC-C1C1-4B58-A8FE-F7E887E59B25}" destId="{9DEDF784-AD42-4439-9174-ADD4F2F65E13}" srcOrd="0" destOrd="1" presId="urn:microsoft.com/office/officeart/2005/8/layout/StepDownProcess"/>
    <dgm:cxn modelId="{2B897C18-2C80-4764-9008-0BB3F2468A85}" type="presOf" srcId="{DD515FBC-2665-4346-8488-D41435F368D9}" destId="{EFD82DA2-77E5-4ADB-8CD1-8BA96DFC9455}" srcOrd="0" destOrd="0" presId="urn:microsoft.com/office/officeart/2005/8/layout/StepDownProcess"/>
    <dgm:cxn modelId="{5030A123-FE39-4511-A73B-83E7A46026B5}" srcId="{2D65AD3C-3D7E-4EAB-8031-3879DA51A26E}" destId="{B2E325F1-7F7E-488A-9706-9051E4A9A1FB}" srcOrd="0" destOrd="0" parTransId="{6C910B39-24DB-4998-9770-3EEBBBBB4070}" sibTransId="{D42E2BD9-2800-44BB-80CE-C14EAF1673F5}"/>
    <dgm:cxn modelId="{A662B329-A69C-42A5-9DD3-071435836EE9}" srcId="{163E56B3-B7C9-4E99-AB69-79E88C05F059}" destId="{FB3ECE25-2CC5-4BE4-89BD-43145254A61E}" srcOrd="0" destOrd="0" parTransId="{E4CF9FF0-6914-4645-A918-5FCFA57F7F00}" sibTransId="{8EF2D55A-91D8-4D8A-99A4-200898140F3F}"/>
    <dgm:cxn modelId="{B4AC4D38-AC53-46F1-97DB-FEA0748D6471}" type="presOf" srcId="{163E56B3-B7C9-4E99-AB69-79E88C05F059}" destId="{8718DDF4-B5CA-4E79-96A7-61D96095B4C4}" srcOrd="0" destOrd="0" presId="urn:microsoft.com/office/officeart/2005/8/layout/StepDownProcess"/>
    <dgm:cxn modelId="{0D6BEE67-9E1C-41E2-9CEE-09F8A3509BD0}" srcId="{DD515FBC-2665-4346-8488-D41435F368D9}" destId="{307DD6E7-EC9B-48B7-8BB4-182FAB4532E3}" srcOrd="0" destOrd="0" parTransId="{B0CD8D65-26E8-4544-9765-E2BF4BF84183}" sibTransId="{481A0B98-ADEE-423E-A78E-1F733C698AAA}"/>
    <dgm:cxn modelId="{ABCC0F6E-796A-4943-895A-7A02455719D1}" type="presOf" srcId="{307DD6E7-EC9B-48B7-8BB4-182FAB4532E3}" destId="{B0F4EA84-5493-47AA-898A-702BF97DF437}" srcOrd="0" destOrd="0" presId="urn:microsoft.com/office/officeart/2005/8/layout/StepDownProcess"/>
    <dgm:cxn modelId="{0C731272-AD98-4D67-A8E4-68083E8B3D89}" type="presOf" srcId="{FB3ECE25-2CC5-4BE4-89BD-43145254A61E}" destId="{7860EFE9-674A-4847-9D62-6B6176F26E65}" srcOrd="0" destOrd="0" presId="urn:microsoft.com/office/officeart/2005/8/layout/StepDownProcess"/>
    <dgm:cxn modelId="{6B43288C-84FE-4356-A8CF-4AE959FE58D2}" srcId="{CDF359A9-7F3F-435D-8404-789652D16EFD}" destId="{DD515FBC-2665-4346-8488-D41435F368D9}" srcOrd="2" destOrd="0" parTransId="{60804A40-FA22-4DBE-A8C5-11FFF118A26A}" sibTransId="{AEBB95E1-C110-4DC6-87DD-FF947F5EEB95}"/>
    <dgm:cxn modelId="{559AB991-CBA8-4EB5-BD6A-D5FB371FFEF2}" srcId="{CDF359A9-7F3F-435D-8404-789652D16EFD}" destId="{2D65AD3C-3D7E-4EAB-8031-3879DA51A26E}" srcOrd="1" destOrd="0" parTransId="{F6976AAA-D7C5-4939-9AAB-415795D17805}" sibTransId="{6B20935C-CCA1-418E-A8F3-A525D70C6050}"/>
    <dgm:cxn modelId="{0F8D3096-4806-47D3-BF59-6D449DE75084}" type="presOf" srcId="{B2E325F1-7F7E-488A-9706-9051E4A9A1FB}" destId="{9DEDF784-AD42-4439-9174-ADD4F2F65E13}" srcOrd="0" destOrd="0" presId="urn:microsoft.com/office/officeart/2005/8/layout/StepDownProcess"/>
    <dgm:cxn modelId="{67B789A0-99A9-462D-A70B-02063DA2780D}" type="presOf" srcId="{2D65AD3C-3D7E-4EAB-8031-3879DA51A26E}" destId="{9616D86A-EBEF-42CF-AEAF-FCAD95DA49FF}" srcOrd="0" destOrd="0" presId="urn:microsoft.com/office/officeart/2005/8/layout/StepDownProcess"/>
    <dgm:cxn modelId="{95D700B3-B502-466B-A5BD-615699AEA24D}" type="presOf" srcId="{3F1F486D-0538-4197-AA21-3AF2F73D6D2F}" destId="{7860EFE9-674A-4847-9D62-6B6176F26E65}" srcOrd="0" destOrd="1" presId="urn:microsoft.com/office/officeart/2005/8/layout/StepDownProcess"/>
    <dgm:cxn modelId="{F964B4C3-9CA6-411F-BFE0-03F2E5A9D8F4}" type="presOf" srcId="{CDF359A9-7F3F-435D-8404-789652D16EFD}" destId="{37329201-187C-445B-A15D-BB23CC980E0A}" srcOrd="0" destOrd="0" presId="urn:microsoft.com/office/officeart/2005/8/layout/StepDownProcess"/>
    <dgm:cxn modelId="{4A8252C8-B3B1-4EDD-A709-A45766F48C6B}" srcId="{CDF359A9-7F3F-435D-8404-789652D16EFD}" destId="{163E56B3-B7C9-4E99-AB69-79E88C05F059}" srcOrd="0" destOrd="0" parTransId="{809C732F-31BD-413D-8B41-B85FE673A590}" sibTransId="{27BB6A63-9E98-4474-8DBD-C155ECDB41C5}"/>
    <dgm:cxn modelId="{751744DA-1D38-47DA-935F-B093293F6E9B}" srcId="{2D65AD3C-3D7E-4EAB-8031-3879DA51A26E}" destId="{F917A7AC-C1C1-4B58-A8FE-F7E887E59B25}" srcOrd="1" destOrd="0" parTransId="{1C721F8C-CCB3-4696-974F-51DB42806CB9}" sibTransId="{BA268D62-70FA-4308-A3D2-48DD8272C3BE}"/>
    <dgm:cxn modelId="{05528FDA-9D17-4305-ABDC-911C91A902E4}" srcId="{163E56B3-B7C9-4E99-AB69-79E88C05F059}" destId="{3F1F486D-0538-4197-AA21-3AF2F73D6D2F}" srcOrd="1" destOrd="0" parTransId="{BD48CFD6-C735-457B-9299-769304104016}" sibTransId="{2E4268EF-AB45-4328-AEF6-8C85C791B7B4}"/>
    <dgm:cxn modelId="{67A1B482-9116-4A4A-B464-A3D60A63B54A}" type="presParOf" srcId="{37329201-187C-445B-A15D-BB23CC980E0A}" destId="{AFFD9C09-31FB-4780-AA89-B766BBA1EDBA}" srcOrd="0" destOrd="0" presId="urn:microsoft.com/office/officeart/2005/8/layout/StepDownProcess"/>
    <dgm:cxn modelId="{61AB0029-F172-4CC0-AABC-B3585D818F22}" type="presParOf" srcId="{AFFD9C09-31FB-4780-AA89-B766BBA1EDBA}" destId="{EA66BCE7-CE58-4D47-AE94-6845DBBCD9AD}" srcOrd="0" destOrd="0" presId="urn:microsoft.com/office/officeart/2005/8/layout/StepDownProcess"/>
    <dgm:cxn modelId="{2FB724C8-7DCF-43DF-AE0A-A9DF2630A010}" type="presParOf" srcId="{AFFD9C09-31FB-4780-AA89-B766BBA1EDBA}" destId="{8718DDF4-B5CA-4E79-96A7-61D96095B4C4}" srcOrd="1" destOrd="0" presId="urn:microsoft.com/office/officeart/2005/8/layout/StepDownProcess"/>
    <dgm:cxn modelId="{7AA25D54-BEB5-4C89-AB51-1FDB8CB1EE1E}" type="presParOf" srcId="{AFFD9C09-31FB-4780-AA89-B766BBA1EDBA}" destId="{7860EFE9-674A-4847-9D62-6B6176F26E65}" srcOrd="2" destOrd="0" presId="urn:microsoft.com/office/officeart/2005/8/layout/StepDownProcess"/>
    <dgm:cxn modelId="{8E44F1B9-DD73-4860-A875-2DBF07349ABD}" type="presParOf" srcId="{37329201-187C-445B-A15D-BB23CC980E0A}" destId="{9061FC0C-2F19-4389-9C95-EFF5AE59E7F8}" srcOrd="1" destOrd="0" presId="urn:microsoft.com/office/officeart/2005/8/layout/StepDownProcess"/>
    <dgm:cxn modelId="{2EB93002-B7C3-4D2B-97A1-61238F906ED3}" type="presParOf" srcId="{37329201-187C-445B-A15D-BB23CC980E0A}" destId="{157BD932-4A8C-4538-8A65-D042EFEA2C7C}" srcOrd="2" destOrd="0" presId="urn:microsoft.com/office/officeart/2005/8/layout/StepDownProcess"/>
    <dgm:cxn modelId="{6B4E0384-EC1C-4CD3-AA93-7F9F5309EAB2}" type="presParOf" srcId="{157BD932-4A8C-4538-8A65-D042EFEA2C7C}" destId="{3C1DF0BE-F465-4F7E-AE1F-027F7F5CA719}" srcOrd="0" destOrd="0" presId="urn:microsoft.com/office/officeart/2005/8/layout/StepDownProcess"/>
    <dgm:cxn modelId="{CF1F078F-2C2C-4CA6-95DC-0077F6D35ADB}" type="presParOf" srcId="{157BD932-4A8C-4538-8A65-D042EFEA2C7C}" destId="{9616D86A-EBEF-42CF-AEAF-FCAD95DA49FF}" srcOrd="1" destOrd="0" presId="urn:microsoft.com/office/officeart/2005/8/layout/StepDownProcess"/>
    <dgm:cxn modelId="{00603A6E-ACE2-40E6-9AEE-3B3634F38C77}" type="presParOf" srcId="{157BD932-4A8C-4538-8A65-D042EFEA2C7C}" destId="{9DEDF784-AD42-4439-9174-ADD4F2F65E13}" srcOrd="2" destOrd="0" presId="urn:microsoft.com/office/officeart/2005/8/layout/StepDownProcess"/>
    <dgm:cxn modelId="{DD148E91-5ADF-4D68-9737-E2F6DD9A1058}" type="presParOf" srcId="{37329201-187C-445B-A15D-BB23CC980E0A}" destId="{DF82E1CE-0247-4457-9515-6E84435CD226}" srcOrd="3" destOrd="0" presId="urn:microsoft.com/office/officeart/2005/8/layout/StepDownProcess"/>
    <dgm:cxn modelId="{8E2BA894-C255-4CD6-8833-5223DEEF5E0F}" type="presParOf" srcId="{37329201-187C-445B-A15D-BB23CC980E0A}" destId="{B8CA2E4B-48D1-4C6F-A662-6E38DAE2B253}" srcOrd="4" destOrd="0" presId="urn:microsoft.com/office/officeart/2005/8/layout/StepDownProcess"/>
    <dgm:cxn modelId="{4956976A-622D-4540-A42E-8EDFB6BE5B3D}" type="presParOf" srcId="{B8CA2E4B-48D1-4C6F-A662-6E38DAE2B253}" destId="{EFD82DA2-77E5-4ADB-8CD1-8BA96DFC9455}" srcOrd="0" destOrd="0" presId="urn:microsoft.com/office/officeart/2005/8/layout/StepDownProcess"/>
    <dgm:cxn modelId="{4CAD9426-7F2B-42F3-B494-5FD39EE222E0}" type="presParOf" srcId="{B8CA2E4B-48D1-4C6F-A662-6E38DAE2B253}" destId="{B0F4EA84-5493-47AA-898A-702BF97DF43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6BCE7-CE58-4D47-AE94-6845DBBCD9AD}">
      <dsp:nvSpPr>
        <dsp:cNvPr id="0" name=""/>
        <dsp:cNvSpPr/>
      </dsp:nvSpPr>
      <dsp:spPr>
        <a:xfrm rot="5400000">
          <a:off x="1603962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DDF4-B5CA-4E79-96A7-61D96095B4C4}">
      <dsp:nvSpPr>
        <dsp:cNvPr id="0" name=""/>
        <dsp:cNvSpPr/>
      </dsp:nvSpPr>
      <dsp:spPr>
        <a:xfrm>
          <a:off x="1306070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alternative ORFs in MIT9313 genome 6 frame translation </a:t>
          </a:r>
          <a:endParaRPr lang="en-IL" sz="1800" kern="1200"/>
        </a:p>
      </dsp:txBody>
      <dsp:txXfrm>
        <a:off x="1370758" y="89618"/>
        <a:ext cx="1763416" cy="1195517"/>
      </dsp:txXfrm>
    </dsp:sp>
    <dsp:sp modelId="{7860EFE9-674A-4847-9D62-6B6176F26E65}">
      <dsp:nvSpPr>
        <dsp:cNvPr id="0" name=""/>
        <dsp:cNvSpPr/>
      </dsp:nvSpPr>
      <dsp:spPr>
        <a:xfrm>
          <a:off x="3289734" y="151288"/>
          <a:ext cx="342300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34503 total ORFs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including 2386 annotated genes</a:t>
          </a:r>
          <a:endParaRPr lang="en-IL" sz="1400" kern="1200" dirty="0"/>
        </a:p>
      </dsp:txBody>
      <dsp:txXfrm>
        <a:off x="3289734" y="151288"/>
        <a:ext cx="3423007" cy="1070837"/>
      </dsp:txXfrm>
    </dsp:sp>
    <dsp:sp modelId="{3C1DF0BE-F465-4F7E-AE1F-027F7F5CA719}">
      <dsp:nvSpPr>
        <dsp:cNvPr id="0" name=""/>
        <dsp:cNvSpPr/>
      </dsp:nvSpPr>
      <dsp:spPr>
        <a:xfrm rot="5400000">
          <a:off x="366441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D86A-EBEF-42CF-AEAF-FCAD95DA49FF}">
      <dsp:nvSpPr>
        <dsp:cNvPr id="0" name=""/>
        <dsp:cNvSpPr/>
      </dsp:nvSpPr>
      <dsp:spPr>
        <a:xfrm>
          <a:off x="336652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 in proteomics </a:t>
          </a:r>
          <a:endParaRPr lang="en-IL" sz="1800" kern="1200" dirty="0"/>
        </a:p>
      </dsp:txBody>
      <dsp:txXfrm>
        <a:off x="3431213" y="1577910"/>
        <a:ext cx="1763416" cy="1195517"/>
      </dsp:txXfrm>
    </dsp:sp>
    <dsp:sp modelId="{9DEDF784-AD42-4439-9174-ADD4F2F65E13}">
      <dsp:nvSpPr>
        <dsp:cNvPr id="0" name=""/>
        <dsp:cNvSpPr/>
      </dsp:nvSpPr>
      <dsp:spPr>
        <a:xfrm>
          <a:off x="5321355" y="1603376"/>
          <a:ext cx="358849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Unique Peptides &gt; 1 or </a:t>
          </a:r>
          <a:r>
            <a:rPr lang="en-US" sz="1400" kern="1200" dirty="0" err="1"/>
            <a:t>max_xCorr</a:t>
          </a:r>
          <a:r>
            <a:rPr lang="en-US" sz="1400" kern="1200" dirty="0"/>
            <a:t> &gt; 3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1358 detected</a:t>
          </a:r>
          <a:endParaRPr lang="en-IL" sz="1400" kern="1200" dirty="0"/>
        </a:p>
      </dsp:txBody>
      <dsp:txXfrm>
        <a:off x="5321355" y="1603376"/>
        <a:ext cx="3588492" cy="1070837"/>
      </dsp:txXfrm>
    </dsp:sp>
    <dsp:sp modelId="{EFD82DA2-77E5-4ADB-8CD1-8BA96DFC9455}">
      <dsp:nvSpPr>
        <dsp:cNvPr id="0" name=""/>
        <dsp:cNvSpPr/>
      </dsp:nvSpPr>
      <dsp:spPr>
        <a:xfrm>
          <a:off x="542697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&lt; 100 aa</a:t>
          </a:r>
          <a:endParaRPr lang="en-IL" sz="1800" kern="1200" dirty="0"/>
        </a:p>
      </dsp:txBody>
      <dsp:txXfrm>
        <a:off x="5491667" y="3066202"/>
        <a:ext cx="1763416" cy="1195517"/>
      </dsp:txXfrm>
    </dsp:sp>
    <dsp:sp modelId="{B0F4EA84-5493-47AA-898A-702BF97DF437}">
      <dsp:nvSpPr>
        <dsp:cNvPr id="0" name=""/>
        <dsp:cNvSpPr/>
      </dsp:nvSpPr>
      <dsp:spPr>
        <a:xfrm>
          <a:off x="7367589" y="3081773"/>
          <a:ext cx="2402878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180 selected </a:t>
          </a:r>
          <a:endParaRPr lang="en-IL" sz="2800" kern="1200" dirty="0"/>
        </a:p>
      </dsp:txBody>
      <dsp:txXfrm>
        <a:off x="7367589" y="3081773"/>
        <a:ext cx="2402878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3DFE-9E49-4D5B-A573-8FA2487E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CD6A-DBA6-4C32-A3FA-811CB562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093E-15DA-4257-8868-4710152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6DE-7854-4059-A8A9-568A5EA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53F-68B1-4897-9EE4-D27F300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12B-9F4E-4143-87D6-69D9B41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484-D846-41B8-9352-2D0FCC8E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70B8-563A-4765-BC3F-7B3391F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966-E077-4CE0-BDB1-CFF747C5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72C-EAFC-4880-8A5A-C5C712D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702F-DA1A-4137-BFFE-F9253745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CAE-E433-4653-80CA-273989F4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2B7-7520-434D-9E1A-F5CC69E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C55-0255-4E6D-96D5-7D13842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CA7-9906-4EC7-8EA3-FBFD76D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1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33D-2774-4B7A-AB2A-6F0CF10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A72-AFFB-4604-B6A8-397A54FB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673-94D9-4104-8E51-10F5C56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0B3D-ABD4-4756-BCDC-18669796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3C0C-95FB-4083-B748-286E5B3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3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810-ED38-4842-A0B2-B19F55F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96F5-48B9-44AA-B034-78E833C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581-FB12-4AE4-A2D5-241266D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86F-14DE-43FD-B889-54F3AA3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0F71-0AD4-4091-9CB3-D2DE4BA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4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FE9-E0E5-4A15-8549-C2614B7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2637-E8F4-4C20-A8DA-64FF626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2B89-76D1-4AFC-92F9-4DD41F90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DBA-3DB0-428C-8AAA-CB583F0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E7C2-5BF3-4221-88AD-2444314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E40A-5B83-44F7-965E-D0A301A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82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DE1-FDB6-431A-8B58-D8652B97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2B2B-4811-40CF-BA30-8096D77D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FA6F-9417-44F3-A1D5-0DCCCC00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F39E-0B91-4867-BFED-AEDE7D37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F5B2-CCF6-4AFD-A42D-D253021C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6BA4-CCAE-4E7D-8583-C103B2B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62D4-C305-4D0D-B3CE-4F1EF7E0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AB09-38CC-46EB-BEF0-DD7A40B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4E-418F-4776-90FA-D160395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EC2-49D9-4DAC-9FE0-5B9CABAD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2498-E3C4-4D55-A3C0-1DEF99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648-6F9C-4277-977C-B3EF172F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10DE-AA05-41A3-B54A-B752BAB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4758-F4DE-4616-8E79-08E4C11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5A5B-5F11-42C2-9F07-705E8D5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1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718-83B7-40CE-9A97-68F7DC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F81-7117-40AE-BCFF-F3FD1B7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0FD0-2257-47E4-BB8B-DA9B82A3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E2C5-F118-4443-ABE2-71DCE49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FB5E-3CFC-4468-87BB-3219D4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E1FB-D32A-43DD-A8D0-A6BAC10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9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43C1-8E00-4DED-8384-0036EED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C56C-FDA2-4476-A122-9060F25D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6516-7F83-4F43-90ED-AD66BD3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30D3-77A1-4CB1-AB45-89D6094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1BDF-8FA7-45F6-968E-C86C560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DC1E-92C9-4002-952F-87E99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637D-EF85-4E87-9D41-4543B60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92F0-802C-495B-AB4F-E8D22E04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8EE-FEEA-454F-8613-9BDCEDAB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64D-054A-4877-B55D-54F10477ADC5}" type="datetimeFigureOut">
              <a:rPr lang="LID4096" smtClean="0"/>
              <a:t>08/30/2020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D6BF-3E13-4A54-B5A1-E5392211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DC69-FA79-41B1-9874-18630862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rotein/CAX31811.1?report=genbank" TargetMode="External"/><Relationship Id="rId3" Type="http://schemas.openxmlformats.org/officeDocument/2006/relationships/hyperlink" Target="https://www.ncbi.nlm.nih.gov/protein/CAE21002.1?report=genbank" TargetMode="External"/><Relationship Id="rId7" Type="http://schemas.openxmlformats.org/officeDocument/2006/relationships/hyperlink" Target="https://www.ncbi.nlm.nih.gov/protein/CAX32212.1?report=genbank" TargetMode="External"/><Relationship Id="rId2" Type="http://schemas.openxmlformats.org/officeDocument/2006/relationships/hyperlink" Target="https://www.ncbi.nlm.nih.gov/protein/CAX32040.1?report=genban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protein/CAE20454.1?report=genbank" TargetMode="External"/><Relationship Id="rId5" Type="http://schemas.openxmlformats.org/officeDocument/2006/relationships/hyperlink" Target="https://www.ncbi.nlm.nih.gov/protein/CAX32265.1?report=genbank" TargetMode="External"/><Relationship Id="rId4" Type="http://schemas.openxmlformats.org/officeDocument/2006/relationships/hyperlink" Target="https://www.ncbi.nlm.nih.gov/protein/CAX32100.1?report=genbank" TargetMode="External"/><Relationship Id="rId9" Type="http://schemas.openxmlformats.org/officeDocument/2006/relationships/hyperlink" Target="https://blast.ncbi.nlm.nih.gov/Blast.cgi?CMD=Get&amp;RID=C5418VJD0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74A67A-A25F-4F39-BA17-67F42230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899307"/>
            <a:ext cx="6748088" cy="54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0D5B-BD2E-4D5D-BE3B-AA6ADA97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5" y="4235515"/>
            <a:ext cx="4256151" cy="196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9BD17-5553-493A-B287-16CFA0B4F7BD}"/>
              </a:ext>
            </a:extLst>
          </p:cNvPr>
          <p:cNvSpPr txBox="1"/>
          <p:nvPr/>
        </p:nvSpPr>
        <p:spPr>
          <a:xfrm>
            <a:off x="3026664" y="376087"/>
            <a:ext cx="651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Newly detected proteins in David’s analysis 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6A08C-E441-4B88-85E5-91B071BD6AE3}"/>
              </a:ext>
            </a:extLst>
          </p:cNvPr>
          <p:cNvSpPr txBox="1"/>
          <p:nvPr/>
        </p:nvSpPr>
        <p:spPr>
          <a:xfrm>
            <a:off x="7872984" y="1664208"/>
            <a:ext cx="2071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Detected:</a:t>
            </a:r>
          </a:p>
          <a:p>
            <a:r>
              <a:rPr lang="en-US" dirty="0"/>
              <a:t>Score &gt; 500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Unique peptides &gt; 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70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B0168-9716-45F6-978B-1FFEB6FB3DE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Detected small proteins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9E3199-595E-445F-BFFA-FE10F4A4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941"/>
              </p:ext>
            </p:extLst>
          </p:nvPr>
        </p:nvGraphicFramePr>
        <p:xfrm>
          <a:off x="1349425" y="1863801"/>
          <a:ext cx="8062100" cy="4440754"/>
        </p:xfrm>
        <a:graphic>
          <a:graphicData uri="http://schemas.openxmlformats.org/drawingml/2006/table">
            <a:tbl>
              <a:tblPr firstRow="1" lastRow="1" lastCol="1" bandRow="1">
                <a:tableStyleId>{8799B23B-EC83-4686-B30A-512413B5E67A}</a:tableStyleId>
              </a:tblPr>
              <a:tblGrid>
                <a:gridCol w="1263914">
                  <a:extLst>
                    <a:ext uri="{9D8B030D-6E8A-4147-A177-3AD203B41FA5}">
                      <a16:colId xmlns:a16="http://schemas.microsoft.com/office/drawing/2014/main" val="4251723976"/>
                    </a:ext>
                  </a:extLst>
                </a:gridCol>
                <a:gridCol w="1481823">
                  <a:extLst>
                    <a:ext uri="{9D8B030D-6E8A-4147-A177-3AD203B41FA5}">
                      <a16:colId xmlns:a16="http://schemas.microsoft.com/office/drawing/2014/main" val="2523600159"/>
                    </a:ext>
                  </a:extLst>
                </a:gridCol>
                <a:gridCol w="1382645">
                  <a:extLst>
                    <a:ext uri="{9D8B030D-6E8A-4147-A177-3AD203B41FA5}">
                      <a16:colId xmlns:a16="http://schemas.microsoft.com/office/drawing/2014/main" val="1829718966"/>
                    </a:ext>
                  </a:extLst>
                </a:gridCol>
                <a:gridCol w="1421036">
                  <a:extLst>
                    <a:ext uri="{9D8B030D-6E8A-4147-A177-3AD203B41FA5}">
                      <a16:colId xmlns:a16="http://schemas.microsoft.com/office/drawing/2014/main" val="3963172591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4231338383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1215278818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Family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Annotated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Antisense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Intergenic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Out of Frame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229105034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Intergenic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0913607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ProcA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18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4724272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61644724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3304664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HLIP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3979810771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Carboxysome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409312852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Photosystem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6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7833076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Ribosomal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12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4174721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DUF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17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1423726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Hypothetical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54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65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6774953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Other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7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30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7360165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134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r>
                        <a:rPr lang="en-US" sz="1700" u="none" strike="noStrike" dirty="0">
                          <a:effectLst/>
                        </a:rPr>
                        <a:t>69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7102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0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C2CF389D-2FBE-4ADF-A547-9D7EE9113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55462"/>
              </p:ext>
            </p:extLst>
          </p:nvPr>
        </p:nvGraphicFramePr>
        <p:xfrm>
          <a:off x="1321653" y="1079459"/>
          <a:ext cx="8269051" cy="557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4119124290"/>
                    </a:ext>
                  </a:extLst>
                </a:gridCol>
                <a:gridCol w="1174519">
                  <a:extLst>
                    <a:ext uri="{9D8B030D-6E8A-4147-A177-3AD203B41FA5}">
                      <a16:colId xmlns:a16="http://schemas.microsoft.com/office/drawing/2014/main" val="3042269580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231931387"/>
                    </a:ext>
                  </a:extLst>
                </a:gridCol>
                <a:gridCol w="4814212">
                  <a:extLst>
                    <a:ext uri="{9D8B030D-6E8A-4147-A177-3AD203B41FA5}">
                      <a16:colId xmlns:a16="http://schemas.microsoft.com/office/drawing/2014/main" val="351429295"/>
                    </a:ext>
                  </a:extLst>
                </a:gridCol>
                <a:gridCol w="918562">
                  <a:extLst>
                    <a:ext uri="{9D8B030D-6E8A-4147-A177-3AD203B41FA5}">
                      <a16:colId xmlns:a16="http://schemas.microsoft.com/office/drawing/2014/main" val="2266646218"/>
                    </a:ext>
                  </a:extLst>
                </a:gridCol>
              </a:tblGrid>
              <a:tr h="309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Cluster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Family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34232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5128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Lantipeptide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9387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Intergenic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1054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5519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HLIP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 light inducible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905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ssl1498 family light-harvesting-like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5745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9816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9989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6484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448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hypothetical protein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4733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RNA recognition motif-containing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312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 family </a:t>
                      </a:r>
                      <a:r>
                        <a:rPr lang="en-US" sz="1400" u="none" strike="noStrike" dirty="0" err="1">
                          <a:effectLst/>
                        </a:rPr>
                        <a:t>RiPP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63640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hypothetical protein (CCRG-2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5463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bacteriocin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9380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9604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94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EEFF69-20B5-40C3-BA37-AE3F0E981EC8}"/>
              </a:ext>
            </a:extLst>
          </p:cNvPr>
          <p:cNvSpPr txBox="1"/>
          <p:nvPr/>
        </p:nvSpPr>
        <p:spPr>
          <a:xfrm>
            <a:off x="1321653" y="330414"/>
            <a:ext cx="779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Clustering of detected proteins (by blast)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56085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2AEC42-97DB-4E0C-8C5C-1298E3A38F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5542191"/>
              </p:ext>
            </p:extLst>
          </p:nvPr>
        </p:nvGraphicFramePr>
        <p:xfrm>
          <a:off x="246160" y="733957"/>
          <a:ext cx="3711654" cy="591092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34974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776680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</a:tblGrid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CCRG-1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guanylate-binding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9647429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photosystem I iron-sulfur center protein PsaC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733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3680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</a:t>
                      </a:r>
                      <a:r>
                        <a:rPr lang="en-US" sz="1200" u="none" strike="noStrike" dirty="0" err="1">
                          <a:effectLst/>
                        </a:rPr>
                        <a:t>PsaK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2446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J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748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6301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</a:t>
                      </a:r>
                      <a:r>
                        <a:rPr lang="en-US" sz="1200" u="none" strike="noStrike" dirty="0" err="1">
                          <a:effectLst/>
                        </a:rPr>
                        <a:t>PsbH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0360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Ribosomal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951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9980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2227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826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8239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851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3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020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2696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864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754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44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9A3A3-EA4C-4CC6-BC89-047C7CB4A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8542"/>
              </p:ext>
            </p:extLst>
          </p:nvPr>
        </p:nvGraphicFramePr>
        <p:xfrm>
          <a:off x="7638042" y="149971"/>
          <a:ext cx="4354607" cy="6549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54607">
                  <a:extLst>
                    <a:ext uri="{9D8B030D-6E8A-4147-A177-3AD203B41FA5}">
                      <a16:colId xmlns:a16="http://schemas.microsoft.com/office/drawing/2014/main" val="58331499"/>
                    </a:ext>
                  </a:extLst>
                </a:gridCol>
              </a:tblGrid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6127436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2Fe-2S iron-sulfur cluster binding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2129038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rubredoxin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2502226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sulfur carrier protein ThiS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420808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NifU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3115414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BolA family transcriptional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4864650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response regulator transcription 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4796497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transcriptional repressor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6505200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NAD(P)H-quinone oxidoreductase subunit 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5336602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CopG</a:t>
                      </a:r>
                      <a:r>
                        <a:rPr lang="en-US" sz="1200" u="none" strike="noStrike" dirty="0">
                          <a:effectLst/>
                        </a:rPr>
                        <a:t> family transcriptional regulator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2280844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4a-hydroxytetrahydrobiopterin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9085029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NAD(P)-dependent oxidoreductase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06915734"/>
                  </a:ext>
                </a:extLst>
              </a:tr>
              <a:tr h="159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translation initiation factor IF-1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0564650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Asp-tRNA(Asn)/Glu-tRNA(Gln) amidotransferase subunit GatC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7318247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pterin-4-alpha-carbinolamine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4541414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glutaredoxin</a:t>
                      </a:r>
                      <a:r>
                        <a:rPr lang="en-US" sz="1200" u="none" strike="noStrike" dirty="0">
                          <a:effectLst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8828855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PipX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5990468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16S rRNA (cytidine(1402)-2'-O)-methyltransferase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7269792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Pr2TM family membrane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6715408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 family DNA-binding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581541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YciI family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958188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ATP-dependent Clp protease adapter ClpS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00642998"/>
                  </a:ext>
                </a:extLst>
              </a:tr>
              <a:tr h="397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FADH(2)-oxidizing methylenetetrahydrofolate--tRNA-(uracil(54)-C(5))- methyltransferase </a:t>
                      </a:r>
                      <a:r>
                        <a:rPr lang="en-US" sz="1200" u="none" strike="noStrike" dirty="0" err="1">
                          <a:effectLst/>
                        </a:rPr>
                        <a:t>TrmFO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5622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chlororespiratory reduction protein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9435765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chemotaxis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486237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cupin</a:t>
                      </a:r>
                      <a:r>
                        <a:rPr lang="en-US" sz="1200" u="none" strike="noStrike" dirty="0">
                          <a:effectLst/>
                        </a:rPr>
                        <a:t>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3265472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YlxR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91898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3E9FF14-CC2F-45B1-BEFC-64FE90CDE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041452"/>
              </p:ext>
            </p:extLst>
          </p:nvPr>
        </p:nvGraphicFramePr>
        <p:xfrm>
          <a:off x="4073723" y="733957"/>
          <a:ext cx="3564319" cy="52735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02462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379917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073989668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Intergenic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r>
                        <a:rPr lang="en-IL" sz="1200" u="none" strike="noStrike" dirty="0">
                          <a:effectLst/>
                        </a:rPr>
                        <a:t>0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1602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hypothetical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hypothetical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55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4398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DUF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DUF4278 domain-containing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2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68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DUF1816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107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DUF1995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166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DUF2470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38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DUF2555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5693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DUF2862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1669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DUF2949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337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DUF2973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470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DUF2996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155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DUF3136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9767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DUF3148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1473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DUF3181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DUF3252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477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DUF3303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9231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DUF3721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5373"/>
                  </a:ext>
                </a:extLst>
              </a:tr>
              <a:tr h="129877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DUF3764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75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2FA8F8-44B2-48C8-B861-6E8B33B1C8FC}"/>
              </a:ext>
            </a:extLst>
          </p:cNvPr>
          <p:cNvSpPr txBox="1"/>
          <p:nvPr/>
        </p:nvSpPr>
        <p:spPr>
          <a:xfrm>
            <a:off x="526146" y="272292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Detected Small proteins – not in any cluster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6228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D2BB1-E700-4273-9EDC-FAB56E27949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Intergenic ORFs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5FC7E2-7915-48DE-A8B1-C4E65D96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02433"/>
              </p:ext>
            </p:extLst>
          </p:nvPr>
        </p:nvGraphicFramePr>
        <p:xfrm>
          <a:off x="391978" y="1341248"/>
          <a:ext cx="11408044" cy="528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3062350124"/>
                    </a:ext>
                  </a:extLst>
                </a:gridCol>
                <a:gridCol w="893025">
                  <a:extLst>
                    <a:ext uri="{9D8B030D-6E8A-4147-A177-3AD203B41FA5}">
                      <a16:colId xmlns:a16="http://schemas.microsoft.com/office/drawing/2014/main" val="4277108405"/>
                    </a:ext>
                  </a:extLst>
                </a:gridCol>
                <a:gridCol w="707983">
                  <a:extLst>
                    <a:ext uri="{9D8B030D-6E8A-4147-A177-3AD203B41FA5}">
                      <a16:colId xmlns:a16="http://schemas.microsoft.com/office/drawing/2014/main" val="1662677550"/>
                    </a:ext>
                  </a:extLst>
                </a:gridCol>
                <a:gridCol w="848661">
                  <a:extLst>
                    <a:ext uri="{9D8B030D-6E8A-4147-A177-3AD203B41FA5}">
                      <a16:colId xmlns:a16="http://schemas.microsoft.com/office/drawing/2014/main" val="2259192267"/>
                    </a:ext>
                  </a:extLst>
                </a:gridCol>
                <a:gridCol w="4015473">
                  <a:extLst>
                    <a:ext uri="{9D8B030D-6E8A-4147-A177-3AD203B41FA5}">
                      <a16:colId xmlns:a16="http://schemas.microsoft.com/office/drawing/2014/main" val="3580568871"/>
                    </a:ext>
                  </a:extLst>
                </a:gridCol>
                <a:gridCol w="502405">
                  <a:extLst>
                    <a:ext uri="{9D8B030D-6E8A-4147-A177-3AD203B41FA5}">
                      <a16:colId xmlns:a16="http://schemas.microsoft.com/office/drawing/2014/main" val="254852928"/>
                    </a:ext>
                  </a:extLst>
                </a:gridCol>
                <a:gridCol w="580794">
                  <a:extLst>
                    <a:ext uri="{9D8B030D-6E8A-4147-A177-3AD203B41FA5}">
                      <a16:colId xmlns:a16="http://schemas.microsoft.com/office/drawing/2014/main" val="3263912803"/>
                    </a:ext>
                  </a:extLst>
                </a:gridCol>
                <a:gridCol w="656335">
                  <a:extLst>
                    <a:ext uri="{9D8B030D-6E8A-4147-A177-3AD203B41FA5}">
                      <a16:colId xmlns:a16="http://schemas.microsoft.com/office/drawing/2014/main" val="3302868162"/>
                    </a:ext>
                  </a:extLst>
                </a:gridCol>
                <a:gridCol w="660828">
                  <a:extLst>
                    <a:ext uri="{9D8B030D-6E8A-4147-A177-3AD203B41FA5}">
                      <a16:colId xmlns:a16="http://schemas.microsoft.com/office/drawing/2014/main" val="1354200586"/>
                    </a:ext>
                  </a:extLst>
                </a:gridCol>
              </a:tblGrid>
              <a:tr h="35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orfid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mit9313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pro/syn genomes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 pro/syn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pro_syn_description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identity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Cluster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6565751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ORF2068_BX548175.1:922530:922661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gb|ABM78103.1| Hypothetical protein P9303_13561 [Prochlorococcus marinus str. MIT 9303]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1.00E-20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7129721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ORF2321_BX548175.1:1030986:1031147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gb|KZR65522.1| hypothetical protein PMIT1306_00434 [Prochlorococcus sp. MIT 1306] &gt;gb|KZR65553.1...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5.00E-32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332399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ORF7466_BX548175.1:1097200:1097379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28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ref|WP_011825714.1| unnamed protein product &gt;gb|ABM77811.1| Conserved hypothetical protein [Proc...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278110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ORF13811_BX548175.1:1709954:1710130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ref|WP_011824978.1| hypothetical protein [Prochlorococcus marinus] &gt;gb|ABM77051.1| membrane </a:t>
                      </a:r>
                      <a:r>
                        <a:rPr lang="en-US" sz="1100" u="none" strike="noStrike" dirty="0" err="1">
                          <a:effectLst/>
                        </a:rPr>
                        <a:t>prot.</a:t>
                      </a:r>
                      <a:r>
                        <a:rPr lang="en-US" sz="1100" u="none" strike="noStrike" dirty="0">
                          <a:effectLst/>
                        </a:rPr>
                        <a:t>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738246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ORF16879_BX548175.1:1658121:1657948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emb|CAX32265.1|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4.00E-36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3603624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ORF18609_BX548175.1:926268:926035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5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gb|KGG27689.1| hypothetical protein EV12_1119 [Prochlorococcus sp. MIT 0701] &gt;gb|KGG31928.1| hyp...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0.80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0.60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6102862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ORF19962_BX548175.1:317208:317134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emb|CAE20454.1| hypothetical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7212228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ORF22713_BX548175.1:1476551:1476351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emb|CAX32212.1| Conserved hypothetical protein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8.00E-43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636471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ORF30023_BX548175.1:644083:643928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ref|WP_011129965.1| MULTISPECIES: </a:t>
                      </a:r>
                      <a:r>
                        <a:rPr lang="es-ES" sz="1100" u="none" strike="noStrike" dirty="0" err="1">
                          <a:effectLst/>
                        </a:rPr>
                        <a:t>hypothetical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protein</a:t>
                      </a:r>
                      <a:r>
                        <a:rPr lang="es-ES" sz="1100" u="none" strike="noStrike" dirty="0">
                          <a:effectLst/>
                        </a:rPr>
                        <a:t> [</a:t>
                      </a:r>
                      <a:r>
                        <a:rPr lang="es-ES" sz="1100" u="none" strike="noStrike" dirty="0" err="1">
                          <a:effectLst/>
                        </a:rPr>
                        <a:t>Synechococcales</a:t>
                      </a:r>
                      <a:r>
                        <a:rPr lang="es-ES" sz="1100" u="none" strike="noStrike" dirty="0">
                          <a:effectLst/>
                        </a:rPr>
                        <a:t>] &gt;gb|ABM78406.1| </a:t>
                      </a:r>
                      <a:r>
                        <a:rPr lang="es-ES" sz="1100" u="none" strike="noStrike" dirty="0" err="1">
                          <a:effectLst/>
                        </a:rPr>
                        <a:t>conserv</a:t>
                      </a:r>
                      <a:r>
                        <a:rPr lang="es-ES" sz="1100" u="none" strike="noStrike" dirty="0">
                          <a:effectLst/>
                        </a:rPr>
                        <a:t>...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1.00E-28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9334603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ORF30529_BX548175.1:408367:408233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19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ref|WP_011129739.1| MULTISPECIES: hypothetical protein [Prochlorococcus] &gt;gb|NMO84559.1| hypothe...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977517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ORF30974_BX548175.1:185020:184811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emb|CAX31811.1|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 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8461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B3CC3A-976C-4731-AE64-4B2A17D5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68"/>
              </p:ext>
            </p:extLst>
          </p:nvPr>
        </p:nvGraphicFramePr>
        <p:xfrm>
          <a:off x="643467" y="1847206"/>
          <a:ext cx="10905070" cy="31635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81132">
                  <a:extLst>
                    <a:ext uri="{9D8B030D-6E8A-4147-A177-3AD203B41FA5}">
                      <a16:colId xmlns:a16="http://schemas.microsoft.com/office/drawing/2014/main" val="4027302997"/>
                    </a:ext>
                  </a:extLst>
                </a:gridCol>
                <a:gridCol w="988067">
                  <a:extLst>
                    <a:ext uri="{9D8B030D-6E8A-4147-A177-3AD203B41FA5}">
                      <a16:colId xmlns:a16="http://schemas.microsoft.com/office/drawing/2014/main" val="2555385086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4054235247"/>
                    </a:ext>
                  </a:extLst>
                </a:gridCol>
                <a:gridCol w="1332031">
                  <a:extLst>
                    <a:ext uri="{9D8B030D-6E8A-4147-A177-3AD203B41FA5}">
                      <a16:colId xmlns:a16="http://schemas.microsoft.com/office/drawing/2014/main" val="1166297571"/>
                    </a:ext>
                  </a:extLst>
                </a:gridCol>
                <a:gridCol w="2646864">
                  <a:extLst>
                    <a:ext uri="{9D8B030D-6E8A-4147-A177-3AD203B41FA5}">
                      <a16:colId xmlns:a16="http://schemas.microsoft.com/office/drawing/2014/main" val="2038204874"/>
                    </a:ext>
                  </a:extLst>
                </a:gridCol>
                <a:gridCol w="933975">
                  <a:extLst>
                    <a:ext uri="{9D8B030D-6E8A-4147-A177-3AD203B41FA5}">
                      <a16:colId xmlns:a16="http://schemas.microsoft.com/office/drawing/2014/main" val="4241707827"/>
                    </a:ext>
                  </a:extLst>
                </a:gridCol>
                <a:gridCol w="1328425">
                  <a:extLst>
                    <a:ext uri="{9D8B030D-6E8A-4147-A177-3AD203B41FA5}">
                      <a16:colId xmlns:a16="http://schemas.microsoft.com/office/drawing/2014/main" val="2093925444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3259752960"/>
                    </a:ext>
                  </a:extLst>
                </a:gridCol>
              </a:tblGrid>
              <a:tr h="79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family2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pro/syn genomes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pro/syn alignments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swis_description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swis_e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swis_coverage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swis_identity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60414"/>
                  </a:ext>
                </a:extLst>
              </a:tr>
              <a:tr h="990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transcriptional repressor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Ferric uptake regulation protein; Short=Ferric uptake regulator [Synechococcus elongatus PCC 7942 = FACHB-805]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2.00E-14</a:t>
                      </a:r>
                      <a:endParaRPr lang="en-US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0.90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0.40 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71960"/>
                  </a:ext>
                </a:extLst>
              </a:tr>
              <a:tr h="790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HLIP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54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 light inducible protein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Uncharacterized protein ycf17; AltName: Full=ORF48 [Cyanophora paradoxa]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5.00E-07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0.60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0.30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5118"/>
                  </a:ext>
                </a:extLst>
              </a:tr>
              <a:tr h="591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ribosomal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 [Synechococcus sp. CC9311]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8.00E-26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4318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667BDF8-1DB8-4932-9638-AEC9C7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Frame with </a:t>
            </a:r>
            <a:r>
              <a:rPr lang="en-US" dirty="0" err="1"/>
              <a:t>swisprot</a:t>
            </a:r>
            <a:r>
              <a:rPr lang="en-US" dirty="0"/>
              <a:t> match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054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2186248-8BF6-4AFB-B2AF-72C550A96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447332" y="154709"/>
            <a:ext cx="11363325" cy="28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11A9229-B63E-408D-A1CD-FF775C32F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003E8C6-0729-40F0-AA9A-1511A0E11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39699" r="-290" b="1092"/>
          <a:stretch/>
        </p:blipFill>
        <p:spPr bwMode="auto">
          <a:xfrm>
            <a:off x="447332" y="2962656"/>
            <a:ext cx="11363325" cy="34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DEBC9B7-1295-4443-89FA-A889BDC04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E2AF71C-70F4-433A-AB98-C71AFA34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7" y="4114801"/>
            <a:ext cx="8931984" cy="26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00D0C21-3911-44B3-8726-8593E03A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59" y="2007169"/>
            <a:ext cx="9482741" cy="28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62FBB86-E0A5-4355-A642-0AA458FB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5" y="303672"/>
            <a:ext cx="8619364" cy="25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6F9C80-C93E-4C8A-9071-E883A23E1DC3}"/>
              </a:ext>
            </a:extLst>
          </p:cNvPr>
          <p:cNvSpPr txBox="1"/>
          <p:nvPr/>
        </p:nvSpPr>
        <p:spPr>
          <a:xfrm>
            <a:off x="1025534" y="607344"/>
            <a:ext cx="306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Zoom in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9611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7A2B06-C6A6-47FA-817E-FC2B74A4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34243"/>
              </p:ext>
            </p:extLst>
          </p:nvPr>
        </p:nvGraphicFramePr>
        <p:xfrm>
          <a:off x="628099" y="234822"/>
          <a:ext cx="9918905" cy="59484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5668">
                  <a:extLst>
                    <a:ext uri="{9D8B030D-6E8A-4147-A177-3AD203B41FA5}">
                      <a16:colId xmlns:a16="http://schemas.microsoft.com/office/drawing/2014/main" val="303154095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76438799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1137358380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588346911"/>
                    </a:ext>
                  </a:extLst>
                </a:gridCol>
                <a:gridCol w="3513389">
                  <a:extLst>
                    <a:ext uri="{9D8B030D-6E8A-4147-A177-3AD203B41FA5}">
                      <a16:colId xmlns:a16="http://schemas.microsoft.com/office/drawing/2014/main" val="1318221355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263723521"/>
                    </a:ext>
                  </a:extLst>
                </a:gridCol>
              </a:tblGrid>
              <a:tr h="417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Orf</a:t>
                      </a:r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626951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ORF2068_BX548175.1:922530:922661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712243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ORF2321_BX548175.1:1030986:1031147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protein PMT_2521 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https://www.ncbi.nlm.nih.gov/protein/CAX32040.1?report=genbank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1031011..1031148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4197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Out of 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ORF7032_BX548175.1:905452:905715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 </a:t>
                      </a:r>
                      <a:r>
                        <a:rPr lang="en-US" sz="900" dirty="0"/>
                        <a:t>PMT_0827</a:t>
                      </a:r>
                      <a:endParaRPr lang="en-US" sz="900" b="1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nif11-like leader peptide domain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https://www.ncbi.nlm.nih.gov/protein/CAE21002.1?report=genbank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to; missing C-terminus; Derived by automated computational analysis using gene prediction method: Protein Homology. a pseudo gene PMT_0827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incomplete; partial in the middle of a contig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905453..905716</a:t>
                      </a:r>
                      <a:endParaRPr lang="en-US" sz="900" dirty="0"/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3091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ORF7466_BX548175.1:1097200:1097379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PMT_2581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hlinkClick r:id="rId4"/>
                      </a:endParaRP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https://www.ncbi.nlm.nih.gov/protein/CAX32100.1?report=genbank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1097201..1097380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196174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Antisense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ORF12508_BX548175.1:1082192:1082350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04599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ORF16879_BX548175.1:1658121:1657948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PMT_2743</a:t>
                      </a:r>
                      <a:endParaRPr lang="en-US" sz="900" b="1" dirty="0"/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https://www.ncbi.nlm.nih.gov/protein/CAX32265.1?report=genbank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complement(BX548175.1:1657949..1658122)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02244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ORF18609_BX548175.1:926268:926035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57868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Antisense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ORF18932_BX548175.1:798918:798733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4296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ORF19962_BX548175.1:317208:317134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 </a:t>
                      </a:r>
                      <a:r>
                        <a:rPr lang="en-US" sz="900" dirty="0"/>
                        <a:t>PMT_0279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protein motif:SignalP:2.0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linkClick r:id="rId6"/>
                        </a:rPr>
                        <a:t>https://www.ncbi.nlm.nih.gov/protein/CAE20454.1?report=genbank</a:t>
                      </a:r>
                      <a:r>
                        <a:rPr lang="en-U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complement(BX548175.1:317135..317461)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942772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ORF22713_BX548175.1:1476551:1476351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Conserved hypothetical protein PMT_2690 (DUF3500)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https://www.ncbi.nlm.nih.gov/protein/CAX32212.1?report=genbank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complement(BX548175.1:1476352..1476552)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716354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ORF30974_BX548175.1:185020:184811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 dirty="0">
                          <a:effectLst/>
                        </a:rPr>
                        <a:t>-</a:t>
                      </a:r>
                      <a:endParaRPr lang="en-I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PMT_2289</a:t>
                      </a:r>
                      <a:endParaRPr lang="en-US" sz="900" b="1" dirty="0"/>
                    </a:p>
                    <a:p>
                      <a:pPr algn="l" fontAlgn="ctr"/>
                      <a:r>
                        <a:rPr lang="en-US" sz="900" dirty="0" err="1"/>
                        <a:t>Rossmann</a:t>
                      </a:r>
                      <a:r>
                        <a:rPr lang="en-US" sz="900" dirty="0"/>
                        <a:t>-fold NAD(P)(+)-binding proteins; cl21454</a:t>
                      </a:r>
                    </a:p>
                    <a:p>
                      <a:pPr algn="l" fontAlgn="ctr"/>
                      <a:r>
                        <a:rPr lang="en-US" sz="900" dirty="0">
                          <a:hlinkClick r:id="rId8"/>
                        </a:rPr>
                        <a:t>https://www.ncbi.nlm.nih.gov/protein/CAX31811.1?report=genbank</a:t>
                      </a:r>
                      <a:r>
                        <a:rPr lang="en-U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complement(BX548175.1:184812..185021)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7334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FDCA106-04CA-4A31-A0C5-CD6AD735853D}"/>
              </a:ext>
            </a:extLst>
          </p:cNvPr>
          <p:cNvSpPr/>
          <p:nvPr/>
        </p:nvSpPr>
        <p:spPr>
          <a:xfrm>
            <a:off x="2548538" y="6415710"/>
            <a:ext cx="9115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ID4096" dirty="0">
                <a:hlinkClick r:id="rId9"/>
              </a:rPr>
              <a:t>https://blast.ncbi.nlm.nih.gov/Blast.cgi?CMD=Get&amp;RID=C5418VJD014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89240-A28C-42F3-86C2-B5782EB3BA23}"/>
              </a:ext>
            </a:extLst>
          </p:cNvPr>
          <p:cNvSpPr txBox="1"/>
          <p:nvPr/>
        </p:nvSpPr>
        <p:spPr>
          <a:xfrm>
            <a:off x="11045810" y="153680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!</a:t>
            </a:r>
            <a:endParaRPr lang="LID4096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4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E9D81D-0B53-4CCD-9FAD-08AA7B28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534"/>
            <a:ext cx="58674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4E172FA-3636-44F9-8336-3A2C675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13" y="0"/>
            <a:ext cx="584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C5-AE21-44AB-AE62-22BE71B7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MIT9313 </a:t>
            </a:r>
            <a:br>
              <a:rPr lang="en-US" dirty="0"/>
            </a:br>
            <a:r>
              <a:rPr lang="en-US" dirty="0"/>
              <a:t>alternative ORFs </a:t>
            </a:r>
            <a:br>
              <a:rPr lang="en-US" dirty="0"/>
            </a:br>
            <a:r>
              <a:rPr lang="en-US" dirty="0"/>
              <a:t>from proteome</a:t>
            </a:r>
            <a:br>
              <a:rPr lang="en-US" dirty="0"/>
            </a:br>
            <a:r>
              <a:rPr lang="en-US" dirty="0"/>
              <a:t>ISME16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4A8E-E093-41B9-8D7A-3EB2F5D7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F07-1DA1-4843-8601-44962C17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B237-7154-405B-A46C-F7C9D069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small proteins (&lt; 100 aa) in PRO genomes </a:t>
            </a:r>
          </a:p>
          <a:p>
            <a:pPr lvl="1"/>
            <a:r>
              <a:rPr lang="en-US" dirty="0"/>
              <a:t>already annotated </a:t>
            </a:r>
          </a:p>
          <a:p>
            <a:pPr lvl="1"/>
            <a:r>
              <a:rPr lang="en-US" dirty="0"/>
              <a:t>newly discovered</a:t>
            </a:r>
          </a:p>
          <a:p>
            <a:r>
              <a:rPr lang="en-US" dirty="0"/>
              <a:t>Identify small proteins involved in interaction with heterotrophic bacteria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89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3C3-7761-49B3-B0A5-BEB6A1A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ECBE-FBE6-45EE-A8BD-61A80904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Dikla’s</a:t>
            </a:r>
            <a:r>
              <a:rPr lang="en-US" dirty="0"/>
              <a:t> ISME16 paper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FAC41-0279-4D81-9A70-5599937E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365125"/>
            <a:ext cx="5394960" cy="1325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55D756-B56A-44F9-9CE9-C7233A2291BB}"/>
              </a:ext>
            </a:extLst>
          </p:cNvPr>
          <p:cNvGrpSpPr/>
          <p:nvPr/>
        </p:nvGrpSpPr>
        <p:grpSpPr>
          <a:xfrm>
            <a:off x="477050" y="2885578"/>
            <a:ext cx="4713194" cy="3470339"/>
            <a:chOff x="6403848" y="2266124"/>
            <a:chExt cx="4713194" cy="34703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64F8CA-EFF6-46AC-A431-B84ACFB39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267"/>
            <a:stretch/>
          </p:blipFill>
          <p:spPr>
            <a:xfrm>
              <a:off x="6403848" y="2266124"/>
              <a:ext cx="4713194" cy="28620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CE8E2B-22D6-449E-BF3A-EEE962820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131"/>
            <a:stretch/>
          </p:blipFill>
          <p:spPr>
            <a:xfrm>
              <a:off x="6403848" y="5128196"/>
              <a:ext cx="4713194" cy="60826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DBBD26-B42B-4D32-B91B-9E61368C3D59}"/>
              </a:ext>
            </a:extLst>
          </p:cNvPr>
          <p:cNvSpPr txBox="1"/>
          <p:nvPr/>
        </p:nvSpPr>
        <p:spPr>
          <a:xfrm>
            <a:off x="352113" y="2357749"/>
            <a:ext cx="555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of co-culture enriched for small proteins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AF8F4-EFF7-4FBD-AD76-1655313D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85" y="1822151"/>
            <a:ext cx="4186195" cy="3177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1ABD2-5DE6-4C71-82AC-33D2ECE799CC}"/>
              </a:ext>
            </a:extLst>
          </p:cNvPr>
          <p:cNvSpPr txBox="1"/>
          <p:nvPr/>
        </p:nvSpPr>
        <p:spPr>
          <a:xfrm>
            <a:off x="5870739" y="5148216"/>
            <a:ext cx="63087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family of short genes: CCRG-2 (co-culture responsive genes)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Sequence motif involved in the export of </a:t>
            </a:r>
            <a:r>
              <a:rPr lang="en-US" sz="1600" dirty="0" err="1"/>
              <a:t>prochlorosins</a:t>
            </a:r>
            <a:r>
              <a:rPr lang="en-US" sz="1600" dirty="0"/>
              <a:t> and other</a:t>
            </a:r>
          </a:p>
          <a:p>
            <a:r>
              <a:rPr lang="en-US" sz="1600" dirty="0"/>
              <a:t>bacteriocin-like peptides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Released from the cells into the media.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52214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848-BA7A-4C22-8537-808B591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techniques for novel small genes identification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8444-9B27-44F0-95A0-FADA0738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Proteomics</a:t>
            </a:r>
          </a:p>
          <a:p>
            <a:pPr lvl="1"/>
            <a:r>
              <a:rPr lang="en-US" dirty="0"/>
              <a:t>Working with David (Weizmann)  to do directed proteomics with filtering of small peptides </a:t>
            </a:r>
          </a:p>
          <a:p>
            <a:pPr lvl="1"/>
            <a:r>
              <a:rPr lang="en-US" dirty="0"/>
              <a:t>Starting with analysis of proteomics DB from </a:t>
            </a:r>
            <a:r>
              <a:rPr lang="en-US" dirty="0" err="1"/>
              <a:t>Dikla’s</a:t>
            </a:r>
            <a:r>
              <a:rPr lang="en-US" dirty="0"/>
              <a:t> 2016 paper</a:t>
            </a:r>
          </a:p>
          <a:p>
            <a:r>
              <a:rPr lang="en-US" dirty="0"/>
              <a:t>RIBO-SEQ</a:t>
            </a:r>
          </a:p>
          <a:p>
            <a:pPr lvl="1"/>
            <a:r>
              <a:rPr lang="en-US" dirty="0"/>
              <a:t>Detect mRNA undergoing translation (connected to ribosomes)</a:t>
            </a:r>
          </a:p>
          <a:p>
            <a:r>
              <a:rPr lang="en-US" dirty="0"/>
              <a:t>bio-informatics</a:t>
            </a:r>
          </a:p>
          <a:p>
            <a:pPr lvl="1"/>
            <a:r>
              <a:rPr lang="en-US" dirty="0"/>
              <a:t>Look for small ORFs, detect similarities to protein coding genes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601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D106-FE44-4DCE-A56F-8E6D4149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Proteomics analysis so far</a:t>
            </a:r>
            <a:endParaRPr lang="LID4096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7B5F07-B5EF-4A40-A1BB-C5EB486A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90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9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1F7CEC-D8D5-44CE-B930-2F9848AE8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45744"/>
            <a:ext cx="3686291" cy="30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15B74B-0296-4281-ACF4-0A96EB5F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457416"/>
            <a:ext cx="3943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E54EBE-A6B8-4978-90A2-F6052BA4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521075"/>
            <a:ext cx="38481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ADC936-E85C-4369-89B0-B2BF12B8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3521075"/>
            <a:ext cx="43148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C537BC-2F6E-4F08-98CA-E64C981C55C5}"/>
              </a:ext>
            </a:extLst>
          </p:cNvPr>
          <p:cNvSpPr txBox="1"/>
          <p:nvPr/>
        </p:nvSpPr>
        <p:spPr>
          <a:xfrm>
            <a:off x="291993" y="4180114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detected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90CBF-A4BE-429F-A400-ED566E13B662}"/>
              </a:ext>
            </a:extLst>
          </p:cNvPr>
          <p:cNvSpPr txBox="1"/>
          <p:nvPr/>
        </p:nvSpPr>
        <p:spPr>
          <a:xfrm>
            <a:off x="253573" y="1552175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putative</a:t>
            </a:r>
            <a:endParaRPr lang="LID4096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950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1491</Words>
  <Application>Microsoft Office PowerPoint</Application>
  <PresentationFormat>Widescreen</PresentationFormat>
  <Paragraphs>485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MIT9313  alternative ORFs  from proteome ISME16</vt:lpstr>
      <vt:lpstr>Goal</vt:lpstr>
      <vt:lpstr>Motivation</vt:lpstr>
      <vt:lpstr>Main techniques for novel small genes identification</vt:lpstr>
      <vt:lpstr>Proteomics analysis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 of Frame with swisprot match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MIT9313  alternative ORFs  from proteome ISME16</dc:title>
  <dc:creator>wosnat</dc:creator>
  <cp:lastModifiedBy>wosnat</cp:lastModifiedBy>
  <cp:revision>11</cp:revision>
  <dcterms:created xsi:type="dcterms:W3CDTF">2020-05-18T19:17:24Z</dcterms:created>
  <dcterms:modified xsi:type="dcterms:W3CDTF">2020-09-02T05:43:26Z</dcterms:modified>
</cp:coreProperties>
</file>