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47" autoAdjust="0"/>
    <p:restoredTop sz="94660"/>
  </p:normalViewPr>
  <p:slideViewPr>
    <p:cSldViewPr snapToGrid="0">
      <p:cViewPr>
        <p:scale>
          <a:sx n="120" d="100"/>
          <a:sy n="120" d="100"/>
        </p:scale>
        <p:origin x="-170" y="-15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E3DFE-9E49-4D5B-A573-8FA2487E3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6CD6A-DBA6-4C32-A3FA-811CB5624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5093E-15DA-4257-8868-471015256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04/01/2020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356DE-7854-4059-A8A9-568A5EA0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7253F-68B1-4897-9EE4-D27F300C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738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212B-9F4E-4143-87D6-69D9B41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01484-D846-41B8-9352-2D0FCC8ED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270B8-563A-4765-BC3F-7B3391F0D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04/01/2020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5E966-E077-4CE0-BDB1-CFF747C5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3672C-EAFC-4880-8A5A-C5C712D8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699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0702F-DA1A-4137-BFFE-F92537456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A1CAE-E433-4653-80CA-273989F41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932B7-7520-434D-9E1A-F5CC69E6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04/01/2020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4EC55-0255-4E6D-96D5-7D138421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25CA7-9906-4EC7-8EA3-FBFD76DC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8107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33D-2774-4B7A-AB2A-6F0CF10C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92A72-AFFB-4604-B6A8-397A54FB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C6673-94D9-4104-8E51-10F5C56C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04/01/2020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50B3D-ABD4-4756-BCDC-18669796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63C0C-95FB-4083-B748-286E5B3E1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834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26810-ED38-4842-A0B2-B19F55FA7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E96F5-48B9-44AA-B034-78E833C4C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12581-FB12-4AE4-A2D5-241266D9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04/01/2020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0E86F-14DE-43FD-B889-54F3AA313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A0F71-0AD4-4091-9CB3-D2DE4BAC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844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0FE9-E0E5-4A15-8549-C2614B730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52637-E8F4-4C20-A8DA-64FF62648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82B89-76D1-4AFC-92F9-4DD41F908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DBDBA-3DB0-428C-8AAA-CB583F030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04/01/2020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6E7C2-5BF3-4221-88AD-24443145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2E40A-5B83-44F7-965E-D0A301AA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823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41DE1-FDB6-431A-8B58-D8652B970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F2B2B-4811-40CF-BA30-8096D77DC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CFA6F-9417-44F3-A1D5-0DCCCC004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9CF39E-0B91-4867-BFED-AEDE7D37E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FF5B2-CCF6-4AFD-A42D-D253021C31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B96BA4-CCAE-4E7D-8583-C103B2B3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04/01/2020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1662D4-C305-4D0D-B3CE-4F1EF7E0C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FAB09-38CC-46EB-BEF0-DD7A40B1A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457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E54E-418F-4776-90FA-D160395A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03EC2-49D9-4DAC-9FE0-5B9CABAD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04/01/2020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C2498-E3C4-4D55-A3C0-1DEF9947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B0648-6F9C-4277-977C-B3EF172F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2549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110DE-AA05-41A3-B54A-B752BABD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04/01/2020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44758-F4DE-4616-8E79-08E4C115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35A5B-5F11-42C2-9F07-705E8D51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6196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4718-83B7-40CE-9A97-68F7DC45B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A6F81-7117-40AE-BCFF-F3FD1B7F8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70FD0-2257-47E4-BB8B-DA9B82A3D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6E2C5-F118-4443-ABE2-71DCE4940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04/01/2020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2FB5E-3CFC-4468-87BB-3219D45A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0E1FB-D32A-43DD-A8D0-A6BAC100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298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43C1-8E00-4DED-8384-0036EED2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95C56C-FDA2-4476-A122-9060F25DD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06516-7F83-4F43-90ED-AD66BD3C9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830D3-77A1-4CB1-AB45-89D60949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04/01/2020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11BDF-8FA7-45F6-968E-C86C560B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6DC1E-92C9-4002-952F-87E99462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3977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34637D-EF85-4E87-9D41-4543B60B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192F0-802C-495B-AB4F-E8D22E041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4C8EE-FEEA-454F-8613-9BDCEDABAE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0B64D-054A-4877-B55D-54F10477ADC5}" type="datetimeFigureOut">
              <a:rPr lang="LID4096" smtClean="0"/>
              <a:t>04/01/2020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3D6BF-3E13-4A54-B5A1-E53922116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4DC69-FA79-41B1-9874-18630862C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557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B1CC5-AE21-44AB-AE62-22BE71B76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MIT9313 </a:t>
            </a:r>
            <a:br>
              <a:rPr lang="en-US" dirty="0"/>
            </a:br>
            <a:r>
              <a:rPr lang="en-US" dirty="0"/>
              <a:t>alternative ORFs </a:t>
            </a:r>
            <a:br>
              <a:rPr lang="en-US" dirty="0"/>
            </a:br>
            <a:r>
              <a:rPr lang="en-US" dirty="0"/>
              <a:t>from proteome</a:t>
            </a:r>
            <a:br>
              <a:rPr lang="en-US" dirty="0"/>
            </a:br>
            <a:r>
              <a:rPr lang="en-US" dirty="0"/>
              <a:t>ISME16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74A8E-E093-41B9-8D7A-3EB2F5D73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41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1F9B34EB-BB04-4758-BE18-6F01E41B4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3887"/>
            <a:ext cx="6153150" cy="295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FAC6014-6EB8-4C96-87F9-155B84017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48379"/>
            <a:ext cx="5143500" cy="247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FA629C-92C2-47C7-B423-98E00F756E57}"/>
              </a:ext>
            </a:extLst>
          </p:cNvPr>
          <p:cNvSpPr txBox="1"/>
          <p:nvPr/>
        </p:nvSpPr>
        <p:spPr>
          <a:xfrm>
            <a:off x="1000125" y="5429250"/>
            <a:ext cx="3764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All ORFS in all lengths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130098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2E7A31-81E6-4C7B-87E3-97FDE033EFF4}"/>
              </a:ext>
            </a:extLst>
          </p:cNvPr>
          <p:cNvSpPr txBox="1"/>
          <p:nvPr/>
        </p:nvSpPr>
        <p:spPr>
          <a:xfrm>
            <a:off x="642996" y="4571216"/>
            <a:ext cx="10906008" cy="1115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latin typeface="+mj-lt"/>
                <a:ea typeface="+mj-ea"/>
                <a:cs typeface="+mj-cs"/>
              </a:rPr>
              <a:t>Short proteins (upto 100 aa)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E78B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76D1805-5EF2-4691-BC36-4A1803D84D95}"/>
              </a:ext>
            </a:extLst>
          </p:cNvPr>
          <p:cNvSpPr txBox="1"/>
          <p:nvPr/>
        </p:nvSpPr>
        <p:spPr>
          <a:xfrm>
            <a:off x="1171575" y="600075"/>
            <a:ext cx="277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unique peptides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D8311-3BB9-4D41-9D16-7CED8029671A}"/>
              </a:ext>
            </a:extLst>
          </p:cNvPr>
          <p:cNvSpPr txBox="1"/>
          <p:nvPr/>
        </p:nvSpPr>
        <p:spPr>
          <a:xfrm>
            <a:off x="4876800" y="600075"/>
            <a:ext cx="10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coverage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69522-8891-4E47-877B-DEA62F1156F8}"/>
              </a:ext>
            </a:extLst>
          </p:cNvPr>
          <p:cNvSpPr txBox="1"/>
          <p:nvPr/>
        </p:nvSpPr>
        <p:spPr>
          <a:xfrm>
            <a:off x="9039225" y="600075"/>
            <a:ext cx="59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</a:t>
            </a:r>
            <a:endParaRPr lang="LID4096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59216F2F-859C-4EEA-BDE4-A6FDD5AC9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30" y="1356162"/>
            <a:ext cx="3662362" cy="260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602CA21E-7D08-406A-B8CA-87C50756C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477" y="1448237"/>
            <a:ext cx="3631259" cy="260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C711CC8-2277-4923-82E2-D86206BE8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048" y="1479542"/>
            <a:ext cx="3771222" cy="258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16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390C10B-7054-4056-AA54-9867FB690BB1}"/>
              </a:ext>
            </a:extLst>
          </p:cNvPr>
          <p:cNvSpPr txBox="1"/>
          <p:nvPr/>
        </p:nvSpPr>
        <p:spPr>
          <a:xfrm>
            <a:off x="3508175" y="5781675"/>
            <a:ext cx="4730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Without annotated genes</a:t>
            </a:r>
            <a:endParaRPr lang="LID4096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3B75A-3763-441A-BDF7-11E916077152}"/>
              </a:ext>
            </a:extLst>
          </p:cNvPr>
          <p:cNvSpPr txBox="1"/>
          <p:nvPr/>
        </p:nvSpPr>
        <p:spPr>
          <a:xfrm>
            <a:off x="1171575" y="600075"/>
            <a:ext cx="277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unique peptides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289690-376C-49D7-98DB-D0F29B5FA315}"/>
              </a:ext>
            </a:extLst>
          </p:cNvPr>
          <p:cNvSpPr txBox="1"/>
          <p:nvPr/>
        </p:nvSpPr>
        <p:spPr>
          <a:xfrm>
            <a:off x="4876800" y="600075"/>
            <a:ext cx="10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coverage</a:t>
            </a:r>
            <a:endParaRPr lang="LID409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C1F075-A16D-4E48-8AC0-68093353E768}"/>
              </a:ext>
            </a:extLst>
          </p:cNvPr>
          <p:cNvSpPr txBox="1"/>
          <p:nvPr/>
        </p:nvSpPr>
        <p:spPr>
          <a:xfrm>
            <a:off x="9039225" y="600075"/>
            <a:ext cx="59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</a:t>
            </a:r>
            <a:endParaRPr lang="LID4096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39A34534-1066-4263-8977-79E6DC0C5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2" y="1779861"/>
            <a:ext cx="3540205" cy="249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35F4DB0B-A006-4A44-AF8A-F724FCA28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081" y="1779860"/>
            <a:ext cx="3480581" cy="249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E5DB4A21-5372-48EF-BE49-9F62E0572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504" y="1926132"/>
            <a:ext cx="3614736" cy="247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93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A9A215-F012-4AE4-B6B9-175A56CAB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430860"/>
              </p:ext>
            </p:extLst>
          </p:nvPr>
        </p:nvGraphicFramePr>
        <p:xfrm>
          <a:off x="3187212" y="2149719"/>
          <a:ext cx="8188012" cy="4321419"/>
        </p:xfrm>
        <a:graphic>
          <a:graphicData uri="http://schemas.openxmlformats.org/drawingml/2006/table">
            <a:tbl>
              <a:tblPr firstRow="1" firstCol="1">
                <a:tableStyleId>{BC89EF96-8CEA-46FF-86C4-4CE0E7609802}</a:tableStyleId>
              </a:tblPr>
              <a:tblGrid>
                <a:gridCol w="916467">
                  <a:extLst>
                    <a:ext uri="{9D8B030D-6E8A-4147-A177-3AD203B41FA5}">
                      <a16:colId xmlns:a16="http://schemas.microsoft.com/office/drawing/2014/main" val="3787669591"/>
                    </a:ext>
                  </a:extLst>
                </a:gridCol>
                <a:gridCol w="3969095">
                  <a:extLst>
                    <a:ext uri="{9D8B030D-6E8A-4147-A177-3AD203B41FA5}">
                      <a16:colId xmlns:a16="http://schemas.microsoft.com/office/drawing/2014/main" val="29826384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564421226"/>
                    </a:ext>
                  </a:extLst>
                </a:gridCol>
                <a:gridCol w="1880050">
                  <a:extLst>
                    <a:ext uri="{9D8B030D-6E8A-4147-A177-3AD203B41FA5}">
                      <a16:colId xmlns:a16="http://schemas.microsoft.com/office/drawing/2014/main" val="3068953460"/>
                    </a:ext>
                  </a:extLst>
                </a:gridCol>
              </a:tblGrid>
              <a:tr h="6049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family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product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Current </a:t>
                      </a:r>
                      <a:r>
                        <a:rPr lang="en-US" sz="1800" u="none" strike="noStrike" dirty="0" err="1">
                          <a:effectLst/>
                        </a:rPr>
                        <a:t>ncbi</a:t>
                      </a:r>
                      <a:r>
                        <a:rPr lang="en-IL" sz="1800" u="none" strike="noStrike" dirty="0">
                          <a:effectLst/>
                        </a:rPr>
                        <a:t> </a:t>
                      </a:r>
                      <a:endParaRPr lang="en-I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From paper</a:t>
                      </a:r>
                      <a:r>
                        <a:rPr lang="en-IL" sz="1800" u="none" strike="noStrike" dirty="0">
                          <a:effectLst/>
                        </a:rPr>
                        <a:t> </a:t>
                      </a:r>
                      <a:endParaRPr lang="en-I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7948272"/>
                  </a:ext>
                </a:extLst>
              </a:tr>
              <a:tr h="6049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CCRG-1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guanylate-binding protein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800" u="none" strike="noStrike">
                          <a:effectLst/>
                        </a:rPr>
                        <a:t>1</a:t>
                      </a:r>
                      <a:endParaRPr lang="en-I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800" u="none" strike="noStrike" dirty="0">
                          <a:effectLst/>
                        </a:rPr>
                        <a:t>1</a:t>
                      </a:r>
                      <a:endParaRPr lang="en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2850196"/>
                  </a:ext>
                </a:extLst>
              </a:tr>
              <a:tr h="51857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CCRG-2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CCRG-2 family </a:t>
                      </a:r>
                      <a:r>
                        <a:rPr lang="en-US" sz="1800" u="none" strike="noStrike" dirty="0" err="1">
                          <a:effectLst/>
                        </a:rPr>
                        <a:t>RiPP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800" u="none" strike="noStrike" dirty="0">
                          <a:effectLst/>
                        </a:rPr>
                        <a:t>12</a:t>
                      </a:r>
                      <a:endParaRPr lang="en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800" u="none" strike="noStrike" dirty="0">
                          <a:effectLst/>
                        </a:rPr>
                        <a:t>3</a:t>
                      </a:r>
                      <a:endParaRPr lang="en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38226"/>
                  </a:ext>
                </a:extLst>
              </a:tr>
              <a:tr h="518570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CCRG-2 family protein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800" u="none" strike="noStrike">
                          <a:effectLst/>
                        </a:rPr>
                        <a:t>3</a:t>
                      </a:r>
                      <a:endParaRPr lang="en-I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800" u="none" strike="noStrike" dirty="0">
                          <a:effectLst/>
                        </a:rPr>
                        <a:t>3</a:t>
                      </a:r>
                      <a:endParaRPr lang="en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240688"/>
                  </a:ext>
                </a:extLst>
              </a:tr>
              <a:tr h="1209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</a:rPr>
                        <a:t>ProcA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Nif11-like leader peptide family natural product precursor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800" u="none" strike="noStrike" dirty="0">
                          <a:effectLst/>
                        </a:rPr>
                        <a:t>34</a:t>
                      </a:r>
                      <a:endParaRPr lang="en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800" u="none" strike="noStrike" dirty="0">
                          <a:effectLst/>
                        </a:rPr>
                        <a:t>14</a:t>
                      </a:r>
                      <a:endParaRPr lang="en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4711768"/>
                  </a:ext>
                </a:extLst>
              </a:tr>
              <a:tr h="86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</a:rPr>
                        <a:t>procM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</a:rPr>
                        <a:t>lantipeptide</a:t>
                      </a:r>
                      <a:r>
                        <a:rPr lang="en-US" sz="1800" u="none" strike="noStrike" dirty="0">
                          <a:effectLst/>
                        </a:rPr>
                        <a:t>-modifying enzyme </a:t>
                      </a:r>
                      <a:r>
                        <a:rPr lang="en-US" sz="1800" u="none" strike="noStrike" dirty="0" err="1">
                          <a:effectLst/>
                        </a:rPr>
                        <a:t>LanM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800" u="none" strike="noStrike" dirty="0">
                          <a:effectLst/>
                        </a:rPr>
                        <a:t>1</a:t>
                      </a:r>
                      <a:endParaRPr lang="en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800" u="none" strike="noStrike" dirty="0">
                          <a:effectLst/>
                        </a:rPr>
                        <a:t>1</a:t>
                      </a:r>
                      <a:endParaRPr lang="en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40618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E56C0BE-C17F-4703-A5AF-EB6FC28316BB}"/>
              </a:ext>
            </a:extLst>
          </p:cNvPr>
          <p:cNvSpPr txBox="1"/>
          <p:nvPr/>
        </p:nvSpPr>
        <p:spPr>
          <a:xfrm>
            <a:off x="6493119" y="1820008"/>
            <a:ext cx="219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current annotation</a:t>
            </a:r>
            <a:endParaRPr lang="LID4096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40D068-3462-4AFE-A373-EE6865D94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054193"/>
              </p:ext>
            </p:extLst>
          </p:nvPr>
        </p:nvGraphicFramePr>
        <p:xfrm>
          <a:off x="594455" y="408598"/>
          <a:ext cx="2511724" cy="2103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42785">
                  <a:extLst>
                    <a:ext uri="{9D8B030D-6E8A-4147-A177-3AD203B41FA5}">
                      <a16:colId xmlns:a16="http://schemas.microsoft.com/office/drawing/2014/main" val="3673756732"/>
                    </a:ext>
                  </a:extLst>
                </a:gridCol>
                <a:gridCol w="1568939">
                  <a:extLst>
                    <a:ext uri="{9D8B030D-6E8A-4147-A177-3AD203B41FA5}">
                      <a16:colId xmlns:a16="http://schemas.microsoft.com/office/drawing/2014/main" val="38611181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 dirty="0">
                          <a:effectLst/>
                        </a:rPr>
                        <a:t>Family</a:t>
                      </a:r>
                      <a:endParaRPr lang="en-US" sz="18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Count in original paper</a:t>
                      </a:r>
                      <a:endParaRPr lang="en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4364537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CCRG-1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800" u="none" strike="noStrike" dirty="0">
                          <a:effectLst/>
                        </a:rPr>
                        <a:t>3</a:t>
                      </a:r>
                      <a:endParaRPr lang="en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952303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CCRG-2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800" u="none" strike="noStrike" dirty="0">
                          <a:effectLst/>
                        </a:rPr>
                        <a:t>12</a:t>
                      </a:r>
                      <a:endParaRPr lang="en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4910960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 dirty="0" err="1">
                          <a:effectLst/>
                        </a:rPr>
                        <a:t>ProcA</a:t>
                      </a:r>
                      <a:endParaRPr lang="en-US" sz="18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800" u="none" strike="noStrike" dirty="0">
                          <a:effectLst/>
                        </a:rPr>
                        <a:t>29</a:t>
                      </a:r>
                      <a:endParaRPr lang="en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1733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</a:rPr>
                        <a:t>procM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800" u="none" strike="noStrike" dirty="0">
                          <a:effectLst/>
                        </a:rPr>
                        <a:t>1</a:t>
                      </a:r>
                      <a:endParaRPr lang="en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789313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18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D3D76AD-1AB7-457B-ADFC-74F0285D8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32" y="1000125"/>
            <a:ext cx="11363325" cy="585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2186248-8BF6-4AFB-B2AF-72C550A96D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16"/>
          <a:stretch/>
        </p:blipFill>
        <p:spPr bwMode="auto">
          <a:xfrm>
            <a:off x="447332" y="154709"/>
            <a:ext cx="11363325" cy="309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11A9229-B63E-408D-A1CD-FF775C32F4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41" r="3571" b="70344"/>
          <a:stretch/>
        </p:blipFill>
        <p:spPr bwMode="auto">
          <a:xfrm>
            <a:off x="10670011" y="303672"/>
            <a:ext cx="1362174" cy="173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834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6F9C80-C93E-4C8A-9071-E883A23E1DC3}"/>
              </a:ext>
            </a:extLst>
          </p:cNvPr>
          <p:cNvSpPr txBox="1"/>
          <p:nvPr/>
        </p:nvSpPr>
        <p:spPr>
          <a:xfrm>
            <a:off x="4536831" y="312127"/>
            <a:ext cx="944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Zoom in</a:t>
            </a:r>
            <a:endParaRPr lang="LID4096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DEBC9B7-1295-4443-89FA-A889BDC047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41" r="3571" b="70344"/>
          <a:stretch/>
        </p:blipFill>
        <p:spPr bwMode="auto">
          <a:xfrm>
            <a:off x="10670011" y="303672"/>
            <a:ext cx="1362174" cy="173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EB649E6A-9F85-4946-A888-B36307B16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550" y="2672068"/>
            <a:ext cx="6661323" cy="197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E3526F9E-A23C-4F1A-A0FF-890EFD374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39" y="1001818"/>
            <a:ext cx="6999844" cy="207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9F671D07-F8DE-43A6-866B-09F63DCDA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10" y="4929469"/>
            <a:ext cx="6666903" cy="197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139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6318F95-E537-4F3B-87A4-B44CB768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8" y="714195"/>
            <a:ext cx="12192000" cy="210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1363D97-0E50-4218-87AD-D4F1A4273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923" y="3312524"/>
            <a:ext cx="4413364" cy="329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936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92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Unicode MS</vt:lpstr>
      <vt:lpstr>Calibri</vt:lpstr>
      <vt:lpstr>Calibri Light</vt:lpstr>
      <vt:lpstr>Office Theme</vt:lpstr>
      <vt:lpstr>MIT9313  alternative ORFs  from proteome ISME16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MIT9313  alternative ORFs  from proteome ISME16</dc:title>
  <dc:creator>wosnat</dc:creator>
  <cp:lastModifiedBy>wosnat</cp:lastModifiedBy>
  <cp:revision>12</cp:revision>
  <dcterms:created xsi:type="dcterms:W3CDTF">2020-03-25T13:40:14Z</dcterms:created>
  <dcterms:modified xsi:type="dcterms:W3CDTF">2020-04-01T17:35:54Z</dcterms:modified>
</cp:coreProperties>
</file>