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069F-C67B-4A59-B47E-D41FD1993A5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605D-4714-45E8-9B71-591F090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nualreviews.org/doi/full/10.1146/annurev-cellbio-100616-0605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nualreviews.org/doi/full/10.1146/annurev-cellbio-100616-06051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bp.ac.cn/SmProt/" TargetMode="External"/><Relationship Id="rId7" Type="http://schemas.openxmlformats.org/officeDocument/2006/relationships/hyperlink" Target="http://gwips.ucc.ie/" TargetMode="External"/><Relationship Id="rId2" Type="http://schemas.openxmlformats.org/officeDocument/2006/relationships/hyperlink" Target="http://sorf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ysbio.sysu.edu.cn/rpfdb/index.html" TargetMode="External"/><Relationship Id="rId5" Type="http://schemas.openxmlformats.org/officeDocument/2006/relationships/hyperlink" Target="https://openprot.org/p/about" TargetMode="External"/><Relationship Id="rId4" Type="http://schemas.openxmlformats.org/officeDocument/2006/relationships/hyperlink" Target="http://www.biw.kuleuven.be/CSB/ARA-PE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smORFs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0577" cy="4351338"/>
          </a:xfrm>
        </p:spPr>
        <p:txBody>
          <a:bodyPr/>
          <a:lstStyle/>
          <a:p>
            <a:pPr lvl="1"/>
            <a:r>
              <a:rPr lang="en-US" dirty="0" smtClean="0"/>
              <a:t>translated small/short open reading frames</a:t>
            </a:r>
          </a:p>
          <a:p>
            <a:pPr lvl="1"/>
            <a:r>
              <a:rPr lang="en-US" dirty="0" smtClean="0"/>
              <a:t>encoded within </a:t>
            </a:r>
          </a:p>
          <a:p>
            <a:pPr lvl="2"/>
            <a:r>
              <a:rPr lang="en-US" dirty="0" smtClean="0"/>
              <a:t>mRNAs </a:t>
            </a:r>
          </a:p>
          <a:p>
            <a:pPr lvl="2"/>
            <a:r>
              <a:rPr lang="en-US" dirty="0" smtClean="0"/>
              <a:t>introns of pre-mRNAs </a:t>
            </a:r>
          </a:p>
          <a:p>
            <a:pPr lvl="2"/>
            <a:r>
              <a:rPr lang="en-US" dirty="0" err="1" smtClean="0"/>
              <a:t>lncRNAs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primary transcripts of miRNAs or </a:t>
            </a:r>
            <a:r>
              <a:rPr lang="en-US" dirty="0" err="1" smtClean="0"/>
              <a:t>rRNAs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control of various cellular processes</a:t>
            </a:r>
          </a:p>
          <a:p>
            <a:pPr lvl="2"/>
            <a:r>
              <a:rPr lang="en-US" dirty="0" smtClean="0"/>
              <a:t>regulate protein levels </a:t>
            </a:r>
          </a:p>
          <a:p>
            <a:pPr lvl="3"/>
            <a:r>
              <a:rPr lang="en-US" dirty="0" smtClean="0"/>
              <a:t>upstream </a:t>
            </a:r>
            <a:r>
              <a:rPr lang="en-US" dirty="0" err="1" smtClean="0"/>
              <a:t>smORFs</a:t>
            </a:r>
            <a:r>
              <a:rPr lang="en-US" dirty="0" smtClean="0"/>
              <a:t> (</a:t>
            </a:r>
            <a:r>
              <a:rPr lang="en-US" dirty="0" err="1" smtClean="0"/>
              <a:t>uORFs</a:t>
            </a:r>
            <a:r>
              <a:rPr lang="en-US" dirty="0" smtClean="0"/>
              <a:t>) regulate downstream main ORF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170842"/>
            <a:ext cx="29718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of novel SEPs at a genome-wide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</a:t>
            </a:r>
          </a:p>
          <a:p>
            <a:pPr lvl="1"/>
            <a:r>
              <a:rPr lang="en-US" dirty="0" smtClean="0"/>
              <a:t>evolutionary </a:t>
            </a:r>
            <a:r>
              <a:rPr lang="en-US" dirty="0"/>
              <a:t>conservation (using </a:t>
            </a:r>
            <a:r>
              <a:rPr lang="en-US" i="1" dirty="0" err="1"/>
              <a:t>K</a:t>
            </a:r>
            <a:r>
              <a:rPr lang="en-US" baseline="-25000" dirty="0" err="1"/>
              <a:t>a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baseline="-25000" dirty="0"/>
              <a:t>s</a:t>
            </a:r>
            <a:r>
              <a:rPr lang="en-US" dirty="0"/>
              <a:t>, the ratio of conservative versus </a:t>
            </a:r>
            <a:r>
              <a:rPr lang="en-US" dirty="0" err="1"/>
              <a:t>nonconservative</a:t>
            </a:r>
            <a:r>
              <a:rPr lang="en-US" dirty="0"/>
              <a:t> nucleotide </a:t>
            </a:r>
            <a:r>
              <a:rPr lang="en-US" dirty="0" smtClean="0"/>
              <a:t>changes)</a:t>
            </a:r>
          </a:p>
          <a:p>
            <a:pPr lvl="1"/>
            <a:r>
              <a:rPr lang="en-US" dirty="0" err="1" smtClean="0"/>
              <a:t>synteny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colocalization</a:t>
            </a:r>
            <a:r>
              <a:rPr lang="en-US" dirty="0"/>
              <a:t> of genetic loci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evidence </a:t>
            </a:r>
            <a:r>
              <a:rPr lang="en-US" dirty="0"/>
              <a:t>of </a:t>
            </a:r>
            <a:r>
              <a:rPr lang="en-US" dirty="0" smtClean="0"/>
              <a:t>transcription</a:t>
            </a:r>
          </a:p>
          <a:p>
            <a:pPr lvl="1"/>
            <a:r>
              <a:rPr lang="en-US" dirty="0" err="1" smtClean="0"/>
              <a:t>sORF</a:t>
            </a:r>
            <a:r>
              <a:rPr lang="en-US" dirty="0" smtClean="0"/>
              <a:t> </a:t>
            </a:r>
            <a:r>
              <a:rPr lang="en-US" dirty="0"/>
              <a:t>finder </a:t>
            </a:r>
            <a:endParaRPr lang="en-US" dirty="0" smtClean="0"/>
          </a:p>
          <a:p>
            <a:pPr lvl="1"/>
            <a:r>
              <a:rPr lang="en-US" dirty="0" smtClean="0"/>
              <a:t>conservation </a:t>
            </a:r>
            <a:r>
              <a:rPr lang="en-US" dirty="0"/>
              <a:t>at the amino acid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coding </a:t>
            </a:r>
            <a:r>
              <a:rPr lang="en-US" dirty="0"/>
              <a:t>potential classification based on machine learning </a:t>
            </a:r>
            <a:r>
              <a:rPr lang="en-US" dirty="0" smtClean="0"/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344375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5335" y="377439"/>
            <a:ext cx="5292926" cy="633646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profiling via ribosomes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Ribosome profiling </a:t>
            </a:r>
          </a:p>
          <a:p>
            <a:pPr lvl="1"/>
            <a:r>
              <a:rPr lang="en-US" dirty="0" smtClean="0"/>
              <a:t>map the </a:t>
            </a:r>
            <a:r>
              <a:rPr lang="en-US" dirty="0" err="1" smtClean="0"/>
              <a:t>translatome</a:t>
            </a:r>
            <a:endParaRPr lang="en-US" dirty="0" smtClean="0"/>
          </a:p>
          <a:p>
            <a:pPr lvl="1"/>
            <a:r>
              <a:rPr lang="en-US" dirty="0" smtClean="0"/>
              <a:t>sequencing ribosome-protected fragments (RPFs)</a:t>
            </a:r>
          </a:p>
          <a:p>
            <a:r>
              <a:rPr lang="en-US" dirty="0" smtClean="0"/>
              <a:t>Poly-</a:t>
            </a:r>
            <a:r>
              <a:rPr lang="en-US" dirty="0" err="1" smtClean="0"/>
              <a:t>Ribo</a:t>
            </a:r>
            <a:r>
              <a:rPr lang="en-US" dirty="0" smtClean="0"/>
              <a:t>-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polysomes</a:t>
            </a:r>
            <a:r>
              <a:rPr lang="en-US" dirty="0" smtClean="0"/>
              <a:t> (clusters of multiple ribosomes that bind mRNA)</a:t>
            </a:r>
          </a:p>
          <a:p>
            <a:r>
              <a:rPr lang="en-US" dirty="0" err="1" smtClean="0"/>
              <a:t>ultradeep</a:t>
            </a:r>
            <a:r>
              <a:rPr lang="en-US" dirty="0" smtClean="0"/>
              <a:t> sequencing of ribosome-associated RNAs</a:t>
            </a:r>
          </a:p>
        </p:txBody>
      </p:sp>
    </p:spTree>
    <p:extLst>
      <p:ext uri="{BB962C8B-B14F-4D97-AF65-F5344CB8AC3E}">
        <p14:creationId xmlns:p14="http://schemas.microsoft.com/office/powerpoint/2010/main" val="384976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 for ribosome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bioinformatic</a:t>
            </a:r>
            <a:r>
              <a:rPr lang="en-US" dirty="0" smtClean="0"/>
              <a:t> packages for predicting functional ORFs</a:t>
            </a:r>
          </a:p>
          <a:p>
            <a:pPr lvl="1"/>
            <a:r>
              <a:rPr lang="en-US" dirty="0" smtClean="0"/>
              <a:t>ORF-RATER (</a:t>
            </a:r>
            <a:r>
              <a:rPr lang="en-US" b="1" dirty="0" smtClean="0">
                <a:hlinkClick r:id="rId2"/>
              </a:rPr>
              <a:t>Fields et al. 2015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RiboTaper</a:t>
            </a:r>
            <a:r>
              <a:rPr lang="en-US" dirty="0" smtClean="0"/>
              <a:t> (</a:t>
            </a:r>
            <a:r>
              <a:rPr lang="en-US" b="1" dirty="0" err="1" smtClean="0">
                <a:hlinkClick r:id="rId2"/>
              </a:rPr>
              <a:t>Calviello</a:t>
            </a:r>
            <a:r>
              <a:rPr lang="en-US" b="1" dirty="0" smtClean="0">
                <a:hlinkClick r:id="rId2"/>
              </a:rPr>
              <a:t> et al. 2016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SPECtre</a:t>
            </a:r>
            <a:r>
              <a:rPr lang="en-US" dirty="0" smtClean="0"/>
              <a:t> (</a:t>
            </a:r>
            <a:r>
              <a:rPr lang="en-US" b="1" dirty="0" smtClean="0">
                <a:hlinkClick r:id="rId2"/>
              </a:rPr>
              <a:t>Chun et al. 2016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PROTEOFORMER (</a:t>
            </a:r>
            <a:r>
              <a:rPr lang="en-US" b="1" dirty="0" err="1" smtClean="0">
                <a:hlinkClick r:id="rId2"/>
              </a:rPr>
              <a:t>Crappe</a:t>
            </a:r>
            <a:r>
              <a:rPr lang="en-US" b="1" dirty="0" smtClean="0">
                <a:hlinkClick r:id="rId2"/>
              </a:rPr>
              <a:t> et al. 2015</a:t>
            </a:r>
            <a:r>
              <a:rPr lang="en-US" dirty="0" smtClean="0"/>
              <a:t>)</a:t>
            </a:r>
          </a:p>
          <a:p>
            <a:r>
              <a:rPr lang="en-US" dirty="0"/>
              <a:t>coding potential of detected (</a:t>
            </a:r>
            <a:r>
              <a:rPr lang="en-US" dirty="0" err="1" smtClean="0"/>
              <a:t>sm</a:t>
            </a:r>
            <a:r>
              <a:rPr lang="en-US" dirty="0" smtClean="0"/>
              <a:t>)ORFs</a:t>
            </a:r>
            <a:r>
              <a:rPr lang="en-US" dirty="0"/>
              <a:t> </a:t>
            </a:r>
            <a:r>
              <a:rPr lang="en-US" dirty="0" smtClean="0"/>
              <a:t>based on </a:t>
            </a:r>
            <a:r>
              <a:rPr lang="en-US" dirty="0" err="1" smtClean="0"/>
              <a:t>Ribo-seq</a:t>
            </a:r>
            <a:endParaRPr lang="en-US" dirty="0" smtClean="0"/>
          </a:p>
          <a:p>
            <a:pPr lvl="1"/>
            <a:r>
              <a:rPr lang="en-US" dirty="0" err="1" smtClean="0"/>
              <a:t>ORFScore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>
                <a:hlinkClick r:id="rId2"/>
              </a:rPr>
              <a:t>Bazzini</a:t>
            </a:r>
            <a:r>
              <a:rPr lang="en-US" b="1" dirty="0">
                <a:hlinkClick r:id="rId2"/>
              </a:rPr>
              <a:t> et al. 2014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ribosome </a:t>
            </a:r>
            <a:r>
              <a:rPr lang="en-US" dirty="0"/>
              <a:t>phasing </a:t>
            </a:r>
            <a:endParaRPr lang="en-US" dirty="0" smtClean="0"/>
          </a:p>
          <a:p>
            <a:pPr lvl="2"/>
            <a:r>
              <a:rPr lang="en-US" dirty="0" smtClean="0"/>
              <a:t>triplet </a:t>
            </a:r>
            <a:r>
              <a:rPr lang="en-US" dirty="0"/>
              <a:t>periodic manner of translation implies that RPFs should be allocated to the first frame of a given coding sequence.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fragment length organization similarity score (FLOSS) </a:t>
            </a:r>
            <a:endParaRPr lang="en-US" dirty="0" smtClean="0"/>
          </a:p>
          <a:p>
            <a:pPr lvl="2"/>
            <a:r>
              <a:rPr lang="en-US" dirty="0" err="1" smtClean="0"/>
              <a:t>bioinformatically</a:t>
            </a:r>
            <a:r>
              <a:rPr lang="en-US" dirty="0" smtClean="0"/>
              <a:t> </a:t>
            </a:r>
            <a:r>
              <a:rPr lang="en-US" dirty="0"/>
              <a:t>analyzes ribosome footprints to distinguish between true coding versus noncoding regions (</a:t>
            </a:r>
            <a:r>
              <a:rPr lang="en-US" b="1" dirty="0" err="1">
                <a:hlinkClick r:id="rId2"/>
              </a:rPr>
              <a:t>Ingolia</a:t>
            </a:r>
            <a:r>
              <a:rPr lang="en-US" b="1" dirty="0">
                <a:hlinkClick r:id="rId2"/>
              </a:rPr>
              <a:t> et al. 2014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ribosome </a:t>
            </a:r>
            <a:r>
              <a:rPr lang="en-US" dirty="0"/>
              <a:t>release score (RRS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ribosome </a:t>
            </a:r>
            <a:r>
              <a:rPr lang="en-US" dirty="0"/>
              <a:t>disengagement at the stop codon (</a:t>
            </a:r>
            <a:r>
              <a:rPr lang="en-US" b="1" dirty="0" err="1">
                <a:hlinkClick r:id="rId2"/>
              </a:rPr>
              <a:t>Guttman</a:t>
            </a:r>
            <a:r>
              <a:rPr lang="en-US" b="1" dirty="0">
                <a:hlinkClick r:id="rId2"/>
              </a:rPr>
              <a:t> et al. 2013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 smtClean="0"/>
              <a:t>phylogenetic </a:t>
            </a:r>
            <a:r>
              <a:rPr lang="en-US" dirty="0"/>
              <a:t>conservation measurements, </a:t>
            </a:r>
            <a:endParaRPr lang="en-US" dirty="0" smtClean="0"/>
          </a:p>
          <a:p>
            <a:pPr lvl="1"/>
            <a:r>
              <a:rPr lang="en-US" dirty="0" smtClean="0"/>
              <a:t>CPC </a:t>
            </a:r>
            <a:r>
              <a:rPr lang="en-US" dirty="0"/>
              <a:t>(</a:t>
            </a:r>
            <a:r>
              <a:rPr lang="en-US" b="1" dirty="0">
                <a:hlinkClick r:id="rId2"/>
              </a:rPr>
              <a:t>Kong et al. </a:t>
            </a:r>
            <a:r>
              <a:rPr lang="en-US" b="1" dirty="0" smtClean="0">
                <a:hlinkClick r:id="rId2"/>
              </a:rPr>
              <a:t>2007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PhyloCSF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>
                <a:hlinkClick r:id="rId2"/>
              </a:rPr>
              <a:t>Lin et al. 2011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micPDP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>
                <a:hlinkClick r:id="rId2"/>
              </a:rPr>
              <a:t>Bazzini</a:t>
            </a:r>
            <a:r>
              <a:rPr lang="en-US" b="1" dirty="0">
                <a:hlinkClick r:id="rId2"/>
              </a:rPr>
              <a:t> et al. 2014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0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MS-based identification of SEPs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Challenging due to small </a:t>
            </a:r>
            <a:r>
              <a:rPr lang="en-US" dirty="0"/>
              <a:t>size and possible low </a:t>
            </a:r>
            <a:r>
              <a:rPr lang="en-US" dirty="0" smtClean="0"/>
              <a:t>abundance/stability</a:t>
            </a:r>
          </a:p>
          <a:p>
            <a:r>
              <a:rPr lang="en-US" dirty="0" err="1" smtClean="0"/>
              <a:t>peptidomics</a:t>
            </a:r>
            <a:r>
              <a:rPr lang="en-US" dirty="0"/>
              <a:t>, combined with a peptide-to-spectrum matching strategy based on RNA-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affinity-based </a:t>
            </a:r>
            <a:r>
              <a:rPr lang="en-US" dirty="0"/>
              <a:t>approach to enrich for cysteine-containing </a:t>
            </a:r>
            <a:r>
              <a:rPr lang="en-US" dirty="0" smtClean="0"/>
              <a:t>peptides</a:t>
            </a:r>
          </a:p>
          <a:p>
            <a:r>
              <a:rPr lang="en-US" dirty="0" smtClean="0"/>
              <a:t>mining available </a:t>
            </a:r>
            <a:r>
              <a:rPr lang="en-US" dirty="0"/>
              <a:t>MS fragmentation spectra in public repositories 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/>
              <a:t>e.g., PRIDE (</a:t>
            </a:r>
            <a:r>
              <a:rPr lang="en-US" b="1" dirty="0">
                <a:hlinkClick r:id="rId2"/>
              </a:rPr>
              <a:t>Vizcaino et al. 2016</a:t>
            </a:r>
            <a:r>
              <a:rPr lang="en-US" dirty="0"/>
              <a:t>)] </a:t>
            </a:r>
          </a:p>
          <a:p>
            <a:pPr lvl="1"/>
            <a:r>
              <a:rPr lang="en-US" dirty="0" smtClean="0"/>
              <a:t>cross-validate </a:t>
            </a:r>
            <a:r>
              <a:rPr lang="en-US" dirty="0" err="1" smtClean="0"/>
              <a:t>Ribo-Seq</a:t>
            </a:r>
            <a:r>
              <a:rPr lang="en-US" dirty="0" smtClean="0"/>
              <a:t> </a:t>
            </a:r>
            <a:r>
              <a:rPr lang="en-US" dirty="0"/>
              <a:t>data (</a:t>
            </a:r>
            <a:r>
              <a:rPr lang="en-US" b="1" dirty="0" err="1">
                <a:hlinkClick r:id="rId2"/>
              </a:rPr>
              <a:t>Olexiouk</a:t>
            </a:r>
            <a:r>
              <a:rPr lang="en-US" b="1" dirty="0">
                <a:hlinkClick r:id="rId2"/>
              </a:rPr>
              <a:t> et al. 2016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8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sORFs.org repository </a:t>
            </a:r>
            <a:endParaRPr lang="en-US" dirty="0" smtClean="0"/>
          </a:p>
          <a:p>
            <a:pPr lvl="1"/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sORFs.org</a:t>
            </a:r>
            <a:endParaRPr lang="en-US" dirty="0" smtClean="0"/>
          </a:p>
          <a:p>
            <a:pPr lvl="1"/>
            <a:r>
              <a:rPr lang="en-US" dirty="0" smtClean="0"/>
              <a:t>ribosome </a:t>
            </a:r>
            <a:r>
              <a:rPr lang="en-US" dirty="0"/>
              <a:t>profiling evidence </a:t>
            </a:r>
            <a:endParaRPr lang="en-US" dirty="0" smtClean="0"/>
          </a:p>
          <a:p>
            <a:pPr lvl="1"/>
            <a:r>
              <a:rPr lang="en-US" dirty="0" smtClean="0"/>
              <a:t>assesses </a:t>
            </a:r>
            <a:r>
              <a:rPr lang="en-US" dirty="0"/>
              <a:t>coding potential </a:t>
            </a:r>
            <a:endParaRPr lang="en-US" dirty="0" smtClean="0"/>
          </a:p>
          <a:p>
            <a:pPr lvl="2"/>
            <a:r>
              <a:rPr lang="en-US" dirty="0" smtClean="0"/>
              <a:t>computational </a:t>
            </a:r>
            <a:r>
              <a:rPr lang="en-US" dirty="0"/>
              <a:t>metrics and MS-based </a:t>
            </a:r>
            <a:r>
              <a:rPr lang="en-US" dirty="0" err="1"/>
              <a:t>proteogenomics</a:t>
            </a:r>
            <a:r>
              <a:rPr lang="en-US" dirty="0"/>
              <a:t> scanning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annotations </a:t>
            </a:r>
            <a:endParaRPr lang="en-US" dirty="0" smtClean="0"/>
          </a:p>
          <a:p>
            <a:pPr lvl="2"/>
            <a:r>
              <a:rPr lang="en-US" dirty="0" smtClean="0"/>
              <a:t>homology </a:t>
            </a:r>
            <a:r>
              <a:rPr lang="en-US" dirty="0"/>
              <a:t>and overlap with variant </a:t>
            </a:r>
            <a:r>
              <a:rPr lang="en-US" dirty="0" smtClean="0"/>
              <a:t>information. </a:t>
            </a:r>
          </a:p>
          <a:p>
            <a:r>
              <a:rPr lang="en-US" dirty="0" err="1" smtClean="0"/>
              <a:t>SmProt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>
                <a:hlinkClick r:id="rId3"/>
              </a:rPr>
              <a:t>http</a:t>
            </a:r>
            <a:r>
              <a:rPr lang="en-US" b="1" dirty="0">
                <a:hlinkClick r:id="rId3"/>
              </a:rPr>
              <a:t>://bioinfo.ibp.ac.cn/SmProt</a:t>
            </a:r>
            <a:r>
              <a:rPr lang="en-US" b="1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computational pipeline based on purifying selection signatures at the amino acid </a:t>
            </a:r>
            <a:r>
              <a:rPr lang="en-US" dirty="0" smtClean="0"/>
              <a:t>level. </a:t>
            </a:r>
          </a:p>
          <a:p>
            <a:pPr lvl="1"/>
            <a:r>
              <a:rPr lang="en-US" dirty="0" smtClean="0"/>
              <a:t>yeast</a:t>
            </a:r>
            <a:r>
              <a:rPr lang="en-US" dirty="0"/>
              <a:t>, </a:t>
            </a:r>
            <a:r>
              <a:rPr lang="en-US" dirty="0" smtClean="0"/>
              <a:t>fruit </a:t>
            </a:r>
            <a:r>
              <a:rPr lang="en-US" dirty="0"/>
              <a:t>fly, zebrafish, mouse, and </a:t>
            </a:r>
            <a:r>
              <a:rPr lang="en-US" dirty="0" smtClean="0"/>
              <a:t>human</a:t>
            </a:r>
          </a:p>
          <a:p>
            <a:r>
              <a:rPr lang="en-US" dirty="0" smtClean="0"/>
              <a:t>ARA-PEPs </a:t>
            </a:r>
          </a:p>
          <a:p>
            <a:pPr lvl="1"/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</a:t>
            </a:r>
            <a:r>
              <a:rPr lang="en-US" b="1" dirty="0" smtClean="0">
                <a:hlinkClick r:id="rId4"/>
              </a:rPr>
              <a:t>www.biw.kuleuven.be/CSB/ARA-PEPs</a:t>
            </a:r>
            <a:endParaRPr lang="en-US" dirty="0" smtClean="0"/>
          </a:p>
          <a:p>
            <a:pPr lvl="1"/>
            <a:r>
              <a:rPr lang="en-US" i="1" dirty="0" smtClean="0"/>
              <a:t>Arabidopsis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HAltORF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database of predicted out-of-frame alternative ORFs </a:t>
            </a:r>
            <a:endParaRPr lang="en-US" dirty="0" smtClean="0"/>
          </a:p>
          <a:p>
            <a:pPr lvl="1"/>
            <a:r>
              <a:rPr lang="en-US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openprot.org/p/about</a:t>
            </a:r>
            <a:endParaRPr lang="en-US" smtClean="0"/>
          </a:p>
          <a:p>
            <a:r>
              <a:rPr lang="en-US" smtClean="0"/>
              <a:t>RPFdb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database of processed </a:t>
            </a:r>
            <a:r>
              <a:rPr lang="en-US" dirty="0" err="1"/>
              <a:t>Ribo-Seq</a:t>
            </a:r>
            <a:r>
              <a:rPr lang="en-US" dirty="0"/>
              <a:t> data sets </a:t>
            </a:r>
            <a:endParaRPr lang="en-US" dirty="0" smtClean="0"/>
          </a:p>
          <a:p>
            <a:pPr lvl="1"/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sysbio.sysu.edu.cn/rpfdb/index.html</a:t>
            </a:r>
            <a:endParaRPr lang="en-US" dirty="0" smtClean="0"/>
          </a:p>
          <a:p>
            <a:r>
              <a:rPr lang="en-US" dirty="0" smtClean="0"/>
              <a:t>GWIPS-</a:t>
            </a:r>
            <a:r>
              <a:rPr lang="en-US" dirty="0" err="1" smtClean="0"/>
              <a:t>viz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genome browser for </a:t>
            </a:r>
            <a:r>
              <a:rPr lang="en-US" dirty="0" err="1"/>
              <a:t>Ribo-Seq</a:t>
            </a:r>
            <a:r>
              <a:rPr lang="en-US" dirty="0"/>
              <a:t> data </a:t>
            </a:r>
            <a:endParaRPr lang="en-US" dirty="0" smtClean="0"/>
          </a:p>
          <a:p>
            <a:pPr lvl="1"/>
            <a:r>
              <a:rPr lang="en-US" b="1" dirty="0" smtClean="0">
                <a:hlinkClick r:id="rId7"/>
              </a:rPr>
              <a:t>http</a:t>
            </a:r>
            <a:r>
              <a:rPr lang="en-US" b="1" dirty="0">
                <a:hlinkClick r:id="rId7"/>
              </a:rPr>
              <a:t>://gwips.ucc.ie</a:t>
            </a:r>
            <a:r>
              <a:rPr lang="en-US" b="1" dirty="0" smtClean="0">
                <a:hlinkClick r:id="rId7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2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348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smORFs</vt:lpstr>
      <vt:lpstr>research of novel SEPs at a genome-wide scale</vt:lpstr>
      <vt:lpstr>PowerPoint Presentation</vt:lpstr>
      <vt:lpstr>Translation profiling via ribosomes</vt:lpstr>
      <vt:lpstr>Bioinformatics for ribosome profiling</vt:lpstr>
      <vt:lpstr>MS-based identification of SEPs</vt:lpstr>
      <vt:lpstr>web-based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Osnat</dc:creator>
  <cp:lastModifiedBy>Osnat</cp:lastModifiedBy>
  <cp:revision>8</cp:revision>
  <dcterms:created xsi:type="dcterms:W3CDTF">2019-08-08T06:52:59Z</dcterms:created>
  <dcterms:modified xsi:type="dcterms:W3CDTF">2019-08-13T09:41:17Z</dcterms:modified>
</cp:coreProperties>
</file>