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8" roundtripDataSignature="AMtx7miYzEUyO6/Ofyb0m+gy/wgs6P0k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75850-5977-4A12-8BCE-2D28BCD1CB93}">
  <a:tblStyle styleId="{0D275850-5977-4A12-8BCE-2D28BCD1CB9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A66D0E3-456C-4789-8926-7784C71044A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6" orient="horz"/>
        <p:guide pos="1164" orient="horz"/>
        <p:guide pos="278" orient="horz"/>
        <p:guide pos="848" orient="horz"/>
        <p:guide pos="1348" orient="horz"/>
        <p:guide pos="559" orient="horz"/>
        <p:guide pos="3866" orient="horz"/>
        <p:guide pos="1664" orient="horz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f18317153_3_0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0f18317153_3_0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0f18317153_3_0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f18317153_3_10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0f18317153_3_10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0f18317153_3_10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f18317153_3_20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0f18317153_3_20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0f18317153_3_20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f18317153_3_30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0f18317153_3_30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0f18317153_3_30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3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3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1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1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41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41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텍스트">
  <p:cSld name="표지_텍스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b="1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_텍스트">
  <p:cSld name="내지_텍스트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4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44"/>
          <p:cNvSpPr txBox="1"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b="1" sz="1200">
                <a:solidFill>
                  <a:srgbClr val="3D3C3E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2" type="body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b="1" sz="12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>
  <p:cSld name="빈화면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endParaRPr b="1" sz="54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en-US" sz="1200">
                <a:solidFill>
                  <a:srgbClr val="3F3F3F"/>
                </a:solidFill>
              </a:rPr>
              <a:t>개발자 양성과정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en-US" sz="1200">
                <a:solidFill>
                  <a:srgbClr val="3F3F3F"/>
                </a:solidFill>
              </a:rPr>
              <a:t>by Kyung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>
            <a:off x="364802" y="3989119"/>
            <a:ext cx="171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364802" y="4299115"/>
            <a:ext cx="171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"/>
          <p:cNvCxnSpPr/>
          <p:nvPr/>
        </p:nvCxnSpPr>
        <p:spPr>
          <a:xfrm>
            <a:off x="364802" y="4611730"/>
            <a:ext cx="171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시퀀스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시퀀스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400086" y="1298654"/>
            <a:ext cx="83707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규칙에 맞는 연속 숫자를 생성하는 객체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830161" y="2339592"/>
            <a:ext cx="7475284" cy="3323987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SEQUENCE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이름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[INCREMENT BY n]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[START WITH n] 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[MAXVALUE n : NOMAXVALUE]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[MINVALUE n : NOMINVALUE]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⑤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[CYCLE | NOCYCLE]      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⑥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[CACHE n | NOCACHE]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⑦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시퀀스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시퀀스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364803" y="1698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714350"/>
                <a:gridCol w="7611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생성할 시퀀스 이름 지정. 아래 절(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②</a:t>
                      </a: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⑦</a:t>
                      </a: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지정하지 않았을 경우 1부터 시작하여 1만클 계속 증가하는 시퀀스 생성(필수)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②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시퀀스에서 생성할 번호의 증가 값(기본값은 1)(선택)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③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시퀀스에서 생성할 번호의 시작 값(기본값은 1)(선택)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④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시퀀스에서 생성할 번호의 최댓값 지정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⑤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시퀀스에서 생성할 번호의 최소값 지정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⑥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시퀀스에서 생성한 번호가 최댓값에 도달했을 경우 CYCLS이면 시작값에서 다시 시작, NOCYCL이면 번호 생성이 중단되고, 추가 번호 생성을 요청하면 오류 발생(선택)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⑦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시퀀스가 생성할 번호를 메모리에 미리 할당해 놓은 수를 지정, NOCACHE는 미리 생성하지 않도록 설정. 옵션을 모두 생략하면 기본값은 20(선택)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동의어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동의어(SYNONYM)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400086" y="1298654"/>
            <a:ext cx="83707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뷰 시퀀스 등 객체 이름 대신 사용할 수 있는 다른 이름을 부여하는 객체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830161" y="2339592"/>
            <a:ext cx="7475284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[PUBLIC]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SYNONYM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동의어 이름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[사용자.][객체 이름];</a:t>
            </a:r>
            <a:endParaRPr/>
          </a:p>
        </p:txBody>
      </p:sp>
      <p:graphicFrame>
        <p:nvGraphicFramePr>
          <p:cNvPr id="192" name="Google Shape;192;p12"/>
          <p:cNvGraphicFramePr/>
          <p:nvPr/>
        </p:nvGraphicFramePr>
        <p:xfrm>
          <a:off x="830161" y="3650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306450"/>
                <a:gridCol w="6168825"/>
              </a:tblGrid>
              <a:tr h="3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동의어를 데이터베이스 내 모든 사용자가 사용할 수 있도록 설정. 생략할 경우 동의어를 생성한 사용자만 사용 가능(PUBLIC로 생성되어도 본래 객체의 사용권한이 있어야 사용 가능)(선택)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동의어 이름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생성할 동의어 이름(필수)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생성할 동의어의 본래 객체 소유 사용자를 지정. 생략할 경우 현재 접속한 사용자로 지정(선택)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객체이름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동의어를 생성할 대상 객체 이름(필수)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1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[실습] SQL 작성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408514" y="1523976"/>
            <a:ext cx="8470547" cy="499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[실습1] 다음 SQL문을 작성해 보세요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① EMP테이블과 같은 구조의 데이터를 저장하는 EMPIDX 테이블을 생성하시오.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② 생성한 EMPIDX 테이블의 EMPNO 열에 IDX_EMPIDX_EMPNO 인덱스를 생성하시오.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③ 인덱스가 잘 생성되었는지 데이터 사전 뷰를 통해 확인하시오.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[실습2] 실습1에서 생성한 EMPIDX 테이블의 데이터 중 급여가 1500 초과인 사원들만 출력하는 EMPIDX_OVER15K 뷰를 생성하시오. (사원번호, 사원이름, 직책,부서번호,급여,추가수당 열을 가지고 있다)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[실습] SQL 작성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36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256544" y="1446856"/>
            <a:ext cx="8470547" cy="18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558014" y="1523976"/>
            <a:ext cx="84705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[실습3] 다음 SQL문을 작성해 보세요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① DEPT 테이블과 같은 열과 행 구성을 가지는 DEPTSEQ 테이블을 작성하시오.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② 생성한 DEPTSEQ 테이블의 DEPTNO 열에 사용할 시퀀스를 아래에 제시된 특성에 맞춰 생성해 보시오.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③ 생성된 시퀀스를 조회해 보시오.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807868" y="3429000"/>
            <a:ext cx="3515557" cy="2092911"/>
          </a:xfrm>
          <a:prstGeom prst="rect">
            <a:avLst/>
          </a:prstGeom>
          <a:noFill/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부서 번호의 시작값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부서 번호의 증가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부서 번호의 최댓값 : 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부서 번호의 최소값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부서 번호 최댓값에서 생성 중단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캐시 없음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1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[실습] SQL 작성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36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256544" y="1446856"/>
            <a:ext cx="8470547" cy="18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408514" y="1523977"/>
            <a:ext cx="8470547" cy="65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③  마지막으로 생성한 DEPTSEQ를 사용하여 아래쪽과 같이 세 개 부서를 차례대로 추가한다.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15"/>
          <p:cNvGraphicFramePr/>
          <p:nvPr/>
        </p:nvGraphicFramePr>
        <p:xfrm>
          <a:off x="1067041" y="2433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부서이름(DNAME)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부서위치(LOC)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DATABASE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SEOUL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MOBILE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ILSAN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무결성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무결성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저장되는 데이터의 정확성과 일관성 보장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필요</a:t>
            </a:r>
            <a:endParaRPr/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765962" y="237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675775"/>
                <a:gridCol w="59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영역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열에 저장되는 값의 적정 여부를 확인. 자료형, 적절한 형식의 데이터,  NULL여부 같은 정해 놓은 범위를 만족하는 데이터임을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개체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데이터를 유일하게 식별할 수 있는 기본키는 반드시 값을 가지고 있어야 하며 NULL이 될 수 없고 중복될 수도 없음을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테이블의 외래키 값을 참조 테이블의 기본키로서 존재하면 NULL 가능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f18317153_3_0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무결성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20f18317153_3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20f18317153_3_0"/>
          <p:cNvSpPr txBox="1"/>
          <p:nvPr>
            <p:ph type="title"/>
          </p:nvPr>
        </p:nvSpPr>
        <p:spPr>
          <a:xfrm>
            <a:off x="256544" y="700126"/>
            <a:ext cx="6995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무결성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0f18317153_3_0"/>
          <p:cNvSpPr txBox="1"/>
          <p:nvPr/>
        </p:nvSpPr>
        <p:spPr>
          <a:xfrm>
            <a:off x="7277411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0f18317153_3_0"/>
          <p:cNvSpPr txBox="1"/>
          <p:nvPr/>
        </p:nvSpPr>
        <p:spPr>
          <a:xfrm>
            <a:off x="400086" y="1298654"/>
            <a:ext cx="837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저장되는 데이터의 정확성과 일관성 보장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필요</a:t>
            </a:r>
            <a:endParaRPr/>
          </a:p>
        </p:txBody>
      </p:sp>
      <p:graphicFrame>
        <p:nvGraphicFramePr>
          <p:cNvPr id="252" name="Google Shape;252;g20f18317153_3_0"/>
          <p:cNvGraphicFramePr/>
          <p:nvPr/>
        </p:nvGraphicFramePr>
        <p:xfrm>
          <a:off x="765962" y="237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675775"/>
                <a:gridCol w="59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영역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열에 저장되는 값의 적정 여부를 확인. 자료형, 적절한 형식의 데이터,  NULL여부 같은 정해 놓은 범위를 만족하는 데이터임을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개체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데이터를 유일하게 식별할 수 있는 기본키는 반드시 값을 가지고 있어야 하며 NULL이 될 수 없고 중복될 수도 없음을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테이블의 외래키 값을 참조 테이블의 기본키로서 존재하면 NULL 가능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f18317153_3_10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무결성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20f18317153_3_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g20f18317153_3_10"/>
          <p:cNvSpPr txBox="1"/>
          <p:nvPr>
            <p:ph type="title"/>
          </p:nvPr>
        </p:nvSpPr>
        <p:spPr>
          <a:xfrm>
            <a:off x="256544" y="700126"/>
            <a:ext cx="6995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무결성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0f18317153_3_10"/>
          <p:cNvSpPr txBox="1"/>
          <p:nvPr/>
        </p:nvSpPr>
        <p:spPr>
          <a:xfrm>
            <a:off x="7277411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0f18317153_3_10"/>
          <p:cNvSpPr txBox="1"/>
          <p:nvPr/>
        </p:nvSpPr>
        <p:spPr>
          <a:xfrm>
            <a:off x="400086" y="1298654"/>
            <a:ext cx="837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저장되는 데이터의 정확성과 일관성 보장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필요</a:t>
            </a:r>
            <a:endParaRPr/>
          </a:p>
        </p:txBody>
      </p:sp>
      <p:graphicFrame>
        <p:nvGraphicFramePr>
          <p:cNvPr id="263" name="Google Shape;263;g20f18317153_3_10"/>
          <p:cNvGraphicFramePr/>
          <p:nvPr/>
        </p:nvGraphicFramePr>
        <p:xfrm>
          <a:off x="765962" y="237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675775"/>
                <a:gridCol w="59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영역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열에 저장되는 값의 적정 여부를 확인. 자료형, 적절한 형식의 데이터,  NULL여부 같은 정해 놓은 범위를 만족하는 데이터임을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개체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데이터를 유일하게 식별할 수 있는 기본키는 반드시 값을 가지고 있어야 하며 NULL이 될 수 없고 중복될 수도 없음을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테이블의 외래키 값을 참조 테이블의 기본키로서 존재하면 NULL 가능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f18317153_3_20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무결성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20f18317153_3_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g20f18317153_3_20"/>
          <p:cNvSpPr txBox="1"/>
          <p:nvPr>
            <p:ph type="title"/>
          </p:nvPr>
        </p:nvSpPr>
        <p:spPr>
          <a:xfrm>
            <a:off x="256544" y="700126"/>
            <a:ext cx="6995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무결성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f18317153_3_20"/>
          <p:cNvSpPr txBox="1"/>
          <p:nvPr/>
        </p:nvSpPr>
        <p:spPr>
          <a:xfrm>
            <a:off x="7277411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0f18317153_3_20"/>
          <p:cNvSpPr txBox="1"/>
          <p:nvPr/>
        </p:nvSpPr>
        <p:spPr>
          <a:xfrm>
            <a:off x="400086" y="1298654"/>
            <a:ext cx="837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저장되는 데이터의 정확성과 일관성 보장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필요</a:t>
            </a:r>
            <a:endParaRPr/>
          </a:p>
        </p:txBody>
      </p:sp>
      <p:graphicFrame>
        <p:nvGraphicFramePr>
          <p:cNvPr id="274" name="Google Shape;274;g20f18317153_3_20"/>
          <p:cNvGraphicFramePr/>
          <p:nvPr/>
        </p:nvGraphicFramePr>
        <p:xfrm>
          <a:off x="765962" y="237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675775"/>
                <a:gridCol w="59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영역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열에 저장되는 값의 적정 여부를 확인. 자료형, 적절한 형식의 데이터,  NULL여부 같은 정해 놓은 범위를 만족하는 데이터임을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개체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데이터를 유일하게 식별할 수 있는 기본키는 반드시 값을 가지고 있어야 하며 NULL이 될 수 없고 중복될 수도 없음을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테이블의 외래키 값을 참조 테이블의 기본키로서 존재하면 NULL 가능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 사전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인텍스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뷰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시퀀스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동의어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"/>
          <p:cNvCxnSpPr/>
          <p:nvPr/>
        </p:nvCxnSpPr>
        <p:spPr>
          <a:xfrm>
            <a:off x="366713" y="2279514"/>
            <a:ext cx="301635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"/>
          <p:cNvCxnSpPr/>
          <p:nvPr/>
        </p:nvCxnSpPr>
        <p:spPr>
          <a:xfrm>
            <a:off x="364474" y="3131246"/>
            <a:ext cx="301858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2"/>
          <p:cNvCxnSpPr/>
          <p:nvPr/>
        </p:nvCxnSpPr>
        <p:spPr>
          <a:xfrm>
            <a:off x="364474" y="2705380"/>
            <a:ext cx="301858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2"/>
          <p:cNvCxnSpPr/>
          <p:nvPr/>
        </p:nvCxnSpPr>
        <p:spPr>
          <a:xfrm>
            <a:off x="366713" y="1852003"/>
            <a:ext cx="301635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2"/>
          <p:cNvSpPr txBox="1"/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1D314E"/>
                </a:solidFill>
              </a:rPr>
              <a:t>목차</a:t>
            </a:r>
            <a:endParaRPr/>
          </a:p>
        </p:txBody>
      </p:sp>
      <p:cxnSp>
        <p:nvCxnSpPr>
          <p:cNvPr id="73" name="Google Shape;73;p2"/>
          <p:cNvCxnSpPr/>
          <p:nvPr/>
        </p:nvCxnSpPr>
        <p:spPr>
          <a:xfrm>
            <a:off x="364474" y="3558757"/>
            <a:ext cx="301858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2"/>
          <p:cNvCxnSpPr/>
          <p:nvPr/>
        </p:nvCxnSpPr>
        <p:spPr>
          <a:xfrm>
            <a:off x="364474" y="3978887"/>
            <a:ext cx="301858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2"/>
          <p:cNvCxnSpPr/>
          <p:nvPr/>
        </p:nvCxnSpPr>
        <p:spPr>
          <a:xfrm>
            <a:off x="364474" y="4374303"/>
            <a:ext cx="301858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/>
          <p:nvPr/>
        </p:nvCxnSpPr>
        <p:spPr>
          <a:xfrm>
            <a:off x="364474" y="4776639"/>
            <a:ext cx="301858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f18317153_3_30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무결성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20f18317153_3_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20f18317153_3_30"/>
          <p:cNvSpPr txBox="1"/>
          <p:nvPr>
            <p:ph type="title"/>
          </p:nvPr>
        </p:nvSpPr>
        <p:spPr>
          <a:xfrm>
            <a:off x="256544" y="700126"/>
            <a:ext cx="6995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무결성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0f18317153_3_30"/>
          <p:cNvSpPr txBox="1"/>
          <p:nvPr/>
        </p:nvSpPr>
        <p:spPr>
          <a:xfrm>
            <a:off x="7277411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0f18317153_3_30"/>
          <p:cNvSpPr txBox="1"/>
          <p:nvPr/>
        </p:nvSpPr>
        <p:spPr>
          <a:xfrm>
            <a:off x="400086" y="1298654"/>
            <a:ext cx="837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저장되는 데이터의 정확성과 일관성 보장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필요</a:t>
            </a:r>
            <a:endParaRPr/>
          </a:p>
        </p:txBody>
      </p:sp>
      <p:graphicFrame>
        <p:nvGraphicFramePr>
          <p:cNvPr id="285" name="Google Shape;285;g20f18317153_3_30"/>
          <p:cNvGraphicFramePr/>
          <p:nvPr/>
        </p:nvGraphicFramePr>
        <p:xfrm>
          <a:off x="765962" y="237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675775"/>
                <a:gridCol w="59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영역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열에 저장되는 값의 적정 여부를 확인. 자료형, 적절한 형식의 데이터,  NULL여부 같은 정해 놓은 범위를 만족하는 데이터임을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개체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데이터를 유일하게 식별할 수 있는 기본키는 반드시 값을 가지고 있어야 하며 NULL이 될 수 없고 중복될 수도 없음을 규정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무결성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참조 테이블의 외래키 값을 참조 테이블의 기본키로서 존재하면 NULL 가능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1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400086" y="1298654"/>
            <a:ext cx="8370717" cy="1885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테이블의 특정 열에 지정하여 제약 조건에 부합하지 않는 데이터는 저장 불가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생성 시 지정하거나 나중에 추가•변경 • 삭제 가능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종류</a:t>
            </a:r>
            <a:endParaRPr/>
          </a:p>
        </p:txBody>
      </p:sp>
      <p:graphicFrame>
        <p:nvGraphicFramePr>
          <p:cNvPr id="296" name="Google Shape;296;p17"/>
          <p:cNvGraphicFramePr/>
          <p:nvPr/>
        </p:nvGraphicFramePr>
        <p:xfrm>
          <a:off x="783603" y="3201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675775"/>
                <a:gridCol w="59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지정한 열에 NULL을 허용하지 않습니다. NULL을 제외한 데이터의 중복은 허용됨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UNIQUE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지정한 열이 유일한 값을 가져야 하며, 중복될 수 없음, 단 NULL은 값의 중복에서 제외됨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지정한 열이 유일한 값이면서 NULL을 허용하지 않음. PRIMARY KEY는 테이블에 하나만 지정 가증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FOREIGN KEY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다른 테이블의 열을 참조하여 존재하는 값만 입력 가능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설정한 조건식을 만족하는 데이터만 입력 가능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1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400086" y="1298654"/>
            <a:ext cx="8370717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확인</a:t>
            </a:r>
            <a:endParaRPr/>
          </a:p>
        </p:txBody>
      </p:sp>
      <p:graphicFrame>
        <p:nvGraphicFramePr>
          <p:cNvPr id="307" name="Google Shape;307;p18"/>
          <p:cNvGraphicFramePr/>
          <p:nvPr/>
        </p:nvGraphicFramePr>
        <p:xfrm>
          <a:off x="765962" y="1931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2287950"/>
                <a:gridCol w="531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 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 조건 소유 계정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CONSTRAINT_NAME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 조건 이름(직접 지정하지 않을 경우 오라클이 자동으로 지정)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CONSTRAINT_TYPE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 조건 종류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: CHECK, NOT NULL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 : UNIQUE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 : PRIMARY KEY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 : FOREIGN KEY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TABLE_NAME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 조건을 지정한 테이블 이름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8" name="Google Shape;308;p18"/>
          <p:cNvSpPr txBox="1"/>
          <p:nvPr/>
        </p:nvSpPr>
        <p:spPr>
          <a:xfrm>
            <a:off x="765962" y="5142211"/>
            <a:ext cx="7475284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OWNER, CONSTRAINT_NAME, CONSTRAINT_TYPE, TABLE_NAME FROM USER_CONSTRAINTS;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1) NOT NULL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열에 NULL 값을 허용하지 않음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750262" y="2383987"/>
            <a:ext cx="7475284" cy="234679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TABLE_NOTNULL(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LOGIN_ID VARCHAR2(20)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LOGIN_PWD VARCHAR2(20)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  VARCHAR2(20)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750262" y="4803112"/>
            <a:ext cx="7475284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CONSTRAINT 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제약조건명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4736309" y="5837243"/>
            <a:ext cx="30050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이름을 지정하지 않는 경우(오라클 자동 부여)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2" name="Google Shape;322;p19"/>
          <p:cNvCxnSpPr/>
          <p:nvPr/>
        </p:nvCxnSpPr>
        <p:spPr>
          <a:xfrm flipH="1" rot="-5400000">
            <a:off x="4405009" y="5888610"/>
            <a:ext cx="432000" cy="230700"/>
          </a:xfrm>
          <a:prstGeom prst="bentConnector2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2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1) NOT NULL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이름을 직접 지정하는 경우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55588" y="1863495"/>
            <a:ext cx="8405999" cy="221368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TABLE_NOTNULL(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LOGIN_ID VARCHAR2(20)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 TBL_LGNID_NN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LOGIN_PWD VARCHAR2(20)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 TBL_LGNPW_NN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  VARCHAR2(20)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455587" y="4309651"/>
            <a:ext cx="8405999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CONSTRAINT TBL_LGNID_NN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2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1) NOT NULL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64803" y="1260077"/>
            <a:ext cx="8370717" cy="41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생성된 테이블에 추가로 제약조건 지정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기존에 삽입된 데이터 중에서 추가로 지정하는 제약조건에 위배되는 데이터가 있다면 제약조건 추가는 실패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생성한 제약 조건의 이름 변경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529876" y="1919270"/>
            <a:ext cx="8075853" cy="500137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(TEL NOT NUL);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529876" y="2528020"/>
            <a:ext cx="8075853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(TEL CONSTRIANT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TBL_LGNTE_NN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NUL);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529876" y="5562146"/>
            <a:ext cx="8075853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RENAME COSTRIANT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제약조건 명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 지정할 제약 조건명;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2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2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2) UNIQUE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데이터의 열에 중복을 허용하지 않음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 값은 허용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768017" y="2422502"/>
            <a:ext cx="7475284" cy="234679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TABLE_UNIQUE(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LOGIN_ID VARCHAR2(20)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LOGIN_PWD VARCHAR2(20) NOT NULL,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  VARCHAR2(20)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768017" y="4878104"/>
            <a:ext cx="7475284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CONSTRAINT 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제약조건명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360" name="Google Shape;360;p22"/>
          <p:cNvSpPr txBox="1"/>
          <p:nvPr/>
        </p:nvSpPr>
        <p:spPr>
          <a:xfrm>
            <a:off x="4736309" y="5948712"/>
            <a:ext cx="33331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이름을 지정하지 않는 경우(오라클 자동 부여)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1" name="Google Shape;361;p22"/>
          <p:cNvCxnSpPr/>
          <p:nvPr/>
        </p:nvCxnSpPr>
        <p:spPr>
          <a:xfrm flipH="1" rot="-5400000">
            <a:off x="4405009" y="5888610"/>
            <a:ext cx="432000" cy="230700"/>
          </a:xfrm>
          <a:prstGeom prst="bentConnector2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2) UNIQUE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00086" y="1298654"/>
            <a:ext cx="8370717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이름 지정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400086" y="1900190"/>
            <a:ext cx="8370717" cy="170585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TABLE_UNIQUE(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LOGIN_ID VARCHAR2(20)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CONSTRIANT TBLUN_LGNID_UNQ UNIQUE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400085" y="5386606"/>
            <a:ext cx="8370717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TABLE_NOTNULL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CONSTRAINT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제약조건명;</a:t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400086" y="3707441"/>
            <a:ext cx="8370716" cy="500137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 UNIQUE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(TEL UNIQUE);</a:t>
            </a:r>
            <a:endParaRPr/>
          </a:p>
        </p:txBody>
      </p:sp>
      <p:sp>
        <p:nvSpPr>
          <p:cNvPr id="375" name="Google Shape;375;p23"/>
          <p:cNvSpPr txBox="1"/>
          <p:nvPr/>
        </p:nvSpPr>
        <p:spPr>
          <a:xfrm>
            <a:off x="400086" y="4316191"/>
            <a:ext cx="8370716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 UNIQUE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(TEL CONSTRIANT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TBLUN_LGNID_UNQ UNIQUE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2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3) PRIMARY KEY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400086" y="1298654"/>
            <a:ext cx="8370717" cy="142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 + UNIQUE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NULL, 중복 값 허용 안함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당 하나만 지정하며 자동으로 인덱스가 생성됨</a:t>
            </a:r>
            <a:endParaRPr/>
          </a:p>
        </p:txBody>
      </p:sp>
      <p:sp>
        <p:nvSpPr>
          <p:cNvPr id="386" name="Google Shape;386;p24"/>
          <p:cNvSpPr txBox="1"/>
          <p:nvPr/>
        </p:nvSpPr>
        <p:spPr>
          <a:xfrm>
            <a:off x="834358" y="2892737"/>
            <a:ext cx="7475284" cy="234679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TABLE_PRIMARY(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LOGIN_ID VARCHAR2(20)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LOGIN_PWD VARCHAR2(20) NOT NULL,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  VARCHAR2(20)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87" name="Google Shape;387;p24"/>
          <p:cNvSpPr txBox="1"/>
          <p:nvPr/>
        </p:nvSpPr>
        <p:spPr>
          <a:xfrm>
            <a:off x="834358" y="5348339"/>
            <a:ext cx="7475284" cy="96180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TABLE_ PRIMARY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CONSTRAINT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제약조건명;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6258891" y="4777868"/>
            <a:ext cx="20507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제약조건 이름을 지정하지 않는 경우(오라클 자동 부여)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2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4) FOREIGN KEY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400086" y="1298654"/>
            <a:ext cx="8370717" cy="2346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외래키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서로 다른 테이블 간 관계를 정의하는 데 사용하는 제약조건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테이블에서 PRIMARY KEY 제약조건을 지정한 열을 다른 테이블의 특정 열에서 참조하겠다는 의미로 지정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830161" y="3222846"/>
            <a:ext cx="7475284" cy="234679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TABLE_FOREIGN(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열 자료형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 [제약조건이름] REFERENCES 참조테이블(참조할 열)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사전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사전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00086" y="1423167"/>
            <a:ext cx="83707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데이터베이스를 구성하고 운영하는 데 필요한 모든 정보를 저장하는 특수 테이블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데이터베이스가 생성되는 시점에 자동으로 만들어짐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 메모리•성능•사용자•권한•객체 등 오라클 데이터베이스 운영에 중요한 데이터가 보관됨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 접근은 불가하며 뷰를 통해 접근</a:t>
            </a:r>
            <a:endParaRPr/>
          </a:p>
        </p:txBody>
      </p:sp>
      <p:graphicFrame>
        <p:nvGraphicFramePr>
          <p:cNvPr id="87" name="Google Shape;87;p3"/>
          <p:cNvGraphicFramePr/>
          <p:nvPr/>
        </p:nvGraphicFramePr>
        <p:xfrm>
          <a:off x="864973" y="3504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524000"/>
                <a:gridCol w="6128950"/>
              </a:tblGrid>
              <a:tr h="38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접두어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USER_XXXX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데이터베이스에 접속한 사용자가 소유한 객체 정보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ALL_XXXX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데이터베이스에 접속한 사용자가 소유한 객체 또는 다른 사용자가 소유한 객체 중 사용 허가를 받은 객체, 즉 사용 가능한 모든 객체 정보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DBA_XXXX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데이터베이스 관리를 위한 정보(SYSTEM,SYS 사용자만 열람 가능)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V$_XXXX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데이터베이스 성능 관련 정보(X$_XXXX 테이블의 뷰)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2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2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5) CHECK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열에 저장할 수 있는 값의 범위 또는 패턴을 정의할 때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830160" y="1944462"/>
            <a:ext cx="7772301" cy="2808461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TABLE_CHECK(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LOGIN_ID VARCHAR2(20) UNIQUE,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LOGIN_PWD VARCHAR2(20)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 TBLCK_LOGINPW_CK CHECK (LENGTH(LOGIN_PWD) &gt; 3),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  VARCHAR2(20)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제약조건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2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2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제약조건 – 6) DEFAULT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열에 저장할 값이 지정되지 않았을 경우에 기본값을 지정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830160" y="1944462"/>
            <a:ext cx="7772301" cy="234679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TABLE_CHECK(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LOGIN_ID VARCHAR2(20) UNIQUE,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LOGIN_PWD VARCHAR2(20)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‘1234’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  VARCHAR2(20)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2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[실습] SQL 작성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408514" y="1523976"/>
            <a:ext cx="8470547" cy="358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[실습1] DEPT_CONST 테이블과 EMP_CONST 테이블을 다음과 같은 특성 및 제약조건을 지정하여 생성하시오.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DEPT_CONST 테이블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연습문제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28"/>
          <p:cNvGraphicFramePr/>
          <p:nvPr/>
        </p:nvGraphicFramePr>
        <p:xfrm>
          <a:off x="529701" y="3023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112675"/>
                <a:gridCol w="1589100"/>
                <a:gridCol w="692450"/>
                <a:gridCol w="1615725"/>
                <a:gridCol w="2938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 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자료형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제약조건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제약조건이름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DEPTNO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정수형숫자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DEPTCONST_DEPTNO_PK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DNAME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가변형문자열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UNIQUE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DEPTCONST_DEPTNO_UNQ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LOC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가변형문자열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DEPTCONST_LOC_NN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2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2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[실습] SQL 작성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408514" y="1523977"/>
            <a:ext cx="8470547" cy="2982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EMP_CONST 테이블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연습문제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29"/>
          <p:cNvGraphicFramePr/>
          <p:nvPr/>
        </p:nvGraphicFramePr>
        <p:xfrm>
          <a:off x="517579" y="202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1320100"/>
                <a:gridCol w="1580225"/>
                <a:gridCol w="692450"/>
                <a:gridCol w="1740025"/>
                <a:gridCol w="2615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 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자료형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길이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제약조건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제약조건이름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EMPNO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정수형숫자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EMPCONST_EMPNO_PK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ENAME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가변형문자열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EMPCONST_ENAME_NN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가변형문자열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가변형문자열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UNIQUE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EMPCONST_TEL_UNQ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HIREDATE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소수점 둘째자리 숫자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CHECK:급여는 1000 ~ 9999 만 입력가능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EMPCONST_SAL_CHK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소수점 둘째자리 숫자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DEPTNO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정수형 숫자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FOREIGN KEY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EMPCONST_DEPTNO_FK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3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사용자 관리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408514" y="1523977"/>
            <a:ext cx="8470547" cy="2982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사용자 : 데이터베이스에 접속하여 데이터를 관리하는 계정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업무별 사용자를 생성하여 각 사용자 업무에 맞는 데이터 구조를 만들어 관리하는 방식을 사용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데이터베이스 스키마 : 데이터간 관계, 데이터구조, 제약 조건 등 데이터를 저장 및 관리하기 위해 정의한 데이터베이스 구조의 범위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896645" y="3422342"/>
            <a:ext cx="7537141" cy="9920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: SCOTT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스키마 :  테이블, 뷰, 제약조건, 인덱스, 시퀀스, 동의어…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3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3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사용자 생성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31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681651" y="1523977"/>
            <a:ext cx="7772301" cy="327012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USER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사용자이름(필수)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IDENTIFIED BY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패스워드(필수)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TABLESPACE 테이블 스페이스 이름(선택)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TABLESPACE 테이블 스페이스(그룹) 이름(선택)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QUOTA 테이블 스페이스 크기 ON 테이블 스페이스 이름(선택)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프로파일 이름(선택)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EXPIRE(선택)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[LOCK/UNLOCK] (선택)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p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3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권한 관리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408514" y="1523977"/>
            <a:ext cx="8470547" cy="2982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종류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시스템권한(system privilege) : 사용자 생성과 정보 수정 및 삭제, 데이터베이스 접근, 오라클 데이터베이스의 여러 자원과 객체 생성 및 관리 등의 권한</a:t>
            </a:r>
            <a:endParaRPr b="0" i="0" sz="20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객체권한(object privilege) : 특정 사용자가 생성한 테이블•인덱스 • 뷰 • 시퀀스 등과 관련된 권한</a:t>
            </a:r>
            <a:endParaRPr b="0" i="0" sz="20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3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3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권한 관리 – 시스템 권한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33"/>
          <p:cNvGraphicFramePr/>
          <p:nvPr/>
        </p:nvGraphicFramePr>
        <p:xfrm>
          <a:off x="585216" y="1568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{BA66D0E3-456C-4789-8926-7784C71044A3}</a:tableStyleId>
              </a:tblPr>
              <a:tblGrid>
                <a:gridCol w="1987300"/>
                <a:gridCol w="2304300"/>
                <a:gridCol w="3779525"/>
              </a:tblGrid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시스템 권한 분류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시스템 권한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USER(사용자)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CREATE USER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사용자 생성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ALTER USER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생성된 사용자의 정보 수정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DROP USER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생성된 사용자의 삭제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SESSION(접속)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CREATE SESSION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데이터베이스 접속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ALTER SESSION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데이터베이스 접속 상태에서 환경 값 변경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TABLE(테이블)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CREATE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자신의 테이블 생성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CREATE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임의의 스키마 소유 테이블 생성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ALTER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임의의 스키마 소유 테이블 수정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DROP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임의의 스키마 소유 테이블 삭제 권한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3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3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권한 관리 – 시스템 권한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5" name="Google Shape;515;p34"/>
          <p:cNvGraphicFramePr/>
          <p:nvPr/>
        </p:nvGraphicFramePr>
        <p:xfrm>
          <a:off x="585216" y="1568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{BA66D0E3-456C-4789-8926-7784C71044A3}</a:tableStyleId>
              </a:tblPr>
              <a:tblGrid>
                <a:gridCol w="1987300"/>
                <a:gridCol w="2304300"/>
                <a:gridCol w="3779525"/>
              </a:tblGrid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시스템 권한 분류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시스템 권한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TABLE(테이블)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자신의 테이블 생성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UPDATE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임의의 스키마 소유 테이블 생성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DELETE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임의의 스키마 소유 테이블 수정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 ANY TABLE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임의의 스키마 소유 테이블 삭제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INDEX(인덱스)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CREATE ANY INDEX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사용자 생성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ALTER ANY INDEX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생성된 사용자의 정보 수정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DROP ANY INDEX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생성된 사용자의 삭제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6" name="Google Shape;516;p34"/>
          <p:cNvSpPr txBox="1"/>
          <p:nvPr/>
        </p:nvSpPr>
        <p:spPr>
          <a:xfrm>
            <a:off x="585216" y="5559552"/>
            <a:ext cx="8071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외 정의 권한에 대한 부분은 오라클 문서 참조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3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p3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권한 관리 – 객체 권한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35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9" name="Google Shape;529;p35"/>
          <p:cNvGraphicFramePr/>
          <p:nvPr/>
        </p:nvGraphicFramePr>
        <p:xfrm>
          <a:off x="532250" y="1446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{BA66D0E3-456C-4789-8926-7784C71044A3}</a:tableStyleId>
              </a:tblPr>
              <a:tblGrid>
                <a:gridCol w="1987300"/>
                <a:gridCol w="1674500"/>
                <a:gridCol w="4409300"/>
              </a:tblGrid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시스템 권한 분류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시스템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TABLE(테이블)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ALTER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 변경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DELETE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테이블 데이터 삭제 권한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테이블 인덱스 생성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테이블 데이터 삽입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REFERENCES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참조 데이터 생성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테이블 조회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UPDATE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테이블 데이터 수정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VIEW(뷰)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DELETE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뷰 데이터 삭제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뷰 데이터 삽입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REFERENCES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참조 데이터 생성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뷰 조회 권한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UPDATE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뷰 데이터 수정 권한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사전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사전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00086" y="1423167"/>
            <a:ext cx="83707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명령어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828454" y="1928989"/>
            <a:ext cx="5275785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DICT;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DICTIONARY;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00086" y="3153113"/>
            <a:ext cx="83707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USER_접두어를 가진 데이터 사전(접속 계정이 소유하는 테이블 정보)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828455" y="3658935"/>
            <a:ext cx="5275784" cy="553998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TABLE_NAME FROM USER_TABLES;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400086" y="4482949"/>
            <a:ext cx="83707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ALL_접두어를 가진 데이터 사전 (사용 가능한 테이블 정보)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828455" y="4988771"/>
            <a:ext cx="5275784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OWNER, TABLE_NAME FROM ALL_TABLES;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3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3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객체 권한 부여와 취소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6"/>
          <p:cNvSpPr txBox="1"/>
          <p:nvPr/>
        </p:nvSpPr>
        <p:spPr>
          <a:xfrm>
            <a:off x="681651" y="1523977"/>
            <a:ext cx="7772301" cy="193899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[객체 권한 / ALL PRIVILEGES]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[스키마.객체이름]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TO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[사용자이름/롤(Role)이름/public]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[WITH GRANT OPTION];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6"/>
          <p:cNvSpPr txBox="1"/>
          <p:nvPr/>
        </p:nvSpPr>
        <p:spPr>
          <a:xfrm>
            <a:off x="681651" y="3914748"/>
            <a:ext cx="7772301" cy="193899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[객체 권한 / ALL PRIVILEGES]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[스키마.객체이름]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[사용자이름/롤(Role)이름/public]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[CASCADE CONSTRAINTS/FORCE](선택);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9" name="Google Shape;549;p3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p3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롤관리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256544" y="1446856"/>
            <a:ext cx="8470547" cy="490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364803" y="1523977"/>
            <a:ext cx="8405999" cy="478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사용자/권한/롤 관리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7"/>
          <p:cNvSpPr txBox="1"/>
          <p:nvPr/>
        </p:nvSpPr>
        <p:spPr>
          <a:xfrm>
            <a:off x="408514" y="1523977"/>
            <a:ext cx="8470547" cy="4993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여러 종류의 권한을 묶어 놓은 그룹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여러 권한을 한 번에 부여하고 해제 가능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CONNECT 롤 =&gt; CREATE SESSION (10g 버전부터)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RESOURCE 롤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DBA 롤 : 데이터베이스를 관리하는 시스템 권한을 가지고 있음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828211" y="2674875"/>
            <a:ext cx="7772301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SESSION, CREATE CLUSTER, CREATE DATABASE LINK, CREATE SEQUENCE, CREATE SESSION, CREATE SYNONYM, CREATE TABLE, CREATE VIEW  =&gt; </a:t>
            </a:r>
            <a:r>
              <a:rPr lang="en-US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(9i 버전까지만)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782020" y="4112784"/>
            <a:ext cx="7772301" cy="1477328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TRIGGER, CREATE SEQUENCE, CREATE TYPE, CREATE PROCEDURE, CREATE CLUSTER, CREATE OPERATOR, CREATE INDEXTYPE, CREATE TABLE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데이터 사전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데이터 사전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00086" y="1570503"/>
            <a:ext cx="83707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DBA_접두어를 가진 데이터 사전(SYS,SYTEM만 사용가능)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828455" y="2076325"/>
            <a:ext cx="5275784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DBA_TABLES;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DBA_USERS;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인덱스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인덱스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400086" y="1570503"/>
            <a:ext cx="837071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Full Scan : 테이블 데이터를 처음부터 끝까지 검색하여 원하는 데이터 찾기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Scan : 인덱스를 통해 데이터를 찾는 방식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검색 성능의 향상을 위해 테이블 열에 사용하는 객체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인덱스 정보 알아내기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869645" y="4894490"/>
            <a:ext cx="5275784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USER_INDEXS;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USER_IND_COLUMNS;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인덱스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인덱스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400086" y="1570503"/>
            <a:ext cx="8370717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인덱스 생성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795505" y="2151290"/>
            <a:ext cx="5275784" cy="193899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INDEX 인덱스 이름 ON 테이블 이름		(열 이름1 ASC or DESC,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열 이름2 ASC or DESC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……………);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400086" y="4176246"/>
            <a:ext cx="8370717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인덱스 삭제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795505" y="4757033"/>
            <a:ext cx="5275784" cy="553998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INDEX 인덱스 이름;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400086" y="1224512"/>
            <a:ext cx="837071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 테이블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 이상의 테이블을 조회하는 SELECT 문을 저장한 객체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물리적 데이터를 따로 저장하지 않음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사용목적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편리성 : SELECT 문의 복잡도를 완화하기 위해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보안성 : 테이블의 특정 열을 노출하고 싶지 않을 경우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400086" y="3939926"/>
            <a:ext cx="83707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830161" y="4580284"/>
            <a:ext cx="7475284" cy="1938992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[OR REPLACE]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[FORCE | NOFORCE]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뷰 이름(열 이름1, 열이름2,……)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(저장할 SELECT문)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[WITH CHECK OPTION [CONSTRAINT  제약조건]]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[WITH READ ONLY [CONSTRAINT  제약조건]];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37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9"/>
          <p:cNvGraphicFramePr/>
          <p:nvPr/>
        </p:nvGraphicFramePr>
        <p:xfrm>
          <a:off x="364803" y="1698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{0D275850-5977-4A12-8BCE-2D28BCD1CB93}</a:tableStyleId>
              </a:tblPr>
              <a:tblGrid>
                <a:gridCol w="2431825"/>
                <a:gridCol w="5894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 REPLACE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같은 이름의 뷰가 이미 존재할 경우에 현재 생성할 뷰로 대체하여 생성(선택)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FORCE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뷰가 저장할 SELECT 문의 기반 테이블이 존재하지 않아도 강제로 생성(선택)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NOFORCE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뷰가 저장할 SELECT 문의 기반 테이블이 존재할 경우에만 생성(기본값)(선택)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뷰이름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생성할 뷰 이름을 지정(필수)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열 이름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SELECT문에 명시된 이름 대신 사용할 열 이름 지정(생략가능)(선택)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저장할 SELECT문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생성할 뷰에 저장할 SELECT문 지정(필수)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WITH CHECK OPTION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지정한 제약 조건을 만족하는 데이터에 한해 DML 작업이 가능하도록 뷰 생성(선택)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WITH READ ONLY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뷰의 열람, 즉 SELECT만 가능하도록 뷰 생성(선택)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