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710" r:id="rId2"/>
    <p:sldId id="711" r:id="rId3"/>
    <p:sldId id="692" r:id="rId4"/>
    <p:sldId id="694" r:id="rId5"/>
    <p:sldId id="712" r:id="rId6"/>
    <p:sldId id="713" r:id="rId7"/>
    <p:sldId id="714" r:id="rId8"/>
    <p:sldId id="715" r:id="rId9"/>
    <p:sldId id="693" r:id="rId10"/>
    <p:sldId id="610" r:id="rId11"/>
    <p:sldId id="461" r:id="rId12"/>
    <p:sldId id="634" r:id="rId13"/>
    <p:sldId id="658" r:id="rId14"/>
    <p:sldId id="704" r:id="rId15"/>
    <p:sldId id="452" r:id="rId16"/>
    <p:sldId id="451" r:id="rId17"/>
    <p:sldId id="453" r:id="rId18"/>
    <p:sldId id="454" r:id="rId19"/>
    <p:sldId id="455" r:id="rId20"/>
    <p:sldId id="456" r:id="rId21"/>
    <p:sldId id="458" r:id="rId22"/>
    <p:sldId id="627" r:id="rId23"/>
    <p:sldId id="706" r:id="rId24"/>
    <p:sldId id="705" r:id="rId25"/>
    <p:sldId id="6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B756D-E718-4D6A-9F21-294070360D7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4A9331-A92F-4513-9007-D99C9E7D2EF9}">
      <dgm:prSet phldrT="[Text]" custT="1"/>
      <dgm:spPr>
        <a:solidFill>
          <a:srgbClr val="F2C812"/>
        </a:solidFill>
        <a:ln>
          <a:solidFill>
            <a:srgbClr val="F2C812"/>
          </a:solidFill>
        </a:ln>
      </dgm:spPr>
      <dgm:t>
        <a:bodyPr/>
        <a:lstStyle/>
        <a:p>
          <a:r>
            <a:rPr lang="en-US" sz="2400" b="1" kern="1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ea typeface="+mn-ea"/>
              <a:cs typeface="+mn-cs"/>
            </a:rPr>
            <a:t>Type of Data Models</a:t>
          </a:r>
        </a:p>
      </dgm:t>
    </dgm:pt>
    <dgm:pt modelId="{9B6E136E-FF6A-4DE3-B604-B5A737DC4ED0}" type="parTrans" cxnId="{F9ED7BA6-2492-4A89-9D2F-AEA7A2B6488C}">
      <dgm:prSet/>
      <dgm:spPr/>
      <dgm:t>
        <a:bodyPr/>
        <a:lstStyle/>
        <a:p>
          <a:endParaRPr lang="en-US"/>
        </a:p>
      </dgm:t>
    </dgm:pt>
    <dgm:pt modelId="{C71A0F44-1FC1-4CA1-BE50-54C52426A59F}" type="sibTrans" cxnId="{F9ED7BA6-2492-4A89-9D2F-AEA7A2B6488C}">
      <dgm:prSet/>
      <dgm:spPr/>
      <dgm:t>
        <a:bodyPr/>
        <a:lstStyle/>
        <a:p>
          <a:endParaRPr lang="en-US"/>
        </a:p>
      </dgm:t>
    </dgm:pt>
    <dgm:pt modelId="{BB9B4AC5-47B3-457D-BB69-7468E5099709}">
      <dgm:prSet phldrT="[Text]" custT="1"/>
      <dgm:spPr>
        <a:solidFill>
          <a:srgbClr val="F2C812"/>
        </a:solidFill>
        <a:ln>
          <a:solidFill>
            <a:srgbClr val="F2C812"/>
          </a:solidFill>
        </a:ln>
      </dgm:spPr>
      <dgm:t>
        <a:bodyPr/>
        <a:lstStyle/>
        <a:p>
          <a:r>
            <a:rPr lang="en-US" sz="2400" b="1" kern="1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ea typeface="+mn-ea"/>
              <a:cs typeface="+mn-cs"/>
            </a:rPr>
            <a:t>Star Schema</a:t>
          </a:r>
        </a:p>
      </dgm:t>
    </dgm:pt>
    <dgm:pt modelId="{7F732736-2904-42B9-B318-72FE90596ABA}" type="parTrans" cxnId="{F860B2D4-6860-4B3E-8D30-D863D1FC84E8}">
      <dgm:prSet/>
      <dgm:spPr/>
      <dgm:t>
        <a:bodyPr/>
        <a:lstStyle/>
        <a:p>
          <a:endParaRPr lang="en-US"/>
        </a:p>
      </dgm:t>
    </dgm:pt>
    <dgm:pt modelId="{E7DF482E-1F81-4940-A8D9-36B5BE80545C}" type="sibTrans" cxnId="{F860B2D4-6860-4B3E-8D30-D863D1FC84E8}">
      <dgm:prSet/>
      <dgm:spPr/>
      <dgm:t>
        <a:bodyPr/>
        <a:lstStyle/>
        <a:p>
          <a:endParaRPr lang="en-US"/>
        </a:p>
      </dgm:t>
    </dgm:pt>
    <dgm:pt modelId="{A2EBAE6F-F38F-4948-8518-B927DC8515E5}">
      <dgm:prSet phldrT="[Text]" custT="1"/>
      <dgm:spPr>
        <a:solidFill>
          <a:srgbClr val="F2C812"/>
        </a:solidFill>
        <a:ln>
          <a:solidFill>
            <a:srgbClr val="F2C812"/>
          </a:solidFill>
        </a:ln>
      </dgm:spPr>
      <dgm:t>
        <a:bodyPr/>
        <a:lstStyle/>
        <a:p>
          <a:r>
            <a:rPr lang="en-US" sz="2400" b="1" kern="1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ea typeface="+mn-ea"/>
              <a:cs typeface="+mn-cs"/>
            </a:rPr>
            <a:t>Snowflake Schema</a:t>
          </a:r>
        </a:p>
      </dgm:t>
    </dgm:pt>
    <dgm:pt modelId="{6599A0B5-E77F-4A55-88E0-41EC8327559B}" type="parTrans" cxnId="{F0CDA7C1-E34A-4E48-9502-A099319FC0FF}">
      <dgm:prSet/>
      <dgm:spPr/>
      <dgm:t>
        <a:bodyPr/>
        <a:lstStyle/>
        <a:p>
          <a:endParaRPr lang="en-US"/>
        </a:p>
      </dgm:t>
    </dgm:pt>
    <dgm:pt modelId="{C4F6E6E2-35BA-4164-97DB-575D72534CBE}" type="sibTrans" cxnId="{F0CDA7C1-E34A-4E48-9502-A099319FC0FF}">
      <dgm:prSet/>
      <dgm:spPr/>
      <dgm:t>
        <a:bodyPr/>
        <a:lstStyle/>
        <a:p>
          <a:endParaRPr lang="en-US"/>
        </a:p>
      </dgm:t>
    </dgm:pt>
    <dgm:pt modelId="{56ADF28A-7958-4E36-A37F-D60AF6A2C4CE}">
      <dgm:prSet custT="1"/>
      <dgm:spPr>
        <a:solidFill>
          <a:srgbClr val="F2C812"/>
        </a:solidFill>
        <a:ln>
          <a:solidFill>
            <a:srgbClr val="F2C812"/>
          </a:solidFill>
        </a:ln>
      </dgm:spPr>
      <dgm:t>
        <a:bodyPr/>
        <a:lstStyle/>
        <a:p>
          <a:r>
            <a:rPr lang="en-US" sz="2400" b="1" kern="1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ea typeface="+mn-ea"/>
              <a:cs typeface="+mn-cs"/>
            </a:rPr>
            <a:t>Flat or Denormalized</a:t>
          </a:r>
        </a:p>
      </dgm:t>
    </dgm:pt>
    <dgm:pt modelId="{DEE5D828-CC78-425A-B8EC-965D1D755029}" type="parTrans" cxnId="{DC32E4A7-C611-4688-B2B1-F8D73D0ACC13}">
      <dgm:prSet/>
      <dgm:spPr/>
      <dgm:t>
        <a:bodyPr/>
        <a:lstStyle/>
        <a:p>
          <a:endParaRPr lang="en-US"/>
        </a:p>
      </dgm:t>
    </dgm:pt>
    <dgm:pt modelId="{FFF46AC0-F6B1-45B1-8C68-B6D348FCB796}" type="sibTrans" cxnId="{DC32E4A7-C611-4688-B2B1-F8D73D0ACC13}">
      <dgm:prSet/>
      <dgm:spPr/>
      <dgm:t>
        <a:bodyPr/>
        <a:lstStyle/>
        <a:p>
          <a:endParaRPr lang="en-US"/>
        </a:p>
      </dgm:t>
    </dgm:pt>
    <dgm:pt modelId="{C8FE54B0-10DF-47CC-AF85-0F2B2463B6E2}" type="pres">
      <dgm:prSet presAssocID="{C05B756D-E718-4D6A-9F21-294070360D7A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B44DA052-8E9A-491D-A14E-8A9A142E17F2}" type="pres">
      <dgm:prSet presAssocID="{A34A9331-A92F-4513-9007-D99C9E7D2EF9}" presName="hierRoot1" presStyleCnt="0">
        <dgm:presLayoutVars>
          <dgm:hierBranch val="init"/>
        </dgm:presLayoutVars>
      </dgm:prSet>
      <dgm:spPr/>
    </dgm:pt>
    <dgm:pt modelId="{1BC3FDBF-72EC-4030-96C0-537579BC960A}" type="pres">
      <dgm:prSet presAssocID="{A34A9331-A92F-4513-9007-D99C9E7D2EF9}" presName="rootComposite1" presStyleCnt="0"/>
      <dgm:spPr/>
    </dgm:pt>
    <dgm:pt modelId="{E1492784-1814-41F7-89FD-761332CE22C6}" type="pres">
      <dgm:prSet presAssocID="{A34A9331-A92F-4513-9007-D99C9E7D2EF9}" presName="rootText1" presStyleLbl="node0" presStyleIdx="0" presStyleCnt="1">
        <dgm:presLayoutVars>
          <dgm:chPref val="3"/>
        </dgm:presLayoutVars>
      </dgm:prSet>
      <dgm:spPr/>
    </dgm:pt>
    <dgm:pt modelId="{76D82E0F-8191-4666-9195-0EBDB6345452}" type="pres">
      <dgm:prSet presAssocID="{A34A9331-A92F-4513-9007-D99C9E7D2EF9}" presName="rootConnector1" presStyleLbl="node1" presStyleIdx="0" presStyleCnt="0"/>
      <dgm:spPr/>
    </dgm:pt>
    <dgm:pt modelId="{349DBBB3-6774-4B2E-904B-0030E5AD90A1}" type="pres">
      <dgm:prSet presAssocID="{A34A9331-A92F-4513-9007-D99C9E7D2EF9}" presName="hierChild2" presStyleCnt="0"/>
      <dgm:spPr/>
    </dgm:pt>
    <dgm:pt modelId="{1B263692-A606-4BF8-BCA6-289FD3468108}" type="pres">
      <dgm:prSet presAssocID="{6599A0B5-E77F-4A55-88E0-41EC8327559B}" presName="Name37" presStyleLbl="parChTrans1D2" presStyleIdx="0" presStyleCnt="3"/>
      <dgm:spPr/>
    </dgm:pt>
    <dgm:pt modelId="{C3D23D96-C1EC-4908-B34B-DA252F8DE832}" type="pres">
      <dgm:prSet presAssocID="{A2EBAE6F-F38F-4948-8518-B927DC8515E5}" presName="hierRoot2" presStyleCnt="0">
        <dgm:presLayoutVars>
          <dgm:hierBranch val="init"/>
        </dgm:presLayoutVars>
      </dgm:prSet>
      <dgm:spPr/>
    </dgm:pt>
    <dgm:pt modelId="{C311DBA3-B4A1-41D6-B92E-8F41F8A4F0E7}" type="pres">
      <dgm:prSet presAssocID="{A2EBAE6F-F38F-4948-8518-B927DC8515E5}" presName="rootComposite" presStyleCnt="0"/>
      <dgm:spPr/>
    </dgm:pt>
    <dgm:pt modelId="{24CA003F-61B9-43FD-9352-6DB2104996F3}" type="pres">
      <dgm:prSet presAssocID="{A2EBAE6F-F38F-4948-8518-B927DC8515E5}" presName="rootText" presStyleLbl="node2" presStyleIdx="0" presStyleCnt="3">
        <dgm:presLayoutVars>
          <dgm:chPref val="3"/>
        </dgm:presLayoutVars>
      </dgm:prSet>
      <dgm:spPr/>
    </dgm:pt>
    <dgm:pt modelId="{DF92BEF9-312D-46F3-9911-C9183EBA584A}" type="pres">
      <dgm:prSet presAssocID="{A2EBAE6F-F38F-4948-8518-B927DC8515E5}" presName="rootConnector" presStyleLbl="node2" presStyleIdx="0" presStyleCnt="3"/>
      <dgm:spPr/>
    </dgm:pt>
    <dgm:pt modelId="{C015FE2A-A977-47B8-91C8-7B3103B83582}" type="pres">
      <dgm:prSet presAssocID="{A2EBAE6F-F38F-4948-8518-B927DC8515E5}" presName="hierChild4" presStyleCnt="0"/>
      <dgm:spPr/>
    </dgm:pt>
    <dgm:pt modelId="{73B72BA7-7665-4031-9B21-2773AD5EE25E}" type="pres">
      <dgm:prSet presAssocID="{A2EBAE6F-F38F-4948-8518-B927DC8515E5}" presName="hierChild5" presStyleCnt="0"/>
      <dgm:spPr/>
    </dgm:pt>
    <dgm:pt modelId="{44FB1151-839B-43B8-8E35-F7CF503D8D21}" type="pres">
      <dgm:prSet presAssocID="{7F732736-2904-42B9-B318-72FE90596ABA}" presName="Name37" presStyleLbl="parChTrans1D2" presStyleIdx="1" presStyleCnt="3"/>
      <dgm:spPr/>
    </dgm:pt>
    <dgm:pt modelId="{AAEC2030-3AAE-4E69-9B07-E9C0A0DE0648}" type="pres">
      <dgm:prSet presAssocID="{BB9B4AC5-47B3-457D-BB69-7468E5099709}" presName="hierRoot2" presStyleCnt="0">
        <dgm:presLayoutVars>
          <dgm:hierBranch val="init"/>
        </dgm:presLayoutVars>
      </dgm:prSet>
      <dgm:spPr/>
    </dgm:pt>
    <dgm:pt modelId="{6BD9C297-2F53-446B-ADBE-18B88307B70F}" type="pres">
      <dgm:prSet presAssocID="{BB9B4AC5-47B3-457D-BB69-7468E5099709}" presName="rootComposite" presStyleCnt="0"/>
      <dgm:spPr/>
    </dgm:pt>
    <dgm:pt modelId="{E228290B-8D71-4A90-9BED-D5723C181B6F}" type="pres">
      <dgm:prSet presAssocID="{BB9B4AC5-47B3-457D-BB69-7468E5099709}" presName="rootText" presStyleLbl="node2" presStyleIdx="1" presStyleCnt="3">
        <dgm:presLayoutVars>
          <dgm:chPref val="3"/>
        </dgm:presLayoutVars>
      </dgm:prSet>
      <dgm:spPr/>
    </dgm:pt>
    <dgm:pt modelId="{EC66B850-8A8B-4566-8F51-524C2727CA58}" type="pres">
      <dgm:prSet presAssocID="{BB9B4AC5-47B3-457D-BB69-7468E5099709}" presName="rootConnector" presStyleLbl="node2" presStyleIdx="1" presStyleCnt="3"/>
      <dgm:spPr/>
    </dgm:pt>
    <dgm:pt modelId="{2DEBDC1A-76BB-4A79-872C-DA0B83ACDADC}" type="pres">
      <dgm:prSet presAssocID="{BB9B4AC5-47B3-457D-BB69-7468E5099709}" presName="hierChild4" presStyleCnt="0"/>
      <dgm:spPr/>
    </dgm:pt>
    <dgm:pt modelId="{C83A6325-0A5F-4F9D-A1D5-ADB6BA96FE28}" type="pres">
      <dgm:prSet presAssocID="{BB9B4AC5-47B3-457D-BB69-7468E5099709}" presName="hierChild5" presStyleCnt="0"/>
      <dgm:spPr/>
    </dgm:pt>
    <dgm:pt modelId="{FEA99F5C-3FB0-4B9A-8FBA-55273F6BE0F1}" type="pres">
      <dgm:prSet presAssocID="{DEE5D828-CC78-425A-B8EC-965D1D755029}" presName="Name37" presStyleLbl="parChTrans1D2" presStyleIdx="2" presStyleCnt="3"/>
      <dgm:spPr/>
    </dgm:pt>
    <dgm:pt modelId="{AFDE42A0-E11D-41D6-ACA8-3DED8A27A8E9}" type="pres">
      <dgm:prSet presAssocID="{56ADF28A-7958-4E36-A37F-D60AF6A2C4CE}" presName="hierRoot2" presStyleCnt="0">
        <dgm:presLayoutVars>
          <dgm:hierBranch val="init"/>
        </dgm:presLayoutVars>
      </dgm:prSet>
      <dgm:spPr/>
    </dgm:pt>
    <dgm:pt modelId="{183EE207-6E2E-46CC-A5FE-7DE6A2DD1180}" type="pres">
      <dgm:prSet presAssocID="{56ADF28A-7958-4E36-A37F-D60AF6A2C4CE}" presName="rootComposite" presStyleCnt="0"/>
      <dgm:spPr/>
    </dgm:pt>
    <dgm:pt modelId="{D1927631-C970-4AE1-8772-862A0562BABF}" type="pres">
      <dgm:prSet presAssocID="{56ADF28A-7958-4E36-A37F-D60AF6A2C4CE}" presName="rootText" presStyleLbl="node2" presStyleIdx="2" presStyleCnt="3">
        <dgm:presLayoutVars>
          <dgm:chPref val="3"/>
        </dgm:presLayoutVars>
      </dgm:prSet>
      <dgm:spPr/>
    </dgm:pt>
    <dgm:pt modelId="{84E6256C-AF9C-4192-A5A6-5799C95766BD}" type="pres">
      <dgm:prSet presAssocID="{56ADF28A-7958-4E36-A37F-D60AF6A2C4CE}" presName="rootConnector" presStyleLbl="node2" presStyleIdx="2" presStyleCnt="3"/>
      <dgm:spPr/>
    </dgm:pt>
    <dgm:pt modelId="{D5FFF05A-B0FF-487E-A5A2-D3A147396F4B}" type="pres">
      <dgm:prSet presAssocID="{56ADF28A-7958-4E36-A37F-D60AF6A2C4CE}" presName="hierChild4" presStyleCnt="0"/>
      <dgm:spPr/>
    </dgm:pt>
    <dgm:pt modelId="{98BB7052-CFDC-41AC-9527-31AD1CA72C00}" type="pres">
      <dgm:prSet presAssocID="{56ADF28A-7958-4E36-A37F-D60AF6A2C4CE}" presName="hierChild5" presStyleCnt="0"/>
      <dgm:spPr/>
    </dgm:pt>
    <dgm:pt modelId="{661E36A2-DCAE-4346-A2F6-99C70235DC67}" type="pres">
      <dgm:prSet presAssocID="{A34A9331-A92F-4513-9007-D99C9E7D2EF9}" presName="hierChild3" presStyleCnt="0"/>
      <dgm:spPr/>
    </dgm:pt>
  </dgm:ptLst>
  <dgm:cxnLst>
    <dgm:cxn modelId="{A6C70070-7F16-45EA-8763-6764A65FA009}" type="presOf" srcId="{A34A9331-A92F-4513-9007-D99C9E7D2EF9}" destId="{E1492784-1814-41F7-89FD-761332CE22C6}" srcOrd="0" destOrd="0" presId="urn:microsoft.com/office/officeart/2005/8/layout/orgChart1"/>
    <dgm:cxn modelId="{44B1FD50-46B8-44EF-8092-F95C56EB5C8F}" type="presOf" srcId="{56ADF28A-7958-4E36-A37F-D60AF6A2C4CE}" destId="{84E6256C-AF9C-4192-A5A6-5799C95766BD}" srcOrd="1" destOrd="0" presId="urn:microsoft.com/office/officeart/2005/8/layout/orgChart1"/>
    <dgm:cxn modelId="{475DB752-362F-4C4D-B672-FC51785230A1}" type="presOf" srcId="{BB9B4AC5-47B3-457D-BB69-7468E5099709}" destId="{EC66B850-8A8B-4566-8F51-524C2727CA58}" srcOrd="1" destOrd="0" presId="urn:microsoft.com/office/officeart/2005/8/layout/orgChart1"/>
    <dgm:cxn modelId="{9C0E6074-58F4-4847-BE93-C07EC2D85A8B}" type="presOf" srcId="{A2EBAE6F-F38F-4948-8518-B927DC8515E5}" destId="{24CA003F-61B9-43FD-9352-6DB2104996F3}" srcOrd="0" destOrd="0" presId="urn:microsoft.com/office/officeart/2005/8/layout/orgChart1"/>
    <dgm:cxn modelId="{E36BB97E-3C8E-4DAD-A93E-C3F976B17028}" type="presOf" srcId="{A2EBAE6F-F38F-4948-8518-B927DC8515E5}" destId="{DF92BEF9-312D-46F3-9911-C9183EBA584A}" srcOrd="1" destOrd="0" presId="urn:microsoft.com/office/officeart/2005/8/layout/orgChart1"/>
    <dgm:cxn modelId="{F9ED7BA6-2492-4A89-9D2F-AEA7A2B6488C}" srcId="{C05B756D-E718-4D6A-9F21-294070360D7A}" destId="{A34A9331-A92F-4513-9007-D99C9E7D2EF9}" srcOrd="0" destOrd="0" parTransId="{9B6E136E-FF6A-4DE3-B604-B5A737DC4ED0}" sibTransId="{C71A0F44-1FC1-4CA1-BE50-54C52426A59F}"/>
    <dgm:cxn modelId="{DC32E4A7-C611-4688-B2B1-F8D73D0ACC13}" srcId="{A34A9331-A92F-4513-9007-D99C9E7D2EF9}" destId="{56ADF28A-7958-4E36-A37F-D60AF6A2C4CE}" srcOrd="2" destOrd="0" parTransId="{DEE5D828-CC78-425A-B8EC-965D1D755029}" sibTransId="{FFF46AC0-F6B1-45B1-8C68-B6D348FCB796}"/>
    <dgm:cxn modelId="{ADD851B1-12B1-46B2-9903-5F4DE2B7934E}" type="presOf" srcId="{A34A9331-A92F-4513-9007-D99C9E7D2EF9}" destId="{76D82E0F-8191-4666-9195-0EBDB6345452}" srcOrd="1" destOrd="0" presId="urn:microsoft.com/office/officeart/2005/8/layout/orgChart1"/>
    <dgm:cxn modelId="{1B10BABE-B655-4F7D-A97D-7AE3EB4EB697}" type="presOf" srcId="{6599A0B5-E77F-4A55-88E0-41EC8327559B}" destId="{1B263692-A606-4BF8-BCA6-289FD3468108}" srcOrd="0" destOrd="0" presId="urn:microsoft.com/office/officeart/2005/8/layout/orgChart1"/>
    <dgm:cxn modelId="{F0CDA7C1-E34A-4E48-9502-A099319FC0FF}" srcId="{A34A9331-A92F-4513-9007-D99C9E7D2EF9}" destId="{A2EBAE6F-F38F-4948-8518-B927DC8515E5}" srcOrd="0" destOrd="0" parTransId="{6599A0B5-E77F-4A55-88E0-41EC8327559B}" sibTransId="{C4F6E6E2-35BA-4164-97DB-575D72534CBE}"/>
    <dgm:cxn modelId="{F860B2D4-6860-4B3E-8D30-D863D1FC84E8}" srcId="{A34A9331-A92F-4513-9007-D99C9E7D2EF9}" destId="{BB9B4AC5-47B3-457D-BB69-7468E5099709}" srcOrd="1" destOrd="0" parTransId="{7F732736-2904-42B9-B318-72FE90596ABA}" sibTransId="{E7DF482E-1F81-4940-A8D9-36B5BE80545C}"/>
    <dgm:cxn modelId="{AC1D04DA-291E-4858-85D0-80004C9061DD}" type="presOf" srcId="{7F732736-2904-42B9-B318-72FE90596ABA}" destId="{44FB1151-839B-43B8-8E35-F7CF503D8D21}" srcOrd="0" destOrd="0" presId="urn:microsoft.com/office/officeart/2005/8/layout/orgChart1"/>
    <dgm:cxn modelId="{70ADB5DA-5A27-415F-8757-FDD7CB762E03}" type="presOf" srcId="{DEE5D828-CC78-425A-B8EC-965D1D755029}" destId="{FEA99F5C-3FB0-4B9A-8FBA-55273F6BE0F1}" srcOrd="0" destOrd="0" presId="urn:microsoft.com/office/officeart/2005/8/layout/orgChart1"/>
    <dgm:cxn modelId="{E517C6DD-F1D7-47E4-B090-CEB86499AAB5}" type="presOf" srcId="{56ADF28A-7958-4E36-A37F-D60AF6A2C4CE}" destId="{D1927631-C970-4AE1-8772-862A0562BABF}" srcOrd="0" destOrd="0" presId="urn:microsoft.com/office/officeart/2005/8/layout/orgChart1"/>
    <dgm:cxn modelId="{367B5DE3-AB19-4E86-874C-A7D467596233}" type="presOf" srcId="{BB9B4AC5-47B3-457D-BB69-7468E5099709}" destId="{E228290B-8D71-4A90-9BED-D5723C181B6F}" srcOrd="0" destOrd="0" presId="urn:microsoft.com/office/officeart/2005/8/layout/orgChart1"/>
    <dgm:cxn modelId="{C244A4FC-E4AE-4AEE-8C85-34E1361DAAB7}" type="presOf" srcId="{C05B756D-E718-4D6A-9F21-294070360D7A}" destId="{C8FE54B0-10DF-47CC-AF85-0F2B2463B6E2}" srcOrd="0" destOrd="0" presId="urn:microsoft.com/office/officeart/2005/8/layout/orgChart1"/>
    <dgm:cxn modelId="{05FAF4B1-2713-4512-96EE-511908449F86}" type="presParOf" srcId="{C8FE54B0-10DF-47CC-AF85-0F2B2463B6E2}" destId="{B44DA052-8E9A-491D-A14E-8A9A142E17F2}" srcOrd="0" destOrd="0" presId="urn:microsoft.com/office/officeart/2005/8/layout/orgChart1"/>
    <dgm:cxn modelId="{D1C0BB51-5A86-41EB-9149-0E4749B88BBB}" type="presParOf" srcId="{B44DA052-8E9A-491D-A14E-8A9A142E17F2}" destId="{1BC3FDBF-72EC-4030-96C0-537579BC960A}" srcOrd="0" destOrd="0" presId="urn:microsoft.com/office/officeart/2005/8/layout/orgChart1"/>
    <dgm:cxn modelId="{5466F9D8-8B38-454E-BD20-DAB02F86D7F5}" type="presParOf" srcId="{1BC3FDBF-72EC-4030-96C0-537579BC960A}" destId="{E1492784-1814-41F7-89FD-761332CE22C6}" srcOrd="0" destOrd="0" presId="urn:microsoft.com/office/officeart/2005/8/layout/orgChart1"/>
    <dgm:cxn modelId="{EA6B94D1-6F80-4477-9601-96ECAFE0EA20}" type="presParOf" srcId="{1BC3FDBF-72EC-4030-96C0-537579BC960A}" destId="{76D82E0F-8191-4666-9195-0EBDB6345452}" srcOrd="1" destOrd="0" presId="urn:microsoft.com/office/officeart/2005/8/layout/orgChart1"/>
    <dgm:cxn modelId="{F2A92262-46E3-4428-ABA2-A1E5B3A9054D}" type="presParOf" srcId="{B44DA052-8E9A-491D-A14E-8A9A142E17F2}" destId="{349DBBB3-6774-4B2E-904B-0030E5AD90A1}" srcOrd="1" destOrd="0" presId="urn:microsoft.com/office/officeart/2005/8/layout/orgChart1"/>
    <dgm:cxn modelId="{7C441543-D068-43A7-A440-46E56A7AA779}" type="presParOf" srcId="{349DBBB3-6774-4B2E-904B-0030E5AD90A1}" destId="{1B263692-A606-4BF8-BCA6-289FD3468108}" srcOrd="0" destOrd="0" presId="urn:microsoft.com/office/officeart/2005/8/layout/orgChart1"/>
    <dgm:cxn modelId="{FF8D84EB-80DE-4A1C-9F0D-38120328731F}" type="presParOf" srcId="{349DBBB3-6774-4B2E-904B-0030E5AD90A1}" destId="{C3D23D96-C1EC-4908-B34B-DA252F8DE832}" srcOrd="1" destOrd="0" presId="urn:microsoft.com/office/officeart/2005/8/layout/orgChart1"/>
    <dgm:cxn modelId="{1A9BB532-DDD2-435C-A8AC-A75720858FCB}" type="presParOf" srcId="{C3D23D96-C1EC-4908-B34B-DA252F8DE832}" destId="{C311DBA3-B4A1-41D6-B92E-8F41F8A4F0E7}" srcOrd="0" destOrd="0" presId="urn:microsoft.com/office/officeart/2005/8/layout/orgChart1"/>
    <dgm:cxn modelId="{FD62F9B1-5269-4C04-95E2-81B8890D8AA2}" type="presParOf" srcId="{C311DBA3-B4A1-41D6-B92E-8F41F8A4F0E7}" destId="{24CA003F-61B9-43FD-9352-6DB2104996F3}" srcOrd="0" destOrd="0" presId="urn:microsoft.com/office/officeart/2005/8/layout/orgChart1"/>
    <dgm:cxn modelId="{95E8DBD7-8242-4D1D-A81B-1426C17EBDC1}" type="presParOf" srcId="{C311DBA3-B4A1-41D6-B92E-8F41F8A4F0E7}" destId="{DF92BEF9-312D-46F3-9911-C9183EBA584A}" srcOrd="1" destOrd="0" presId="urn:microsoft.com/office/officeart/2005/8/layout/orgChart1"/>
    <dgm:cxn modelId="{1B48053B-68E8-4C97-9152-83BEF269B071}" type="presParOf" srcId="{C3D23D96-C1EC-4908-B34B-DA252F8DE832}" destId="{C015FE2A-A977-47B8-91C8-7B3103B83582}" srcOrd="1" destOrd="0" presId="urn:microsoft.com/office/officeart/2005/8/layout/orgChart1"/>
    <dgm:cxn modelId="{1036EE54-CF2F-42A9-A069-42F4729DA6AA}" type="presParOf" srcId="{C3D23D96-C1EC-4908-B34B-DA252F8DE832}" destId="{73B72BA7-7665-4031-9B21-2773AD5EE25E}" srcOrd="2" destOrd="0" presId="urn:microsoft.com/office/officeart/2005/8/layout/orgChart1"/>
    <dgm:cxn modelId="{81162C73-8F72-42FB-88E3-68A5EB3631CF}" type="presParOf" srcId="{349DBBB3-6774-4B2E-904B-0030E5AD90A1}" destId="{44FB1151-839B-43B8-8E35-F7CF503D8D21}" srcOrd="2" destOrd="0" presId="urn:microsoft.com/office/officeart/2005/8/layout/orgChart1"/>
    <dgm:cxn modelId="{80BB5894-B33C-4ACB-A6BD-6D2AC21A86AD}" type="presParOf" srcId="{349DBBB3-6774-4B2E-904B-0030E5AD90A1}" destId="{AAEC2030-3AAE-4E69-9B07-E9C0A0DE0648}" srcOrd="3" destOrd="0" presId="urn:microsoft.com/office/officeart/2005/8/layout/orgChart1"/>
    <dgm:cxn modelId="{DEABDBFC-E913-429A-B918-D51F4C93535C}" type="presParOf" srcId="{AAEC2030-3AAE-4E69-9B07-E9C0A0DE0648}" destId="{6BD9C297-2F53-446B-ADBE-18B88307B70F}" srcOrd="0" destOrd="0" presId="urn:microsoft.com/office/officeart/2005/8/layout/orgChart1"/>
    <dgm:cxn modelId="{81BAEE66-1934-4571-8689-66F2EE5B8463}" type="presParOf" srcId="{6BD9C297-2F53-446B-ADBE-18B88307B70F}" destId="{E228290B-8D71-4A90-9BED-D5723C181B6F}" srcOrd="0" destOrd="0" presId="urn:microsoft.com/office/officeart/2005/8/layout/orgChart1"/>
    <dgm:cxn modelId="{3C67AB57-9E18-4746-A130-A8A96825A350}" type="presParOf" srcId="{6BD9C297-2F53-446B-ADBE-18B88307B70F}" destId="{EC66B850-8A8B-4566-8F51-524C2727CA58}" srcOrd="1" destOrd="0" presId="urn:microsoft.com/office/officeart/2005/8/layout/orgChart1"/>
    <dgm:cxn modelId="{9D21B157-D501-4286-ABA9-E9BCDB3E2866}" type="presParOf" srcId="{AAEC2030-3AAE-4E69-9B07-E9C0A0DE0648}" destId="{2DEBDC1A-76BB-4A79-872C-DA0B83ACDADC}" srcOrd="1" destOrd="0" presId="urn:microsoft.com/office/officeart/2005/8/layout/orgChart1"/>
    <dgm:cxn modelId="{3F36CE16-BC87-4698-BD1B-F55E9C74BE72}" type="presParOf" srcId="{AAEC2030-3AAE-4E69-9B07-E9C0A0DE0648}" destId="{C83A6325-0A5F-4F9D-A1D5-ADB6BA96FE28}" srcOrd="2" destOrd="0" presId="urn:microsoft.com/office/officeart/2005/8/layout/orgChart1"/>
    <dgm:cxn modelId="{5EC5E275-987A-4730-9C6F-FC7E3E7825B3}" type="presParOf" srcId="{349DBBB3-6774-4B2E-904B-0030E5AD90A1}" destId="{FEA99F5C-3FB0-4B9A-8FBA-55273F6BE0F1}" srcOrd="4" destOrd="0" presId="urn:microsoft.com/office/officeart/2005/8/layout/orgChart1"/>
    <dgm:cxn modelId="{2411642D-586B-43ED-AB01-AE5B5C714B6B}" type="presParOf" srcId="{349DBBB3-6774-4B2E-904B-0030E5AD90A1}" destId="{AFDE42A0-E11D-41D6-ACA8-3DED8A27A8E9}" srcOrd="5" destOrd="0" presId="urn:microsoft.com/office/officeart/2005/8/layout/orgChart1"/>
    <dgm:cxn modelId="{7B9637D5-41E9-4607-8FAF-3A3DE23A030B}" type="presParOf" srcId="{AFDE42A0-E11D-41D6-ACA8-3DED8A27A8E9}" destId="{183EE207-6E2E-46CC-A5FE-7DE6A2DD1180}" srcOrd="0" destOrd="0" presId="urn:microsoft.com/office/officeart/2005/8/layout/orgChart1"/>
    <dgm:cxn modelId="{64E28FCF-6A35-433E-9DD9-D6948636FEFA}" type="presParOf" srcId="{183EE207-6E2E-46CC-A5FE-7DE6A2DD1180}" destId="{D1927631-C970-4AE1-8772-862A0562BABF}" srcOrd="0" destOrd="0" presId="urn:microsoft.com/office/officeart/2005/8/layout/orgChart1"/>
    <dgm:cxn modelId="{CEF5E42A-71A5-4609-80CE-C750DD3FBA2F}" type="presParOf" srcId="{183EE207-6E2E-46CC-A5FE-7DE6A2DD1180}" destId="{84E6256C-AF9C-4192-A5A6-5799C95766BD}" srcOrd="1" destOrd="0" presId="urn:microsoft.com/office/officeart/2005/8/layout/orgChart1"/>
    <dgm:cxn modelId="{6C231052-A94D-4889-88A7-CEBA82508768}" type="presParOf" srcId="{AFDE42A0-E11D-41D6-ACA8-3DED8A27A8E9}" destId="{D5FFF05A-B0FF-487E-A5A2-D3A147396F4B}" srcOrd="1" destOrd="0" presId="urn:microsoft.com/office/officeart/2005/8/layout/orgChart1"/>
    <dgm:cxn modelId="{B2CEA238-72CA-4317-B577-C7DD45F7F93A}" type="presParOf" srcId="{AFDE42A0-E11D-41D6-ACA8-3DED8A27A8E9}" destId="{98BB7052-CFDC-41AC-9527-31AD1CA72C00}" srcOrd="2" destOrd="0" presId="urn:microsoft.com/office/officeart/2005/8/layout/orgChart1"/>
    <dgm:cxn modelId="{78A6609A-B653-4723-9AAC-ECE308F9416E}" type="presParOf" srcId="{B44DA052-8E9A-491D-A14E-8A9A142E17F2}" destId="{661E36A2-DCAE-4346-A2F6-99C70235DC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99F5C-3FB0-4B9A-8FBA-55273F6BE0F1}">
      <dsp:nvSpPr>
        <dsp:cNvPr id="0" name=""/>
        <dsp:cNvSpPr/>
      </dsp:nvSpPr>
      <dsp:spPr>
        <a:xfrm>
          <a:off x="968225" y="1191437"/>
          <a:ext cx="2342029" cy="406467"/>
        </a:xfrm>
        <a:custGeom>
          <a:avLst/>
          <a:gdLst/>
          <a:ahLst/>
          <a:cxnLst/>
          <a:rect l="0" t="0" r="0" b="0"/>
          <a:pathLst>
            <a:path>
              <a:moveTo>
                <a:pt x="2342029" y="0"/>
              </a:moveTo>
              <a:lnTo>
                <a:pt x="2342029" y="203233"/>
              </a:lnTo>
              <a:lnTo>
                <a:pt x="0" y="203233"/>
              </a:lnTo>
              <a:lnTo>
                <a:pt x="0" y="406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B1151-839B-43B8-8E35-F7CF503D8D21}">
      <dsp:nvSpPr>
        <dsp:cNvPr id="0" name=""/>
        <dsp:cNvSpPr/>
      </dsp:nvSpPr>
      <dsp:spPr>
        <a:xfrm>
          <a:off x="3264535" y="1191437"/>
          <a:ext cx="91440" cy="406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3692-A606-4BF8-BCA6-289FD3468108}">
      <dsp:nvSpPr>
        <dsp:cNvPr id="0" name=""/>
        <dsp:cNvSpPr/>
      </dsp:nvSpPr>
      <dsp:spPr>
        <a:xfrm>
          <a:off x="3310255" y="1191437"/>
          <a:ext cx="2342029" cy="406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233"/>
              </a:lnTo>
              <a:lnTo>
                <a:pt x="2342029" y="203233"/>
              </a:lnTo>
              <a:lnTo>
                <a:pt x="2342029" y="406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92784-1814-41F7-89FD-761332CE22C6}">
      <dsp:nvSpPr>
        <dsp:cNvPr id="0" name=""/>
        <dsp:cNvSpPr/>
      </dsp:nvSpPr>
      <dsp:spPr>
        <a:xfrm>
          <a:off x="2342474" y="223656"/>
          <a:ext cx="1935561" cy="967780"/>
        </a:xfrm>
        <a:prstGeom prst="rect">
          <a:avLst/>
        </a:prstGeom>
        <a:solidFill>
          <a:srgbClr val="F2C812"/>
        </a:solidFill>
        <a:ln w="12700" cap="flat" cmpd="sng" algn="ctr">
          <a:solidFill>
            <a:srgbClr val="F2C81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ea typeface="+mn-ea"/>
              <a:cs typeface="+mn-cs"/>
            </a:rPr>
            <a:t>Type of Data Models</a:t>
          </a:r>
        </a:p>
      </dsp:txBody>
      <dsp:txXfrm>
        <a:off x="2342474" y="223656"/>
        <a:ext cx="1935561" cy="967780"/>
      </dsp:txXfrm>
    </dsp:sp>
    <dsp:sp modelId="{24CA003F-61B9-43FD-9352-6DB2104996F3}">
      <dsp:nvSpPr>
        <dsp:cNvPr id="0" name=""/>
        <dsp:cNvSpPr/>
      </dsp:nvSpPr>
      <dsp:spPr>
        <a:xfrm>
          <a:off x="4684503" y="1597905"/>
          <a:ext cx="1935561" cy="967780"/>
        </a:xfrm>
        <a:prstGeom prst="rect">
          <a:avLst/>
        </a:prstGeom>
        <a:solidFill>
          <a:srgbClr val="F2C812"/>
        </a:solidFill>
        <a:ln w="12700" cap="flat" cmpd="sng" algn="ctr">
          <a:solidFill>
            <a:srgbClr val="F2C81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ea typeface="+mn-ea"/>
              <a:cs typeface="+mn-cs"/>
            </a:rPr>
            <a:t>Snowflake Schema</a:t>
          </a:r>
        </a:p>
      </dsp:txBody>
      <dsp:txXfrm>
        <a:off x="4684503" y="1597905"/>
        <a:ext cx="1935561" cy="967780"/>
      </dsp:txXfrm>
    </dsp:sp>
    <dsp:sp modelId="{E228290B-8D71-4A90-9BED-D5723C181B6F}">
      <dsp:nvSpPr>
        <dsp:cNvPr id="0" name=""/>
        <dsp:cNvSpPr/>
      </dsp:nvSpPr>
      <dsp:spPr>
        <a:xfrm>
          <a:off x="2342474" y="1597905"/>
          <a:ext cx="1935561" cy="967780"/>
        </a:xfrm>
        <a:prstGeom prst="rect">
          <a:avLst/>
        </a:prstGeom>
        <a:solidFill>
          <a:srgbClr val="F2C812"/>
        </a:solidFill>
        <a:ln w="12700" cap="flat" cmpd="sng" algn="ctr">
          <a:solidFill>
            <a:srgbClr val="F2C81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ea typeface="+mn-ea"/>
              <a:cs typeface="+mn-cs"/>
            </a:rPr>
            <a:t>Star Schema</a:t>
          </a:r>
        </a:p>
      </dsp:txBody>
      <dsp:txXfrm>
        <a:off x="2342474" y="1597905"/>
        <a:ext cx="1935561" cy="967780"/>
      </dsp:txXfrm>
    </dsp:sp>
    <dsp:sp modelId="{D1927631-C970-4AE1-8772-862A0562BABF}">
      <dsp:nvSpPr>
        <dsp:cNvPr id="0" name=""/>
        <dsp:cNvSpPr/>
      </dsp:nvSpPr>
      <dsp:spPr>
        <a:xfrm>
          <a:off x="444" y="1597905"/>
          <a:ext cx="1935561" cy="967780"/>
        </a:xfrm>
        <a:prstGeom prst="rect">
          <a:avLst/>
        </a:prstGeom>
        <a:solidFill>
          <a:srgbClr val="F2C812"/>
        </a:solidFill>
        <a:ln w="12700" cap="flat" cmpd="sng" algn="ctr">
          <a:solidFill>
            <a:srgbClr val="F2C81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ea typeface="+mn-ea"/>
              <a:cs typeface="+mn-cs"/>
            </a:rPr>
            <a:t>Flat or Denormalized</a:t>
          </a:r>
        </a:p>
      </dsp:txBody>
      <dsp:txXfrm>
        <a:off x="444" y="1597905"/>
        <a:ext cx="1935561" cy="967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E26CE-CA05-4266-89C4-64F9556BB5FF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17C07-049F-4ECC-BCB7-80769542B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20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talk about our approach and discovery. Before you know the skills or even if you are a skill master, if you do not know your data then you are going to have a difficult time.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47C29-C79C-453F-A104-CF6F5D24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4941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D29AD-FABC-4704-8A6A-8FD182F9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3521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C178-5165-45BE-A7C6-219700F7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2507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9DEA-6433-4493-B9C4-3E0AC755FE5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CED64-0720-4326-975F-BE3CB51A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7241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1" dirty="0">
                <a:ln w="0"/>
              </a:rPr>
              <a:t>This slide builds automatically.  </a:t>
            </a:r>
          </a:p>
          <a:p>
            <a:r>
              <a:rPr lang="en-US" sz="1800" dirty="0">
                <a:ln w="0"/>
              </a:rPr>
              <a:t>Depicts the data flow for Power BI Desktop along with what is in a PBIX file.</a:t>
            </a:r>
          </a:p>
          <a:p>
            <a:r>
              <a:rPr lang="en-US" sz="1800" dirty="0">
                <a:ln w="0"/>
              </a:rPr>
              <a:t>Note all the data sources that can be pulled into Query Editor.</a:t>
            </a:r>
          </a:p>
          <a:p>
            <a:r>
              <a:rPr lang="en-US" sz="1800" dirty="0">
                <a:ln w="0"/>
              </a:rPr>
              <a:t>Note the different views (Report, Data, Relationships) once all of the data is pulled in.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9DEA-6433-4493-B9C4-3E0AC755FE5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BA9F0-BE7F-41A7-B1DB-BC8ED572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8133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dirty="0"/>
              <a:t>In a good Data Model, the model can assume that column types are homogeneous (as they are strongly typed).  This is different from Excel, where any given cell in a spreadsheet can contain different data types.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FC67F-28CC-4409-A7E3-2DA6A1666D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68552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n w="0"/>
              </a:rPr>
              <a:t>The items that are math will be our facts: </a:t>
            </a:r>
            <a:br>
              <a:rPr lang="en-US" sz="1200" dirty="0">
                <a:ln w="0"/>
              </a:rPr>
            </a:br>
            <a:r>
              <a:rPr lang="en-US" sz="1200" dirty="0">
                <a:ln w="0"/>
              </a:rPr>
              <a:t>	Actual &amp; Budget Revenue</a:t>
            </a:r>
            <a:br>
              <a:rPr lang="en-US" sz="1200" dirty="0">
                <a:ln w="0"/>
              </a:rPr>
            </a:br>
            <a:r>
              <a:rPr lang="en-US" sz="1200" dirty="0">
                <a:ln w="0"/>
              </a:rPr>
              <a:t>	Units and Cost</a:t>
            </a:r>
          </a:p>
          <a:p>
            <a:endParaRPr lang="en-US" sz="1200" dirty="0">
              <a:ln w="0"/>
            </a:endParaRPr>
          </a:p>
          <a:p>
            <a:r>
              <a:rPr lang="en-US" sz="1200" dirty="0">
                <a:ln w="0"/>
              </a:rPr>
              <a:t>Possibly use a finance example:  the Fact would be the general ledger, the dimensions would hold the account lists / descriptions.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0799D-F030-44C8-A084-FACAF395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6552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n w="0"/>
              </a:rPr>
              <a:t>The BY’s will be the dimensional attributes that we will use to describe the facts.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D2F2-21B8-438A-94F1-BE679D5A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44112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Relationship is analogous to how an Excel VLOOKUP function brings two tables together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/>
              <a:t>Can observe which side is the many (*) and which is the one (1) - CARDINALITY</a:t>
            </a:r>
          </a:p>
          <a:p>
            <a:endParaRPr lang="en-US" dirty="0"/>
          </a:p>
          <a:p>
            <a:r>
              <a:rPr lang="en-US" dirty="0"/>
              <a:t>When you draw the relationship, Desktop</a:t>
            </a:r>
            <a:r>
              <a:rPr lang="en-US" baseline="0" dirty="0"/>
              <a:t> does several heuristic things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checks that one side of the relationship is the “One”  and the other is the “Many”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Directions of Relationship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Uni-directional are created by default and allows filters to get passed from attribute (dim) table to the Fact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Bi-Directional</a:t>
            </a:r>
            <a:r>
              <a:rPr lang="en-US" baseline="0" dirty="0"/>
              <a:t> relationship allow you to pass filters in both directions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different than Many to Many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significant performance penalty for Bi-Directional filtering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D734-A3C7-46BE-98FA-96469674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0750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366713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9D885-367E-4872-B664-85AF92CE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0264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n w="0"/>
              </a:rPr>
              <a:t>Depending on students, you may want to mention that Power Query can easily create this type of schema – which actually can be beneficial when reporting data using Tableau.</a:t>
            </a:r>
          </a:p>
          <a:p>
            <a:endParaRPr lang="en-US" sz="1200" dirty="0">
              <a:ln w="0"/>
            </a:endParaRPr>
          </a:p>
          <a:p>
            <a:r>
              <a:rPr lang="en-US" sz="1200" dirty="0">
                <a:ln w="0"/>
              </a:rPr>
              <a:t>I sometimes call this one the “Kitchen sink” schema.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972CF-8DD1-4C14-B285-8C3CDF63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483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 let’s start with who are we and what are we dealing with?</a:t>
            </a:r>
          </a:p>
          <a:p>
            <a:endParaRPr lang="en-US" sz="1000" dirty="0"/>
          </a:p>
          <a:p>
            <a:r>
              <a:rPr lang="en-US" sz="1000" dirty="0"/>
              <a:t>We work at a company named VanArsdel – they manufacturer and sell sporting goods. They sell 3</a:t>
            </a:r>
            <a:r>
              <a:rPr lang="en-US" sz="1000" baseline="30000" dirty="0"/>
              <a:t>rd</a:t>
            </a:r>
            <a:r>
              <a:rPr lang="en-US" sz="1000" dirty="0"/>
              <a:t> party and their own.  They have lately (CMO) have been investing in Research &amp; development for the products they create; The marketing team proved that customers are looking for certain types of products based on their own life style. </a:t>
            </a:r>
          </a:p>
          <a:p>
            <a:endParaRPr lang="en-US" sz="1000" dirty="0"/>
          </a:p>
          <a:p>
            <a:r>
              <a:rPr lang="en-US" sz="1000" dirty="0"/>
              <a:t>We are on the Data Analyst at the company – we work with the Marketing &amp; Sales department.</a:t>
            </a:r>
          </a:p>
          <a:p>
            <a:endParaRPr lang="en-US" sz="1000" dirty="0"/>
          </a:p>
          <a:p>
            <a:r>
              <a:rPr lang="en-US" sz="1000" dirty="0"/>
              <a:t>The product team needs to know what to focus their time on, and the CMO wants to see where VanArsdel has the greatest opportunity. </a:t>
            </a:r>
          </a:p>
          <a:p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000" dirty="0"/>
              <a:t>Not only this, but it cost more to sell 3</a:t>
            </a:r>
            <a:r>
              <a:rPr lang="en-US" sz="1000" baseline="30000" dirty="0"/>
              <a:t>rd</a:t>
            </a:r>
            <a:r>
              <a:rPr lang="en-US" sz="1000" dirty="0"/>
              <a:t> Party products outside the US – how does nationwide vs. Int. compare?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618F5-B649-469F-939B-AB14A5E6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7899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n w="0"/>
              </a:rPr>
              <a:t>By extracting the repeated attributes to dimension tables, you are lowering the amount of memory required by the data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0355-5E45-4F14-9BC7-FA45A2B3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517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n w="0"/>
              </a:rPr>
              <a:t>“Snowflaking” off tables can be very beneficial when your dimensions have several repeating attributes that can be extracted to their own table. </a:t>
            </a:r>
          </a:p>
          <a:p>
            <a:r>
              <a:rPr lang="en-US" sz="1200" dirty="0">
                <a:ln w="0"/>
              </a:rPr>
              <a:t>So the </a:t>
            </a:r>
            <a:r>
              <a:rPr lang="en-US" sz="1200" dirty="0" err="1">
                <a:ln w="0"/>
              </a:rPr>
              <a:t>Customer</a:t>
            </a:r>
            <a:r>
              <a:rPr lang="en-US" sz="1200" baseline="0" dirty="0" err="1">
                <a:ln w="0"/>
              </a:rPr>
              <a:t>DIM</a:t>
            </a:r>
            <a:r>
              <a:rPr lang="en-US" sz="1200" baseline="0" dirty="0">
                <a:ln w="0"/>
              </a:rPr>
              <a:t> would be like the kitchen sink schema if you didn’t branch the Zip off to a GeoDim and have to repeat the city, state, region, </a:t>
            </a:r>
            <a:r>
              <a:rPr lang="en-US" sz="1200" baseline="0" dirty="0" err="1">
                <a:ln w="0"/>
              </a:rPr>
              <a:t>etc</a:t>
            </a:r>
            <a:r>
              <a:rPr lang="en-US" sz="1200" baseline="0" dirty="0">
                <a:ln w="0"/>
              </a:rPr>
              <a:t> over and over again making this less efficient.</a:t>
            </a:r>
            <a:endParaRPr lang="en-US" sz="1200" dirty="0">
              <a:ln w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9E56-93C7-495F-ACE6-1222E599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04317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n w="0"/>
              </a:rPr>
              <a:t>Keep in mind, your measures (calculations) should be placed on a fact table, but it really does not matter which one.  The key is that measures should not be placed on dimension tables.  </a:t>
            </a:r>
            <a:br>
              <a:rPr lang="en-US" sz="1200" dirty="0">
                <a:ln w="0"/>
              </a:rPr>
            </a:br>
            <a:r>
              <a:rPr lang="en-US" sz="1200" dirty="0">
                <a:ln w="0"/>
              </a:rPr>
              <a:t>If students want more detail on Why, send them to the DAX class for more detailed discussion. </a:t>
            </a:r>
          </a:p>
          <a:p>
            <a:endParaRPr lang="en-US" sz="1200" dirty="0">
              <a:ln w="0"/>
            </a:endParaRPr>
          </a:p>
          <a:p>
            <a:r>
              <a:rPr lang="en-US" sz="1200" dirty="0">
                <a:ln w="0"/>
              </a:rPr>
              <a:t>When you have a fact at the Month grain, like budget, you can create a calculated column which holds the first (or last) day of the month to use in creating the relationship.  One of the key takeaways is that</a:t>
            </a:r>
            <a:r>
              <a:rPr lang="en-US" sz="1200" baseline="0" dirty="0">
                <a:ln w="0"/>
              </a:rPr>
              <a:t> what you slice by all come from your attribute (Dim) tables</a:t>
            </a:r>
            <a:endParaRPr lang="en-US" sz="1200" dirty="0">
              <a:ln w="0"/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87BB7-D230-4D73-8AB4-D36E2933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63863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Data Types are how data is stored, as opposed to Data Formats which are how data are displayed</a:t>
            </a:r>
          </a:p>
          <a:p>
            <a:r>
              <a:rPr lang="en-US" sz="900" dirty="0"/>
              <a:t>Discuss the difference between Fixed Decimal (Currency) and Decimal (which has floating decimal)</a:t>
            </a:r>
          </a:p>
          <a:p>
            <a:pPr marL="177818" indent="-177818">
              <a:buFont typeface="Arial" panose="020B0604020202020204" pitchFamily="34" charset="0"/>
              <a:buChar char="•"/>
            </a:pPr>
            <a:r>
              <a:rPr lang="en-US" sz="900" dirty="0"/>
              <a:t>Fixed Decimal is 19.4 – 19 places to left of decimal and 4 to the right, which allows for proper processing of pennies.  Best for Currency numbers.</a:t>
            </a:r>
          </a:p>
          <a:p>
            <a:pPr marL="177818" indent="-177818">
              <a:buFont typeface="Arial" panose="020B0604020202020204" pitchFamily="34" charset="0"/>
              <a:buChar char="•"/>
            </a:pPr>
            <a:r>
              <a:rPr lang="en-US" sz="900" dirty="0"/>
              <a:t>Decimal can be less efficient when the data has excessive precision</a:t>
            </a:r>
          </a:p>
          <a:p>
            <a:r>
              <a:rPr lang="en-US" sz="900" dirty="0"/>
              <a:t>Discuss splitting DateTime into Date and Time columns so that they compress better</a:t>
            </a:r>
          </a:p>
          <a:p>
            <a:r>
              <a:rPr lang="en-US" sz="900" dirty="0"/>
              <a:t>Fixed Decimal</a:t>
            </a:r>
            <a:r>
              <a:rPr lang="en-US" sz="900" baseline="0" dirty="0"/>
              <a:t> numbers – stored like whole number uses less memory than Decimal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3E52A-73CA-45AE-92ED-61BB4E152D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0189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When the file is closed – it is saved to the hard disc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opened, the</a:t>
            </a:r>
            <a:r>
              <a:rPr lang="en-US" baseline="0" dirty="0"/>
              <a:t> DB is stored in RAM (</a:t>
            </a:r>
            <a:r>
              <a:rPr lang="en-US" baseline="0" dirty="0" err="1"/>
              <a:t>Approx</a:t>
            </a:r>
            <a:r>
              <a:rPr lang="en-US" baseline="0" dirty="0"/>
              <a:t> 60% of machine’s available RAM)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Hard Disk has mechanical parts  - read/writes are slower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In-Memory – read/writes are faster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RAM is precious, and the PowerBI team uses many techniques to compress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the Service, datasets are limited to 1 GB. 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8D524-4473-4E29-A0CB-F2AC8775DF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73686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sz="1400" dirty="0">
                <a:ln w="0"/>
              </a:rPr>
              <a:t>Relationships</a:t>
            </a:r>
          </a:p>
          <a:p>
            <a:pPr marL="342900" indent="-342900">
              <a:buAutoNum type="arabicParenR"/>
            </a:pPr>
            <a:r>
              <a:rPr lang="en-US" sz="1400" dirty="0">
                <a:ln w="0"/>
              </a:rPr>
              <a:t>Denormalized or “Flat” – the Kitchen Sink Schema</a:t>
            </a:r>
          </a:p>
          <a:p>
            <a:pPr marL="342900" indent="-342900">
              <a:buAutoNum type="arabicParenR"/>
            </a:pPr>
            <a:r>
              <a:rPr lang="en-US" sz="1400" dirty="0">
                <a:ln w="0"/>
              </a:rPr>
              <a:t>Multiple Reasons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ln w="0"/>
              </a:rPr>
              <a:t>Different Time Grains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ln w="0"/>
              </a:rPr>
              <a:t>Different dimensional attributes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ln w="0"/>
              </a:rPr>
              <a:t>One dimension at different grain: Product v. Product Category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ln w="0"/>
              </a:rPr>
              <a:t>Facts are sourced from different systems with different refresh cadences.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51035-E769-49DC-BBB6-083AF4E0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5975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 know we know the challenge, where the heck do we start? </a:t>
            </a:r>
          </a:p>
          <a:p>
            <a:endParaRPr lang="en-US" sz="1000" dirty="0"/>
          </a:p>
          <a:p>
            <a:r>
              <a:rPr lang="en-US" sz="1000" dirty="0"/>
              <a:t>Any solution or Report you work always begins with getting data. With this in mind, you should ALWAYS ask and answer 3 basic questions before you start on any visual. </a:t>
            </a:r>
          </a:p>
          <a:p>
            <a:r>
              <a:rPr lang="en-US" sz="1000" dirty="0"/>
              <a:t>This applies even if you know the data and have been working with the same data for years. Each request and solution is different. </a:t>
            </a:r>
          </a:p>
          <a:p>
            <a:endParaRPr lang="en-US" sz="1000" dirty="0"/>
          </a:p>
          <a:p>
            <a:r>
              <a:rPr lang="en-US" sz="1000" b="1" dirty="0"/>
              <a:t>What Data do we need?</a:t>
            </a:r>
            <a:r>
              <a:rPr lang="en-US" sz="1000" dirty="0"/>
              <a:t> Always document what fields and data you must have. </a:t>
            </a:r>
          </a:p>
          <a:p>
            <a:r>
              <a:rPr lang="en-US" sz="1000" dirty="0"/>
              <a:t>What are the main metrics, values, and fields that you will be reporting on? What do you need to help describe your data (rolling up, grouping)?</a:t>
            </a:r>
          </a:p>
          <a:p>
            <a:endParaRPr lang="en-US" sz="1000" dirty="0"/>
          </a:p>
          <a:p>
            <a:r>
              <a:rPr lang="en-US" sz="1000" b="1" dirty="0"/>
              <a:t>What Data do we have? </a:t>
            </a:r>
            <a:r>
              <a:rPr lang="en-US" sz="1000" dirty="0"/>
              <a:t>Where does is the data coming from? </a:t>
            </a:r>
          </a:p>
          <a:p>
            <a:r>
              <a:rPr lang="en-US" sz="1000" dirty="0"/>
              <a:t>Once you know what you need and how you need it, you can begin to acquire the right sources. What about the formats/types of it? Does it work?</a:t>
            </a:r>
          </a:p>
          <a:p>
            <a:endParaRPr lang="en-US" sz="1000" dirty="0"/>
          </a:p>
          <a:p>
            <a:r>
              <a:rPr lang="en-US" sz="1000" b="1" dirty="0"/>
              <a:t>What Data do we transform?</a:t>
            </a:r>
          </a:p>
          <a:p>
            <a:r>
              <a:rPr lang="en-US" sz="1000" dirty="0"/>
              <a:t>If you do not have what you need originally, this is where we start so we can create or remodel and get what we need.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do this together – based on the scope of the project, get into groups of about XX to write down what you think you need.</a:t>
            </a:r>
          </a:p>
          <a:p>
            <a:endParaRPr lang="en-US" dirty="0"/>
          </a:p>
          <a:p>
            <a:r>
              <a:rPr lang="en-US" dirty="0"/>
              <a:t>Make sure to document both what are the Facts (counting or aggregating) and what dimensions you need (what describes the facts).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– with the basis of what you need, let’s start by importing the data. </a:t>
            </a:r>
          </a:p>
          <a:p>
            <a:endParaRPr lang="en-US" dirty="0"/>
          </a:p>
          <a:p>
            <a:r>
              <a:rPr lang="en-US" dirty="0"/>
              <a:t>We have 2 files. A Sales file in CSV and a Dimension file as Excel Workbook. </a:t>
            </a:r>
          </a:p>
          <a:p>
            <a:endParaRPr lang="en-US" dirty="0"/>
          </a:p>
          <a:p>
            <a:r>
              <a:rPr lang="en-US" dirty="0"/>
              <a:t>Go through it and see if this goes back what you need.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43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Sales file is just US, and we see the following: </a:t>
            </a:r>
          </a:p>
          <a:p>
            <a:r>
              <a:rPr lang="en-US" dirty="0" err="1"/>
              <a:t>ProductID</a:t>
            </a:r>
            <a:r>
              <a:rPr lang="en-US" dirty="0"/>
              <a:t>, Date, Zip, </a:t>
            </a:r>
            <a:r>
              <a:rPr lang="en-US" dirty="0" err="1"/>
              <a:t>ManufacturerID</a:t>
            </a:r>
            <a:r>
              <a:rPr lang="en-US" dirty="0"/>
              <a:t> for our dimensions.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2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now that we have explored what we have, we know that we need to optimize the shape of some the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0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BAD8D-EE66-4E0C-82EB-A828CB35C1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5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F6F5-E09B-42A8-87EC-7EAC8A435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7242B-BC2C-45ED-A26A-6AA31256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E8E5A-703F-4EDE-955D-459EB47E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9B2C-2D78-4325-9C24-A43CAB665940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3D1B0-8CC2-4E3C-BA71-F2594056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B7AFF-AE48-4E73-BF3A-ECEA0536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1834-D438-4921-8AA8-EC926D03D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45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92CE-2629-4D5C-9F31-95A32727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F73C-1564-45C3-A427-CFD9D2C93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BC7C-040D-44F9-9B1C-DA0AC0C1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9B2C-2D78-4325-9C24-A43CAB665940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A8E5-DB66-4FEE-8A21-6B8DE43B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CAB7-5E25-40C0-9F16-7F17D508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1834-D438-4921-8AA8-EC926D03D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5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25A89-899E-4F7A-B6A8-266A6CA0C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FD61A-540C-42E3-AD77-6BE8CD840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BF1D4-4E3B-4B07-9108-C5278335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9B2C-2D78-4325-9C24-A43CAB665940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95355-6072-4F2E-AC1A-97BE0B71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446AF-2D0B-4509-A20C-0827A5E6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1834-D438-4921-8AA8-EC926D03D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85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Only">
    <p:bg>
      <p:bgPr>
        <a:solidFill>
          <a:srgbClr val="FFBC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>
                <a:gradFill>
                  <a:gsLst>
                    <a:gs pos="2917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2084175"/>
            <a:ext cx="9860673" cy="24348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267">
                <a:gradFill>
                  <a:gsLst>
                    <a:gs pos="2917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Pro Display" panose="020B0502040504020203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78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8EE8E56-9065-483C-892A-D693B8FD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Segoe Pro" panose="020B0502040504020203" pitchFamily="34" charset="0"/>
              </a:defRPr>
            </a:lvl1pPr>
            <a:lvl2pPr>
              <a:defRPr>
                <a:latin typeface="Segoe Pro Light" panose="020B0302040504020203" pitchFamily="34" charset="0"/>
              </a:defRPr>
            </a:lvl2pPr>
            <a:lvl3pPr>
              <a:defRPr>
                <a:latin typeface="Segoe Pro Light" panose="020B0302040504020203" pitchFamily="34" charset="0"/>
              </a:defRPr>
            </a:lvl3pPr>
            <a:lvl4pPr>
              <a:defRPr>
                <a:latin typeface="Segoe Pro Light" panose="020B0302040504020203" pitchFamily="34" charset="0"/>
              </a:defRPr>
            </a:lvl4pPr>
            <a:lvl5pPr>
              <a:defRPr>
                <a:latin typeface="Segoe Pro Light" panose="020B03020405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F7419D-649A-4B09-BB0E-4C76B70B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Segoe Pro Display Light" panose="020B03020405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38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ello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E5B84D-2CD1-485B-A0A4-55B0FD5F47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2017 Microsoft. All rights reserved.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5ECDD-6DF3-4298-A5E1-1DA8C7810A7A}"/>
              </a:ext>
            </a:extLst>
          </p:cNvPr>
          <p:cNvSpPr/>
          <p:nvPr userDrawn="1"/>
        </p:nvSpPr>
        <p:spPr>
          <a:xfrm>
            <a:off x="1729" y="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DA1C713-C847-4F95-88C5-790B16E1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9" y="66863"/>
            <a:ext cx="10259653" cy="56130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8F2B44-7E11-4921-A2C5-A96B266E1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925" y="54282"/>
            <a:ext cx="573886" cy="573886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87DD01-0CDD-4355-AB7D-1405BC9E9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775" y="1028700"/>
            <a:ext cx="10180638" cy="4305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1769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0429-32BF-4C33-BD8C-071F8CB7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CBB5-5E67-42FD-93FD-2E252B01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726DC-2A9F-4C22-BF4C-2E54DC99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9B2C-2D78-4325-9C24-A43CAB665940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2C4B-E4D5-4D9F-BAF8-BC65CB8D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9BF6-8BB0-47F0-84D6-1277294D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1834-D438-4921-8AA8-EC926D03D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67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C72C-9611-4FFE-8FC7-6FAA65CF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D22B-4781-4A5B-B4FC-7E08CAA4A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01DA9-910D-4841-B40B-498961E8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9B2C-2D78-4325-9C24-A43CAB665940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7429-3378-4769-B9C9-BE8F803F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D4F3-0B0F-4266-80A9-5E4B9FCE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1834-D438-4921-8AA8-EC926D03D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90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3893-7B18-42AD-ADFA-FE6B6EB1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EF9D-9928-4B1A-9F68-0DCD8649C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0A6AD-5E4D-4D20-8B7C-7BF853E75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9D9EF-64FC-4EED-86FD-B21192DD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9B2C-2D78-4325-9C24-A43CAB665940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A2492-56CB-49F8-88F2-FD2733EF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E96E6-B44C-4DB5-AF24-79BAB8BE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1834-D438-4921-8AA8-EC926D03D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34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0059-E924-4620-99D4-1EC41D60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4A285-3A9E-4BBD-AF84-C25A2FD7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320DA-F4E7-4373-B117-1BBEAD708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F6117-64DE-4BA7-966C-68526E7A2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DD74B-6852-4258-B73D-4ACA4500B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A55F6-E0E9-4744-8607-26891F72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9B2C-2D78-4325-9C24-A43CAB665940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EAA16-8216-4EB4-954A-AE4BA730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586E3-5553-414B-9A39-FBB0AFC4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1834-D438-4921-8AA8-EC926D03D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49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F7ED-A08C-496B-885B-03E69A5A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A8C10-5D2B-4AD6-97EB-49C32102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9B2C-2D78-4325-9C24-A43CAB665940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7980E-FC10-4020-8C5B-69745870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AF0C1-6B2E-44CB-8BBE-ADC1B3DA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1834-D438-4921-8AA8-EC926D03D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78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5DCBE-DFF6-419B-901D-91362B92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9B2C-2D78-4325-9C24-A43CAB665940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5BB7E-C26A-4AF9-BD30-C05A282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2A863-EB45-43B8-A95C-4F7B2795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1834-D438-4921-8AA8-EC926D03D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8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0826-3347-47F1-9CEF-0958C2C1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ED4D-B81E-43BA-81A2-0373A452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F66E8-C006-4829-99F7-1E5DEC0A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1CC22-FEE3-4841-8ACF-BD8CA0D7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9B2C-2D78-4325-9C24-A43CAB665940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7F282-BE78-4B7B-AEA3-9CED63D5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E35-1CEE-4B17-91B9-7AB76873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1834-D438-4921-8AA8-EC926D03D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51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1247-AAA7-4DE7-A73C-BB1224DE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65608-4750-4744-BECD-AF9306942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359BD-7625-4BC3-87F0-A59E29393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C843F-64F5-4A95-B2D7-C5322814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9B2C-2D78-4325-9C24-A43CAB665940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3D06C-F3A6-420F-BD5A-2C95D5C3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0FE80-4843-46E8-AA82-CE16ABC5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1834-D438-4921-8AA8-EC926D03D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1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5CC57-FE92-48EF-AE45-9B4B6B89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ED33-F144-4709-A860-20FF2FF2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828AC-EBB4-4310-89A2-164B7FC03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D9B2C-2D78-4325-9C24-A43CAB665940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4E233-FFFA-47BC-AED5-9ED9A47AD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EAF35-6725-4C1D-A4A6-845045AAE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F1834-D438-4921-8AA8-EC926D03D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80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2084175"/>
            <a:ext cx="9860673" cy="3333220"/>
          </a:xfrm>
        </p:spPr>
        <p:txBody>
          <a:bodyPr/>
          <a:lstStyle/>
          <a:p>
            <a:r>
              <a:rPr lang="en-US" sz="6600" b="1" dirty="0">
                <a:solidFill>
                  <a:schemeClr val="tx1"/>
                </a:solidFill>
              </a:rPr>
              <a:t>Module 1 – Discovery</a:t>
            </a:r>
          </a:p>
          <a:p>
            <a:endParaRPr lang="en-US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2084175"/>
            <a:ext cx="9860673" cy="1098762"/>
          </a:xfrm>
        </p:spPr>
        <p:txBody>
          <a:bodyPr/>
          <a:lstStyle/>
          <a:p>
            <a:r>
              <a:rPr lang="en-US" sz="6600" b="1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0740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2084175"/>
            <a:ext cx="9860673" cy="2215991"/>
          </a:xfrm>
        </p:spPr>
        <p:txBody>
          <a:bodyPr/>
          <a:lstStyle/>
          <a:p>
            <a:r>
              <a:rPr lang="en-US" sz="6600" b="1" dirty="0">
                <a:solidFill>
                  <a:schemeClr val="tx1"/>
                </a:solidFill>
                <a:latin typeface="Segoe Pro Display" panose="020B0502040504020203" pitchFamily="34" charset="0"/>
              </a:rPr>
              <a:t>MODULE 1b: </a:t>
            </a:r>
          </a:p>
          <a:p>
            <a:r>
              <a:rPr lang="en-US" sz="6600" b="1" dirty="0">
                <a:solidFill>
                  <a:schemeClr val="tx1"/>
                </a:solidFill>
                <a:latin typeface="Segoe Pro Display" panose="020B0502040504020203" pitchFamily="34" charset="0"/>
              </a:rPr>
              <a:t>Basic Data Modeling</a:t>
            </a:r>
          </a:p>
        </p:txBody>
      </p:sp>
    </p:spTree>
    <p:extLst>
      <p:ext uri="{BB962C8B-B14F-4D97-AF65-F5344CB8AC3E}">
        <p14:creationId xmlns:p14="http://schemas.microsoft.com/office/powerpoint/2010/main" val="7578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5" y="487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042" y="36543"/>
            <a:ext cx="11099599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OBJECTIVES 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04" y="144034"/>
            <a:ext cx="1310624" cy="4061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833" y="1185026"/>
            <a:ext cx="11037454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2400" u="sng" dirty="0">
                <a:solidFill>
                  <a:schemeClr val="tx1">
                    <a:lumMod val="50000"/>
                  </a:schemeClr>
                </a:solidFill>
              </a:rPr>
              <a:t>Objectives:</a:t>
            </a: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Understand the basic architecture of PBI Desktop </a:t>
            </a: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Understand Power BI modeling terminology </a:t>
            </a: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39BCA-E124-4FF4-BF29-D39F73E6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054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2317879" y="1072328"/>
            <a:ext cx="9228667" cy="5519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6767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Power BI Desktop file (.PBIX)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17213" y="2321874"/>
            <a:ext cx="4011952" cy="3051147"/>
            <a:chOff x="1217213" y="2321874"/>
            <a:chExt cx="4011952" cy="305114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3213" y="2321874"/>
              <a:ext cx="2566355" cy="139983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2408415" y="3904927"/>
              <a:ext cx="2820750" cy="146809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u="sng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Query Editor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 Source Connections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 Transformations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(Prep data for Data Model)</a:t>
              </a:r>
              <a:endPara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1217213" y="3534158"/>
              <a:ext cx="823995" cy="778573"/>
            </a:xfrm>
            <a:prstGeom prst="straightConnector1">
              <a:avLst/>
            </a:prstGeom>
            <a:ln w="28575">
              <a:solidFill>
                <a:srgbClr val="0079D6"/>
              </a:solidFill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321743" y="2571623"/>
              <a:ext cx="719465" cy="510235"/>
            </a:xfrm>
            <a:prstGeom prst="straightConnector1">
              <a:avLst/>
            </a:prstGeom>
            <a:ln w="28575">
              <a:solidFill>
                <a:srgbClr val="0079D6"/>
              </a:solidFill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865" y="487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042" y="36543"/>
            <a:ext cx="11099599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Desktop Data Flow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04" y="144034"/>
            <a:ext cx="1310624" cy="40616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426639" y="1861544"/>
            <a:ext cx="4942108" cy="1294063"/>
            <a:chOff x="6426639" y="1861544"/>
            <a:chExt cx="4942108" cy="1294063"/>
          </a:xfrm>
        </p:grpSpPr>
        <p:sp>
          <p:nvSpPr>
            <p:cNvPr id="63" name="TextBox 62"/>
            <p:cNvSpPr txBox="1"/>
            <p:nvPr/>
          </p:nvSpPr>
          <p:spPr>
            <a:xfrm>
              <a:off x="9590634" y="1953889"/>
              <a:ext cx="1778113" cy="87100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u="sng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Report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Create Visuals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83498" y="1861544"/>
              <a:ext cx="2607136" cy="1294063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6639" y="1909676"/>
              <a:ext cx="374669" cy="1212912"/>
            </a:xfrm>
            <a:prstGeom prst="rect">
              <a:avLst/>
            </a:prstGeom>
          </p:spPr>
        </p:pic>
        <p:cxnSp>
          <p:nvCxnSpPr>
            <p:cNvPr id="28" name="Straight Arrow Connector 27"/>
            <p:cNvCxnSpPr/>
            <p:nvPr/>
          </p:nvCxnSpPr>
          <p:spPr>
            <a:xfrm>
              <a:off x="6783614" y="2114550"/>
              <a:ext cx="186422" cy="15875"/>
            </a:xfrm>
            <a:prstGeom prst="straightConnector1">
              <a:avLst/>
            </a:prstGeom>
            <a:ln w="28575">
              <a:solidFill>
                <a:srgbClr val="F74E46"/>
              </a:solidFill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420288" y="3326460"/>
            <a:ext cx="5253455" cy="1285896"/>
            <a:chOff x="6420288" y="3326460"/>
            <a:chExt cx="5253455" cy="128589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0288" y="3394704"/>
              <a:ext cx="387370" cy="1149409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9590634" y="3549761"/>
              <a:ext cx="2083109" cy="87100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u="sng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View Tables</a:t>
              </a:r>
              <a:endPara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70036" y="3326460"/>
              <a:ext cx="2620598" cy="1285896"/>
            </a:xfrm>
            <a:prstGeom prst="rect">
              <a:avLst/>
            </a:prstGeom>
          </p:spPr>
        </p:pic>
        <p:cxnSp>
          <p:nvCxnSpPr>
            <p:cNvPr id="32" name="Straight Arrow Connector 31"/>
            <p:cNvCxnSpPr/>
            <p:nvPr/>
          </p:nvCxnSpPr>
          <p:spPr>
            <a:xfrm flipV="1">
              <a:off x="6784725" y="3923444"/>
              <a:ext cx="185311" cy="74296"/>
            </a:xfrm>
            <a:prstGeom prst="straightConnector1">
              <a:avLst/>
            </a:prstGeom>
            <a:ln w="28575">
              <a:solidFill>
                <a:srgbClr val="F74E46"/>
              </a:solidFill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426639" y="4759522"/>
            <a:ext cx="5119907" cy="1760852"/>
            <a:chOff x="6426639" y="4759522"/>
            <a:chExt cx="5119907" cy="176085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83498" y="4759522"/>
              <a:ext cx="2607136" cy="176085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26639" y="5066748"/>
              <a:ext cx="374669" cy="1206562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9621087" y="5157906"/>
              <a:ext cx="1925459" cy="131420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u="sng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Relationships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See how Tables relate to each other</a:t>
              </a:r>
              <a:endPara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19" idx="1"/>
            </p:cNvCxnSpPr>
            <p:nvPr/>
          </p:nvCxnSpPr>
          <p:spPr>
            <a:xfrm flipV="1">
              <a:off x="6807658" y="5639948"/>
              <a:ext cx="175840" cy="475102"/>
            </a:xfrm>
            <a:prstGeom prst="straightConnector1">
              <a:avLst/>
            </a:prstGeom>
            <a:ln w="28575">
              <a:solidFill>
                <a:srgbClr val="F74E46"/>
              </a:solidFill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77480" y="1025488"/>
            <a:ext cx="2005733" cy="5144447"/>
            <a:chOff x="377480" y="1260626"/>
            <a:chExt cx="2005733" cy="5144447"/>
          </a:xfrm>
        </p:grpSpPr>
        <p:pic>
          <p:nvPicPr>
            <p:cNvPr id="10242" name="Picture 2" descr="C:\Users\barbarar\AppData\Local\Temp\SNAGHTML57b402d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533" y="1872533"/>
              <a:ext cx="1133475" cy="391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377480" y="1260626"/>
              <a:ext cx="2005733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u="sng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 Sources</a:t>
              </a:r>
              <a:endPara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4" name="Picture 2" descr="C:\Users\barbarar\AppData\Local\Temp\SNAGHTML424a2608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8949" y="5825027"/>
              <a:ext cx="645220" cy="580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876729" y="2113728"/>
            <a:ext cx="1539703" cy="3906913"/>
            <a:chOff x="4876729" y="2113728"/>
            <a:chExt cx="1539703" cy="3906913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5869985" y="2114550"/>
              <a:ext cx="492553" cy="1"/>
            </a:xfrm>
            <a:prstGeom prst="straightConnector1">
              <a:avLst/>
            </a:prstGeom>
            <a:ln w="28575">
              <a:solidFill>
                <a:srgbClr val="0079D6"/>
              </a:solidFill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876729" y="2321084"/>
              <a:ext cx="1126025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Close &amp; Apply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94766" y="3122588"/>
              <a:ext cx="813287" cy="192360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1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Close: </a:t>
              </a: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Closes Query Editor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1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Apply: </a:t>
              </a: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Loads data from sources to Data Model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5872056" y="4006175"/>
              <a:ext cx="492553" cy="1"/>
            </a:xfrm>
            <a:prstGeom prst="straightConnector1">
              <a:avLst/>
            </a:prstGeom>
            <a:ln w="28575">
              <a:solidFill>
                <a:srgbClr val="0079D6"/>
              </a:solidFill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923879" y="6020640"/>
              <a:ext cx="492553" cy="1"/>
            </a:xfrm>
            <a:prstGeom prst="straightConnector1">
              <a:avLst/>
            </a:prstGeom>
            <a:ln w="28575">
              <a:solidFill>
                <a:srgbClr val="0079D6"/>
              </a:solidFill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866343" y="2113728"/>
              <a:ext cx="22680" cy="3906912"/>
            </a:xfrm>
            <a:prstGeom prst="straightConnector1">
              <a:avLst/>
            </a:prstGeom>
            <a:ln w="28575">
              <a:solidFill>
                <a:srgbClr val="0079D6"/>
              </a:solidFill>
              <a:headEnd type="none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013669" y="3021788"/>
              <a:ext cx="852674" cy="1"/>
            </a:xfrm>
            <a:prstGeom prst="straightConnector1">
              <a:avLst/>
            </a:prstGeom>
            <a:ln w="28575">
              <a:solidFill>
                <a:srgbClr val="0079D6"/>
              </a:solidFill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30C0CB-CD3D-43D1-B8F8-5C2B6765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301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sz="2400" dirty="0">
                <a:latin typeface="+mn-lt"/>
              </a:rPr>
              <a:t>Improves understandability of the data</a:t>
            </a:r>
          </a:p>
          <a:p>
            <a:pPr lvl="0"/>
            <a:r>
              <a:rPr lang="en-US" sz="2400" dirty="0">
                <a:latin typeface="+mn-lt"/>
              </a:rPr>
              <a:t>Increases performance of dependent processes and systems</a:t>
            </a:r>
          </a:p>
          <a:p>
            <a:pPr lvl="0"/>
            <a:r>
              <a:rPr lang="en-US" sz="2400" dirty="0">
                <a:latin typeface="+mn-lt"/>
              </a:rPr>
              <a:t>Increases resilience to change</a:t>
            </a:r>
          </a:p>
        </p:txBody>
      </p:sp>
      <p:sp>
        <p:nvSpPr>
          <p:cNvPr id="6" name="Rectangle 5"/>
          <p:cNvSpPr/>
          <p:nvPr/>
        </p:nvSpPr>
        <p:spPr>
          <a:xfrm>
            <a:off x="865" y="487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543"/>
            <a:ext cx="11454641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Data model?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04" y="144034"/>
            <a:ext cx="1310624" cy="40616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67500" y="3528683"/>
            <a:ext cx="11655840" cy="52452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b="1" dirty="0">
                <a:latin typeface="+mn-lt"/>
              </a:rPr>
              <a:t>Why is it important to have a Good Data model?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7313CF-7EAE-48BB-90AC-B38724BE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180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69" y="2036356"/>
            <a:ext cx="7626742" cy="3435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042" y="703156"/>
            <a:ext cx="10515600" cy="1325563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z="2800" b="1" dirty="0">
                <a:latin typeface="+mn-lt"/>
              </a:rPr>
              <a:t>Components of a data model – Fact Table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865" y="487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042" y="36543"/>
            <a:ext cx="11099599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Data Modeling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04" y="144034"/>
            <a:ext cx="1310624" cy="4061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955280" y="1691640"/>
            <a:ext cx="349936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Fact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Contains </a:t>
            </a: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Measures </a:t>
            </a:r>
            <a:b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16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(or items to be aggregated)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</a:t>
            </a:r>
            <a:br>
              <a:rPr lang="en-US" sz="16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of a business process 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Examples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Transactions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Sales Revenue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Units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Cost</a:t>
            </a:r>
            <a:b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endParaRPr lang="en-US" sz="16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Measures are usually sliceable. </a:t>
            </a:r>
          </a:p>
          <a:p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Examples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:  </a:t>
            </a:r>
          </a:p>
          <a:p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By Month, By Customer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2226997" y="1768438"/>
            <a:ext cx="718979" cy="713762"/>
          </a:xfrm>
          <a:prstGeom prst="wedgeRectCallout">
            <a:avLst>
              <a:gd name="adj1" fmla="val 79356"/>
              <a:gd name="adj2" fmla="val 111591"/>
            </a:avLst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</a:t>
            </a:r>
          </a:p>
          <a:p>
            <a:pPr algn="ctr" defTabSz="914225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6DAAC-D32F-41D3-9513-F3BDBF99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275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2039112"/>
            <a:ext cx="7626742" cy="3435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704088"/>
            <a:ext cx="10515600" cy="1325563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z="2800" b="1" dirty="0">
                <a:latin typeface="+mn-lt"/>
              </a:rPr>
              <a:t>Components of a data model – Dim Table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865" y="487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042" y="36543"/>
            <a:ext cx="11099599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Data Modeling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04" y="144034"/>
            <a:ext cx="1310624" cy="4061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955280" y="1691640"/>
            <a:ext cx="354375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Dim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 Dim </a:t>
            </a:r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(or Dimension)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</a:t>
            </a:r>
            <a:b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table contains descriptive attributes that define how a fact should roll up</a:t>
            </a:r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.</a:t>
            </a:r>
          </a:p>
          <a:p>
            <a:endParaRPr lang="en-US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   Examples:</a:t>
            </a:r>
          </a:p>
          <a:p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  By month, </a:t>
            </a:r>
          </a:p>
          <a:p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  By Customer, By Geo</a:t>
            </a: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4981140" y="1671092"/>
            <a:ext cx="832981" cy="612648"/>
          </a:xfrm>
          <a:prstGeom prst="wedgeRectCallout">
            <a:avLst>
              <a:gd name="adj1" fmla="val 92429"/>
              <a:gd name="adj2" fmla="val 78085"/>
            </a:avLst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Dim </a:t>
            </a:r>
          </a:p>
          <a:p>
            <a:pPr algn="ctr" defTabSz="914225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4981140" y="1671092"/>
            <a:ext cx="832981" cy="612648"/>
          </a:xfrm>
          <a:prstGeom prst="wedgeRectCallout">
            <a:avLst>
              <a:gd name="adj1" fmla="val 81459"/>
              <a:gd name="adj2" fmla="val 287715"/>
            </a:avLst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Dim </a:t>
            </a:r>
          </a:p>
          <a:p>
            <a:pPr algn="ctr" defTabSz="914225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Tables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040718" y="1671092"/>
            <a:ext cx="832981" cy="619580"/>
          </a:xfrm>
          <a:prstGeom prst="wedgeRectCallout">
            <a:avLst>
              <a:gd name="adj1" fmla="val -100140"/>
              <a:gd name="adj2" fmla="val 111637"/>
            </a:avLst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Dim </a:t>
            </a:r>
          </a:p>
          <a:p>
            <a:pPr algn="ctr" defTabSz="914225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2040719" y="1671092"/>
            <a:ext cx="832981" cy="619580"/>
          </a:xfrm>
          <a:prstGeom prst="wedgeRectCallout">
            <a:avLst>
              <a:gd name="adj1" fmla="val -135354"/>
              <a:gd name="adj2" fmla="val 335990"/>
            </a:avLst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Dim </a:t>
            </a:r>
          </a:p>
          <a:p>
            <a:pPr algn="ctr" defTabSz="914225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F0604-428D-42E3-B7E2-B3337925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8079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2039112"/>
            <a:ext cx="7626742" cy="3435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704088"/>
            <a:ext cx="10515600" cy="1325563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z="2800" b="1" dirty="0">
                <a:latin typeface="+mn-lt"/>
              </a:rPr>
              <a:t>Components of a data model - Relationships</a:t>
            </a:r>
          </a:p>
        </p:txBody>
      </p:sp>
      <p:sp>
        <p:nvSpPr>
          <p:cNvPr id="6" name="Rectangle 5"/>
          <p:cNvSpPr/>
          <p:nvPr/>
        </p:nvSpPr>
        <p:spPr>
          <a:xfrm>
            <a:off x="865" y="487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042" y="36543"/>
            <a:ext cx="11099599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Data Modeling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04" y="144034"/>
            <a:ext cx="1310624" cy="406167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 bwMode="auto">
          <a:xfrm>
            <a:off x="1712623" y="5809175"/>
            <a:ext cx="1232074" cy="505460"/>
          </a:xfrm>
          <a:prstGeom prst="wedgeRectCallout">
            <a:avLst>
              <a:gd name="adj1" fmla="val 27009"/>
              <a:gd name="adj2" fmla="val -516841"/>
            </a:avLst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Relationships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55280" y="1691640"/>
            <a:ext cx="414074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Relationships</a:t>
            </a:r>
            <a:endParaRPr lang="en-US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Connection between a 2 tables (usually fact &amp; Dim tables) using columns from 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3 kinds of Relationships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1 to Many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1 to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Many to Many</a:t>
            </a:r>
          </a:p>
          <a:p>
            <a:pPr lvl="1"/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 </a:t>
            </a:r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(with a bridge table)</a:t>
            </a:r>
          </a:p>
        </p:txBody>
      </p:sp>
      <p:sp>
        <p:nvSpPr>
          <p:cNvPr id="10" name="Rectangular Callout 14">
            <a:extLst>
              <a:ext uri="{FF2B5EF4-FFF2-40B4-BE49-F238E27FC236}">
                <a16:creationId xmlns:a16="http://schemas.microsoft.com/office/drawing/2014/main" id="{C7C5F8CB-9C02-4F6E-93B1-57A0B3919493}"/>
              </a:ext>
            </a:extLst>
          </p:cNvPr>
          <p:cNvSpPr/>
          <p:nvPr/>
        </p:nvSpPr>
        <p:spPr bwMode="auto">
          <a:xfrm>
            <a:off x="4126531" y="5809175"/>
            <a:ext cx="1232074" cy="505460"/>
          </a:xfrm>
          <a:prstGeom prst="wedgeRectCallout">
            <a:avLst>
              <a:gd name="adj1" fmla="val 27009"/>
              <a:gd name="adj2" fmla="val -516841"/>
            </a:avLst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Relationships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39569-B054-4776-9D4F-A79EF443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5379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704088"/>
            <a:ext cx="10515600" cy="1325563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z="2800" b="1" dirty="0">
                <a:latin typeface="+mn-lt"/>
              </a:rPr>
              <a:t>Data Model Brings Facts and Dimensions Together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5" y="487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042" y="36543"/>
            <a:ext cx="11099599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Data Modeling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04" y="144034"/>
            <a:ext cx="1310624" cy="406167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/>
          </p:nvPr>
        </p:nvGraphicFramePr>
        <p:xfrm>
          <a:off x="2660650" y="2606039"/>
          <a:ext cx="6620510" cy="2789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6427" y="5679777"/>
            <a:ext cx="1125691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Note: 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is not an exhaustive list, but are the most common model types used by Power BI.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EADE2-BF05-46B3-8E44-7F6C446A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1678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704088"/>
            <a:ext cx="10515600" cy="1325563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z="2800" b="1" dirty="0">
                <a:latin typeface="+mn-lt"/>
              </a:rPr>
              <a:t>Flat or Denormalized schema</a:t>
            </a:r>
          </a:p>
        </p:txBody>
      </p:sp>
      <p:sp>
        <p:nvSpPr>
          <p:cNvPr id="6" name="Rectangle 5"/>
          <p:cNvSpPr/>
          <p:nvPr/>
        </p:nvSpPr>
        <p:spPr>
          <a:xfrm>
            <a:off x="865" y="487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042" y="36543"/>
            <a:ext cx="11099599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Data Modeling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04" y="144034"/>
            <a:ext cx="1310624" cy="40616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376511" y="1588950"/>
            <a:ext cx="36027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All attributes for model exist in a single table</a:t>
            </a:r>
            <a:b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endParaRPr lang="en-US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Highly inefficient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Model has extra copies of data &gt; slow performance</a:t>
            </a:r>
            <a:b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endParaRPr lang="en-US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Size of a flat table can blow up really quickly as data model becomes complex</a:t>
            </a:r>
          </a:p>
          <a:p>
            <a:endParaRPr lang="en-US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2286000"/>
            <a:ext cx="7743905" cy="28916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B4B34-029F-4220-AC29-C0BEC593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385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55042" y="3429000"/>
            <a:ext cx="10515600" cy="28084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/>
              <a:t>The Request</a:t>
            </a:r>
          </a:p>
          <a:p>
            <a:pPr lvl="1"/>
            <a:r>
              <a:rPr lang="en-US" sz="2800" dirty="0"/>
              <a:t>The CMO wants a sales &amp; market share analysis</a:t>
            </a:r>
          </a:p>
          <a:p>
            <a:pPr lvl="2"/>
            <a:r>
              <a:rPr lang="en-US" sz="2400" dirty="0"/>
              <a:t>What product categories and segments show recent trends</a:t>
            </a:r>
          </a:p>
          <a:p>
            <a:pPr lvl="2"/>
            <a:r>
              <a:rPr lang="en-US" sz="2400" dirty="0"/>
              <a:t>What product segments are meeting our Budget goals?</a:t>
            </a:r>
          </a:p>
          <a:p>
            <a:pPr lvl="2"/>
            <a:r>
              <a:rPr lang="en-US" sz="2400" dirty="0"/>
              <a:t>How well do </a:t>
            </a:r>
            <a:r>
              <a:rPr lang="en-US" sz="2400" dirty="0" err="1"/>
              <a:t>VanArsdel’s</a:t>
            </a:r>
            <a:r>
              <a:rPr lang="en-US" sz="2400" dirty="0"/>
              <a:t> products sell compared to 3</a:t>
            </a:r>
            <a:r>
              <a:rPr lang="en-US" sz="2400" baseline="30000" dirty="0"/>
              <a:t>rd</a:t>
            </a:r>
            <a:r>
              <a:rPr lang="en-US" sz="2400" dirty="0"/>
              <a:t> Party?</a:t>
            </a:r>
          </a:p>
          <a:p>
            <a:pPr lvl="2"/>
            <a:r>
              <a:rPr lang="en-US" sz="2400" dirty="0"/>
              <a:t>How do we perform nationwide vs. international for our products?</a:t>
            </a:r>
          </a:p>
          <a:p>
            <a:pPr marL="914225" lvl="2" indent="0">
              <a:buNone/>
            </a:pP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70D26-1B9A-4862-B450-CDF6DA76867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95254" y="6477337"/>
            <a:ext cx="4114800" cy="228600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865" y="487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042" y="36543"/>
            <a:ext cx="11099599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are we?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04" y="144034"/>
            <a:ext cx="1310624" cy="406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997" y="797886"/>
            <a:ext cx="2979944" cy="444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841BB8-3611-493F-9568-CA3F4B0C6501}"/>
              </a:ext>
            </a:extLst>
          </p:cNvPr>
          <p:cNvSpPr txBox="1"/>
          <p:nvPr/>
        </p:nvSpPr>
        <p:spPr>
          <a:xfrm>
            <a:off x="249381" y="1051341"/>
            <a:ext cx="108065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Segoe Pro" panose="020B0502040504020203" pitchFamily="34" charset="0"/>
              </a:rPr>
              <a:t>VanArsdel</a:t>
            </a:r>
            <a:endParaRPr lang="en-US" sz="3200" b="1" dirty="0">
              <a:latin typeface="Segoe Pro Light" panose="020B03020405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Pro Light" panose="020B0302040504020203" pitchFamily="34" charset="0"/>
              </a:rPr>
              <a:t>Manufactures and sells sporting goods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Pro Light" panose="020B0302040504020203" pitchFamily="34" charset="0"/>
              </a:rPr>
              <a:t>Has invested heavily in R&amp;D for products for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Pro Light" panose="020B0302040504020203" pitchFamily="34" charset="0"/>
              </a:rPr>
              <a:t>Sales come from its own manufactured products and other manufactures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Pro Light" panose="020B0302040504020203" pitchFamily="34" charset="0"/>
              </a:rPr>
              <a:t>Sells directly to consumers nationwide &amp; international</a:t>
            </a:r>
          </a:p>
        </p:txBody>
      </p:sp>
    </p:spTree>
    <p:extLst>
      <p:ext uri="{BB962C8B-B14F-4D97-AF65-F5344CB8AC3E}">
        <p14:creationId xmlns:p14="http://schemas.microsoft.com/office/powerpoint/2010/main" val="255055982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704088"/>
            <a:ext cx="10515600" cy="1325563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z="2800" b="1" dirty="0">
                <a:latin typeface="+mn-lt"/>
              </a:rPr>
              <a:t>Star Schema</a:t>
            </a:r>
          </a:p>
        </p:txBody>
      </p:sp>
      <p:sp>
        <p:nvSpPr>
          <p:cNvPr id="6" name="Rectangle 5"/>
          <p:cNvSpPr/>
          <p:nvPr/>
        </p:nvSpPr>
        <p:spPr>
          <a:xfrm>
            <a:off x="865" y="487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042" y="36543"/>
            <a:ext cx="11099599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Data Modeling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04" y="144034"/>
            <a:ext cx="1310624" cy="4061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955280" y="1691640"/>
            <a:ext cx="423672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Fact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table in the middle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Surrounded by </a:t>
            </a: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Dims</a:t>
            </a:r>
          </a:p>
          <a:p>
            <a:endParaRPr lang="en-US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Looks like a ‘Star’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+mj-lt"/>
              </a:rPr>
              <a:t>Fact table is the “Many” side of the (one to many)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286000"/>
            <a:ext cx="7369030" cy="4063020"/>
          </a:xfrm>
          <a:prstGeom prst="rect">
            <a:avLst/>
          </a:prstGeom>
        </p:spPr>
      </p:pic>
      <p:sp>
        <p:nvSpPr>
          <p:cNvPr id="16" name="Flowchart: Off-page Connector 15"/>
          <p:cNvSpPr/>
          <p:nvPr/>
        </p:nvSpPr>
        <p:spPr bwMode="auto">
          <a:xfrm>
            <a:off x="6712916" y="1810206"/>
            <a:ext cx="457200" cy="365760"/>
          </a:xfrm>
          <a:prstGeom prst="flowChartOffpageConnector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7" name="Flowchart: Off-page Connector 16"/>
          <p:cNvSpPr/>
          <p:nvPr/>
        </p:nvSpPr>
        <p:spPr bwMode="auto">
          <a:xfrm>
            <a:off x="3348097" y="1810206"/>
            <a:ext cx="731520" cy="365760"/>
          </a:xfrm>
          <a:prstGeom prst="flowChartOffpageConnector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Many </a:t>
            </a:r>
          </a:p>
        </p:txBody>
      </p:sp>
      <p:sp>
        <p:nvSpPr>
          <p:cNvPr id="18" name="Flowchart: Off-page Connector 17"/>
          <p:cNvSpPr/>
          <p:nvPr/>
        </p:nvSpPr>
        <p:spPr bwMode="auto">
          <a:xfrm>
            <a:off x="795458" y="1810206"/>
            <a:ext cx="457200" cy="365760"/>
          </a:xfrm>
          <a:prstGeom prst="flowChartOffpageConnector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" name="Flowchart: Off-page Connector 18"/>
          <p:cNvSpPr/>
          <p:nvPr/>
        </p:nvSpPr>
        <p:spPr bwMode="auto">
          <a:xfrm>
            <a:off x="4846849" y="1810206"/>
            <a:ext cx="457200" cy="365760"/>
          </a:xfrm>
          <a:prstGeom prst="flowChartOffpageConnector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47941-8EB8-45CC-B0CE-0883847C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4899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704088"/>
            <a:ext cx="10515600" cy="1325563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z="2800" b="1" dirty="0">
                <a:latin typeface="+mn-lt"/>
              </a:rPr>
              <a:t>Snowflake Schema</a:t>
            </a:r>
          </a:p>
        </p:txBody>
      </p:sp>
      <p:sp>
        <p:nvSpPr>
          <p:cNvPr id="6" name="Rectangle 5"/>
          <p:cNvSpPr/>
          <p:nvPr/>
        </p:nvSpPr>
        <p:spPr>
          <a:xfrm>
            <a:off x="865" y="487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042" y="36543"/>
            <a:ext cx="11099599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Data Modeling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04" y="144034"/>
            <a:ext cx="1310624" cy="4061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955280" y="1691640"/>
            <a:ext cx="391566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Center is a Star schema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Fact</a:t>
            </a:r>
            <a:r>
              <a:rPr lang="en-US" sz="2400" dirty="0">
                <a:latin typeface="+mj-lt"/>
              </a:rPr>
              <a:t> table in middle 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Surrounded by </a:t>
            </a:r>
            <a:r>
              <a:rPr lang="en-US" sz="2400" b="1" dirty="0">
                <a:latin typeface="+mj-lt"/>
              </a:rPr>
              <a:t>Dims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Dims “snowflake” off of other Dims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If you have many, it looks like a ‘Snowflake’</a:t>
            </a:r>
          </a:p>
          <a:p>
            <a:pPr marL="285750" lvl="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Dim or Fact tables can be the “Many” side of the relationship</a:t>
            </a:r>
            <a:endParaRPr lang="en-US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719" y="4413552"/>
            <a:ext cx="1796548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Snowflake</a:t>
            </a:r>
          </a:p>
        </p:txBody>
      </p:sp>
      <p:sp>
        <p:nvSpPr>
          <p:cNvPr id="18" name="Flowchart: Off-page Connector 17"/>
          <p:cNvSpPr/>
          <p:nvPr/>
        </p:nvSpPr>
        <p:spPr bwMode="auto">
          <a:xfrm>
            <a:off x="2954607" y="1870812"/>
            <a:ext cx="731520" cy="365760"/>
          </a:xfrm>
          <a:prstGeom prst="flowChartOffpageConnector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Facts </a:t>
            </a:r>
          </a:p>
        </p:txBody>
      </p:sp>
      <p:sp>
        <p:nvSpPr>
          <p:cNvPr id="19" name="Flowchart: Off-page Connector 18"/>
          <p:cNvSpPr/>
          <p:nvPr/>
        </p:nvSpPr>
        <p:spPr bwMode="auto">
          <a:xfrm>
            <a:off x="4990694" y="1870812"/>
            <a:ext cx="731520" cy="365760"/>
          </a:xfrm>
          <a:prstGeom prst="flowChartOffpageConnector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Dims </a:t>
            </a:r>
          </a:p>
        </p:txBody>
      </p:sp>
      <p:sp>
        <p:nvSpPr>
          <p:cNvPr id="20" name="Flowchart: Off-page Connector 19"/>
          <p:cNvSpPr/>
          <p:nvPr/>
        </p:nvSpPr>
        <p:spPr bwMode="auto">
          <a:xfrm>
            <a:off x="702463" y="1870812"/>
            <a:ext cx="731520" cy="365760"/>
          </a:xfrm>
          <a:prstGeom prst="flowChartOffpageConnector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Dims </a:t>
            </a:r>
          </a:p>
        </p:txBody>
      </p:sp>
      <p:sp>
        <p:nvSpPr>
          <p:cNvPr id="21" name="Flowchart: Off-page Connector 20"/>
          <p:cNvSpPr/>
          <p:nvPr/>
        </p:nvSpPr>
        <p:spPr bwMode="auto">
          <a:xfrm>
            <a:off x="6707725" y="1870812"/>
            <a:ext cx="731520" cy="365760"/>
          </a:xfrm>
          <a:prstGeom prst="flowChartOffpageConnector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Flake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286000"/>
            <a:ext cx="7374901" cy="35816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6B8F3-8AB7-4FF7-B7A4-906F8A9D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962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6662952" cy="3214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704088"/>
            <a:ext cx="10515600" cy="1325563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z="2800" b="1" dirty="0">
                <a:latin typeface="+mn-lt"/>
              </a:rPr>
              <a:t>Granularity &amp; Multiple Fact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5" y="487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042" y="36543"/>
            <a:ext cx="11099599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Data Modeling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04" y="144034"/>
            <a:ext cx="1310624" cy="4061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233952" y="2033879"/>
            <a:ext cx="4689388" cy="4116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Grain (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granularity)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measures the level of detail in a table</a:t>
            </a:r>
          </a:p>
          <a:p>
            <a:endParaRPr lang="en-US" sz="105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Example:</a:t>
            </a:r>
          </a:p>
          <a:p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 One row per </a:t>
            </a: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order or per Item</a:t>
            </a:r>
          </a:p>
          <a:p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 Daily or Monthly date grain</a:t>
            </a:r>
          </a:p>
          <a:p>
            <a:endParaRPr lang="en-US" sz="1100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If your facts have </a:t>
            </a: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very different granularities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, split them into </a:t>
            </a: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Multiple Fact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tables &amp; connect them to shared dimensions at the lowest common granularity.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" y="5592236"/>
            <a:ext cx="6959600" cy="83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SalesFact</a:t>
            </a:r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(Daily by Product)</a:t>
            </a:r>
            <a:b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endParaRPr lang="en-US" sz="105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r>
              <a:rPr lang="en-US" b="1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BudgetFact</a:t>
            </a:r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(Monthly by Product Category &amp; Product Segment)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13314" y="2591021"/>
            <a:ext cx="1595935" cy="2895534"/>
          </a:xfrm>
          <a:prstGeom prst="rect">
            <a:avLst/>
          </a:prstGeom>
          <a:noFill/>
          <a:ln w="3810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4465D-9D9D-4397-BC8E-BA9430AC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7785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5" y="487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6" y="36543"/>
            <a:ext cx="11453776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404" y="144034"/>
            <a:ext cx="1310624" cy="4061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042" y="1044424"/>
            <a:ext cx="10561320" cy="443813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Numeric Data Types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Whole Number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Decimal Number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Fixed Decimal Number (Floating point stored as integer)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Boolean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Date/Time Data Types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Date – Internally stored as an integer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Time – Internally stored as a fraction between 0 and 1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Date Time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Other Data Types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Text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</a:rPr>
              <a:t>Any – You should never see this in a data model. Bad things can happen!!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500" y="5752560"/>
            <a:ext cx="11655840" cy="3416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Pro Tip: Data type is different from data format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109679" y="1074729"/>
            <a:ext cx="3344962" cy="3467292"/>
          </a:xfrm>
          <a:prstGeom prst="roundRect">
            <a:avLst/>
          </a:prstGeom>
          <a:solidFill>
            <a:srgbClr val="FDF6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Set your </a:t>
            </a:r>
            <a:br>
              <a:rPr lang="en-US" sz="2400" i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en-US" sz="2400" b="1" i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Data Types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br>
              <a:rPr lang="en-US" sz="2400" i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en-US" sz="2400" i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in the </a:t>
            </a:r>
            <a:br>
              <a:rPr lang="en-US" sz="2400" i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en-US" sz="2400" i="1" u="sng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Query Editor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Set your </a:t>
            </a:r>
            <a:br>
              <a:rPr lang="en-US" sz="2400" i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en-US" sz="2400" b="1" i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Data Formats </a:t>
            </a:r>
            <a:br>
              <a:rPr lang="en-US" sz="2400" i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en-US" sz="2400" i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($ %, </a:t>
            </a:r>
            <a:r>
              <a:rPr lang="en-US" sz="2400" i="1" dirty="0" err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etc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) </a:t>
            </a:r>
            <a:br>
              <a:rPr lang="en-US" sz="2400" i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en-US" sz="2400" i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in the Data Model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1D045A-2EDD-4146-8526-C98A10DC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0385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5" y="1"/>
            <a:ext cx="12190269" cy="695520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6" y="36543"/>
            <a:ext cx="11453776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Designing good data models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404" y="144034"/>
            <a:ext cx="1310624" cy="406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294" y="1890723"/>
            <a:ext cx="11739412" cy="421653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Star Schema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Go to structure for most Data Models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B0F0"/>
                </a:solidFill>
              </a:rPr>
              <a:t>RAM is precious !!!!!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Some Tips and tricks to save RAM and increase speed of model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 a fact table contains an ID field which is unique for each record, </a:t>
            </a:r>
            <a:r>
              <a:rPr lang="en-US" b="1" dirty="0">
                <a:solidFill>
                  <a:srgbClr val="00B0F0"/>
                </a:solidFill>
              </a:rPr>
              <a:t>remove it</a:t>
            </a:r>
            <a:endParaRPr lang="en-US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Ex. Transaction ID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Sort columns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before bringing them into a Power BI data model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Change all of the ANY data types to an appropriate Data Type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E94F1C-7FFD-471E-B2D0-2016A26B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839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5" y="487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042" y="36543"/>
            <a:ext cx="11099599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KNOWLEDGE CHECK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04" y="144034"/>
            <a:ext cx="1310624" cy="4061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908192"/>
            <a:ext cx="10526786" cy="594932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allow tables in the data model to “talk” to one another?  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Relationships</a:t>
            </a:r>
            <a:endParaRPr lang="en-US" sz="24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1800"/>
              </a:spcAft>
            </a:pPr>
            <a:b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2. What type of schema has all attributes for model in a single table?	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Denormalized or “Flat” – Kitchen Sink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b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3. When would you use multiple Fact tables</a:t>
            </a:r>
          </a:p>
          <a:p>
            <a:pPr marL="342900" indent="-342900">
              <a:buAutoNum type="arabicParenR"/>
            </a:pPr>
            <a:r>
              <a:rPr lang="en-US" sz="2000" b="1" dirty="0">
                <a:ln w="0"/>
              </a:rPr>
              <a:t>Multiple Reasons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b="1" dirty="0">
                <a:ln w="0"/>
              </a:rPr>
              <a:t>Different Time Grains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b="1" dirty="0">
                <a:ln w="0"/>
              </a:rPr>
              <a:t>Different dimensional attributes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b="1" dirty="0">
                <a:ln w="0"/>
              </a:rPr>
              <a:t>One dimension at different grain: Product v. Product Category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b="1" dirty="0">
                <a:ln w="0"/>
              </a:rPr>
              <a:t>Facts are sourced from different systems with different refresh cadences.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AEAD8D-C775-4960-A058-A228D5CD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2159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2B44-D5F6-4891-89F8-3E06B521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9" y="66864"/>
            <a:ext cx="10907422" cy="49484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Pro" panose="020B0502040504020203" pitchFamily="34" charset="0"/>
              </a:rPr>
              <a:t>Where do we Start? Ask the Right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C6F74-39F4-4644-B31E-BD063C5A7B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775" y="782053"/>
            <a:ext cx="10180638" cy="45519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Start with answering basic questions about your 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b="1" dirty="0"/>
              <a:t>What Data do we need?</a:t>
            </a:r>
          </a:p>
          <a:p>
            <a:pPr lvl="1"/>
            <a:r>
              <a:rPr lang="en-US" sz="2800" dirty="0">
                <a:latin typeface="+mn-lt"/>
              </a:rPr>
              <a:t>What fields and tables are required to answer the questions?</a:t>
            </a:r>
            <a:br>
              <a:rPr lang="en-US" sz="2800" dirty="0">
                <a:latin typeface="+mn-lt"/>
              </a:rPr>
            </a:br>
            <a:endParaRPr lang="en-US" dirty="0">
              <a:latin typeface="+mn-lt"/>
            </a:endParaRPr>
          </a:p>
          <a:p>
            <a:r>
              <a:rPr lang="en-US" sz="3200" b="1" dirty="0">
                <a:latin typeface="Segoe Pro" panose="020B0502040504020203" pitchFamily="34" charset="0"/>
              </a:rPr>
              <a:t>What Data do we have?</a:t>
            </a:r>
          </a:p>
          <a:p>
            <a:pPr lvl="1"/>
            <a:r>
              <a:rPr lang="en-US" sz="2800" dirty="0">
                <a:latin typeface="+mn-lt"/>
              </a:rPr>
              <a:t>What do I have currently have that is relevant to this project? </a:t>
            </a:r>
            <a:br>
              <a:rPr lang="en-US" sz="2800" dirty="0">
                <a:latin typeface="+mn-lt"/>
              </a:rPr>
            </a:br>
            <a:endParaRPr lang="en-US" dirty="0">
              <a:latin typeface="+mn-lt"/>
            </a:endParaRPr>
          </a:p>
          <a:p>
            <a:r>
              <a:rPr lang="en-US" sz="3200" b="1" dirty="0"/>
              <a:t>What Data do we transform?</a:t>
            </a:r>
          </a:p>
          <a:p>
            <a:pPr lvl="1"/>
            <a:r>
              <a:rPr lang="en-US" sz="2800" dirty="0">
                <a:latin typeface="+mn-lt"/>
              </a:rPr>
              <a:t>What data do I need to optimize to be in the correct shape?</a:t>
            </a:r>
          </a:p>
        </p:txBody>
      </p:sp>
    </p:spTree>
    <p:extLst>
      <p:ext uri="{BB962C8B-B14F-4D97-AF65-F5344CB8AC3E}">
        <p14:creationId xmlns:p14="http://schemas.microsoft.com/office/powerpoint/2010/main" val="283895765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8369-A39A-4655-9DA7-4A27497C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j-lt"/>
              </a:rPr>
              <a:t>What Data do we Need?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9E222-DBF7-490E-B895-B54E48F64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204" y="878305"/>
            <a:ext cx="10180638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Small Group Time!</a:t>
            </a:r>
            <a:br>
              <a:rPr lang="en-US" sz="2400" b="1" dirty="0">
                <a:latin typeface="+mn-lt"/>
              </a:rPr>
            </a:br>
            <a:br>
              <a:rPr lang="en-US" sz="2400" b="1" dirty="0">
                <a:latin typeface="+mn-lt"/>
              </a:rPr>
            </a:br>
            <a:r>
              <a:rPr lang="en-US" sz="2800" dirty="0">
                <a:latin typeface="+mj-lt"/>
              </a:rPr>
              <a:t>Get together and document the needed tables/columns, etc.</a:t>
            </a:r>
            <a:endParaRPr lang="en-US" dirty="0">
              <a:latin typeface="+mn-lt"/>
            </a:endParaRPr>
          </a:p>
          <a:p>
            <a:r>
              <a:rPr lang="en-US" b="1" dirty="0">
                <a:latin typeface="+mj-lt"/>
              </a:rPr>
              <a:t>What am I counting or aggregating?</a:t>
            </a:r>
          </a:p>
          <a:p>
            <a:pPr lvl="1"/>
            <a:r>
              <a:rPr lang="en-US" dirty="0">
                <a:latin typeface="+mn-lt"/>
              </a:rPr>
              <a:t>Include what aggregations (measures) and facts needed</a:t>
            </a:r>
          </a:p>
          <a:p>
            <a:pPr lvl="2"/>
            <a:r>
              <a:rPr lang="en-US" dirty="0">
                <a:latin typeface="+mn-lt"/>
              </a:rPr>
              <a:t>Transactions</a:t>
            </a:r>
          </a:p>
          <a:p>
            <a:pPr lvl="2"/>
            <a:r>
              <a:rPr lang="en-US" dirty="0">
                <a:latin typeface="+mn-lt"/>
              </a:rPr>
              <a:t>Revenue</a:t>
            </a:r>
          </a:p>
          <a:p>
            <a:pPr lvl="2"/>
            <a:r>
              <a:rPr lang="en-US" dirty="0">
                <a:latin typeface="+mn-lt"/>
              </a:rPr>
              <a:t>Cost</a:t>
            </a:r>
          </a:p>
          <a:p>
            <a:r>
              <a:rPr lang="en-US" b="1" dirty="0">
                <a:latin typeface="+mj-lt"/>
              </a:rPr>
              <a:t>How do we Describe the Data?</a:t>
            </a:r>
          </a:p>
          <a:p>
            <a:pPr lvl="1"/>
            <a:r>
              <a:rPr lang="en-US" dirty="0">
                <a:latin typeface="+mn-lt"/>
              </a:rPr>
              <a:t>Include what dimensions and attributes that must describe the “facts” and be able to roll up into</a:t>
            </a:r>
          </a:p>
          <a:p>
            <a:pPr lvl="2"/>
            <a:r>
              <a:rPr lang="en-US" dirty="0">
                <a:latin typeface="+mn-lt"/>
              </a:rPr>
              <a:t>by Month</a:t>
            </a:r>
          </a:p>
          <a:p>
            <a:pPr lvl="2"/>
            <a:r>
              <a:rPr lang="en-US" dirty="0">
                <a:latin typeface="+mn-lt"/>
              </a:rPr>
              <a:t>by Customer</a:t>
            </a:r>
          </a:p>
          <a:p>
            <a:pPr lvl="2"/>
            <a:r>
              <a:rPr lang="en-US" dirty="0">
                <a:latin typeface="+mn-lt"/>
              </a:rPr>
              <a:t>By GEO</a:t>
            </a:r>
          </a:p>
        </p:txBody>
      </p:sp>
    </p:spTree>
    <p:extLst>
      <p:ext uri="{BB962C8B-B14F-4D97-AF65-F5344CB8AC3E}">
        <p14:creationId xmlns:p14="http://schemas.microsoft.com/office/powerpoint/2010/main" val="210354632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00D7-766D-4A3B-894C-311560C5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j-lt"/>
              </a:rPr>
              <a:t>What Data do we Need –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78D67-3FAB-4D88-B65A-CFAF03F4F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775" y="1028700"/>
            <a:ext cx="10180638" cy="4963026"/>
          </a:xfrm>
        </p:spPr>
        <p:txBody>
          <a:bodyPr>
            <a:normAutofit/>
          </a:bodyPr>
          <a:lstStyle/>
          <a:p>
            <a:r>
              <a:rPr lang="en-US" dirty="0"/>
              <a:t>Document the following:</a:t>
            </a:r>
          </a:p>
          <a:p>
            <a:pPr lvl="1"/>
            <a:r>
              <a:rPr lang="en-US" dirty="0"/>
              <a:t>What do I need aggregate or count?</a:t>
            </a:r>
          </a:p>
          <a:p>
            <a:pPr lvl="1"/>
            <a:r>
              <a:rPr lang="en-US" dirty="0"/>
              <a:t>What is required to describe and provide granularity to my facts?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3200" b="1" dirty="0"/>
              <a:t>The Request</a:t>
            </a:r>
          </a:p>
          <a:p>
            <a:pPr lvl="1"/>
            <a:r>
              <a:rPr lang="en-US" sz="2800" dirty="0"/>
              <a:t>The CMO wants a sales &amp; market share analysis</a:t>
            </a:r>
          </a:p>
          <a:p>
            <a:pPr lvl="2"/>
            <a:r>
              <a:rPr lang="en-US" sz="2400" dirty="0"/>
              <a:t>How well do VanArsdel’s products sell compared to 3</a:t>
            </a:r>
            <a:r>
              <a:rPr lang="en-US" sz="2400" baseline="30000" dirty="0"/>
              <a:t>rd</a:t>
            </a:r>
            <a:r>
              <a:rPr lang="en-US" sz="2400" dirty="0"/>
              <a:t> Party?</a:t>
            </a:r>
          </a:p>
          <a:p>
            <a:pPr lvl="2"/>
            <a:r>
              <a:rPr lang="en-US" sz="2400" dirty="0"/>
              <a:t>How do we perform nationwide vs. international for our products?</a:t>
            </a:r>
          </a:p>
          <a:p>
            <a:pPr lvl="2"/>
            <a:r>
              <a:rPr lang="en-US" sz="2400" dirty="0"/>
              <a:t>What product categories and segments show recent trends</a:t>
            </a:r>
          </a:p>
          <a:p>
            <a:pPr lvl="2"/>
            <a:r>
              <a:rPr lang="en-US" sz="2400" dirty="0"/>
              <a:t>How do we compare this year vs. last year?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2142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8369-A39A-4655-9DA7-4A27497C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j-lt"/>
              </a:rPr>
              <a:t>What Data do we Have?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9E222-DBF7-490E-B895-B54E48F64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696" y="836194"/>
            <a:ext cx="10180638" cy="4305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Explore the Data! (</a:t>
            </a:r>
            <a:r>
              <a:rPr lang="en-US" b="1" dirty="0" err="1"/>
              <a:t>USSales</a:t>
            </a:r>
            <a:r>
              <a:rPr lang="en-US" b="1" dirty="0"/>
              <a:t> Folder)</a:t>
            </a:r>
            <a:br>
              <a:rPr lang="en-US" b="1" dirty="0"/>
            </a:br>
            <a:endParaRPr lang="en-US" b="1" dirty="0"/>
          </a:p>
          <a:p>
            <a:r>
              <a:rPr lang="en-US" b="1" dirty="0"/>
              <a:t>Import the data into a new Power BI Model</a:t>
            </a:r>
          </a:p>
          <a:p>
            <a:pPr lvl="1"/>
            <a:r>
              <a:rPr lang="en-US" dirty="0"/>
              <a:t>What is the source of the data?</a:t>
            </a:r>
          </a:p>
          <a:p>
            <a:pPr lvl="1"/>
            <a:r>
              <a:rPr lang="en-US" dirty="0"/>
              <a:t>What is the formats?</a:t>
            </a:r>
          </a:p>
          <a:p>
            <a:pPr lvl="1"/>
            <a:r>
              <a:rPr lang="en-US" dirty="0"/>
              <a:t>What is the current shape?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How does this match with what we Need?</a:t>
            </a:r>
          </a:p>
          <a:p>
            <a:pPr lvl="1"/>
            <a:r>
              <a:rPr lang="en-US" dirty="0"/>
              <a:t>What am I counting?</a:t>
            </a:r>
          </a:p>
          <a:p>
            <a:pPr lvl="1"/>
            <a:r>
              <a:rPr lang="en-US" dirty="0"/>
              <a:t>What am I describing?</a:t>
            </a:r>
          </a:p>
          <a:p>
            <a:pPr lvl="1"/>
            <a:r>
              <a:rPr lang="en-US" dirty="0"/>
              <a:t>What is missing or is the wrong shape?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2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510296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CA8A-9C57-4C0D-B740-D351611E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prstClr val="black"/>
                </a:solidFill>
                <a:latin typeface="Segoe Pro"/>
              </a:rPr>
              <a:t>What Data do we Have - Exercise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7DD7F-E5C2-4A68-8735-8B1C8C602F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775" y="1028699"/>
            <a:ext cx="3931648" cy="501940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Sales </a:t>
            </a:r>
          </a:p>
          <a:p>
            <a:r>
              <a:rPr lang="en-US" dirty="0"/>
              <a:t>Facts</a:t>
            </a:r>
          </a:p>
          <a:p>
            <a:pPr lvl="1"/>
            <a:r>
              <a:rPr lang="en-US" dirty="0"/>
              <a:t>Units</a:t>
            </a:r>
          </a:p>
          <a:p>
            <a:pPr lvl="1"/>
            <a:r>
              <a:rPr lang="en-US" dirty="0"/>
              <a:t>Revenue</a:t>
            </a:r>
          </a:p>
          <a:p>
            <a:r>
              <a:rPr lang="en-US" dirty="0"/>
              <a:t>Dimensions</a:t>
            </a:r>
          </a:p>
          <a:p>
            <a:pPr lvl="1"/>
            <a:r>
              <a:rPr lang="en-US" dirty="0" err="1"/>
              <a:t>ProductID</a:t>
            </a:r>
            <a:endParaRPr lang="en-US" dirty="0"/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Zip</a:t>
            </a:r>
          </a:p>
          <a:p>
            <a:pPr lvl="1"/>
            <a:r>
              <a:rPr lang="en-US" dirty="0" err="1"/>
              <a:t>ManufacturerID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A60DF89-B646-4C2C-BFF7-709C3B7E3F70}"/>
              </a:ext>
            </a:extLst>
          </p:cNvPr>
          <p:cNvSpPr txBox="1">
            <a:spLocks/>
          </p:cNvSpPr>
          <p:nvPr/>
        </p:nvSpPr>
        <p:spPr>
          <a:xfrm>
            <a:off x="6331402" y="889904"/>
            <a:ext cx="4732837" cy="5233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Pro" panose="020B05020405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Pro Light" panose="020B03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Pro Light" panose="020B03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Pro Light" panose="020B03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Pro Light" panose="020B03020405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Dimensions</a:t>
            </a:r>
          </a:p>
          <a:p>
            <a:r>
              <a:rPr lang="en-US" dirty="0"/>
              <a:t>Product Table</a:t>
            </a:r>
          </a:p>
          <a:p>
            <a:pPr lvl="1"/>
            <a:r>
              <a:rPr lang="en-US" dirty="0" err="1"/>
              <a:t>ProductID</a:t>
            </a:r>
            <a:endParaRPr lang="en-US" dirty="0"/>
          </a:p>
          <a:p>
            <a:pPr lvl="1"/>
            <a:r>
              <a:rPr lang="en-US" dirty="0"/>
              <a:t>Category (missing data)</a:t>
            </a:r>
          </a:p>
          <a:p>
            <a:pPr lvl="1"/>
            <a:r>
              <a:rPr lang="en-US" dirty="0"/>
              <a:t>Price (not number)</a:t>
            </a:r>
            <a:br>
              <a:rPr lang="en-US" dirty="0"/>
            </a:br>
            <a:r>
              <a:rPr lang="en-US" dirty="0"/>
              <a:t>Product (Not Split)</a:t>
            </a:r>
          </a:p>
          <a:p>
            <a:r>
              <a:rPr lang="en-US" dirty="0"/>
              <a:t>GEO - sheet</a:t>
            </a:r>
          </a:p>
          <a:p>
            <a:pPr lvl="1"/>
            <a:r>
              <a:rPr lang="en-US" dirty="0"/>
              <a:t>As sheet – not clean</a:t>
            </a:r>
          </a:p>
          <a:p>
            <a:pPr lvl="1"/>
            <a:r>
              <a:rPr lang="en-US" dirty="0"/>
              <a:t>Wrong Data types</a:t>
            </a:r>
          </a:p>
          <a:p>
            <a:r>
              <a:rPr lang="en-US" dirty="0"/>
              <a:t>Manufacturer – sheet</a:t>
            </a:r>
          </a:p>
          <a:p>
            <a:pPr lvl="1"/>
            <a:r>
              <a:rPr lang="en-US" dirty="0"/>
              <a:t>Not right layout (columns)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6867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8369-A39A-4655-9DA7-4A27497C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j-lt"/>
              </a:rPr>
              <a:t>What Data do we Transform?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9E222-DBF7-490E-B895-B54E48F64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204" y="1185109"/>
            <a:ext cx="11673712" cy="455395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What transformations are needed?</a:t>
            </a:r>
          </a:p>
          <a:p>
            <a:r>
              <a:rPr lang="en-US" b="1" dirty="0">
                <a:latin typeface="+mn-lt"/>
              </a:rPr>
              <a:t>One file is a CSV (Sales transactions or Fact Table)</a:t>
            </a:r>
          </a:p>
          <a:p>
            <a:r>
              <a:rPr lang="en-US" b="1" dirty="0">
                <a:latin typeface="+mn-lt"/>
              </a:rPr>
              <a:t>We need to describe sales by Product (category, type), Manufacturer, GEO</a:t>
            </a:r>
          </a:p>
          <a:p>
            <a:pPr lvl="1"/>
            <a:r>
              <a:rPr lang="en-US" dirty="0">
                <a:latin typeface="+mn-lt"/>
              </a:rPr>
              <a:t>The </a:t>
            </a:r>
            <a:r>
              <a:rPr lang="en-US" dirty="0" err="1">
                <a:latin typeface="+mn-lt"/>
              </a:rPr>
              <a:t>BI_Dimension</a:t>
            </a:r>
            <a:r>
              <a:rPr lang="en-US" dirty="0">
                <a:latin typeface="+mn-lt"/>
              </a:rPr>
              <a:t> excel file has multiple worksheets…</a:t>
            </a:r>
          </a:p>
          <a:p>
            <a:pPr lvl="1"/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to fix</a:t>
            </a:r>
          </a:p>
          <a:p>
            <a:pPr lvl="1"/>
            <a:r>
              <a:rPr lang="en-US" dirty="0">
                <a:latin typeface="+mn-lt"/>
              </a:rPr>
              <a:t>How do we format Product?</a:t>
            </a:r>
          </a:p>
          <a:p>
            <a:pPr lvl="1"/>
            <a:r>
              <a:rPr lang="en-US" dirty="0">
                <a:latin typeface="+mn-lt"/>
              </a:rPr>
              <a:t>How do we format Manufacturer?</a:t>
            </a:r>
          </a:p>
          <a:p>
            <a:pPr lvl="1"/>
            <a:r>
              <a:rPr lang="en-US" dirty="0">
                <a:latin typeface="+mn-lt"/>
              </a:rPr>
              <a:t>GEO?</a:t>
            </a:r>
          </a:p>
          <a:p>
            <a:endParaRPr lang="en-US" sz="32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907937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062B-6E5C-4B67-B676-BA60B433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Ask the Right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9ADC1-046E-415D-A479-E7B6AE1B25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204" y="836194"/>
            <a:ext cx="10180638" cy="5781173"/>
          </a:xfrm>
        </p:spPr>
        <p:txBody>
          <a:bodyPr>
            <a:normAutofit/>
          </a:bodyPr>
          <a:lstStyle/>
          <a:p>
            <a:r>
              <a:rPr lang="en-US" sz="3200" b="1" dirty="0"/>
              <a:t>What Data do we need?</a:t>
            </a:r>
          </a:p>
          <a:p>
            <a:pPr lvl="1"/>
            <a:r>
              <a:rPr lang="en-US" sz="2800" dirty="0">
                <a:latin typeface="Segoe Pro Display Light" panose="020B0302040504020203" pitchFamily="34" charset="0"/>
              </a:rPr>
              <a:t>Product Sales that contain information on location, date, manufacturer, product details</a:t>
            </a:r>
            <a:br>
              <a:rPr lang="en-US" sz="2800" dirty="0">
                <a:latin typeface="Segoe Pro Display Light" panose="020B0302040504020203" pitchFamily="34" charset="0"/>
              </a:rPr>
            </a:br>
            <a:endParaRPr lang="en-US" sz="2800" dirty="0">
              <a:latin typeface="Segoe Pro Display Light" panose="020B0302040504020203" pitchFamily="34" charset="0"/>
            </a:endParaRPr>
          </a:p>
          <a:p>
            <a:r>
              <a:rPr lang="en-US" sz="3200" b="1" dirty="0"/>
              <a:t>What Data do we have? (</a:t>
            </a:r>
            <a:r>
              <a:rPr lang="en-US" sz="3200" b="1" dirty="0" err="1"/>
              <a:t>USSales</a:t>
            </a:r>
            <a:r>
              <a:rPr lang="en-US" sz="3200" b="1" dirty="0"/>
              <a:t> Folder)</a:t>
            </a:r>
          </a:p>
          <a:p>
            <a:pPr lvl="1"/>
            <a:r>
              <a:rPr lang="en-US" sz="2800" dirty="0">
                <a:latin typeface="+mn-lt"/>
              </a:rPr>
              <a:t>Sales table </a:t>
            </a:r>
            <a:r>
              <a:rPr lang="en-US" sz="2800" strike="sngStrike" dirty="0">
                <a:latin typeface="+mn-lt"/>
              </a:rPr>
              <a:t>(sales.csv)</a:t>
            </a:r>
            <a:r>
              <a:rPr lang="en-US" sz="2800" dirty="0">
                <a:latin typeface="+mn-lt"/>
              </a:rPr>
              <a:t> &amp; Dimension Excel file</a:t>
            </a:r>
          </a:p>
          <a:p>
            <a:pPr lvl="1"/>
            <a:r>
              <a:rPr lang="en-US" sz="2800" dirty="0">
                <a:latin typeface="+mn-lt"/>
              </a:rPr>
              <a:t>Current Shape is wrong for some dimension files</a:t>
            </a:r>
            <a:br>
              <a:rPr lang="en-US" sz="2800" dirty="0">
                <a:latin typeface="+mn-lt"/>
              </a:rPr>
            </a:br>
            <a:endParaRPr lang="en-US" sz="2800" dirty="0">
              <a:latin typeface="+mn-lt"/>
            </a:endParaRPr>
          </a:p>
          <a:p>
            <a:r>
              <a:rPr lang="en-US" sz="3200" b="1" dirty="0"/>
              <a:t>What Data do we transform?</a:t>
            </a:r>
            <a:endParaRPr lang="en-US" sz="2400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Reshape Manufacturer file to have unique ID </a:t>
            </a:r>
          </a:p>
          <a:p>
            <a:pPr lvl="1"/>
            <a:r>
              <a:rPr lang="en-US" sz="2800" dirty="0">
                <a:latin typeface="+mn-lt"/>
              </a:rPr>
              <a:t>Optimize Product table to be able to report</a:t>
            </a:r>
          </a:p>
          <a:p>
            <a:pPr lvl="1"/>
            <a:r>
              <a:rPr lang="en-US" sz="2800" dirty="0">
                <a:latin typeface="+mn-lt"/>
              </a:rPr>
              <a:t>Fix GEO table to match to Sales Zip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165312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2405</Words>
  <Application>Microsoft Office PowerPoint</Application>
  <PresentationFormat>Widescreen</PresentationFormat>
  <Paragraphs>399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Segoe Pro</vt:lpstr>
      <vt:lpstr>Segoe Pro Display</vt:lpstr>
      <vt:lpstr>Segoe Pro Display Light</vt:lpstr>
      <vt:lpstr>Segoe Pro Light</vt:lpstr>
      <vt:lpstr>Segoe UI</vt:lpstr>
      <vt:lpstr>Segoe UI Semibold</vt:lpstr>
      <vt:lpstr>Office Theme</vt:lpstr>
      <vt:lpstr>PowerPoint Presentation</vt:lpstr>
      <vt:lpstr>PowerPoint Presentation</vt:lpstr>
      <vt:lpstr>Where do we Start? Ask the Right Questions</vt:lpstr>
      <vt:lpstr>What Data do we Need?</vt:lpstr>
      <vt:lpstr>What Data do we Need – Exercise</vt:lpstr>
      <vt:lpstr>What Data do we Have?</vt:lpstr>
      <vt:lpstr>What Data do we Have - Exercise</vt:lpstr>
      <vt:lpstr>What Data do we Transform? </vt:lpstr>
      <vt:lpstr>Ask the Right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Components of a data model – Fact Table</vt:lpstr>
      <vt:lpstr>Components of a data model – Dim Table</vt:lpstr>
      <vt:lpstr>Components of a data model - Relationships</vt:lpstr>
      <vt:lpstr>Data Model Brings Facts and Dimensions Together </vt:lpstr>
      <vt:lpstr>Flat or Denormalized schema</vt:lpstr>
      <vt:lpstr>Star Schema</vt:lpstr>
      <vt:lpstr>Snowflake Schema</vt:lpstr>
      <vt:lpstr>Granularity &amp; Multiple Fact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Moss</dc:creator>
  <cp:lastModifiedBy>David Moss</cp:lastModifiedBy>
  <cp:revision>4</cp:revision>
  <dcterms:created xsi:type="dcterms:W3CDTF">2018-05-30T21:16:17Z</dcterms:created>
  <dcterms:modified xsi:type="dcterms:W3CDTF">2018-06-04T14:32:53Z</dcterms:modified>
</cp:coreProperties>
</file>