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0" r:id="rId2"/>
    <p:sldId id="272" r:id="rId3"/>
    <p:sldId id="256" r:id="rId4"/>
    <p:sldId id="258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9" r:id="rId13"/>
    <p:sldId id="281" r:id="rId14"/>
    <p:sldId id="268" r:id="rId15"/>
    <p:sldId id="282" r:id="rId16"/>
    <p:sldId id="283" r:id="rId17"/>
    <p:sldId id="280" r:id="rId18"/>
    <p:sldId id="286" r:id="rId19"/>
    <p:sldId id="285" r:id="rId20"/>
    <p:sldId id="289" r:id="rId21"/>
    <p:sldId id="295" r:id="rId22"/>
    <p:sldId id="284" r:id="rId23"/>
    <p:sldId id="277" r:id="rId24"/>
    <p:sldId id="291" r:id="rId25"/>
    <p:sldId id="279" r:id="rId26"/>
    <p:sldId id="288" r:id="rId27"/>
    <p:sldId id="287" r:id="rId28"/>
    <p:sldId id="278" r:id="rId29"/>
    <p:sldId id="298" r:id="rId30"/>
    <p:sldId id="299" r:id="rId31"/>
    <p:sldId id="304" r:id="rId32"/>
    <p:sldId id="309" r:id="rId33"/>
    <p:sldId id="257" r:id="rId34"/>
    <p:sldId id="310" r:id="rId35"/>
    <p:sldId id="259" r:id="rId36"/>
    <p:sldId id="311" r:id="rId37"/>
    <p:sldId id="306" r:id="rId38"/>
    <p:sldId id="312" r:id="rId39"/>
    <p:sldId id="313" r:id="rId40"/>
    <p:sldId id="314" r:id="rId41"/>
    <p:sldId id="263" r:id="rId42"/>
    <p:sldId id="315" r:id="rId43"/>
    <p:sldId id="273" r:id="rId44"/>
    <p:sldId id="300" r:id="rId45"/>
    <p:sldId id="303" r:id="rId46"/>
    <p:sldId id="292" r:id="rId47"/>
    <p:sldId id="290" r:id="rId48"/>
    <p:sldId id="297" r:id="rId49"/>
    <p:sldId id="302" r:id="rId50"/>
    <p:sldId id="296" r:id="rId51"/>
    <p:sldId id="293" r:id="rId52"/>
    <p:sldId id="294" r:id="rId53"/>
    <p:sldId id="276" r:id="rId54"/>
    <p:sldId id="301" r:id="rId55"/>
    <p:sldId id="27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904" autoAdjust="0"/>
  </p:normalViewPr>
  <p:slideViewPr>
    <p:cSldViewPr snapToGrid="0">
      <p:cViewPr>
        <p:scale>
          <a:sx n="93" d="100"/>
          <a:sy n="93" d="100"/>
        </p:scale>
        <p:origin x="72" y="75"/>
      </p:cViewPr>
      <p:guideLst/>
    </p:cSldViewPr>
  </p:slideViewPr>
  <p:outlineViewPr>
    <p:cViewPr>
      <p:scale>
        <a:sx n="33" d="100"/>
        <a:sy n="33" d="100"/>
      </p:scale>
      <p:origin x="0" y="-290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760A-9520-4BC0-B10F-C5CF685FC6EF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6E36-5F05-4A8D-8B75-4C30BD817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3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4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80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80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7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6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C:\Users\david\Documents\CurAct2017\2017_Study\PowerBI\Training\DNA Enterprise\UltimateBeginners18lesson2hour\Data-and-resource-downloads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2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4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7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7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8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7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9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54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7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85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49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09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2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6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7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48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562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2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99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53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81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82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03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folder C:\Users\david\Documents\CurAct2017\2017_Study\PowerBI\Training\Power Bi Report Server\wbpbirs-AzureJan2019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5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4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C:\Users\david\Documents\CurAct2017\BIC\RoomCrowd\SmarterKey\Wottabyte\PowerBI Courses\2019\PBIIntermediate-Q12019\WIP-</a:t>
            </a:r>
            <a:r>
              <a:rPr lang="en-GB" dirty="0" err="1"/>
              <a:t>DemoFiles</a:t>
            </a:r>
            <a:endParaRPr lang="en-GB" dirty="0"/>
          </a:p>
          <a:p>
            <a:r>
              <a:rPr lang="en-GB" dirty="0"/>
              <a:t>L6-reportingTips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Dublin Finance presentation</a:t>
            </a:r>
          </a:p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517-45DE-41C6-97E3-0931BCF7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FD65-C4C1-44E8-8DC1-DEE31446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BDD5-C2AD-402D-A5B7-689E9B0CF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70" y="5735637"/>
            <a:ext cx="3346130" cy="1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F99-DDDF-4226-9D3D-2C4CB2DC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D0E0-98F7-41D5-863B-462B6AB2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6BAD-8516-4B42-A515-90586E5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DB5C-24E5-4B30-9242-4028375E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A0FE-5625-4C77-96DD-3A1BA4AC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9AC03-225A-4C7A-B268-BE6CD4E67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A5FE-A648-4F87-BC2B-E8053D4B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C936-9C52-45E3-A4F1-1592679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5A3C-A8ED-4FC6-BB15-282394B2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B782-9BC2-4BF3-9020-BB258B5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9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2F5-80BE-4522-913B-DD84C737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0446-B971-4789-9B99-14403076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A6BE-4DD2-466A-A693-382851B2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6C25-02FD-4C11-8458-89C96E93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12CE-F0AF-4E99-A374-6812DD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BE6B-5E71-43EC-8241-D6799C83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B700-A11C-44B6-A5D6-A222EF11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6ACF-F3FD-42B6-A895-99F696D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C520-4E80-436D-BF80-9FBAD8F1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7A9C-30F2-43AF-80A5-B09218C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5222-4F1E-43F1-B7F2-D0B0F8B5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5231-2E9F-4AA5-9AA4-037339CB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8D07-533C-481E-969B-C165D528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F98A-A8E6-4C0E-9868-D2D7867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D3FF-C66D-403E-9D24-99E9B2C3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1DFB-2542-4DC6-8FC5-BE8E2B1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F49-9D9D-4F92-813B-7426DAC1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F24F-AA7C-4A89-9D17-A72C4582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91F2-28F6-4FFE-9E2F-21968CCA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68AC-1CDC-4010-B9C0-D6DF8E44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FC962-19CA-4649-AB55-C858B942A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A0D8-6D02-45B2-8785-A33DFD3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63AE-FF46-4FF1-843F-55015F9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182BE-8B56-485D-8636-3341C9DD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C3C-3500-451D-9F69-210E659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E3D3-A21E-42AD-B989-E81A7D23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2C6D-B8FB-435B-A5FA-06F80BC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95CBE-9F6E-4F3A-A629-E78C211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5A8-CA09-472F-B026-FC9C290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47D9E-84D0-40ED-B5B4-E0AC92A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DD2C-49D8-4FA4-9253-4DFD2F6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2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EA6-15EA-4582-88B4-542319C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9A37-5FBE-4F1F-A1B1-BBB993C9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C435-E250-4EEF-A1AB-6EC53CEF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1BCE-7A22-4086-9AA1-D6116A9D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F813-0865-47A6-9036-A9003E5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C79-896C-4B8E-8EFB-05C96AC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017-6145-428B-A7E7-91E7229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2842-4EB0-4938-8CC8-39E411E5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5BA3-A9DA-49AA-816E-55BF607F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A9BD-9DDF-4EE8-888E-9DB1129B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9AAC-EEC4-43B5-B90B-121A6C4B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C06A-4007-4931-B33E-B01A3E5F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D4A6D-A4D3-4275-AAA2-FC00AEC1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AF35-9E58-4E55-8ACE-F89E69A9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411F-B7ED-4BE9-8DA6-F743D055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BA62-63A5-4D0D-BF80-A1F4909EFF75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6B99-06E2-49F4-BC58-F171460D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E3AC-5252-404F-A6E5-CEABD363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vid@wottabyt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patterns.com/time-patter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xpatterns.com/cumulative-total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allan.com/2017/02/16/analysis-services-tabular-displaying-history-and-slowly-changing-dimension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gbrueckl.at/2012/02/handling-scd2-dimensions-and-facts-with-powerpivo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ccount@wottabyte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ower-BI-Data-Scientist-Artificial-Intelligence-Solutions/events/258666451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desktop-storage-mod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desktop-composite-mode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desktop-many-to-many-relationship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aggregations#aggregation-precedence" TargetMode="External"/><Relationship Id="rId2" Type="http://schemas.openxmlformats.org/officeDocument/2006/relationships/hyperlink" Target="https://www.youtube.com/watch?v=RdHSo43LkQ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jQjq70K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gb/power-bi/service-premium-incremental-refresh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ower-BI-Data-Scientist-Artificial-Intelligence-Solutions/events/258666451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announcing-automated-ml-capability-in-azure-machine-learnin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tabyte/PBI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3Vxys_jsqY" TargetMode="External"/><Relationship Id="rId3" Type="http://schemas.openxmlformats.org/officeDocument/2006/relationships/hyperlink" Target="https://docs.microsoft.com/en-us/power-bi/desktop-python-visuals" TargetMode="External"/><Relationship Id="rId7" Type="http://schemas.openxmlformats.org/officeDocument/2006/relationships/hyperlink" Target="https://powerbi.microsoft.com/en-us/blog/pythonblogepisode1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power-bi/desktop-python-scripts" TargetMode="External"/><Relationship Id="rId5" Type="http://schemas.openxmlformats.org/officeDocument/2006/relationships/hyperlink" Target="https://docs.microsoft.com/en-us/power-bi/desktop-python-ide" TargetMode="External"/><Relationship Id="rId4" Type="http://schemas.openxmlformats.org/officeDocument/2006/relationships/hyperlink" Target="https://docs.microsoft.com/en-us/power-bi/desktop-python-in-query-edi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uo_gaeN9zP0&amp;t=38s" TargetMode="External"/><Relationship Id="rId4" Type="http://schemas.openxmlformats.org/officeDocument/2006/relationships/hyperlink" Target="https://www.youtube.com/watch?v=yrZ-nsOhSdA&amp;t=2897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271-7B6A-400C-BA62-1614BCD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4956"/>
          </a:xfrm>
        </p:spPr>
        <p:txBody>
          <a:bodyPr>
            <a:normAutofit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6 week training 14</a:t>
            </a:r>
            <a:r>
              <a:rPr lang="en-GB" baseline="30000" dirty="0"/>
              <a:t>th</a:t>
            </a:r>
            <a:r>
              <a:rPr lang="en-GB" dirty="0"/>
              <a:t> Jan -  18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Trainer: David Moss</a:t>
            </a:r>
            <a:br>
              <a:rPr lang="en-GB" sz="2800" dirty="0"/>
            </a:br>
            <a:r>
              <a:rPr lang="en-GB" sz="2800" dirty="0"/>
              <a:t>E: </a:t>
            </a:r>
            <a:r>
              <a:rPr lang="en-GB" sz="2800" dirty="0">
                <a:hlinkClick r:id="rId2"/>
              </a:rPr>
              <a:t>david@wottabyte.com</a:t>
            </a:r>
            <a:br>
              <a:rPr lang="en-GB" sz="2800" dirty="0"/>
            </a:br>
            <a:r>
              <a:rPr lang="en-GB" sz="2800" dirty="0"/>
              <a:t>www.wottabyte.com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8284D-1020-4465-9155-F332468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2" y="4564408"/>
            <a:ext cx="5117460" cy="1688889"/>
          </a:xfrm>
        </p:spPr>
      </p:pic>
    </p:spTree>
    <p:extLst>
      <p:ext uri="{BB962C8B-B14F-4D97-AF65-F5344CB8AC3E}">
        <p14:creationId xmlns:p14="http://schemas.microsoft.com/office/powerpoint/2010/main" val="36299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SCD2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040" y="100686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Hierarchy with a time stamp on dimSCD2</a:t>
            </a:r>
          </a:p>
          <a:p>
            <a:pPr algn="l"/>
            <a:r>
              <a:rPr lang="en-GB" dirty="0"/>
              <a:t>Basic using lookup from Fact table date driven…..alternative</a:t>
            </a:r>
          </a:p>
          <a:p>
            <a:pPr algn="l"/>
            <a:r>
              <a:rPr lang="en-GB" dirty="0"/>
              <a:t>With a </a:t>
            </a:r>
            <a:r>
              <a:rPr lang="en-GB" dirty="0" err="1"/>
              <a:t>dimDate</a:t>
            </a:r>
            <a:r>
              <a:rPr lang="en-GB" dirty="0"/>
              <a:t> as selector of the SCD2 period rather than Fact driven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SCD2 = CALCULATE( [</a:t>
            </a:r>
            <a:r>
              <a:rPr lang="en-GB" dirty="0" err="1"/>
              <a:t>BaseMeasureSales</a:t>
            </a:r>
            <a:r>
              <a:rPr lang="en-GB" dirty="0"/>
              <a:t>], </a:t>
            </a:r>
          </a:p>
          <a:p>
            <a:pPr algn="l"/>
            <a:r>
              <a:rPr lang="en-GB" dirty="0"/>
              <a:t>            FILTER(‘dimSCD2',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&gt;= ‘dimSCD2'[Start Date] &amp;&amp;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&lt;= ‘dimSCD2'[End Date]</a:t>
            </a:r>
          </a:p>
          <a:p>
            <a:pPr algn="l"/>
            <a:r>
              <a:rPr lang="en-GB" dirty="0"/>
              <a:t>            ))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8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  <a:br>
              <a:rPr lang="en-GB" dirty="0"/>
            </a:br>
            <a:r>
              <a:rPr lang="en-GB" dirty="0"/>
              <a:t>Extras and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Extras: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with both old &amp; new workspaces. (see 1.1a)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financial data modelling &amp; Time Intelligence. (link to sqlbi.com handout. Check they all have done lesson 2 of EdX.org course)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Research Power Query Editor, parameters.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PBI workspace and each subscribe for an Azure subscription.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Subscribe to YouTube channels: Guy in a Cube, Microsoft channel.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0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3 of 6 Monday 28th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uploaded content into WB PBI workspaces. &amp; workspaces.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homework. LAb2 See slack channel #homework.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Query Editor &amp; Parameters (dev/prod server).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YTD &amp; time stamped SCDs (type2).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and deploying Apps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Premium, incremental refresh.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2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5871-F4CA-40C3-B10F-187036F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lesson 3 of 6 see Lab 2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340D-07A9-41EE-868C-81BCB4EF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Check homework from week 2 on Time Intelligence.</a:t>
            </a:r>
          </a:p>
          <a:p>
            <a:r>
              <a:rPr lang="en-GB" dirty="0"/>
              <a:t>Use demo file TPBIApprentice-EndLab3 from C:\DAT207x\Lab3</a:t>
            </a:r>
          </a:p>
          <a:p>
            <a:pPr marL="0" indent="0" fontAlgn="base">
              <a:buNone/>
            </a:pPr>
            <a:endParaRPr lang="en-GB" b="1" dirty="0"/>
          </a:p>
          <a:p>
            <a:pPr fontAlgn="base"/>
            <a:r>
              <a:rPr lang="en-GB" b="1" dirty="0"/>
              <a:t>Total Sales</a:t>
            </a:r>
            <a:r>
              <a:rPr lang="en-GB" dirty="0"/>
              <a:t>: calculates the total sales.</a:t>
            </a:r>
          </a:p>
          <a:p>
            <a:pPr fontAlgn="base"/>
            <a:r>
              <a:rPr lang="en-GB" b="1" dirty="0"/>
              <a:t>LY Sales</a:t>
            </a:r>
            <a:r>
              <a:rPr lang="en-GB" dirty="0"/>
              <a:t>: calculates last year sales.</a:t>
            </a:r>
          </a:p>
          <a:p>
            <a:pPr fontAlgn="base"/>
            <a:r>
              <a:rPr lang="en-GB" b="1" dirty="0"/>
              <a:t>Sales Var</a:t>
            </a:r>
            <a:r>
              <a:rPr lang="en-GB" dirty="0"/>
              <a:t>: calculates sales variance between this year and last year sales.</a:t>
            </a:r>
          </a:p>
          <a:p>
            <a:pPr fontAlgn="base"/>
            <a:r>
              <a:rPr lang="en-GB" b="1" dirty="0"/>
              <a:t>Sales Var %</a:t>
            </a:r>
            <a:r>
              <a:rPr lang="en-GB" dirty="0"/>
              <a:t>: calculates sales variance between this year and last year sales in percentage.</a:t>
            </a:r>
          </a:p>
          <a:p>
            <a:pPr fontAlgn="base"/>
            <a:r>
              <a:rPr lang="en-GB" b="1" dirty="0"/>
              <a:t>YTD Sales</a:t>
            </a:r>
            <a:r>
              <a:rPr lang="en-GB" dirty="0"/>
              <a:t>: calculates YTD sales.</a:t>
            </a:r>
          </a:p>
          <a:p>
            <a:pPr fontAlgn="base"/>
            <a:r>
              <a:rPr lang="en-GB" b="1" dirty="0"/>
              <a:t>LY YTD Sales</a:t>
            </a:r>
            <a:r>
              <a:rPr lang="en-GB" dirty="0"/>
              <a:t>: calculates last year YTD sales.</a:t>
            </a:r>
          </a:p>
          <a:p>
            <a:pPr fontAlgn="base"/>
            <a:r>
              <a:rPr lang="en-GB" b="1" dirty="0"/>
              <a:t>YTD Sales Var</a:t>
            </a:r>
            <a:r>
              <a:rPr lang="en-GB" dirty="0"/>
              <a:t>: calculates sales variance between this year and last year YTD sales.</a:t>
            </a:r>
          </a:p>
          <a:p>
            <a:pPr fontAlgn="base"/>
            <a:r>
              <a:rPr lang="en-GB" b="1" dirty="0"/>
              <a:t>YTD Sales Var %</a:t>
            </a:r>
            <a:r>
              <a:rPr lang="en-GB" dirty="0"/>
              <a:t>: calculates sales variance between this year and last year YTD sales in percentage.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Sales</a:t>
            </a:r>
            <a:r>
              <a:rPr lang="en-GB" dirty="0"/>
              <a:t>: calculates sales for </a:t>
            </a:r>
            <a:r>
              <a:rPr lang="en-GB" dirty="0" err="1"/>
              <a:t>VanArsdel</a:t>
            </a:r>
            <a:r>
              <a:rPr lang="en-GB" dirty="0"/>
              <a:t> manufactured goods.</a:t>
            </a:r>
          </a:p>
          <a:p>
            <a:pPr fontAlgn="base"/>
            <a:r>
              <a:rPr lang="en-GB" b="1" dirty="0"/>
              <a:t>% Sales Market Share</a:t>
            </a:r>
            <a:r>
              <a:rPr lang="en-GB" dirty="0"/>
              <a:t>: calculates the percentage of </a:t>
            </a:r>
            <a:r>
              <a:rPr lang="en-GB" dirty="0" err="1"/>
              <a:t>VanArsdel</a:t>
            </a:r>
            <a:r>
              <a:rPr lang="en-GB" dirty="0"/>
              <a:t> manufactured goods from the total sales.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B9F-4FC8-4E37-9334-8FEDC92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703B-B327-4C95-A0D8-95239914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 Units</a:t>
            </a:r>
            <a:r>
              <a:rPr lang="en-GB" dirty="0"/>
              <a:t>: Total Units = SUM(Sales[Units])</a:t>
            </a:r>
          </a:p>
          <a:p>
            <a:pPr fontAlgn="base"/>
            <a:r>
              <a:rPr lang="en-GB" b="1" dirty="0"/>
              <a:t>LY Total Units:</a:t>
            </a:r>
            <a:r>
              <a:rPr lang="en-GB" dirty="0"/>
              <a:t> LY Total Units = CALCULATE([Total Units],SAMEPERIODLASTYEAR('Date'[Date])</a:t>
            </a:r>
          </a:p>
          <a:p>
            <a:pPr fontAlgn="base"/>
            <a:r>
              <a:rPr lang="en-GB" b="1" dirty="0"/>
              <a:t>Total Units Var</a:t>
            </a:r>
            <a:r>
              <a:rPr lang="en-GB" dirty="0"/>
              <a:t>: Total Units Var = [Total Units] - [LY Total Units]</a:t>
            </a:r>
          </a:p>
          <a:p>
            <a:pPr fontAlgn="base"/>
            <a:r>
              <a:rPr lang="en-GB" b="1" dirty="0"/>
              <a:t>Total Units Var %</a:t>
            </a:r>
            <a:r>
              <a:rPr lang="en-GB" dirty="0"/>
              <a:t>: Total Units Var % = DIVIDE([Total Units Var],[LY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BF5-5BC4-4800-8C54-E66BCFC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YTDs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F8F1-7894-4804-A180-21533EF2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YTD Total Units</a:t>
            </a:r>
            <a:r>
              <a:rPr lang="en-GB" dirty="0"/>
              <a:t>: YTD Total Units = TOTALYTD([Total Units],'Date'[Date])</a:t>
            </a:r>
          </a:p>
          <a:p>
            <a:pPr fontAlgn="base"/>
            <a:r>
              <a:rPr lang="en-GB" b="1" dirty="0"/>
              <a:t>LY YTD Total Units:</a:t>
            </a:r>
            <a:r>
              <a:rPr lang="en-GB" dirty="0"/>
              <a:t> LY YTD Total Units = CALCULATE([YTD Total Units],SAMEPERIODLASTYEAR('Date'[Date]))</a:t>
            </a:r>
          </a:p>
          <a:p>
            <a:pPr fontAlgn="base"/>
            <a:r>
              <a:rPr lang="en-GB" b="1" dirty="0"/>
              <a:t>YTD Total Units Var</a:t>
            </a:r>
            <a:r>
              <a:rPr lang="en-GB" dirty="0"/>
              <a:t>: YTD Total Units Var = [YTD Total Units] - [LY YTD Total Units]</a:t>
            </a:r>
          </a:p>
          <a:p>
            <a:pPr fontAlgn="base"/>
            <a:r>
              <a:rPr lang="en-GB" b="1" dirty="0"/>
              <a:t>YTD Total Units Var %</a:t>
            </a:r>
            <a:r>
              <a:rPr lang="en-GB" dirty="0"/>
              <a:t>: YTD Total Units Var % = DIVIDE([YTD Total Units Var],[LY YTD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65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2FE-EF5E-4222-92F1-18E088C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Market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95CB-48CC-45F9-9BB6-36FA14D1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Units</a:t>
            </a:r>
            <a:r>
              <a:rPr lang="en-GB" dirty="0"/>
              <a:t>: Total </a:t>
            </a:r>
            <a:r>
              <a:rPr lang="en-GB" dirty="0" err="1"/>
              <a:t>VanArsdel</a:t>
            </a:r>
            <a:r>
              <a:rPr lang="en-GB" dirty="0"/>
              <a:t> Units = CALCULATE([Total Units],Manufacturers[Manufacturer]="</a:t>
            </a:r>
            <a:r>
              <a:rPr lang="en-GB" dirty="0" err="1"/>
              <a:t>VanArsdel</a:t>
            </a:r>
            <a:r>
              <a:rPr lang="en-GB" dirty="0"/>
              <a:t>")</a:t>
            </a:r>
          </a:p>
          <a:p>
            <a:pPr fontAlgn="base"/>
            <a:r>
              <a:rPr lang="en-GB" b="1" dirty="0"/>
              <a:t>% Units Market Share:</a:t>
            </a:r>
            <a:r>
              <a:rPr lang="en-GB" dirty="0"/>
              <a:t> % Units Market Share = IF([Total </a:t>
            </a:r>
            <a:r>
              <a:rPr lang="en-GB" dirty="0" err="1"/>
              <a:t>VanArsdel</a:t>
            </a:r>
            <a:r>
              <a:rPr lang="en-GB" dirty="0"/>
              <a:t> Units]=0,0,DIVIDE([Total </a:t>
            </a:r>
            <a:r>
              <a:rPr lang="en-GB" dirty="0" err="1"/>
              <a:t>VanArsdel</a:t>
            </a:r>
            <a:r>
              <a:rPr lang="en-GB" dirty="0"/>
              <a:t> Units],[Total Units],0))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18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YTD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YTD = CALCULATE ( [Base Measure],</a:t>
            </a:r>
          </a:p>
          <a:p>
            <a:pPr algn="l"/>
            <a:r>
              <a:rPr lang="en-GB" dirty="0"/>
              <a:t>	FILTER (    All ( </a:t>
            </a:r>
            <a:r>
              <a:rPr lang="en-GB" dirty="0" err="1"/>
              <a:t>DimDate</a:t>
            </a:r>
            <a:r>
              <a:rPr lang="en-GB" dirty="0"/>
              <a:t> ) ,</a:t>
            </a:r>
          </a:p>
          <a:p>
            <a:pPr algn="l"/>
            <a:r>
              <a:rPr lang="en-GB" dirty="0"/>
              <a:t>	</a:t>
            </a:r>
            <a:r>
              <a:rPr lang="en-GB" dirty="0" err="1"/>
              <a:t>dimDate</a:t>
            </a:r>
            <a:r>
              <a:rPr lang="en-GB" dirty="0"/>
              <a:t> [Year] = max (</a:t>
            </a:r>
            <a:r>
              <a:rPr lang="en-GB" dirty="0" err="1"/>
              <a:t>dimDate</a:t>
            </a:r>
            <a:r>
              <a:rPr lang="en-GB" dirty="0"/>
              <a:t> [Year]) </a:t>
            </a:r>
          </a:p>
          <a:p>
            <a:pPr algn="l"/>
            <a:r>
              <a:rPr lang="en-GB" dirty="0"/>
              <a:t>&amp;&amp; </a:t>
            </a:r>
            <a:r>
              <a:rPr lang="en-GB" dirty="0" err="1"/>
              <a:t>dimDate</a:t>
            </a:r>
            <a:r>
              <a:rPr lang="en-GB" dirty="0"/>
              <a:t> [ Date ]  &lt;= Max ( </a:t>
            </a:r>
            <a:r>
              <a:rPr lang="en-GB" dirty="0" err="1"/>
              <a:t>dimDate</a:t>
            </a:r>
            <a:r>
              <a:rPr lang="en-GB" dirty="0"/>
              <a:t> [Date ])   )   )</a:t>
            </a:r>
          </a:p>
          <a:p>
            <a:pPr algn="l"/>
            <a:r>
              <a:rPr lang="en-GB" dirty="0"/>
              <a:t>			&gt;= max(</a:t>
            </a:r>
            <a:r>
              <a:rPr lang="en-GB" dirty="0" err="1"/>
              <a:t>dimDate</a:t>
            </a:r>
            <a:r>
              <a:rPr lang="en-GB" dirty="0"/>
              <a:t>[</a:t>
            </a:r>
            <a:r>
              <a:rPr lang="en-GB" dirty="0" err="1"/>
              <a:t>yyyymm</a:t>
            </a:r>
            <a:r>
              <a:rPr lang="en-GB" dirty="0"/>
              <a:t>)-12</a:t>
            </a:r>
          </a:p>
          <a:p>
            <a:pPr algn="l"/>
            <a:r>
              <a:rPr lang="en-GB" dirty="0">
                <a:hlinkClick r:id="rId3"/>
              </a:rPr>
              <a:t>https://www.daxpatterns.com/time-patterns/</a:t>
            </a:r>
            <a:endParaRPr lang="en-GB" dirty="0"/>
          </a:p>
          <a:p>
            <a:pPr algn="l"/>
            <a:r>
              <a:rPr lang="en-GB" dirty="0">
                <a:hlinkClick r:id="rId4"/>
              </a:rPr>
              <a:t>https://www.daxpatterns.com/cumulative-total/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Homework</a:t>
            </a:r>
            <a:r>
              <a:rPr lang="en-GB" dirty="0"/>
              <a:t> do beginners DAX series Sam McKay 18 videos time 2 hours.</a:t>
            </a:r>
          </a:p>
          <a:p>
            <a:pPr algn="l"/>
            <a:r>
              <a:rPr lang="en-GB" dirty="0"/>
              <a:t>https://www.youtube.com/watch?v=gNR5yNczQ-s&amp;list=PL1myWUzvmmDGmLfty3BDluz8nzme1dZxg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 type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51052"/>
            <a:ext cx="8152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code here</a:t>
            </a:r>
          </a:p>
          <a:p>
            <a:endParaRPr lang="en-GB" dirty="0"/>
          </a:p>
          <a:p>
            <a:r>
              <a:rPr lang="en-GB" dirty="0"/>
              <a:t>SCD2 = CALCULATE( [Base Measure], </a:t>
            </a:r>
          </a:p>
          <a:p>
            <a:r>
              <a:rPr lang="en-GB" dirty="0"/>
              <a:t>            FILTER(‘DIM',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&gt;= 'DIM'[Start Date] &amp;&amp;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&lt;= 'DIM'[End Date]</a:t>
            </a:r>
          </a:p>
          <a:p>
            <a:r>
              <a:rPr lang="en-GB" dirty="0"/>
              <a:t>            ))</a:t>
            </a:r>
          </a:p>
          <a:p>
            <a:r>
              <a:rPr lang="en-GB" dirty="0"/>
              <a:t>/* this is with SCD2 filter on the actual dimension hierarchy table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https://blog.tallan.com/2017/02/16/analysis-services-tabular-displaying-history-and-slowly-changing-dimensions/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https://blog.gbrueckl.at/2012/02/handling-scd2-dimensions-and-facts-with-powerpivot/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Query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Check query parameter in Power Query</a:t>
            </a:r>
          </a:p>
          <a:p>
            <a:pPr algn="l"/>
            <a:r>
              <a:rPr lang="en-GB" dirty="0"/>
              <a:t>Example use for server / dev </a:t>
            </a:r>
            <a:r>
              <a:rPr lang="en-GB" dirty="0" err="1"/>
              <a:t>url</a:t>
            </a:r>
            <a:r>
              <a:rPr lang="en-GB" dirty="0"/>
              <a:t> configure</a:t>
            </a:r>
          </a:p>
          <a:p>
            <a:pPr algn="l"/>
            <a:r>
              <a:rPr lang="en-GB" dirty="0"/>
              <a:t>Change value in the Power Bi Service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Insert parameter in M code (think filter manufacturer)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Also What if parameters on canvas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2" y="-50736"/>
            <a:ext cx="6300323" cy="1040297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79222" y="1055338"/>
            <a:ext cx="2671384" cy="2671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4730097" y="1131959"/>
            <a:ext cx="6632372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&amp; Power</a:t>
            </a:r>
            <a:r>
              <a:rPr lang="en-GB" sz="3137" dirty="0"/>
              <a:t> </a:t>
            </a:r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 Solutions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4709980" y="1594067"/>
            <a:ext cx="7138356" cy="9956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architect &amp; BI solutions both on-premises &amp; Azure with a passion for Power BI </a:t>
            </a:r>
            <a:r>
              <a:rPr lang="en-US" sz="1961" dirty="0" err="1"/>
              <a:t>visulisations</a:t>
            </a:r>
            <a:r>
              <a:rPr lang="en-US" sz="1961" dirty="0"/>
              <a:t> across </a:t>
            </a:r>
            <a:r>
              <a:rPr lang="en-US" sz="1961" dirty="0" err="1"/>
              <a:t>IoT</a:t>
            </a:r>
            <a:r>
              <a:rPr lang="en-US" sz="1961" dirty="0"/>
              <a:t>, e-commerce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4709978" y="2828358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4709978" y="4411272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4709978" y="3297935"/>
            <a:ext cx="7138356" cy="96854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2017 &amp; 2018 awarded MVP for my community contributions. Co-leader of the London and Manchester Power BI User Group.</a:t>
            </a:r>
          </a:p>
          <a:p>
            <a:r>
              <a:rPr lang="en-US" sz="1765" dirty="0"/>
              <a:t>Power BI Global Advisory Board member.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4476799"/>
            <a:ext cx="484469" cy="48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2" y="5013802"/>
            <a:ext cx="485790" cy="4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8595" y="3915588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8594" y="4460032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8593" y="5013802"/>
            <a:ext cx="286067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F7FD6-1A65-4499-BBC8-2F8F9127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90" y="5820011"/>
            <a:ext cx="3087122" cy="879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E6FAB-6879-42B4-A59D-46123676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10" y="3763905"/>
            <a:ext cx="981395" cy="981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04" y="2603078"/>
            <a:ext cx="1846285" cy="74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3939796"/>
            <a:ext cx="484469" cy="484469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4709978" y="4797039"/>
            <a:ext cx="7138356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CGMA accountant all my career which keeps me commercially aware and able to work across the enterprise.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B5CF81-18E6-4E7E-B425-A82C2C012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2801" y="5521182"/>
            <a:ext cx="2160131" cy="10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Workspaces best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45915"/>
            <a:ext cx="81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quick slide demo 1.1a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Lesson 4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45915"/>
            <a:ext cx="81525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Conclude PBI Streaming ( Fiddler &amp; </a:t>
            </a:r>
            <a:r>
              <a:rPr lang="en-GB" sz="2000" dirty="0" err="1"/>
              <a:t>PubNub</a:t>
            </a:r>
            <a:r>
              <a:rPr lang="en-GB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Review Homework with RANKX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PBI AAD B2B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Power BI Gateways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Scheduled Refresh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Row Level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Demos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48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Real time datasets: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See slides  15-27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-Summit - Streaming IoT Power BI Dashboards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Push to API from Fiddler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Pub Nub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Historic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Streaming Analytics demo (not time)…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02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Ultimate Beginners 18 lessons 2 hours : Enterprise DNA training</a:t>
            </a:r>
          </a:p>
          <a:p>
            <a:pPr algn="l"/>
            <a:r>
              <a:rPr lang="en-GB" dirty="0"/>
              <a:t>1: Evaluation context (1.8)</a:t>
            </a:r>
          </a:p>
          <a:p>
            <a:pPr algn="l"/>
            <a:r>
              <a:rPr lang="en-GB" dirty="0"/>
              <a:t>2: Filter or Row depending on DAX</a:t>
            </a:r>
          </a:p>
          <a:p>
            <a:pPr algn="l"/>
            <a:r>
              <a:rPr lang="en-GB" dirty="0"/>
              <a:t>Filter context (1.9)</a:t>
            </a:r>
          </a:p>
          <a:p>
            <a:pPr algn="l"/>
            <a:r>
              <a:rPr lang="en-GB" dirty="0"/>
              <a:t>Row context (watch 1.10)</a:t>
            </a:r>
          </a:p>
          <a:p>
            <a:pPr algn="l"/>
            <a:r>
              <a:rPr lang="en-GB" dirty="0"/>
              <a:t>30 rolling days re Oliver question see 1.11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Video 1.18 DAX RANKX did you get it ? Next slide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Check this resource for DAX</a:t>
            </a:r>
          </a:p>
          <a:p>
            <a:pPr algn="l"/>
            <a:r>
              <a:rPr lang="en-GB" dirty="0"/>
              <a:t>https://www.powerpivotpro.com/wp-content/uploads/2015/10/PowerPivotPro-Reference-Card.pdf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5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RANKX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60" y="2635321"/>
            <a:ext cx="9144000" cy="35063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Customer Group Profits =</a:t>
            </a:r>
          </a:p>
          <a:p>
            <a:pPr algn="l"/>
            <a:r>
              <a:rPr lang="en-GB" dirty="0"/>
              <a:t>CALCULATE( [Total Profits],</a:t>
            </a:r>
          </a:p>
          <a:p>
            <a:pPr algn="l"/>
            <a:r>
              <a:rPr lang="en-GB" dirty="0"/>
              <a:t>FILTER( VALUES( Customers[Customer Name] ),</a:t>
            </a:r>
          </a:p>
          <a:p>
            <a:pPr algn="l"/>
            <a:r>
              <a:rPr lang="en-GB" dirty="0"/>
              <a:t>COUNTROWS(</a:t>
            </a:r>
          </a:p>
          <a:p>
            <a:pPr algn="l"/>
            <a:r>
              <a:rPr lang="en-GB" dirty="0"/>
              <a:t>	FILTER( 'Customer Groups’,</a:t>
            </a:r>
          </a:p>
          <a:p>
            <a:pPr algn="l"/>
            <a:r>
              <a:rPr lang="en-GB" dirty="0"/>
              <a:t>	RANKX( ALL( Customers[Customer Name] ), [Total Profits],, DESC ) &gt; 'Customer Groups'[Min]</a:t>
            </a:r>
          </a:p>
          <a:p>
            <a:pPr algn="l"/>
            <a:r>
              <a:rPr lang="en-GB" dirty="0"/>
              <a:t>	&amp;&amp; RANKX( ALL( Customers[Customer Name] ), [Total Profits],, DESC ) &lt;= 'Customer Groups'[Max] ) )</a:t>
            </a:r>
          </a:p>
          <a:p>
            <a:pPr algn="l"/>
            <a:r>
              <a:rPr lang="en-GB" dirty="0"/>
              <a:t>&gt; 0 ) )</a:t>
            </a:r>
          </a:p>
          <a:p>
            <a:pPr algn="l"/>
            <a:endParaRPr lang="en-GB" sz="1600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524000" y="909264"/>
            <a:ext cx="9972782" cy="114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Dynamic Top 10 dynamically by product.</a:t>
            </a:r>
          </a:p>
          <a:p>
            <a:pPr algn="l"/>
            <a:r>
              <a:rPr lang="en-GB" dirty="0"/>
              <a:t>Learn RANKX https://www.youtube.com/watch?v=HJdVfYkfhmE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0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AAD B2B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Use slides from training 13.3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4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14D5F-8442-4E39-A57C-F7DFCFE5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987602"/>
            <a:ext cx="9654283" cy="53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Row Level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Homework do the Start Wars ship RLS many 2 many test.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https://datachant.com/2017/06/03/rls-star-wars-power-bi-challenge/</a:t>
            </a:r>
          </a:p>
        </p:txBody>
      </p:sp>
    </p:spTree>
    <p:extLst>
      <p:ext uri="{BB962C8B-B14F-4D97-AF65-F5344CB8AC3E}">
        <p14:creationId xmlns:p14="http://schemas.microsoft.com/office/powerpoint/2010/main" val="174799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 Email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Issue email </a:t>
            </a:r>
            <a:r>
              <a:rPr lang="en-GB" dirty="0">
                <a:hlinkClick r:id="rId3"/>
              </a:rPr>
              <a:t>account@wottabyte.com</a:t>
            </a:r>
            <a:endParaRPr lang="en-GB" dirty="0"/>
          </a:p>
          <a:p>
            <a:pPr algn="l"/>
            <a:r>
              <a:rPr lang="en-GB" dirty="0"/>
              <a:t>Issue email onboarding instructions with webmail </a:t>
            </a:r>
          </a:p>
          <a:p>
            <a:pPr algn="l"/>
            <a:r>
              <a:rPr lang="en-GB" dirty="0"/>
              <a:t>http://192.185.116.148:2095</a:t>
            </a:r>
          </a:p>
          <a:p>
            <a:pPr algn="l"/>
            <a:r>
              <a:rPr lang="en-GB" dirty="0"/>
              <a:t>generic P@ssw0rd1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50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759591"/>
          </a:xfrm>
        </p:spPr>
        <p:txBody>
          <a:bodyPr>
            <a:normAutofit/>
          </a:bodyPr>
          <a:lstStyle/>
          <a:p>
            <a:r>
              <a:rPr lang="en-GB" dirty="0"/>
              <a:t>Power BI Lesson 5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Lesson 5 Mon 11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</a:p>
          <a:p>
            <a:pPr algn="l"/>
            <a:r>
              <a:rPr lang="en-GB" dirty="0" err="1"/>
              <a:t>PowerBI</a:t>
            </a:r>
            <a:r>
              <a:rPr lang="en-GB" dirty="0"/>
              <a:t> AI features @ Microsoft Reactor NOT at We Work</a:t>
            </a:r>
          </a:p>
          <a:p>
            <a:pPr algn="l"/>
            <a:r>
              <a:rPr lang="en-GB" dirty="0"/>
              <a:t>Register here:</a:t>
            </a:r>
          </a:p>
          <a:p>
            <a:pPr algn="l"/>
            <a:r>
              <a:rPr lang="en-GB" dirty="0">
                <a:hlinkClick r:id="rId3"/>
              </a:rPr>
              <a:t>https://www.meetup.com/Power-BI-Data-Scientist-Artificial-Intelligence-Solutions/events/258666451/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See slides on Cognitive Services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Introductions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Introduction &amp; the PBI ecosystem.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Onboarding a .</a:t>
            </a:r>
            <a:r>
              <a:rPr lang="en-GB" dirty="0" err="1"/>
              <a:t>pbix</a:t>
            </a:r>
            <a:r>
              <a:rPr lang="en-GB" dirty="0"/>
              <a:t> each do a demo to understand level &amp; ability. (PQE view, </a:t>
            </a:r>
            <a:r>
              <a:rPr lang="en-GB" dirty="0" err="1"/>
              <a:t>datamodel</a:t>
            </a:r>
            <a:r>
              <a:rPr lang="en-GB" dirty="0"/>
              <a:t>, </a:t>
            </a:r>
            <a:r>
              <a:rPr lang="en-GB" dirty="0" err="1"/>
              <a:t>datasource</a:t>
            </a:r>
            <a:r>
              <a:rPr lang="en-GB" dirty="0"/>
              <a:t>, trace base measures).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Drill-Through,  Bookmarks, sync slicers &amp; custom tooltips. (didn’t do so set as homework)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Homework: create a report with a slide on screen sync slicer (bookmark). (didn’t set as homework so will demo in Lesson 2.)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email, PBI workspace, Slack and an Azure subscription.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9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759591"/>
          </a:xfrm>
        </p:spPr>
        <p:txBody>
          <a:bodyPr>
            <a:normAutofit/>
          </a:bodyPr>
          <a:lstStyle/>
          <a:p>
            <a:r>
              <a:rPr lang="en-GB" dirty="0"/>
              <a:t>Power BI Lesson 6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55000" lnSpcReduction="2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Lesson 6 Mon 18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</a:p>
          <a:p>
            <a:pPr algn="l"/>
            <a:r>
              <a:rPr lang="en-GB" dirty="0" err="1"/>
              <a:t>Hoemwork</a:t>
            </a:r>
            <a:r>
              <a:rPr lang="en-GB" dirty="0"/>
              <a:t> </a:t>
            </a:r>
            <a:r>
              <a:rPr lang="en-GB" dirty="0" err="1"/>
              <a:t>Starwars</a:t>
            </a:r>
            <a:r>
              <a:rPr lang="en-GB" dirty="0"/>
              <a:t> RLS.</a:t>
            </a:r>
          </a:p>
          <a:p>
            <a:pPr algn="l"/>
            <a:r>
              <a:rPr lang="en-GB" dirty="0"/>
              <a:t>Final lesson : Demos of work progress in service. Any demos ?</a:t>
            </a:r>
          </a:p>
          <a:p>
            <a:pPr algn="l"/>
            <a:r>
              <a:rPr lang="en-GB" dirty="0"/>
              <a:t>Resume of what we have learnt. (review past slides)</a:t>
            </a:r>
          </a:p>
          <a:p>
            <a:pPr algn="l"/>
            <a:r>
              <a:rPr lang="en-GB" dirty="0"/>
              <a:t>Exam 70-778 enrol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Power BI grows up</a:t>
            </a:r>
          </a:p>
          <a:p>
            <a:pPr algn="l"/>
            <a:r>
              <a:rPr lang="en-GB" dirty="0"/>
              <a:t>Modelling 9 realms Turley (slides 19)</a:t>
            </a:r>
          </a:p>
          <a:p>
            <a:pPr algn="l"/>
            <a:r>
              <a:rPr lang="en-GB" dirty="0"/>
              <a:t>Direct Query . Try it our now.</a:t>
            </a:r>
          </a:p>
          <a:p>
            <a:pPr algn="l"/>
            <a:r>
              <a:rPr lang="en-GB" dirty="0"/>
              <a:t>Composite models : Direct query &amp; cached.</a:t>
            </a:r>
          </a:p>
          <a:p>
            <a:pPr algn="l"/>
            <a:r>
              <a:rPr lang="en-GB" dirty="0"/>
              <a:t>Incremental refresh (also on Dataflows)</a:t>
            </a:r>
          </a:p>
          <a:p>
            <a:pPr algn="l"/>
            <a:r>
              <a:rPr lang="en-GB" dirty="0"/>
              <a:t>Power BI Premium explain what is. </a:t>
            </a:r>
          </a:p>
          <a:p>
            <a:pPr algn="l"/>
            <a:r>
              <a:rPr lang="en-GB" dirty="0"/>
              <a:t>Power BI Admin roles &amp; duties</a:t>
            </a:r>
          </a:p>
          <a:p>
            <a:pPr algn="l"/>
            <a:r>
              <a:rPr lang="en-GB" dirty="0"/>
              <a:t>Enterprise rollouts  (</a:t>
            </a:r>
            <a:r>
              <a:rPr lang="en-GB" dirty="0" err="1"/>
              <a:t>datamodellers</a:t>
            </a:r>
            <a:r>
              <a:rPr lang="en-GB" dirty="0"/>
              <a:t>/reporters/BAU consumers)</a:t>
            </a:r>
          </a:p>
          <a:p>
            <a:pPr algn="l"/>
            <a:r>
              <a:rPr lang="en-GB" dirty="0"/>
              <a:t>Other tools : DAX Studio/ Publisher for Excel/ PowerPoint Power BI Tiles /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8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Resume previous 5 lessons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01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BI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Composite 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E84-9C9E-4E15-B418-0B61DF4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Query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53A2-1B07-453D-B65F-E42F46C1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 a demo of DQ</a:t>
            </a:r>
          </a:p>
          <a:p>
            <a:r>
              <a:rPr lang="en-US" dirty="0">
                <a:cs typeface="Calibri"/>
              </a:rPr>
              <a:t>Do a demo of Live Connection (like to a PBI </a:t>
            </a:r>
            <a:r>
              <a:rPr lang="en-US" dirty="0" err="1">
                <a:cs typeface="Calibri"/>
              </a:rPr>
              <a:t>datamodel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65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D8F5-4F35-400D-B39A-62BB75B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View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0F99-05DA-4F2B-9F35-72BB4557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Preview Features: Enable modelling View</a:t>
            </a:r>
          </a:p>
          <a:p>
            <a:r>
              <a:rPr lang="en-US" dirty="0">
                <a:cs typeface="Calibri"/>
              </a:rPr>
              <a:t>+add new </a:t>
            </a:r>
            <a:r>
              <a:rPr lang="en-US" dirty="0" err="1">
                <a:cs typeface="Calibri"/>
              </a:rPr>
              <a:t>datamodelling</a:t>
            </a:r>
            <a:r>
              <a:rPr lang="en-US" dirty="0">
                <a:cs typeface="Calibri"/>
              </a:rPr>
              <a:t> view</a:t>
            </a:r>
          </a:p>
          <a:p>
            <a:r>
              <a:rPr lang="en-US" dirty="0">
                <a:cs typeface="Calibri"/>
              </a:rPr>
              <a:t>Drag a table on top the view </a:t>
            </a:r>
            <a:endParaRPr lang="en-US"/>
          </a:p>
          <a:p>
            <a:r>
              <a:rPr lang="en-US" dirty="0">
                <a:cs typeface="Calibri"/>
              </a:rPr>
              <a:t>Right click the same table and add related tables.</a:t>
            </a:r>
            <a:endParaRPr lang="en-US" dirty="0"/>
          </a:p>
          <a:p>
            <a:r>
              <a:rPr lang="en-US" dirty="0">
                <a:cs typeface="Calibri"/>
              </a:rPr>
              <a:t>In the properties pane you can Set common properties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925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1B24-0A98-4C2E-8B92-10379B0E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4EDB-086D-4E68-8F38-4E70F4C9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https://docs.microsoft.com/en-us/power-bi/desktop-storage-mode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Import / Direct Query / Dual</a:t>
            </a:r>
          </a:p>
          <a:p>
            <a:r>
              <a:rPr lang="en-US" dirty="0">
                <a:cs typeface="Calibri" panose="020F0502020204030204"/>
              </a:rPr>
              <a:t>Dual think dimension in composite models</a:t>
            </a:r>
          </a:p>
          <a:p>
            <a:r>
              <a:rPr lang="en-US" dirty="0">
                <a:cs typeface="Calibri" panose="020F0502020204030204"/>
              </a:rPr>
              <a:t>Even if DQ like a dimension now it is cached all the same for a composite </a:t>
            </a:r>
            <a:r>
              <a:rPr lang="en-US" dirty="0" err="1">
                <a:cs typeface="Calibri" panose="020F0502020204030204"/>
              </a:rPr>
              <a:t>datamodel</a:t>
            </a:r>
            <a:r>
              <a:rPr lang="en-US" dirty="0">
                <a:cs typeface="Calibri" panose="020F0502020204030204"/>
              </a:rPr>
              <a:t> to make it speedy.</a:t>
            </a:r>
          </a:p>
          <a:p>
            <a:r>
              <a:rPr lang="en-US" dirty="0">
                <a:cs typeface="Calibri" panose="020F0502020204030204"/>
              </a:rPr>
              <a:t>Right click table &gt; Properties&gt;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05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91C-F70B-4388-8374-6837FB1F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Composite </a:t>
            </a:r>
            <a:r>
              <a:rPr lang="en-US" dirty="0" err="1">
                <a:cs typeface="Calibri Light"/>
              </a:rPr>
              <a:t>Datamodels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ACF1-BCB3-448D-985F-CDA09E99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15" y="18647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https://docs.microsoft.com/en-us/power-bi/desktop-composite-models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Multiple data connections DQ &amp; cached.</a:t>
            </a:r>
            <a:endParaRPr lang="en-US" dirty="0"/>
          </a:p>
          <a:p>
            <a:r>
              <a:rPr lang="en-US" dirty="0">
                <a:cs typeface="Calibri"/>
              </a:rPr>
              <a:t>If a relationship is cross-source then it  must be many-to-many</a:t>
            </a:r>
            <a:endParaRPr lang="en-US" dirty="0"/>
          </a:p>
          <a:p>
            <a:r>
              <a:rPr lang="en-US" dirty="0">
                <a:cs typeface="Calibri"/>
              </a:rPr>
              <a:t>See property pane to view table connection mode and settings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712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Composite </a:t>
            </a:r>
            <a:r>
              <a:rPr lang="en-GB" dirty="0" err="1"/>
              <a:t>Datamodels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69812-1031-4F9B-8543-0BD5BC0F9FF4}"/>
              </a:ext>
            </a:extLst>
          </p:cNvPr>
          <p:cNvSpPr txBox="1"/>
          <p:nvPr/>
        </p:nvSpPr>
        <p:spPr>
          <a:xfrm>
            <a:off x="1639370" y="1263722"/>
            <a:ext cx="8722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Composite models Demo</a:t>
            </a:r>
          </a:p>
          <a:p>
            <a:endParaRPr lang="en-GB" dirty="0"/>
          </a:p>
          <a:p>
            <a:r>
              <a:rPr lang="en-GB" dirty="0"/>
              <a:t>Do direct Query (SQL DB) then model data see DQ only</a:t>
            </a:r>
          </a:p>
          <a:p>
            <a:r>
              <a:rPr lang="en-GB" dirty="0"/>
              <a:t>Then do load data and see dual mode</a:t>
            </a:r>
          </a:p>
          <a:p>
            <a:r>
              <a:rPr lang="en-GB" dirty="0"/>
              <a:t>Connect table and show many 2 many only</a:t>
            </a:r>
          </a:p>
          <a:p>
            <a:r>
              <a:rPr lang="en-GB" dirty="0"/>
              <a:t>Then show table report (think sales v budget)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D92DB-7FEC-42FE-8A2D-B42D8E04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84" y="3564087"/>
            <a:ext cx="4237879" cy="277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8E7F4-30EF-4B0D-9741-150A4A32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90" y="2781570"/>
            <a:ext cx="5445544" cy="2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2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E615-A217-424A-87F4-211D10B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Many 2 Many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2406-96B9-4A5D-BDD9-207BDB88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From July 2018</a:t>
            </a:r>
          </a:p>
          <a:p>
            <a:r>
              <a:rPr lang="en-US" dirty="0">
                <a:cs typeface="Calibri"/>
                <a:hlinkClick r:id="rId2"/>
              </a:rPr>
              <a:t>https://docs.microsoft.com/en-us/power-bi/desktop-many-to-many-relationships</a:t>
            </a:r>
            <a:endParaRPr lang="en-US"/>
          </a:p>
          <a:p>
            <a:r>
              <a:rPr lang="en-US" dirty="0">
                <a:cs typeface="Calibri"/>
              </a:rPr>
              <a:t>Historically 1 table must have unique attribute (think many to 1)</a:t>
            </a:r>
            <a:endParaRPr lang="en-US" dirty="0"/>
          </a:p>
          <a:p>
            <a:r>
              <a:rPr lang="en-US" dirty="0">
                <a:cs typeface="Calibri"/>
              </a:rPr>
              <a:t>Avoids staging tables </a:t>
            </a:r>
            <a:endParaRPr lang="en-US"/>
          </a:p>
          <a:p>
            <a:r>
              <a:rPr lang="en-US" dirty="0">
                <a:cs typeface="Calibri"/>
              </a:rPr>
              <a:t>Only mode for an aggregation table to hit the DQ source (see Aggregations)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89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BD93EA-69DE-4825-91E7-FCB47BAE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46" y="98498"/>
            <a:ext cx="7500815" cy="67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 Better reporting techniques: arrows 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Drill through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Tooltip cards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Bookmarks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Sync Slicers (didn’t do)</a:t>
            </a:r>
          </a:p>
          <a:p>
            <a:pPr marL="514350" indent="-514350" algn="l">
              <a:buFont typeface="+mj-lt"/>
              <a:buAutoNum type="arabicPeriod"/>
            </a:pP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6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0D7C-488F-467D-AA7D-93771C2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Aggregations</a:t>
            </a:r>
            <a:endParaRPr lang="en-US" dirty="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1ED9F6-71F3-4389-B088-4880B8EE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15" y="1722833"/>
            <a:ext cx="4101123" cy="49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86D8-6AFF-4F51-8923-AF7C71E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Aggregations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782-C906-4EE3-9394-093B02D2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 err="1"/>
              <a:t>Agg</a:t>
            </a:r>
            <a:r>
              <a:rPr lang="en-GB" dirty="0"/>
              <a:t> tables with Chris Wade </a:t>
            </a:r>
          </a:p>
          <a:p>
            <a:r>
              <a:rPr lang="en-US" dirty="0">
                <a:cs typeface="Calibri"/>
                <a:hlinkClick r:id="rId2"/>
              </a:rPr>
              <a:t>https://www.youtube.com/watch?v=RdHSo43LkQg</a:t>
            </a:r>
            <a:endParaRPr lang="en-US" dirty="0"/>
          </a:p>
          <a:p>
            <a:r>
              <a:rPr lang="en-US" dirty="0">
                <a:cs typeface="Calibri"/>
              </a:rPr>
              <a:t>Weak relationships v strong relationships</a:t>
            </a:r>
            <a:endParaRPr lang="en-US" dirty="0"/>
          </a:p>
          <a:p>
            <a:r>
              <a:rPr lang="en-US" dirty="0">
                <a:cs typeface="Calibri"/>
              </a:rPr>
              <a:t>Hide aggregation table</a:t>
            </a:r>
            <a:endParaRPr lang="en-US" dirty="0"/>
          </a:p>
          <a:p>
            <a:r>
              <a:rPr lang="en-US" dirty="0">
                <a:cs typeface="Calibri"/>
              </a:rPr>
              <a:t>Manage the actual aggregations, right click </a:t>
            </a:r>
            <a:r>
              <a:rPr lang="en-US" dirty="0" err="1">
                <a:cs typeface="Calibri"/>
              </a:rPr>
              <a:t>Agg</a:t>
            </a:r>
            <a:r>
              <a:rPr lang="en-US" dirty="0">
                <a:cs typeface="Calibri"/>
              </a:rPr>
              <a:t> table &gt; Manage aggregations</a:t>
            </a:r>
            <a:endParaRPr lang="en-US" dirty="0"/>
          </a:p>
          <a:p>
            <a:r>
              <a:rPr lang="en-US" dirty="0">
                <a:cs typeface="Calibri"/>
              </a:rPr>
              <a:t>Map </a:t>
            </a:r>
            <a:r>
              <a:rPr lang="en-US" dirty="0" err="1">
                <a:cs typeface="Calibri"/>
              </a:rPr>
              <a:t>agg</a:t>
            </a:r>
            <a:r>
              <a:rPr lang="en-US" dirty="0">
                <a:cs typeface="Calibri"/>
              </a:rPr>
              <a:t> table to detailed (DQ) table</a:t>
            </a:r>
            <a:endParaRPr lang="en-US" dirty="0"/>
          </a:p>
          <a:p>
            <a:r>
              <a:rPr lang="en-US" dirty="0">
                <a:cs typeface="Calibri"/>
              </a:rPr>
              <a:t>Specify ‘</a:t>
            </a:r>
            <a:r>
              <a:rPr lang="en-US" dirty="0" err="1">
                <a:cs typeface="Calibri"/>
              </a:rPr>
              <a:t>Summaarization</a:t>
            </a:r>
            <a:r>
              <a:rPr lang="en-US" dirty="0">
                <a:cs typeface="Calibri"/>
              </a:rPr>
              <a:t>’ of the associated Detailed Table[column]</a:t>
            </a:r>
            <a:endParaRPr lang="en-US" dirty="0"/>
          </a:p>
          <a:p>
            <a:r>
              <a:rPr lang="en-US" dirty="0">
                <a:cs typeface="Calibri"/>
              </a:rPr>
              <a:t>Summarizations Count/ </a:t>
            </a:r>
            <a:r>
              <a:rPr lang="en-US" dirty="0" err="1">
                <a:cs typeface="Calibri"/>
              </a:rPr>
              <a:t>GroupBY</a:t>
            </a:r>
            <a:r>
              <a:rPr lang="en-US" dirty="0">
                <a:cs typeface="Calibri"/>
              </a:rPr>
              <a:t>/ Max/ Min/ Sum/ </a:t>
            </a:r>
            <a:r>
              <a:rPr lang="en-US" dirty="0" err="1">
                <a:cs typeface="Calibri"/>
              </a:rPr>
              <a:t>CountRows</a:t>
            </a:r>
            <a:endParaRPr lang="en-US" dirty="0" err="1"/>
          </a:p>
          <a:p>
            <a:r>
              <a:rPr lang="en-US" dirty="0">
                <a:cs typeface="Calibri"/>
              </a:rPr>
              <a:t>Talk about relationship models V Hadoop </a:t>
            </a:r>
            <a:r>
              <a:rPr lang="en-US" dirty="0" err="1">
                <a:cs typeface="Calibri"/>
              </a:rPr>
              <a:t>normalised</a:t>
            </a:r>
            <a:r>
              <a:rPr lang="en-US" dirty="0">
                <a:cs typeface="Calibri"/>
              </a:rPr>
              <a:t> tables and that </a:t>
            </a:r>
            <a:r>
              <a:rPr lang="en-US" dirty="0" err="1">
                <a:cs typeface="Calibri"/>
              </a:rPr>
              <a:t>GroupBy</a:t>
            </a:r>
            <a:r>
              <a:rPr lang="en-US" dirty="0">
                <a:cs typeface="Calibri"/>
              </a:rPr>
              <a:t> mapping for each column is required.</a:t>
            </a:r>
            <a:endParaRPr lang="en-US" dirty="0"/>
          </a:p>
          <a:p>
            <a:r>
              <a:rPr lang="en-US" dirty="0">
                <a:cs typeface="Calibri"/>
              </a:rPr>
              <a:t>Different Aggregation tables and different granularity and Precedence.</a:t>
            </a:r>
            <a:endParaRPr lang="en-US" dirty="0"/>
          </a:p>
          <a:p>
            <a:r>
              <a:rPr lang="en-US" dirty="0">
                <a:cs typeface="Calibri"/>
                <a:hlinkClick r:id="rId3"/>
              </a:rPr>
              <a:t>https://docs.microsoft.com/en-us/power-bi/desktop-aggregations#aggregation-precedence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81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583-83D0-487E-AAFA-D3C8A308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BI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5D21-088C-40AB-BFDF-0481DBB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Sql</a:t>
            </a:r>
            <a:r>
              <a:rPr lang="en-US" dirty="0">
                <a:cs typeface="Calibri"/>
              </a:rPr>
              <a:t> Profiler</a:t>
            </a:r>
          </a:p>
          <a:p>
            <a:r>
              <a:rPr lang="en-US" dirty="0">
                <a:cs typeface="Calibri"/>
              </a:rPr>
              <a:t>Dax Studio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4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Premium : Incremental Refresh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See </a:t>
            </a:r>
            <a:r>
              <a:rPr lang="en-GB" dirty="0">
                <a:hlinkClick r:id="rId3"/>
              </a:rPr>
              <a:t>https://www.youtube.com/watch?v=CajQjq70Kpg</a:t>
            </a:r>
            <a:endParaRPr lang="en-GB" dirty="0"/>
          </a:p>
          <a:p>
            <a:pPr algn="l"/>
            <a:r>
              <a:rPr lang="en-GB" dirty="0"/>
              <a:t>Read </a:t>
            </a:r>
            <a:r>
              <a:rPr lang="en-GB" dirty="0">
                <a:hlinkClick r:id="rId4"/>
              </a:rPr>
              <a:t>https://docs.microsoft.com/en-gb/power-bi/service-premium-incremental-refresh</a:t>
            </a:r>
            <a:endParaRPr lang="en-GB" dirty="0"/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Preview feature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In Power Query set Parameters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Filter on date range is&gt;= </a:t>
            </a:r>
            <a:r>
              <a:rPr lang="en-GB" dirty="0" err="1"/>
              <a:t>RangeStart</a:t>
            </a:r>
            <a:r>
              <a:rPr lang="en-GB" dirty="0"/>
              <a:t> and &lt; </a:t>
            </a:r>
            <a:r>
              <a:rPr lang="en-GB" dirty="0" err="1"/>
              <a:t>RangeEnd</a:t>
            </a:r>
            <a:endParaRPr lang="en-GB" dirty="0"/>
          </a:p>
          <a:p>
            <a:pPr marL="457200" indent="-457200" algn="l">
              <a:buFont typeface="+mj-lt"/>
              <a:buAutoNum type="arabicPeriod"/>
            </a:pPr>
            <a:r>
              <a:rPr lang="en-GB" dirty="0" err="1"/>
              <a:t>PBIdesktop</a:t>
            </a:r>
            <a:r>
              <a:rPr lang="en-GB" dirty="0"/>
              <a:t> data table define ‘incremental refresh’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Publish to Premium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22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Premium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21483-18B0-4750-BA0A-F7A7CEC787F6}"/>
              </a:ext>
            </a:extLst>
          </p:cNvPr>
          <p:cNvSpPr txBox="1"/>
          <p:nvPr/>
        </p:nvSpPr>
        <p:spPr>
          <a:xfrm>
            <a:off x="2013735" y="1916130"/>
            <a:ext cx="262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See slides 5.2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532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759591"/>
          </a:xfrm>
        </p:spPr>
        <p:txBody>
          <a:bodyPr>
            <a:normAutofit/>
          </a:bodyPr>
          <a:lstStyle/>
          <a:p>
            <a:r>
              <a:rPr lang="en-GB" dirty="0"/>
              <a:t>Power BI Lesson 5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Lesson 5 Mon 11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</a:p>
          <a:p>
            <a:pPr algn="l"/>
            <a:r>
              <a:rPr lang="en-GB" dirty="0" err="1"/>
              <a:t>PowerBI</a:t>
            </a:r>
            <a:r>
              <a:rPr lang="en-GB" dirty="0"/>
              <a:t> AI features @ Microsoft Reactor NOT at We Work</a:t>
            </a:r>
          </a:p>
          <a:p>
            <a:pPr algn="l"/>
            <a:r>
              <a:rPr lang="en-GB" dirty="0"/>
              <a:t>Register here:</a:t>
            </a:r>
          </a:p>
          <a:p>
            <a:pPr algn="l"/>
            <a:r>
              <a:rPr lang="en-GB" dirty="0">
                <a:hlinkClick r:id="rId3"/>
              </a:rPr>
              <a:t>https://www.meetup.com/Power-BI-Data-Scientist-Artificial-Intelligence-Solutions/events/258666451/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See slides on Cognitive Services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174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Microsoft is introducing four new AI-related features in Power BI:</a:t>
            </a:r>
          </a:p>
          <a:p>
            <a:pPr algn="l"/>
            <a:r>
              <a:rPr lang="en-GB" dirty="0"/>
              <a:t>Integration of Azure Cognitive Services</a:t>
            </a:r>
          </a:p>
          <a:p>
            <a:pPr algn="l"/>
            <a:r>
              <a:rPr lang="en-GB" dirty="0"/>
              <a:t>Integration of ML models hosted in Azure Machine Learning, including those built in Azure Databricks</a:t>
            </a:r>
          </a:p>
          <a:p>
            <a:pPr algn="l"/>
            <a:r>
              <a:rPr lang="en-GB" dirty="0"/>
              <a:t>The ability to create, and then use, ML models using </a:t>
            </a:r>
            <a:r>
              <a:rPr lang="en-GB" dirty="0">
                <a:hlinkClick r:id="rId3"/>
              </a:rPr>
              <a:t>Azure Automated ML</a:t>
            </a:r>
            <a:r>
              <a:rPr lang="en-GB" dirty="0"/>
              <a:t> (</a:t>
            </a:r>
            <a:r>
              <a:rPr lang="en-GB" dirty="0" err="1"/>
              <a:t>AutoML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A new Key Driver Analysis visualization that reveals which columns and values drive specific outcomes (values) for data columns serving as measures or Key Performance Indicators (KPIs)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929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Dataflows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8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&amp;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0C215-E51E-4736-8DA0-B9EBC89C8D8B}"/>
              </a:ext>
            </a:extLst>
          </p:cNvPr>
          <p:cNvSpPr txBox="1"/>
          <p:nvPr/>
        </p:nvSpPr>
        <p:spPr>
          <a:xfrm>
            <a:off x="1343025" y="1333500"/>
            <a:ext cx="827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Oliver’s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6745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&amp;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0C215-E51E-4736-8DA0-B9EBC89C8D8B}"/>
              </a:ext>
            </a:extLst>
          </p:cNvPr>
          <p:cNvSpPr txBox="1"/>
          <p:nvPr/>
        </p:nvSpPr>
        <p:spPr>
          <a:xfrm>
            <a:off x="1343025" y="1333500"/>
            <a:ext cx="827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Gaby’s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582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33" y="2054831"/>
            <a:ext cx="9846067" cy="388363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6200" dirty="0"/>
              <a:t>Homework:</a:t>
            </a:r>
          </a:p>
          <a:p>
            <a:pPr algn="l"/>
            <a:r>
              <a:rPr lang="en-GB" sz="6200" dirty="0"/>
              <a:t>TASK 1: download the last file on the </a:t>
            </a:r>
            <a:r>
              <a:rPr lang="en-GB" sz="6200" dirty="0" err="1"/>
              <a:t>github</a:t>
            </a:r>
            <a:r>
              <a:rPr lang="en-GB" sz="6200" dirty="0"/>
              <a:t> called '</a:t>
            </a:r>
            <a:r>
              <a:rPr lang="en-GB" sz="6200" dirty="0" err="1"/>
              <a:t>VanArsdel</a:t>
            </a:r>
            <a:r>
              <a:rPr lang="en-GB" sz="6200" dirty="0"/>
              <a:t> </a:t>
            </a:r>
            <a:r>
              <a:rPr lang="en-GB" sz="6200" dirty="0" err="1"/>
              <a:t>Performance.pbix</a:t>
            </a:r>
            <a:r>
              <a:rPr lang="en-GB" sz="6200" dirty="0"/>
              <a:t>’ (you too can recreate the file from scratch by following the instructions in the file DIAD.pdf on the same </a:t>
            </a:r>
            <a:r>
              <a:rPr lang="en-GB" sz="6200" dirty="0" err="1"/>
              <a:t>github</a:t>
            </a:r>
            <a:r>
              <a:rPr lang="en-GB" sz="6200" dirty="0"/>
              <a:t> and using the data.xlsx)</a:t>
            </a:r>
          </a:p>
          <a:p>
            <a:pPr algn="l"/>
            <a:r>
              <a:rPr lang="en-GB" sz="6200" dirty="0"/>
              <a:t>TASK 2: </a:t>
            </a:r>
            <a:r>
              <a:rPr lang="en-GB" sz="6200" dirty="0" err="1"/>
              <a:t>Drillthrough</a:t>
            </a:r>
            <a:r>
              <a:rPr lang="en-GB" sz="6200" dirty="0"/>
              <a:t>: on a new page in the .</a:t>
            </a:r>
            <a:r>
              <a:rPr lang="en-GB" sz="6200" dirty="0" err="1"/>
              <a:t>pbix</a:t>
            </a:r>
            <a:r>
              <a:rPr lang="en-GB" sz="6200" dirty="0"/>
              <a:t> report from Task 1 create a report with </a:t>
            </a:r>
            <a:r>
              <a:rPr lang="en-GB" sz="6200" dirty="0" err="1"/>
              <a:t>manufactuer's</a:t>
            </a:r>
            <a:r>
              <a:rPr lang="en-GB" sz="6200" dirty="0"/>
              <a:t> sales top level stats. </a:t>
            </a:r>
            <a:r>
              <a:rPr lang="en-GB" sz="6200" dirty="0" err="1"/>
              <a:t>tThen</a:t>
            </a:r>
            <a:r>
              <a:rPr lang="en-GB" sz="6200" dirty="0"/>
              <a:t> create  a 2nd page with a more detailed </a:t>
            </a:r>
            <a:r>
              <a:rPr lang="en-GB" sz="6200" dirty="0" err="1"/>
              <a:t>Manufactuer's</a:t>
            </a:r>
            <a:r>
              <a:rPr lang="en-GB" sz="6200" dirty="0"/>
              <a:t> report and configure drill through from the 1st page to the 2nd page.</a:t>
            </a:r>
          </a:p>
          <a:p>
            <a:pPr algn="l"/>
            <a:r>
              <a:rPr lang="en-GB" sz="6200" dirty="0" err="1"/>
              <a:t>TAsk</a:t>
            </a:r>
            <a:r>
              <a:rPr lang="en-GB" sz="6200" dirty="0"/>
              <a:t> 3: Custom tooltip: add a 3rd page and create a custom tooltip such that the tooltip appears when you hover over a chart on 2nd page</a:t>
            </a:r>
          </a:p>
          <a:p>
            <a:pPr algn="l"/>
            <a:r>
              <a:rPr lang="en-GB" sz="6200" dirty="0"/>
              <a:t>Task 4: Create a 4th page report at your discretion and bookmark it then put an arrow on page 1 with a link to the bookmark page.</a:t>
            </a:r>
          </a:p>
          <a:p>
            <a:pPr algn="l"/>
            <a:r>
              <a:rPr lang="en-GB" sz="6200" dirty="0"/>
              <a:t>TASK 5 (optional) : learn about sync slicers</a:t>
            </a:r>
          </a:p>
          <a:p>
            <a:pPr algn="l"/>
            <a:r>
              <a:rPr lang="en-GB" sz="6200" dirty="0"/>
              <a:t>Links: </a:t>
            </a:r>
            <a:r>
              <a:rPr lang="en-GB" sz="6200" dirty="0">
                <a:hlinkClick r:id="rId3"/>
              </a:rPr>
              <a:t>https://github.com/wottabyte/PBITraining</a:t>
            </a:r>
            <a:endParaRPr lang="en-GB" sz="6200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37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B5D17-244B-4CA8-9A68-B76B25B1E43E}"/>
              </a:ext>
            </a:extLst>
          </p:cNvPr>
          <p:cNvSpPr txBox="1"/>
          <p:nvPr/>
        </p:nvSpPr>
        <p:spPr>
          <a:xfrm>
            <a:off x="1714500" y="909264"/>
            <a:ext cx="8953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PBI visuals using Python</a:t>
            </a:r>
          </a:p>
          <a:p>
            <a:r>
              <a:rPr lang="en-GB" dirty="0">
                <a:hlinkClick r:id="rId3"/>
              </a:rPr>
              <a:t>https://docs.microsoft.com/en-us/power-bi/desktop-python-visuals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Python in Query Editor</a:t>
            </a:r>
          </a:p>
          <a:p>
            <a:r>
              <a:rPr lang="en-GB" dirty="0">
                <a:hlinkClick r:id="rId4"/>
              </a:rPr>
              <a:t>https://docs.microsoft.com/en-us/power-bi/desktop-python-in-query-editor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an External IDE</a:t>
            </a:r>
          </a:p>
          <a:p>
            <a:r>
              <a:rPr lang="en-GB" dirty="0">
                <a:hlinkClick r:id="rId5"/>
              </a:rPr>
              <a:t>https://docs.microsoft.com/en-us/power-bi/desktop-python-ide</a:t>
            </a:r>
            <a:endParaRPr lang="en-GB" dirty="0"/>
          </a:p>
          <a:p>
            <a:endParaRPr lang="en-GB" dirty="0"/>
          </a:p>
          <a:p>
            <a:r>
              <a:rPr lang="en-GB" dirty="0"/>
              <a:t>Run Python scripts in PBI</a:t>
            </a:r>
          </a:p>
          <a:p>
            <a:r>
              <a:rPr lang="en-GB" dirty="0">
                <a:hlinkClick r:id="rId6"/>
              </a:rPr>
              <a:t>https://docs.microsoft.com/en-us/power-bi/desktop-python-scripts</a:t>
            </a:r>
            <a:endParaRPr lang="en-GB" dirty="0"/>
          </a:p>
          <a:p>
            <a:endParaRPr lang="en-GB" dirty="0"/>
          </a:p>
          <a:p>
            <a:r>
              <a:rPr lang="en-GB" dirty="0"/>
              <a:t>Hands on demo files</a:t>
            </a:r>
          </a:p>
          <a:p>
            <a:r>
              <a:rPr lang="en-GB" dirty="0">
                <a:hlinkClick r:id="rId7"/>
              </a:rPr>
              <a:t>https://powerbi.microsoft.com/en-us/blog/pythonblogepisode1/</a:t>
            </a:r>
            <a:endParaRPr lang="en-GB" dirty="0"/>
          </a:p>
          <a:p>
            <a:r>
              <a:rPr lang="en-GB" dirty="0"/>
              <a:t>See files here C:\Users\david\Documents\CurAct2017\2017_Study\PowerBI\Training\Python</a:t>
            </a:r>
          </a:p>
          <a:p>
            <a:endParaRPr lang="en-GB" dirty="0"/>
          </a:p>
          <a:p>
            <a:r>
              <a:rPr lang="en-GB" dirty="0"/>
              <a:t>Watch Justyna video on Python in Power BI</a:t>
            </a:r>
          </a:p>
          <a:p>
            <a:r>
              <a:rPr lang="en-GB" dirty="0">
                <a:hlinkClick r:id="rId8"/>
              </a:rPr>
              <a:t>https://www.youtube.com/watch?v=G3Vxys_jsqY</a:t>
            </a:r>
            <a:endParaRPr lang="en-GB" dirty="0"/>
          </a:p>
          <a:p>
            <a:r>
              <a:rPr lang="en-GB" dirty="0"/>
              <a:t>Files here C:\Users\david\Documents\CurAct2017\2017_Study\PowerBI\Training\Python\JustynaHAwaiiDEmo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575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C7AEA-80AE-4F6E-B841-76BAED5A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7" y="1320632"/>
            <a:ext cx="7432323" cy="36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76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993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Cognitive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EAD3C8-1314-49F9-AE73-5E410AA0BF1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5246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hlinkClick r:id="rId3"/>
              </a:rPr>
              <a:t>https://azure.microsoft.com/en-us/services/cognitive-services/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As seen on </a:t>
            </a:r>
            <a:r>
              <a:rPr lang="en-GB" dirty="0" err="1"/>
              <a:t>Youtube</a:t>
            </a:r>
            <a:r>
              <a:rPr lang="en-GB" dirty="0"/>
              <a:t> video with Richard Tkachuk</a:t>
            </a:r>
          </a:p>
          <a:p>
            <a:pPr algn="l"/>
            <a:r>
              <a:rPr lang="en-GB" dirty="0">
                <a:hlinkClick r:id="rId4"/>
              </a:rPr>
              <a:t>https://www.youtube.com/watch?v=yrZ-nsOhSdA&amp;t=2897s</a:t>
            </a:r>
            <a:endParaRPr lang="en-GB" dirty="0"/>
          </a:p>
          <a:p>
            <a:pPr algn="l"/>
            <a:r>
              <a:rPr lang="en-GB" dirty="0"/>
              <a:t>Time 1:08:39</a:t>
            </a:r>
          </a:p>
          <a:p>
            <a:pPr algn="l"/>
            <a:r>
              <a:rPr lang="en-GB" dirty="0"/>
              <a:t>Create dataflow and from entities click brain and then configure the automated ML feature setting label, features and then model and see the report of % accuracy.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AI: Also with Will </a:t>
            </a:r>
            <a:r>
              <a:rPr lang="en-GB" dirty="0" err="1"/>
              <a:t>THompson</a:t>
            </a:r>
            <a:endParaRPr lang="en-GB" dirty="0"/>
          </a:p>
          <a:p>
            <a:pPr algn="l"/>
            <a:r>
              <a:rPr lang="en-GB" dirty="0">
                <a:hlinkClick r:id="rId5"/>
              </a:rPr>
              <a:t>https://www.youtube.com/watch?v=uo_gaeN9zP0&amp;t=38s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With Justyna (3 billion rows taxi ride &amp; air condition picture sentiment).</a:t>
            </a:r>
          </a:p>
          <a:p>
            <a:pPr algn="l"/>
            <a:r>
              <a:rPr lang="en-GB" dirty="0"/>
              <a:t>https://www.youtube.com/watch?v=G3Vxys_jsqY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64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Spare slides if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PBI Report Server slides and hands on demo. Fire up VM. £££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7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Report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SSRS</a:t>
            </a:r>
          </a:p>
          <a:p>
            <a:pPr algn="l"/>
            <a:r>
              <a:rPr lang="en-GB" dirty="0"/>
              <a:t>See slides 5.2 for enterprise </a:t>
            </a:r>
            <a:r>
              <a:rPr lang="en-GB" dirty="0" err="1"/>
              <a:t>PowerBI</a:t>
            </a:r>
            <a:r>
              <a:rPr lang="en-GB" dirty="0"/>
              <a:t> Report Server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 users on AAD added to have access. (missing a few)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Share RDP connector as added AAD group ‘</a:t>
            </a:r>
            <a:r>
              <a:rPr lang="en-GB" dirty="0" err="1"/>
              <a:t>PBIIntDev</a:t>
            </a:r>
            <a:r>
              <a:rPr lang="en-GB" dirty="0"/>
              <a:t>’ with all students to the PBIRS instance see IAM.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78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got an email account. (new link)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 of </a:t>
            </a:r>
            <a:r>
              <a:rPr lang="en-GB" dirty="0" err="1"/>
              <a:t>drillthrough</a:t>
            </a:r>
            <a:r>
              <a:rPr lang="en-GB" dirty="0"/>
              <a:t>,  arrows 2 bookmarks, custom tooltips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create a report with a slide on screen sync slicer (bookmark).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trike="sngStrike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multi tables, hierarchies and SCDs (type2).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135549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Drillthrough</a:t>
            </a:r>
            <a:r>
              <a:rPr lang="en-GB" dirty="0"/>
              <a:t>, Custom Tooltips, Arrows</a:t>
            </a:r>
            <a:br>
              <a:rPr lang="en-GB" dirty="0"/>
            </a:br>
            <a:r>
              <a:rPr lang="en-GB" dirty="0"/>
              <a:t>Sliding slicers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717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 L6-reportingTips.pbix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Drillthrough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Bookmarks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Arrows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Custom tooltips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Sliding slicer configuration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Hierarchies : path(</a:t>
            </a:r>
            <a:r>
              <a:rPr lang="en-GB" dirty="0" err="1"/>
              <a:t>child,parent</a:t>
            </a:r>
            <a:r>
              <a:rPr lang="en-GB" dirty="0"/>
              <a:t>), </a:t>
            </a:r>
            <a:r>
              <a:rPr lang="en-GB" dirty="0" err="1"/>
              <a:t>pathitem</a:t>
            </a:r>
            <a:r>
              <a:rPr lang="en-GB" dirty="0"/>
              <a:t>, </a:t>
            </a:r>
            <a:r>
              <a:rPr lang="en-GB" dirty="0" err="1"/>
              <a:t>pathdepth</a:t>
            </a:r>
            <a:r>
              <a:rPr lang="en-GB" dirty="0"/>
              <a:t>. Build a/cs hierarchy</a:t>
            </a:r>
          </a:p>
          <a:p>
            <a:pPr algn="l"/>
            <a:r>
              <a:rPr lang="en-GB" dirty="0"/>
              <a:t>Staging tables distinct join with 2 similar fact tables.</a:t>
            </a:r>
          </a:p>
          <a:p>
            <a:pPr algn="l"/>
            <a:r>
              <a:rPr lang="en-GB" dirty="0"/>
              <a:t>Many 2 many relationships: filter bi directional, now possible.</a:t>
            </a:r>
          </a:p>
          <a:p>
            <a:pPr algn="l"/>
            <a:r>
              <a:rPr lang="en-GB" dirty="0"/>
              <a:t>Multi Tables : </a:t>
            </a:r>
          </a:p>
          <a:p>
            <a:pPr algn="l"/>
            <a:r>
              <a:rPr lang="en-GB" dirty="0"/>
              <a:t>SCD type 2 : DAX code (homework ?)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0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create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Slides 15-20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 Summit Power BI for Accountants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HierarchyPath</a:t>
            </a:r>
            <a:r>
              <a:rPr lang="en-GB" dirty="0"/>
              <a:t> = Path(child, parent)</a:t>
            </a:r>
          </a:p>
          <a:p>
            <a:pPr algn="l"/>
            <a:r>
              <a:rPr lang="en-GB" dirty="0"/>
              <a:t>PathItem1 = </a:t>
            </a:r>
            <a:r>
              <a:rPr lang="en-GB" dirty="0" err="1"/>
              <a:t>Pathitem</a:t>
            </a:r>
            <a:r>
              <a:rPr lang="en-GB" dirty="0"/>
              <a:t>(HiearchyPath,1)</a:t>
            </a:r>
          </a:p>
          <a:p>
            <a:pPr algn="l"/>
            <a:r>
              <a:rPr lang="en-GB" dirty="0"/>
              <a:t>Hierarchy Depth = Pathlength of (</a:t>
            </a:r>
            <a:r>
              <a:rPr lang="en-GB" dirty="0" err="1"/>
              <a:t>hiearchyPath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Level1 = LOOKUPVALUE (account, where account,(=)</a:t>
            </a:r>
            <a:r>
              <a:rPr lang="en-GB" dirty="0" err="1"/>
              <a:t>pathitem,depth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Level6 = if </a:t>
            </a:r>
            <a:r>
              <a:rPr lang="en-GB" dirty="0" err="1"/>
              <a:t>Hdepth</a:t>
            </a:r>
            <a:r>
              <a:rPr lang="en-GB" dirty="0"/>
              <a:t>&gt;=6, Level6Lookup (else), ColumnLevel5)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11271</TotalTime>
  <Words>2646</Words>
  <Application>Microsoft Office PowerPoint</Application>
  <PresentationFormat>Widescreen</PresentationFormat>
  <Paragraphs>463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 BI Intermediate Developer 6 week training 14th Jan -  18th Feb 2019  Trainer: David Moss E: david@wottabyte.com www.wottabyte.com </vt:lpstr>
      <vt:lpstr>David Moss</vt:lpstr>
      <vt:lpstr>Power BI Intermediate Developer Lesson 1 of 6 Monday 14th Jan 2019</vt:lpstr>
      <vt:lpstr>Power BI Intermediate Developer Lesson 1 of 6 Monday 14th Jan 2019</vt:lpstr>
      <vt:lpstr>Power BI Intermediate Developer Lesson 1 of 6 Monday 14th Jan 2019</vt:lpstr>
      <vt:lpstr>Power BI Intermediate Developer Lesson 2 of 6 Monday 21st Jan 2019</vt:lpstr>
      <vt:lpstr>Drillthrough, Custom Tooltips, Arrows Sliding slicers</vt:lpstr>
      <vt:lpstr>Power BI Intermediate Developer Lesson 2 of 6 Monday 14th Jan 2019</vt:lpstr>
      <vt:lpstr>Dax create hierarchy</vt:lpstr>
      <vt:lpstr>Dax SCD2 homework</vt:lpstr>
      <vt:lpstr>Power BI Intermediate Developer Lesson 2 of 6 Monday 21st Jan 2019 Extras and homework</vt:lpstr>
      <vt:lpstr>Power BI Intermediate Developer Lesson 3 of 6 Monday 28th Jan 2019</vt:lpstr>
      <vt:lpstr>DAX lesson 3 of 6 see Lab 2 homework</vt:lpstr>
      <vt:lpstr>Dax helper but units not sales Lab 2 : Sales</vt:lpstr>
      <vt:lpstr>Dax helper but units not sales Lab 2 : YTDs</vt:lpstr>
      <vt:lpstr>Dax helper but units not sales Lab 2 : Market Share</vt:lpstr>
      <vt:lpstr>Power BI DAX YTD</vt:lpstr>
      <vt:lpstr>Dax SCD type 2</vt:lpstr>
      <vt:lpstr>Power BI Query Parameters</vt:lpstr>
      <vt:lpstr>Power BI Workspaces best Practice</vt:lpstr>
      <vt:lpstr>Power BI Lesson 4 of 6</vt:lpstr>
      <vt:lpstr>Power BI Real time datasets: Streaming</vt:lpstr>
      <vt:lpstr>Power BI Dax Homework</vt:lpstr>
      <vt:lpstr>Power BI DAX RANKX</vt:lpstr>
      <vt:lpstr>Power BI AAD B2B</vt:lpstr>
      <vt:lpstr>Power BI Gateways</vt:lpstr>
      <vt:lpstr>Power BI Row Level Security</vt:lpstr>
      <vt:lpstr>Power BI Int Email onboarding</vt:lpstr>
      <vt:lpstr>Power BI Lesson 5 of 6</vt:lpstr>
      <vt:lpstr>Power BI Lesson 6 of 6</vt:lpstr>
      <vt:lpstr>Resume previous 5 lessons</vt:lpstr>
      <vt:lpstr>Power BI Composite Data models</vt:lpstr>
      <vt:lpstr>Direct Query </vt:lpstr>
      <vt:lpstr>Modelling View </vt:lpstr>
      <vt:lpstr>Storage Mode</vt:lpstr>
      <vt:lpstr>Composite Datamodels</vt:lpstr>
      <vt:lpstr>Power BI Composite Datamodels</vt:lpstr>
      <vt:lpstr>Many 2 Many relationships</vt:lpstr>
      <vt:lpstr>PowerPoint Presentation</vt:lpstr>
      <vt:lpstr>Aggregations</vt:lpstr>
      <vt:lpstr>Aggregations</vt:lpstr>
      <vt:lpstr>Power BI Tools</vt:lpstr>
      <vt:lpstr>Power BI Premium : Incremental Refresh</vt:lpstr>
      <vt:lpstr>Power BI Premium</vt:lpstr>
      <vt:lpstr>Power BI Lesson 5 of 6</vt:lpstr>
      <vt:lpstr>Power BI AI </vt:lpstr>
      <vt:lpstr>Power BI Dataflows</vt:lpstr>
      <vt:lpstr>Power BI &amp; R</vt:lpstr>
      <vt:lpstr>Power BI &amp; Python</vt:lpstr>
      <vt:lpstr>Power BI Python</vt:lpstr>
      <vt:lpstr>Power BI ML</vt:lpstr>
      <vt:lpstr>Power BI Azure Machine Learning</vt:lpstr>
      <vt:lpstr>Power BI Cognitive Services</vt:lpstr>
      <vt:lpstr>Spare slides if time</vt:lpstr>
      <vt:lpstr>Power BI Report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Intermediate Developer Lesson 1 of 6 Monday 14th Jan 2019</dc:title>
  <dc:creator>David Moss</dc:creator>
  <cp:lastModifiedBy>David Moss</cp:lastModifiedBy>
  <cp:revision>82</cp:revision>
  <dcterms:created xsi:type="dcterms:W3CDTF">2019-01-14T06:47:41Z</dcterms:created>
  <dcterms:modified xsi:type="dcterms:W3CDTF">2019-02-18T23:06:04Z</dcterms:modified>
</cp:coreProperties>
</file>