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3" r:id="rId2"/>
    <p:sldId id="299" r:id="rId3"/>
    <p:sldId id="256" r:id="rId4"/>
    <p:sldId id="266" r:id="rId5"/>
    <p:sldId id="267" r:id="rId6"/>
    <p:sldId id="268" r:id="rId7"/>
    <p:sldId id="269" r:id="rId8"/>
    <p:sldId id="270" r:id="rId9"/>
    <p:sldId id="271" r:id="rId10"/>
    <p:sldId id="300" r:id="rId11"/>
    <p:sldId id="272" r:id="rId12"/>
    <p:sldId id="273" r:id="rId13"/>
    <p:sldId id="274" r:id="rId14"/>
    <p:sldId id="275" r:id="rId15"/>
    <p:sldId id="301" r:id="rId16"/>
    <p:sldId id="276" r:id="rId17"/>
    <p:sldId id="277" r:id="rId18"/>
    <p:sldId id="302"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6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04" autoAdjust="0"/>
    <p:restoredTop sz="84169" autoAdjust="0"/>
  </p:normalViewPr>
  <p:slideViewPr>
    <p:cSldViewPr snapToGrid="0">
      <p:cViewPr varScale="1">
        <p:scale>
          <a:sx n="92" d="100"/>
          <a:sy n="92" d="100"/>
        </p:scale>
        <p:origin x="1062" y="78"/>
      </p:cViewPr>
      <p:guideLst/>
    </p:cSldViewPr>
  </p:slideViewPr>
  <p:notesTextViewPr>
    <p:cViewPr>
      <p:scale>
        <a:sx n="1" d="1"/>
        <a:sy n="1" d="1"/>
      </p:scale>
      <p:origin x="0" y="0"/>
    </p:cViewPr>
  </p:notesTextViewPr>
  <p:notesViewPr>
    <p:cSldViewPr snapToGrid="0">
      <p:cViewPr varScale="1">
        <p:scale>
          <a:sx n="74" d="100"/>
          <a:sy n="74" d="100"/>
        </p:scale>
        <p:origin x="2971"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B62E-6ADA-480B-8686-25ECA43376E2}" type="datetimeFigureOut">
              <a:rPr lang="en-US" smtClean="0"/>
              <a:t>6/21/2018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83261-039C-4C2D-9C83-052ADC55F0AC}" type="slidenum">
              <a:rPr lang="en-US" smtClean="0"/>
              <a:t>‹#›</a:t>
            </a:fld>
            <a:endParaRPr lang="en-US"/>
          </a:p>
        </p:txBody>
      </p:sp>
    </p:spTree>
    <p:extLst>
      <p:ext uri="{BB962C8B-B14F-4D97-AF65-F5344CB8AC3E}">
        <p14:creationId xmlns:p14="http://schemas.microsoft.com/office/powerpoint/2010/main" val="285106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83261-039C-4C2D-9C83-052ADC55F0AC}" type="slidenum">
              <a:rPr lang="en-US" smtClean="0"/>
              <a:t>3</a:t>
            </a:fld>
            <a:endParaRPr lang="en-US"/>
          </a:p>
        </p:txBody>
      </p:sp>
    </p:spTree>
    <p:extLst>
      <p:ext uri="{BB962C8B-B14F-4D97-AF65-F5344CB8AC3E}">
        <p14:creationId xmlns:p14="http://schemas.microsoft.com/office/powerpoint/2010/main" val="26164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766689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6881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8358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5626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93378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27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7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34A55B-0232-4B2A-8DB0-D59B999B87D7}" type="datetime1">
              <a:rPr lang="en-US" smtClean="0"/>
              <a:t>6/21/2018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173266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4920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5669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19632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a:t>
            </a:r>
            <a:r>
              <a:rPr lang="en-US" dirty="0" err="1"/>
              <a:t>DatabAse</a:t>
            </a:r>
            <a:r>
              <a:rPr lang="en-US" dirty="0"/>
              <a:t> TDE = Transparent Data Encryption</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6/21/2018 10:01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4979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Microsoft Data Insights Summit</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31034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A6DFFDE-D41D-40E3-9AAA-B29C428D2E6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80702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6/21/2018 10:01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20972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6/21/2018 10:01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32563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92967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247801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7262" lvl="1" indent="0">
              <a:buFont typeface="Arial" panose="020B0604020202020204" pitchFamily="34" charset="0"/>
              <a:buNone/>
            </a:pPr>
            <a:r>
              <a:rPr lang="en-US" b="0" dirty="0"/>
              <a:t>Please refer to</a:t>
            </a:r>
            <a:r>
              <a:rPr lang="en-US" b="0" baseline="0" dirty="0"/>
              <a:t> the monthly Power BI desktop release blog posts, service update blog posts, and mobile update blog posts for details about recently released features</a:t>
            </a:r>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4A55B-0232-4B2A-8DB0-D59B999B87D7}"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6/21/2018</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833776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03474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651435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643662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90999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41642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898041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5169351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02099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892869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Data Insights Summit</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443352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83261-039C-4C2D-9C83-052ADC55F0AC}" type="slidenum">
              <a:rPr lang="en-US" smtClean="0"/>
              <a:t>40</a:t>
            </a:fld>
            <a:endParaRPr lang="en-US"/>
          </a:p>
        </p:txBody>
      </p:sp>
    </p:spTree>
    <p:extLst>
      <p:ext uri="{BB962C8B-B14F-4D97-AF65-F5344CB8AC3E}">
        <p14:creationId xmlns:p14="http://schemas.microsoft.com/office/powerpoint/2010/main" val="370748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6/21/2018 10:01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4532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5820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726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https://docs.microsoft.com/en-gb/azure/active-directory/connect/active-directory-aadconnect</a:t>
            </a:r>
          </a:p>
          <a:p>
            <a:r>
              <a:rPr lang="en-US" dirty="0"/>
              <a:t>https://channel9.msdn.com/Events/Ignite/2015/BRK3862?ocid=player</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69163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A6DFFDE-D41D-40E3-9AAA-B29C428D2E6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9389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6/21/2018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84132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109647"/>
            <a:ext cx="9144000" cy="2096512"/>
          </a:xfrm>
        </p:spPr>
        <p:txBody>
          <a:bodyPr anchor="b"/>
          <a:lstStyle>
            <a:lvl1pPr algn="ctr">
              <a:defRPr sz="6000"/>
            </a:lvl1pPr>
          </a:lstStyle>
          <a:p>
            <a:br>
              <a:rPr lang="en-US" sz="9600" b="1" dirty="0"/>
            </a:br>
            <a:br>
              <a:rPr lang="en-US" sz="9600" b="1" dirty="0"/>
            </a:br>
            <a:endParaRPr lang="en-US" dirty="0"/>
          </a:p>
        </p:txBody>
      </p:sp>
      <p:sp>
        <p:nvSpPr>
          <p:cNvPr id="3" name="Subtitle 2"/>
          <p:cNvSpPr>
            <a:spLocks noGrp="1"/>
          </p:cNvSpPr>
          <p:nvPr>
            <p:ph type="subTitle" idx="1"/>
          </p:nvPr>
        </p:nvSpPr>
        <p:spPr>
          <a:xfrm>
            <a:off x="1524000" y="4206159"/>
            <a:ext cx="9144000" cy="1069268"/>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solidFill>
                  <a:schemeClr val="bg1">
                    <a:lumMod val="65000"/>
                  </a:schemeClr>
                </a:solidFill>
              </a:rPr>
              <a:t>Click to edit Master subtitle style</a:t>
            </a:r>
          </a:p>
        </p:txBody>
      </p:sp>
      <p:sp>
        <p:nvSpPr>
          <p:cNvPr id="4" name="Date Placeholder 3"/>
          <p:cNvSpPr>
            <a:spLocks noGrp="1"/>
          </p:cNvSpPr>
          <p:nvPr>
            <p:ph type="dt" sz="half" idx="10"/>
          </p:nvPr>
        </p:nvSpPr>
        <p:spPr/>
        <p:txBody>
          <a:bodyPr/>
          <a:lstStyle/>
          <a:p>
            <a:fld id="{559618CB-2637-40C6-994D-EB1620092E48}"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41B7D-8EBF-455B-AE54-1409465E8E0D}" type="slidenum">
              <a:rPr lang="en-US" smtClean="0"/>
              <a:t>‹#›</a:t>
            </a:fld>
            <a:endParaRPr lang="en-US"/>
          </a:p>
        </p:txBody>
      </p:sp>
      <p:pic>
        <p:nvPicPr>
          <p:cNvPr id="13" name="Picture 12">
            <a:extLst>
              <a:ext uri="{FF2B5EF4-FFF2-40B4-BE49-F238E27FC236}">
                <a16:creationId xmlns:a16="http://schemas.microsoft.com/office/drawing/2014/main" id="{CA17100E-064D-4C7C-AE87-D77DB4FC7A09}"/>
              </a:ext>
            </a:extLst>
          </p:cNvPr>
          <p:cNvPicPr>
            <a:picLocks noChangeAspect="1"/>
          </p:cNvPicPr>
          <p:nvPr userDrawn="1"/>
        </p:nvPicPr>
        <p:blipFill>
          <a:blip r:embed="rId2"/>
          <a:stretch>
            <a:fillRect/>
          </a:stretch>
        </p:blipFill>
        <p:spPr>
          <a:xfrm>
            <a:off x="1371600" y="802679"/>
            <a:ext cx="9410007" cy="70485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890" y="1563"/>
            <a:ext cx="12210985" cy="1507529"/>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1" y="6812"/>
            <a:ext cx="12210985" cy="1507529"/>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510191"/>
            <a:ext cx="12192000" cy="1584960"/>
          </a:xfrm>
          <a:prstGeom prst="rect">
            <a:avLst/>
          </a:prstGeom>
        </p:spPr>
      </p:pic>
    </p:spTree>
    <p:extLst>
      <p:ext uri="{BB962C8B-B14F-4D97-AF65-F5344CB8AC3E}">
        <p14:creationId xmlns:p14="http://schemas.microsoft.com/office/powerpoint/2010/main" val="306790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9618CB-2637-40C6-994D-EB1620092E48}"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41B7D-8EBF-455B-AE54-1409465E8E0D}" type="slidenum">
              <a:rPr lang="en-US" smtClean="0"/>
              <a:t>‹#›</a:t>
            </a:fld>
            <a:endParaRPr lang="en-US"/>
          </a:p>
        </p:txBody>
      </p:sp>
    </p:spTree>
    <p:extLst>
      <p:ext uri="{BB962C8B-B14F-4D97-AF65-F5344CB8AC3E}">
        <p14:creationId xmlns:p14="http://schemas.microsoft.com/office/powerpoint/2010/main" val="363070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97603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3"/>
          <a:stretch>
            <a:fillRect/>
          </a:stretch>
        </p:blipFill>
        <p:spPr bwMode="black">
          <a:xfrm>
            <a:off x="451632" y="470067"/>
            <a:ext cx="1423303" cy="304828"/>
          </a:xfrm>
          <a:prstGeom prst="rect">
            <a:avLst/>
          </a:prstGeom>
        </p:spPr>
      </p:pic>
      <p:sp>
        <p:nvSpPr>
          <p:cNvPr id="3" name="Text Placeholder 2"/>
          <p:cNvSpPr>
            <a:spLocks noGrp="1"/>
          </p:cNvSpPr>
          <p:nvPr>
            <p:ph type="body" sz="quarter" idx="13" hasCustomPrompt="1"/>
          </p:nvPr>
        </p:nvSpPr>
        <p:spPr>
          <a:xfrm>
            <a:off x="8427328" y="291068"/>
            <a:ext cx="3495434" cy="615609"/>
          </a:xfrm>
        </p:spPr>
        <p:txBody>
          <a:bodyPr lIns="182880" tIns="146304" rIns="182880" bIns="146304"/>
          <a:lstStyle>
            <a:lvl1pPr marL="0" indent="0" algn="r">
              <a:buNone/>
              <a:defRPr sz="2353">
                <a:latin typeface="+mn-lt"/>
              </a:defRPr>
            </a:lvl1pPr>
          </a:lstStyle>
          <a:p>
            <a:pPr lvl="0"/>
            <a:r>
              <a:rPr lang="en-US" dirty="0"/>
              <a:t>Session code</a:t>
            </a:r>
          </a:p>
        </p:txBody>
      </p:sp>
    </p:spTree>
    <p:extLst>
      <p:ext uri="{BB962C8B-B14F-4D97-AF65-F5344CB8AC3E}">
        <p14:creationId xmlns:p14="http://schemas.microsoft.com/office/powerpoint/2010/main" val="3435586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184460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819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Accent Colo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42153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8881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9111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2984206"/>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931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36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9618CB-2637-40C6-994D-EB1620092E48}"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41B7D-8EBF-455B-AE54-1409465E8E0D}" type="slidenum">
              <a:rPr lang="en-US" smtClean="0"/>
              <a:t>‹#›</a:t>
            </a:fld>
            <a:endParaRPr lang="en-US"/>
          </a:p>
        </p:txBody>
      </p:sp>
      <p:pic>
        <p:nvPicPr>
          <p:cNvPr id="7" name="Picture 6"/>
          <p:cNvPicPr>
            <a:picLocks noChangeAspect="1"/>
          </p:cNvPicPr>
          <p:nvPr/>
        </p:nvPicPr>
        <p:blipFill rotWithShape="1">
          <a:blip r:embed="rId2"/>
          <a:srcRect t="58527"/>
          <a:stretch/>
        </p:blipFill>
        <p:spPr>
          <a:xfrm>
            <a:off x="0" y="6311900"/>
            <a:ext cx="12192000" cy="656349"/>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311900"/>
            <a:ext cx="12192000" cy="658368"/>
          </a:xfrm>
          <a:prstGeom prst="rect">
            <a:avLst/>
          </a:prstGeom>
        </p:spPr>
      </p:pic>
    </p:spTree>
    <p:extLst>
      <p:ext uri="{BB962C8B-B14F-4D97-AF65-F5344CB8AC3E}">
        <p14:creationId xmlns:p14="http://schemas.microsoft.com/office/powerpoint/2010/main" val="181128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98EE8E56-9065-483C-892A-D693B8FDFB13}"/>
              </a:ext>
            </a:extLst>
          </p:cNvPr>
          <p:cNvSpPr>
            <a:spLocks noGrp="1"/>
          </p:cNvSpPr>
          <p:nvPr>
            <p:ph idx="1"/>
          </p:nvPr>
        </p:nvSpPr>
        <p:spPr>
          <a:xfrm>
            <a:off x="838200" y="1825625"/>
            <a:ext cx="10515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81F7419D-649A-4B09-BB0E-4C76B70BB1A3}"/>
              </a:ext>
            </a:extLst>
          </p:cNvPr>
          <p:cNvSpPr>
            <a:spLocks noGrp="1"/>
          </p:cNvSpPr>
          <p:nvPr>
            <p:ph type="title"/>
          </p:nvPr>
        </p:nvSpPr>
        <p:spPr>
          <a:xfrm>
            <a:off x="838200" y="365125"/>
            <a:ext cx="10515600" cy="1325563"/>
          </a:xfrm>
        </p:spPr>
        <p:txBody>
          <a:bodyPr/>
          <a:lstStyle/>
          <a:p>
            <a:r>
              <a:rPr lang="en-US"/>
              <a:t>Click to edit Master title style</a:t>
            </a:r>
          </a:p>
        </p:txBody>
      </p:sp>
    </p:spTree>
    <p:extLst>
      <p:ext uri="{BB962C8B-B14F-4D97-AF65-F5344CB8AC3E}">
        <p14:creationId xmlns:p14="http://schemas.microsoft.com/office/powerpoint/2010/main" val="287358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34498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4498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9618CB-2637-40C6-994D-EB1620092E48}"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41B7D-8EBF-455B-AE54-1409465E8E0D}" type="slidenum">
              <a:rPr lang="en-US" smtClean="0"/>
              <a:t>‹#›</a:t>
            </a:fld>
            <a:endParaRPr lang="en-US"/>
          </a:p>
        </p:txBody>
      </p:sp>
      <p:pic>
        <p:nvPicPr>
          <p:cNvPr id="11" name="Picture 10">
            <a:extLst>
              <a:ext uri="{FF2B5EF4-FFF2-40B4-BE49-F238E27FC236}">
                <a16:creationId xmlns:a16="http://schemas.microsoft.com/office/drawing/2014/main" id="{B7ADB21F-E315-4182-B218-7886AF368F56}"/>
              </a:ext>
            </a:extLst>
          </p:cNvPr>
          <p:cNvPicPr>
            <a:picLocks noChangeAspect="1"/>
          </p:cNvPicPr>
          <p:nvPr userDrawn="1"/>
        </p:nvPicPr>
        <p:blipFill rotWithShape="1">
          <a:blip r:embed="rId2"/>
          <a:srcRect t="58527"/>
          <a:stretch/>
        </p:blipFill>
        <p:spPr>
          <a:xfrm>
            <a:off x="0" y="6311900"/>
            <a:ext cx="12192000" cy="656349"/>
          </a:xfrm>
          <a:prstGeom prst="rect">
            <a:avLst/>
          </a:prstGeom>
        </p:spPr>
      </p:pic>
    </p:spTree>
    <p:extLst>
      <p:ext uri="{BB962C8B-B14F-4D97-AF65-F5344CB8AC3E}">
        <p14:creationId xmlns:p14="http://schemas.microsoft.com/office/powerpoint/2010/main" val="172101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49269"/>
            <a:ext cx="12192000" cy="891019"/>
          </a:xfrm>
          <a:solidFill>
            <a:schemeClr val="bg1">
              <a:lumMod val="85000"/>
            </a:schemeClr>
          </a:solidFill>
        </p:spPr>
        <p:txBody>
          <a:bodyPr/>
          <a:lstStyle>
            <a:lvl1pPr algn="ctr">
              <a:defRPr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3560051"/>
          </a:xfrm>
        </p:spPr>
        <p:txBody>
          <a:bodyPr/>
          <a:lstStyle>
            <a:lvl1pPr marL="0" indent="0" algn="ctr">
              <a:buNone/>
              <a:defRPr sz="2800" b="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618CB-2637-40C6-994D-EB1620092E48}"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41B7D-8EBF-455B-AE54-1409465E8E0D}" type="slidenum">
              <a:rPr lang="en-US" smtClean="0"/>
              <a:t>‹#›</a:t>
            </a:fld>
            <a:endParaRPr lang="en-US"/>
          </a:p>
        </p:txBody>
      </p:sp>
      <p:cxnSp>
        <p:nvCxnSpPr>
          <p:cNvPr id="11" name="Straight Connector 10"/>
          <p:cNvCxnSpPr/>
          <p:nvPr/>
        </p:nvCxnSpPr>
        <p:spPr>
          <a:xfrm flipV="1">
            <a:off x="3975100" y="3293202"/>
            <a:ext cx="4241800" cy="18472"/>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1D431F4-9CDD-4411-A07F-5FB0C26DC3BF}"/>
              </a:ext>
            </a:extLst>
          </p:cNvPr>
          <p:cNvPicPr>
            <a:picLocks noChangeAspect="1"/>
          </p:cNvPicPr>
          <p:nvPr userDrawn="1"/>
        </p:nvPicPr>
        <p:blipFill rotWithShape="1">
          <a:blip r:embed="rId2"/>
          <a:srcRect t="58527"/>
          <a:stretch/>
        </p:blipFill>
        <p:spPr>
          <a:xfrm>
            <a:off x="0" y="6311900"/>
            <a:ext cx="12192000" cy="656349"/>
          </a:xfrm>
          <a:prstGeom prst="rect">
            <a:avLst/>
          </a:prstGeom>
        </p:spPr>
      </p:pic>
    </p:spTree>
    <p:extLst>
      <p:ext uri="{BB962C8B-B14F-4D97-AF65-F5344CB8AC3E}">
        <p14:creationId xmlns:p14="http://schemas.microsoft.com/office/powerpoint/2010/main" val="158002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49269"/>
            <a:ext cx="12192000" cy="891019"/>
          </a:xfrm>
          <a:solidFill>
            <a:schemeClr val="bg1">
              <a:lumMod val="85000"/>
            </a:schemeClr>
          </a:solidFill>
        </p:spPr>
        <p:txBody>
          <a:bodyPr/>
          <a:lstStyle>
            <a:lvl1pPr algn="ctr">
              <a:defRPr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3560051"/>
          </a:xfrm>
        </p:spPr>
        <p:txBody>
          <a:bodyPr/>
          <a:lstStyle>
            <a:lvl1pPr marL="0" indent="0" algn="l">
              <a:buNone/>
              <a:defRPr sz="2800" b="1"/>
            </a:lvl1pPr>
          </a:lstStyle>
          <a:p>
            <a:pPr lvl="0"/>
            <a:r>
              <a:rPr lang="en-US"/>
              <a:t>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559618CB-2637-40C6-994D-EB1620092E48}"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41B7D-8EBF-455B-AE54-1409465E8E0D}" type="slidenum">
              <a:rPr lang="en-US" smtClean="0"/>
              <a:t>‹#›</a:t>
            </a:fld>
            <a:endParaRPr lang="en-US"/>
          </a:p>
        </p:txBody>
      </p:sp>
      <p:pic>
        <p:nvPicPr>
          <p:cNvPr id="10" name="Picture 9">
            <a:extLst>
              <a:ext uri="{FF2B5EF4-FFF2-40B4-BE49-F238E27FC236}">
                <a16:creationId xmlns:a16="http://schemas.microsoft.com/office/drawing/2014/main" id="{7CF537A8-4861-4FAE-8E42-7684E4C0FE82}"/>
              </a:ext>
            </a:extLst>
          </p:cNvPr>
          <p:cNvPicPr>
            <a:picLocks noChangeAspect="1"/>
          </p:cNvPicPr>
          <p:nvPr userDrawn="1"/>
        </p:nvPicPr>
        <p:blipFill rotWithShape="1">
          <a:blip r:embed="rId2"/>
          <a:srcRect t="58527"/>
          <a:stretch/>
        </p:blipFill>
        <p:spPr>
          <a:xfrm>
            <a:off x="0" y="6311900"/>
            <a:ext cx="12192000" cy="656349"/>
          </a:xfrm>
          <a:prstGeom prst="rect">
            <a:avLst/>
          </a:prstGeom>
        </p:spPr>
      </p:pic>
    </p:spTree>
    <p:extLst>
      <p:ext uri="{BB962C8B-B14F-4D97-AF65-F5344CB8AC3E}">
        <p14:creationId xmlns:p14="http://schemas.microsoft.com/office/powerpoint/2010/main" val="102894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9618CB-2637-40C6-994D-EB1620092E48}"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41B7D-8EBF-455B-AE54-1409465E8E0D}" type="slidenum">
              <a:rPr lang="en-US" smtClean="0"/>
              <a:t>‹#›</a:t>
            </a:fld>
            <a:endParaRPr lang="en-US"/>
          </a:p>
        </p:txBody>
      </p:sp>
    </p:spTree>
    <p:extLst>
      <p:ext uri="{BB962C8B-B14F-4D97-AF65-F5344CB8AC3E}">
        <p14:creationId xmlns:p14="http://schemas.microsoft.com/office/powerpoint/2010/main" val="232011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9618CB-2637-40C6-994D-EB1620092E48}"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41B7D-8EBF-455B-AE54-1409465E8E0D}" type="slidenum">
              <a:rPr lang="en-US" smtClean="0"/>
              <a:t>‹#›</a:t>
            </a:fld>
            <a:endParaRPr lang="en-US"/>
          </a:p>
        </p:txBody>
      </p:sp>
    </p:spTree>
    <p:extLst>
      <p:ext uri="{BB962C8B-B14F-4D97-AF65-F5344CB8AC3E}">
        <p14:creationId xmlns:p14="http://schemas.microsoft.com/office/powerpoint/2010/main" val="161642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9618CB-2637-40C6-994D-EB1620092E48}"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41B7D-8EBF-455B-AE54-1409465E8E0D}" type="slidenum">
              <a:rPr lang="en-US" smtClean="0"/>
              <a:t>‹#›</a:t>
            </a:fld>
            <a:endParaRPr lang="en-US"/>
          </a:p>
        </p:txBody>
      </p:sp>
    </p:spTree>
    <p:extLst>
      <p:ext uri="{BB962C8B-B14F-4D97-AF65-F5344CB8AC3E}">
        <p14:creationId xmlns:p14="http://schemas.microsoft.com/office/powerpoint/2010/main" val="15612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618CB-2637-40C6-994D-EB1620092E48}" type="datetimeFigureOut">
              <a:rPr lang="en-US" smtClean="0"/>
              <a:t>6/21/2018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41B7D-8EBF-455B-AE54-1409465E8E0D}" type="slidenum">
              <a:rPr lang="en-US" smtClean="0"/>
              <a:t>‹#›</a:t>
            </a:fld>
            <a:endParaRPr lang="en-US"/>
          </a:p>
        </p:txBody>
      </p:sp>
      <p:pic>
        <p:nvPicPr>
          <p:cNvPr id="7" name="Picture 6">
            <a:extLst>
              <a:ext uri="{FF2B5EF4-FFF2-40B4-BE49-F238E27FC236}">
                <a16:creationId xmlns:a16="http://schemas.microsoft.com/office/drawing/2014/main" id="{9DE7A5FD-4B6B-444B-80F4-BD8B92D963F6}"/>
              </a:ext>
            </a:extLst>
          </p:cNvPr>
          <p:cNvPicPr>
            <a:picLocks noChangeAspect="1"/>
          </p:cNvPicPr>
          <p:nvPr userDrawn="1"/>
        </p:nvPicPr>
        <p:blipFill rotWithShape="1">
          <a:blip r:embed="rId19"/>
          <a:srcRect t="58527"/>
          <a:stretch/>
        </p:blipFill>
        <p:spPr>
          <a:xfrm>
            <a:off x="0" y="6311900"/>
            <a:ext cx="12192000" cy="656349"/>
          </a:xfrm>
          <a:prstGeom prst="rect">
            <a:avLst/>
          </a:prstGeom>
        </p:spPr>
      </p:pic>
    </p:spTree>
    <p:extLst>
      <p:ext uri="{BB962C8B-B14F-4D97-AF65-F5344CB8AC3E}">
        <p14:creationId xmlns:p14="http://schemas.microsoft.com/office/powerpoint/2010/main" val="3970109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3" r:id="rId4"/>
    <p:sldLayoutId id="2147483664" r:id="rId5"/>
    <p:sldLayoutId id="2147483665" r:id="rId6"/>
    <p:sldLayoutId id="2147483666" r:id="rId7"/>
    <p:sldLayoutId id="2147483667" r:id="rId8"/>
    <p:sldLayoutId id="2147483668" r:id="rId9"/>
    <p:sldLayoutId id="2147483669" r:id="rId10"/>
    <p:sldLayoutId id="2147483672" r:id="rId11"/>
    <p:sldLayoutId id="2147483673" r:id="rId12"/>
    <p:sldLayoutId id="2147483674" r:id="rId13"/>
    <p:sldLayoutId id="2147483675" r:id="rId14"/>
    <p:sldLayoutId id="2147483676" r:id="rId15"/>
    <p:sldLayoutId id="2147483677" r:id="rId16"/>
    <p:sldLayoutId id="214748367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owerbi.microsoft.com/en-us/documentation/powerbi-admin-mobile-intu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3gpMacpLq4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microsoftvolumelicensing.com/DocumentSearch.aspx?Mode=3&amp;DocumentTypeId=31" TargetMode="Externa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microsoft.com/en-us/trustcenter/privacy/powerbi-location" TargetMode="External"/><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8" Type="http://schemas.openxmlformats.org/officeDocument/2006/relationships/hyperlink" Target="http://download.microsoft.com/download/D/2/0/D20E1C5F-72EA-4505-9F26-FEF9550EFD44/Securing%20the%20Tabular%20BI%20Semantic%20Model.docx" TargetMode="External"/><Relationship Id="rId3" Type="http://schemas.openxmlformats.org/officeDocument/2006/relationships/hyperlink" Target="https://powerbi.microsoft.com/en-us/documentation/powerbi-admin-power-bi-security/" TargetMode="External"/><Relationship Id="rId7" Type="http://schemas.openxmlformats.org/officeDocument/2006/relationships/hyperlink" Target="https://powerbi.microsoft.com/en-us/documentation/powerbi-admin-power-bi-expressroute/" TargetMode="External"/><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hyperlink" Target="https://powerbi.microsoft.com/en-us/blog/bidirectional-cross-filtering-whitepaper-2/" TargetMode="External"/><Relationship Id="rId5" Type="http://schemas.openxmlformats.org/officeDocument/2006/relationships/hyperlink" Target="https://www.kasperonbi.com/power-bi-desktop-dynamic-security-cheat-sheet/" TargetMode="External"/><Relationship Id="rId4" Type="http://schemas.openxmlformats.org/officeDocument/2006/relationships/hyperlink" Target="https://www.microsoft.com/en-us/trustcenter/cloudservices/powerbi" TargetMode="External"/><Relationship Id="rId9" Type="http://schemas.openxmlformats.org/officeDocument/2006/relationships/hyperlink" Target="https://powerbi.microsoft.com/en-us/blog/distribute-to-large-audiences-with-power-bi-app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pbiusergroup.com/communities/community-home?CommunityKey=1c5f6cd3-0439-4f6d-ba50-a248b11e97da&amp;tab=groupdetails"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hyperlink" Target="https://www.pbiusergroup.com/communities/community-home?CommunityKey=982faeef-5f36-424d-9fde-7209f2839bc8&amp;tab=groupdetails" TargetMode="External"/><Relationship Id="rId4" Type="http://schemas.openxmlformats.org/officeDocument/2006/relationships/hyperlink" Target="https://www.pbiusergroup.com/communities/community-home?CommunityKey=b0660f4f-db76-4a8b-bc16-63fb615c36d6&amp;tab=groupdetai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owerbi.microsoft.com/en-us/documentation/powerbi-admin-power-bi-secu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microsoft.com/en-us/trustcenter/cloudservices/powerb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aadconnec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B355-8194-4E40-9784-919938FD14F9}"/>
              </a:ext>
            </a:extLst>
          </p:cNvPr>
          <p:cNvSpPr>
            <a:spLocks noGrp="1"/>
          </p:cNvSpPr>
          <p:nvPr>
            <p:ph type="title"/>
          </p:nvPr>
        </p:nvSpPr>
        <p:spPr/>
        <p:txBody>
          <a:bodyPr/>
          <a:lstStyle/>
          <a:p>
            <a:r>
              <a:rPr lang="en-GB" dirty="0"/>
              <a:t>Row Level Security only</a:t>
            </a:r>
          </a:p>
        </p:txBody>
      </p:sp>
      <p:sp>
        <p:nvSpPr>
          <p:cNvPr id="3" name="TextBox 2">
            <a:extLst>
              <a:ext uri="{FF2B5EF4-FFF2-40B4-BE49-F238E27FC236}">
                <a16:creationId xmlns:a16="http://schemas.microsoft.com/office/drawing/2014/main" id="{32BB7483-63CC-4074-860F-4D6AA308C04A}"/>
              </a:ext>
            </a:extLst>
          </p:cNvPr>
          <p:cNvSpPr txBox="1"/>
          <p:nvPr/>
        </p:nvSpPr>
        <p:spPr>
          <a:xfrm>
            <a:off x="1040335" y="1690688"/>
            <a:ext cx="9658693" cy="1754326"/>
          </a:xfrm>
          <a:prstGeom prst="rect">
            <a:avLst/>
          </a:prstGeom>
          <a:noFill/>
        </p:spPr>
        <p:txBody>
          <a:bodyPr wrap="square" rtlCol="0">
            <a:spAutoFit/>
          </a:bodyPr>
          <a:lstStyle/>
          <a:p>
            <a:r>
              <a:rPr lang="en-GB" dirty="0"/>
              <a:t>Skip the PBI Security section and jump straight to</a:t>
            </a:r>
          </a:p>
          <a:p>
            <a:endParaRPr lang="en-GB" dirty="0"/>
          </a:p>
          <a:p>
            <a:r>
              <a:rPr lang="en-GB" dirty="0"/>
              <a:t>Could do specific RLS from slides 8.2 starting on slide 30-38</a:t>
            </a:r>
          </a:p>
          <a:p>
            <a:endParaRPr lang="en-GB" dirty="0"/>
          </a:p>
          <a:p>
            <a:r>
              <a:rPr lang="en-GB" dirty="0"/>
              <a:t>AND then follow on with new </a:t>
            </a:r>
            <a:r>
              <a:rPr lang="en-GB" dirty="0" err="1"/>
              <a:t>DevIAD</a:t>
            </a:r>
            <a:r>
              <a:rPr lang="en-GB" dirty="0"/>
              <a:t> slides see Lab 02 </a:t>
            </a:r>
            <a:r>
              <a:rPr lang="en-GB" dirty="0" err="1"/>
              <a:t>PBIEmbedded</a:t>
            </a:r>
            <a:r>
              <a:rPr lang="en-GB" dirty="0"/>
              <a:t> from slide 43 - 58</a:t>
            </a:r>
          </a:p>
          <a:p>
            <a:endParaRPr lang="en-GB" dirty="0"/>
          </a:p>
        </p:txBody>
      </p:sp>
    </p:spTree>
    <p:extLst>
      <p:ext uri="{BB962C8B-B14F-4D97-AF65-F5344CB8AC3E}">
        <p14:creationId xmlns:p14="http://schemas.microsoft.com/office/powerpoint/2010/main" val="391747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1E9D-4E95-4285-9D18-D3F7F6C62EC5}"/>
              </a:ext>
            </a:extLst>
          </p:cNvPr>
          <p:cNvSpPr>
            <a:spLocks noGrp="1"/>
          </p:cNvSpPr>
          <p:nvPr>
            <p:ph type="title"/>
          </p:nvPr>
        </p:nvSpPr>
        <p:spPr/>
        <p:txBody>
          <a:bodyPr/>
          <a:lstStyle/>
          <a:p>
            <a:r>
              <a:rPr lang="en-GB" dirty="0"/>
              <a:t>Power BI Security</a:t>
            </a:r>
          </a:p>
        </p:txBody>
      </p:sp>
      <p:sp>
        <p:nvSpPr>
          <p:cNvPr id="3" name="Content Placeholder 2">
            <a:extLst>
              <a:ext uri="{FF2B5EF4-FFF2-40B4-BE49-F238E27FC236}">
                <a16:creationId xmlns:a16="http://schemas.microsoft.com/office/drawing/2014/main" id="{F478C147-DF32-4C1B-8C3A-3E9E0E97BD22}"/>
              </a:ext>
            </a:extLst>
          </p:cNvPr>
          <p:cNvSpPr>
            <a:spLocks noGrp="1"/>
          </p:cNvSpPr>
          <p:nvPr>
            <p:ph idx="1"/>
          </p:nvPr>
        </p:nvSpPr>
        <p:spPr/>
        <p:txBody>
          <a:bodyPr/>
          <a:lstStyle/>
          <a:p>
            <a:r>
              <a:rPr lang="en-GB" strike="sngStrike" dirty="0"/>
              <a:t>Start 3:50 – 9:00 min : User Identity</a:t>
            </a:r>
          </a:p>
          <a:p>
            <a:r>
              <a:rPr lang="en-GB" dirty="0"/>
              <a:t>9:00 – 12:24  : Power BI Authentication</a:t>
            </a:r>
          </a:p>
          <a:p>
            <a:endParaRPr lang="en-GB" dirty="0"/>
          </a:p>
        </p:txBody>
      </p:sp>
    </p:spTree>
    <p:extLst>
      <p:ext uri="{BB962C8B-B14F-4D97-AF65-F5344CB8AC3E}">
        <p14:creationId xmlns:p14="http://schemas.microsoft.com/office/powerpoint/2010/main" val="323282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 y="13685"/>
            <a:ext cx="12190271" cy="899537"/>
          </a:xfrm>
        </p:spPr>
        <p:txBody>
          <a:bodyPr>
            <a:normAutofit fontScale="90000"/>
          </a:bodyPr>
          <a:lstStyle/>
          <a:p>
            <a:r>
              <a:rPr lang="en-US" dirty="0"/>
              <a:t>Power BI Authentication</a:t>
            </a:r>
            <a:br>
              <a:rPr lang="en-US" dirty="0"/>
            </a:br>
            <a:endParaRPr lang="en-US" dirty="0"/>
          </a:p>
        </p:txBody>
      </p:sp>
      <p:sp>
        <p:nvSpPr>
          <p:cNvPr id="5" name="Rounded Rectangle 4"/>
          <p:cNvSpPr/>
          <p:nvPr/>
        </p:nvSpPr>
        <p:spPr>
          <a:xfrm>
            <a:off x="4454113" y="4588149"/>
            <a:ext cx="1235651" cy="91981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kern="0" dirty="0">
                <a:solidFill>
                  <a:schemeClr val="bg1"/>
                </a:solidFill>
              </a:rPr>
              <a:t>Browser</a:t>
            </a:r>
          </a:p>
        </p:txBody>
      </p:sp>
      <p:sp>
        <p:nvSpPr>
          <p:cNvPr id="6" name="Flowchart: Connector 5"/>
          <p:cNvSpPr/>
          <p:nvPr/>
        </p:nvSpPr>
        <p:spPr>
          <a:xfrm>
            <a:off x="3247039" y="2558314"/>
            <a:ext cx="1207075" cy="104760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kern="0" dirty="0">
                <a:solidFill>
                  <a:schemeClr val="bg1"/>
                </a:solidFill>
              </a:rPr>
              <a:t>Azure CDN</a:t>
            </a:r>
          </a:p>
        </p:txBody>
      </p:sp>
      <p:sp>
        <p:nvSpPr>
          <p:cNvPr id="7" name="Flowchart: Process 6"/>
          <p:cNvSpPr/>
          <p:nvPr/>
        </p:nvSpPr>
        <p:spPr>
          <a:xfrm>
            <a:off x="4383855" y="1549892"/>
            <a:ext cx="1376167" cy="74760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kern="0" dirty="0">
                <a:solidFill>
                  <a:schemeClr val="bg1"/>
                </a:solidFill>
              </a:rPr>
              <a:t>ATM</a:t>
            </a:r>
            <a:br>
              <a:rPr lang="en-US" kern="0" dirty="0">
                <a:solidFill>
                  <a:schemeClr val="bg1"/>
                </a:solidFill>
              </a:rPr>
            </a:br>
            <a:r>
              <a:rPr lang="en-US" sz="1200" kern="0" dirty="0">
                <a:solidFill>
                  <a:schemeClr val="bg1"/>
                </a:solidFill>
              </a:rPr>
              <a:t>(Azure Traffic Manager)</a:t>
            </a:r>
          </a:p>
        </p:txBody>
      </p:sp>
      <p:sp>
        <p:nvSpPr>
          <p:cNvPr id="8" name="Flowchart: Process 7"/>
          <p:cNvSpPr/>
          <p:nvPr/>
        </p:nvSpPr>
        <p:spPr>
          <a:xfrm>
            <a:off x="6602778" y="1549892"/>
            <a:ext cx="1376167" cy="74760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kern="0" dirty="0">
                <a:solidFill>
                  <a:schemeClr val="bg1"/>
                </a:solidFill>
              </a:rPr>
              <a:t>AAD</a:t>
            </a:r>
          </a:p>
        </p:txBody>
      </p:sp>
      <p:grpSp>
        <p:nvGrpSpPr>
          <p:cNvPr id="52" name="Group 51"/>
          <p:cNvGrpSpPr/>
          <p:nvPr/>
        </p:nvGrpSpPr>
        <p:grpSpPr>
          <a:xfrm>
            <a:off x="6471817" y="2558315"/>
            <a:ext cx="1616650" cy="2114252"/>
            <a:chOff x="5381624" y="2795583"/>
            <a:chExt cx="1616879" cy="2114552"/>
          </a:xfrm>
          <a:solidFill>
            <a:schemeClr val="tx1"/>
          </a:solidFill>
        </p:grpSpPr>
        <p:sp>
          <p:nvSpPr>
            <p:cNvPr id="9" name="Flowchart: Process 8"/>
            <p:cNvSpPr/>
            <p:nvPr/>
          </p:nvSpPr>
          <p:spPr>
            <a:xfrm>
              <a:off x="5381624" y="2795583"/>
              <a:ext cx="1616879" cy="2114552"/>
            </a:xfrm>
            <a:prstGeom prst="flowChartProcess">
              <a:avLst/>
            </a:prstGeom>
            <a:grp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896386">
                <a:defRPr/>
              </a:pPr>
              <a:r>
                <a:rPr lang="en-US" kern="0" dirty="0">
                  <a:solidFill>
                    <a:schemeClr val="bg1"/>
                  </a:solidFill>
                </a:rPr>
                <a:t>WFE</a:t>
              </a:r>
            </a:p>
          </p:txBody>
        </p:sp>
        <p:sp>
          <p:nvSpPr>
            <p:cNvPr id="10" name="Flowchart: Process 9"/>
            <p:cNvSpPr/>
            <p:nvPr/>
          </p:nvSpPr>
          <p:spPr>
            <a:xfrm>
              <a:off x="5512604" y="4052884"/>
              <a:ext cx="1376362" cy="747713"/>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kern="0" dirty="0">
                  <a:solidFill>
                    <a:schemeClr val="bg1"/>
                  </a:solidFill>
                </a:rPr>
                <a:t>ASP.NET</a:t>
              </a:r>
            </a:p>
          </p:txBody>
        </p:sp>
      </p:grpSp>
      <p:sp>
        <p:nvSpPr>
          <p:cNvPr id="11" name="Flowchart: Process 10"/>
          <p:cNvSpPr/>
          <p:nvPr/>
        </p:nvSpPr>
        <p:spPr>
          <a:xfrm>
            <a:off x="8728922" y="2779738"/>
            <a:ext cx="1947587" cy="604753"/>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kern="0" dirty="0">
                <a:solidFill>
                  <a:schemeClr val="bg1"/>
                </a:solidFill>
              </a:rPr>
              <a:t>Global Service</a:t>
            </a:r>
          </a:p>
          <a:p>
            <a:pPr algn="ctr" defTabSz="896386">
              <a:defRPr/>
            </a:pPr>
            <a:r>
              <a:rPr lang="en-US" sz="1200" kern="0" dirty="0">
                <a:solidFill>
                  <a:schemeClr val="bg1"/>
                </a:solidFill>
              </a:rPr>
              <a:t>(Azure Table)</a:t>
            </a:r>
          </a:p>
        </p:txBody>
      </p:sp>
      <p:cxnSp>
        <p:nvCxnSpPr>
          <p:cNvPr id="13" name="Straight Arrow Connector 12"/>
          <p:cNvCxnSpPr>
            <a:stCxn id="6" idx="4"/>
            <a:endCxn id="5" idx="1"/>
          </p:cNvCxnSpPr>
          <p:nvPr/>
        </p:nvCxnSpPr>
        <p:spPr>
          <a:xfrm rot="16200000" flipH="1">
            <a:off x="3431275" y="4025216"/>
            <a:ext cx="1442138" cy="603538"/>
          </a:xfrm>
          <a:prstGeom prst="curvedConnector2">
            <a:avLst/>
          </a:prstGeom>
          <a:ln w="22225">
            <a:solidFill>
              <a:srgbClr val="0078D7"/>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771944" y="2297499"/>
            <a:ext cx="0" cy="2290650"/>
          </a:xfrm>
          <a:prstGeom prst="straightConnector1">
            <a:avLst/>
          </a:prstGeom>
          <a:ln w="22225">
            <a:solidFill>
              <a:srgbClr val="0078D7"/>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a:endCxn id="10" idx="1"/>
          </p:cNvCxnSpPr>
          <p:nvPr/>
        </p:nvCxnSpPr>
        <p:spPr>
          <a:xfrm flipV="1">
            <a:off x="5689764" y="4189242"/>
            <a:ext cx="913014" cy="858813"/>
          </a:xfrm>
          <a:prstGeom prst="curvedConnector3">
            <a:avLst>
              <a:gd name="adj1" fmla="val 50000"/>
            </a:avLst>
          </a:prstGeom>
          <a:ln w="22225">
            <a:solidFill>
              <a:srgbClr val="0078D7"/>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0" idx="0"/>
          </p:cNvCxnSpPr>
          <p:nvPr/>
        </p:nvCxnSpPr>
        <p:spPr>
          <a:xfrm>
            <a:off x="7290862" y="2297499"/>
            <a:ext cx="0" cy="1517939"/>
          </a:xfrm>
          <a:prstGeom prst="straightConnector1">
            <a:avLst/>
          </a:prstGeom>
          <a:ln w="22225">
            <a:solidFill>
              <a:srgbClr val="0078D7"/>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3"/>
            <a:endCxn id="11" idx="1"/>
          </p:cNvCxnSpPr>
          <p:nvPr/>
        </p:nvCxnSpPr>
        <p:spPr>
          <a:xfrm flipV="1">
            <a:off x="7978946" y="3082116"/>
            <a:ext cx="749976" cy="1107126"/>
          </a:xfrm>
          <a:prstGeom prst="curvedConnector3">
            <a:avLst>
              <a:gd name="adj1" fmla="val 50000"/>
            </a:avLst>
          </a:prstGeom>
          <a:ln w="22225">
            <a:solidFill>
              <a:srgbClr val="0078D7"/>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5" name="Flowchart: Process 34"/>
          <p:cNvSpPr/>
          <p:nvPr/>
        </p:nvSpPr>
        <p:spPr>
          <a:xfrm>
            <a:off x="8595590" y="4327327"/>
            <a:ext cx="1376167" cy="74760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kern="0" dirty="0">
                <a:solidFill>
                  <a:schemeClr val="bg1"/>
                </a:solidFill>
              </a:rPr>
              <a:t>Backend Service</a:t>
            </a:r>
          </a:p>
        </p:txBody>
      </p:sp>
      <p:cxnSp>
        <p:nvCxnSpPr>
          <p:cNvPr id="39" name="Curved Connector 38"/>
          <p:cNvCxnSpPr>
            <a:stCxn id="9" idx="2"/>
          </p:cNvCxnSpPr>
          <p:nvPr/>
        </p:nvCxnSpPr>
        <p:spPr>
          <a:xfrm rot="5400000">
            <a:off x="6196866" y="4165466"/>
            <a:ext cx="576177" cy="1590379"/>
          </a:xfrm>
          <a:prstGeom prst="curvedConnector2">
            <a:avLst/>
          </a:prstGeom>
          <a:ln w="22225">
            <a:solidFill>
              <a:srgbClr val="0078D7"/>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 idx="2"/>
            <a:endCxn id="35" idx="2"/>
          </p:cNvCxnSpPr>
          <p:nvPr/>
        </p:nvCxnSpPr>
        <p:spPr>
          <a:xfrm rot="5400000" flipH="1" flipV="1">
            <a:off x="6961292" y="3185579"/>
            <a:ext cx="433027" cy="4211736"/>
          </a:xfrm>
          <a:prstGeom prst="curvedConnector3">
            <a:avLst>
              <a:gd name="adj1" fmla="val -52784"/>
            </a:avLst>
          </a:prstGeom>
          <a:ln w="22225">
            <a:solidFill>
              <a:srgbClr val="0078D7"/>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Flowchart: Process 44"/>
          <p:cNvSpPr/>
          <p:nvPr/>
        </p:nvSpPr>
        <p:spPr>
          <a:xfrm>
            <a:off x="1389770" y="5507960"/>
            <a:ext cx="1376167" cy="74760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kern="0" dirty="0">
                <a:solidFill>
                  <a:schemeClr val="bg1"/>
                </a:solidFill>
              </a:rPr>
              <a:t>Microsoft Login</a:t>
            </a:r>
          </a:p>
        </p:txBody>
      </p:sp>
      <p:cxnSp>
        <p:nvCxnSpPr>
          <p:cNvPr id="46" name="Straight Arrow Connector 12"/>
          <p:cNvCxnSpPr>
            <a:stCxn id="5" idx="1"/>
            <a:endCxn id="45" idx="0"/>
          </p:cNvCxnSpPr>
          <p:nvPr/>
        </p:nvCxnSpPr>
        <p:spPr>
          <a:xfrm rot="10800000" flipV="1">
            <a:off x="2077855" y="5048055"/>
            <a:ext cx="2376260" cy="459906"/>
          </a:xfrm>
          <a:prstGeom prst="curvedConnector2">
            <a:avLst/>
          </a:prstGeom>
          <a:ln w="22225">
            <a:solidFill>
              <a:srgbClr val="0078D7"/>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348124" y="2297499"/>
            <a:ext cx="0" cy="2290650"/>
          </a:xfrm>
          <a:prstGeom prst="straightConnector1">
            <a:avLst/>
          </a:prstGeom>
          <a:ln w="22225">
            <a:solidFill>
              <a:srgbClr val="0078D7"/>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78878" y="5127275"/>
            <a:ext cx="1381144" cy="273280"/>
          </a:xfrm>
          <a:prstGeom prst="rect">
            <a:avLst/>
          </a:prstGeom>
          <a:noFill/>
        </p:spPr>
        <p:txBody>
          <a:bodyPr wrap="square" rtlCol="0">
            <a:spAutoFit/>
          </a:bodyPr>
          <a:lstStyle/>
          <a:p>
            <a:pPr defTabSz="896386">
              <a:defRPr/>
            </a:pPr>
            <a:r>
              <a:rPr lang="en-US" sz="1176" kern="0" dirty="0">
                <a:solidFill>
                  <a:schemeClr val="bg1"/>
                </a:solidFill>
              </a:rPr>
              <a:t>app.powerbi.com</a:t>
            </a:r>
          </a:p>
        </p:txBody>
      </p:sp>
      <p:pic>
        <p:nvPicPr>
          <p:cNvPr id="2" name="Picture 1" descr="File:User icon 2.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7645" y="4362251"/>
            <a:ext cx="620629" cy="620629"/>
          </a:xfrm>
          <a:prstGeom prst="rect">
            <a:avLst/>
          </a:prstGeom>
          <a:noFill/>
        </p:spPr>
      </p:pic>
      <p:pic>
        <p:nvPicPr>
          <p:cNvPr id="3" name="Picture 2" descr="Wikipédia:Lumière sur/Internet Explorer — Wikipédia"/>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304299" y="4632842"/>
            <a:ext cx="323112" cy="350038"/>
          </a:xfrm>
          <a:prstGeom prst="rect">
            <a:avLst/>
          </a:prstGeom>
          <a:solidFill>
            <a:schemeClr val="tx1"/>
          </a:solidFill>
        </p:spPr>
      </p:pic>
    </p:spTree>
    <p:extLst>
      <p:ext uri="{BB962C8B-B14F-4D97-AF65-F5344CB8AC3E}">
        <p14:creationId xmlns:p14="http://schemas.microsoft.com/office/powerpoint/2010/main" val="140190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30" presetClass="emph" presetSubtype="0" fill="hold" nodeType="withEffect">
                                  <p:stCondLst>
                                    <p:cond delay="0"/>
                                  </p:stCondLst>
                                  <p:childTnLst>
                                    <p:animClr clrSpc="hsl" dir="cw">
                                      <p:cBhvr override="childStyle">
                                        <p:cTn id="14" dur="500" fill="hold"/>
                                        <p:tgtEl>
                                          <p:spTgt spid="20"/>
                                        </p:tgtEl>
                                        <p:attrNameLst>
                                          <p:attrName>style.color</p:attrName>
                                        </p:attrNameLst>
                                      </p:cBhvr>
                                      <p:by>
                                        <p:hsl h="0" s="12549" l="25098"/>
                                      </p:by>
                                    </p:animClr>
                                    <p:animClr clrSpc="hsl" dir="cw">
                                      <p:cBhvr>
                                        <p:cTn id="15" dur="500" fill="hold"/>
                                        <p:tgtEl>
                                          <p:spTgt spid="20"/>
                                        </p:tgtEl>
                                        <p:attrNameLst>
                                          <p:attrName>fillcolor</p:attrName>
                                        </p:attrNameLst>
                                      </p:cBhvr>
                                      <p:by>
                                        <p:hsl h="0" s="12549" l="25098"/>
                                      </p:by>
                                    </p:animClr>
                                    <p:animClr clrSpc="hsl" dir="cw">
                                      <p:cBhvr>
                                        <p:cTn id="16" dur="500" fill="hold"/>
                                        <p:tgtEl>
                                          <p:spTgt spid="20"/>
                                        </p:tgtEl>
                                        <p:attrNameLst>
                                          <p:attrName>stroke.color</p:attrName>
                                        </p:attrNameLst>
                                      </p:cBhvr>
                                      <p:by>
                                        <p:hsl h="0" s="12549" l="25098"/>
                                      </p:by>
                                    </p:animClr>
                                    <p:set>
                                      <p:cBhvr>
                                        <p:cTn id="17" dur="500" fill="hold"/>
                                        <p:tgtEl>
                                          <p:spTgt spid="20"/>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childTnLst>
                                </p:cTn>
                              </p:par>
                              <p:par>
                                <p:cTn id="24" presetID="30" presetClass="emph" presetSubtype="0" fill="hold" nodeType="withEffect">
                                  <p:stCondLst>
                                    <p:cond delay="0"/>
                                  </p:stCondLst>
                                  <p:childTnLst>
                                    <p:animClr clrSpc="hsl" dir="cw">
                                      <p:cBhvr override="childStyle">
                                        <p:cTn id="25" dur="500" fill="hold"/>
                                        <p:tgtEl>
                                          <p:spTgt spid="50"/>
                                        </p:tgtEl>
                                        <p:attrNameLst>
                                          <p:attrName>style.color</p:attrName>
                                        </p:attrNameLst>
                                      </p:cBhvr>
                                      <p:by>
                                        <p:hsl h="0" s="12549" l="25098"/>
                                      </p:by>
                                    </p:animClr>
                                    <p:animClr clrSpc="hsl" dir="cw">
                                      <p:cBhvr>
                                        <p:cTn id="26" dur="500" fill="hold"/>
                                        <p:tgtEl>
                                          <p:spTgt spid="50"/>
                                        </p:tgtEl>
                                        <p:attrNameLst>
                                          <p:attrName>fillcolor</p:attrName>
                                        </p:attrNameLst>
                                      </p:cBhvr>
                                      <p:by>
                                        <p:hsl h="0" s="12549" l="25098"/>
                                      </p:by>
                                    </p:animClr>
                                    <p:animClr clrSpc="hsl" dir="cw">
                                      <p:cBhvr>
                                        <p:cTn id="27" dur="500" fill="hold"/>
                                        <p:tgtEl>
                                          <p:spTgt spid="50"/>
                                        </p:tgtEl>
                                        <p:attrNameLst>
                                          <p:attrName>stroke.color</p:attrName>
                                        </p:attrNameLst>
                                      </p:cBhvr>
                                      <p:by>
                                        <p:hsl h="0" s="12549" l="25098"/>
                                      </p:by>
                                    </p:animClr>
                                    <p:set>
                                      <p:cBhvr>
                                        <p:cTn id="28" dur="500" fill="hold"/>
                                        <p:tgtEl>
                                          <p:spTgt spid="50"/>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30" presetClass="emph" presetSubtype="0" fill="hold" nodeType="withEffect">
                                  <p:stCondLst>
                                    <p:cond delay="0"/>
                                  </p:stCondLst>
                                  <p:childTnLst>
                                    <p:animClr clrSpc="hsl" dir="cw">
                                      <p:cBhvr override="childStyle">
                                        <p:cTn id="36" dur="500" fill="hold"/>
                                        <p:tgtEl>
                                          <p:spTgt spid="27"/>
                                        </p:tgtEl>
                                        <p:attrNameLst>
                                          <p:attrName>style.color</p:attrName>
                                        </p:attrNameLst>
                                      </p:cBhvr>
                                      <p:by>
                                        <p:hsl h="0" s="12549" l="25098"/>
                                      </p:by>
                                    </p:animClr>
                                    <p:animClr clrSpc="hsl" dir="cw">
                                      <p:cBhvr>
                                        <p:cTn id="37" dur="500" fill="hold"/>
                                        <p:tgtEl>
                                          <p:spTgt spid="27"/>
                                        </p:tgtEl>
                                        <p:attrNameLst>
                                          <p:attrName>fillcolor</p:attrName>
                                        </p:attrNameLst>
                                      </p:cBhvr>
                                      <p:by>
                                        <p:hsl h="0" s="12549" l="25098"/>
                                      </p:by>
                                    </p:animClr>
                                    <p:animClr clrSpc="hsl" dir="cw">
                                      <p:cBhvr>
                                        <p:cTn id="38" dur="500" fill="hold"/>
                                        <p:tgtEl>
                                          <p:spTgt spid="27"/>
                                        </p:tgtEl>
                                        <p:attrNameLst>
                                          <p:attrName>stroke.color</p:attrName>
                                        </p:attrNameLst>
                                      </p:cBhvr>
                                      <p:by>
                                        <p:hsl h="0" s="12549" l="25098"/>
                                      </p:by>
                                    </p:animClr>
                                    <p:set>
                                      <p:cBhvr>
                                        <p:cTn id="39" dur="500" fill="hold"/>
                                        <p:tgtEl>
                                          <p:spTgt spid="27"/>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4" presetClass="emph" presetSubtype="0" fill="hold" nodeType="clickEffect">
                                  <p:stCondLst>
                                    <p:cond delay="0"/>
                                  </p:stCondLst>
                                  <p:childTnLst>
                                    <p:animClr clrSpc="hsl" dir="cw">
                                      <p:cBhvr override="childStyle">
                                        <p:cTn id="43" dur="500" fill="hold"/>
                                        <p:tgtEl>
                                          <p:spTgt spid="27"/>
                                        </p:tgtEl>
                                        <p:attrNameLst>
                                          <p:attrName>style.color</p:attrName>
                                        </p:attrNameLst>
                                      </p:cBhvr>
                                      <p:by>
                                        <p:hsl h="0" s="-12549" l="-25098"/>
                                      </p:by>
                                    </p:animClr>
                                    <p:animClr clrSpc="hsl" dir="cw">
                                      <p:cBhvr>
                                        <p:cTn id="44" dur="500" fill="hold"/>
                                        <p:tgtEl>
                                          <p:spTgt spid="27"/>
                                        </p:tgtEl>
                                        <p:attrNameLst>
                                          <p:attrName>fillcolor</p:attrName>
                                        </p:attrNameLst>
                                      </p:cBhvr>
                                      <p:by>
                                        <p:hsl h="0" s="-12549" l="-25098"/>
                                      </p:by>
                                    </p:animClr>
                                    <p:animClr clrSpc="hsl" dir="cw">
                                      <p:cBhvr>
                                        <p:cTn id="45" dur="500" fill="hold"/>
                                        <p:tgtEl>
                                          <p:spTgt spid="27"/>
                                        </p:tgtEl>
                                        <p:attrNameLst>
                                          <p:attrName>stroke.color</p:attrName>
                                        </p:attrNameLst>
                                      </p:cBhvr>
                                      <p:by>
                                        <p:hsl h="0" s="-12549" l="-25098"/>
                                      </p:by>
                                    </p:animClr>
                                    <p:set>
                                      <p:cBhvr>
                                        <p:cTn id="46" dur="500" fill="hold"/>
                                        <p:tgtEl>
                                          <p:spTgt spid="27"/>
                                        </p:tgtEl>
                                        <p:attrNameLst>
                                          <p:attrName>fill.type</p:attrName>
                                        </p:attrNameLst>
                                      </p:cBhvr>
                                      <p:to>
                                        <p:strVal val="solid"/>
                                      </p:to>
                                    </p:set>
                                  </p:childTnLst>
                                </p:cTn>
                              </p:par>
                              <p:par>
                                <p:cTn id="47" presetID="30" presetClass="emph" presetSubtype="0" fill="hold" nodeType="withEffect">
                                  <p:stCondLst>
                                    <p:cond delay="0"/>
                                  </p:stCondLst>
                                  <p:childTnLst>
                                    <p:animClr clrSpc="hsl" dir="cw">
                                      <p:cBhvr override="childStyle">
                                        <p:cTn id="48" dur="500" fill="hold"/>
                                        <p:tgtEl>
                                          <p:spTgt spid="46"/>
                                        </p:tgtEl>
                                        <p:attrNameLst>
                                          <p:attrName>style.color</p:attrName>
                                        </p:attrNameLst>
                                      </p:cBhvr>
                                      <p:by>
                                        <p:hsl h="0" s="12549" l="25098"/>
                                      </p:by>
                                    </p:animClr>
                                    <p:animClr clrSpc="hsl" dir="cw">
                                      <p:cBhvr>
                                        <p:cTn id="49" dur="500" fill="hold"/>
                                        <p:tgtEl>
                                          <p:spTgt spid="46"/>
                                        </p:tgtEl>
                                        <p:attrNameLst>
                                          <p:attrName>fillcolor</p:attrName>
                                        </p:attrNameLst>
                                      </p:cBhvr>
                                      <p:by>
                                        <p:hsl h="0" s="12549" l="25098"/>
                                      </p:by>
                                    </p:animClr>
                                    <p:animClr clrSpc="hsl" dir="cw">
                                      <p:cBhvr>
                                        <p:cTn id="50" dur="500" fill="hold"/>
                                        <p:tgtEl>
                                          <p:spTgt spid="46"/>
                                        </p:tgtEl>
                                        <p:attrNameLst>
                                          <p:attrName>stroke.color</p:attrName>
                                        </p:attrNameLst>
                                      </p:cBhvr>
                                      <p:by>
                                        <p:hsl h="0" s="12549" l="25098"/>
                                      </p:by>
                                    </p:animClr>
                                    <p:set>
                                      <p:cBhvr>
                                        <p:cTn id="51" dur="500" fill="hold"/>
                                        <p:tgtEl>
                                          <p:spTgt spid="46"/>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childTnLst>
                                </p:cTn>
                              </p:par>
                              <p:par>
                                <p:cTn id="58" presetID="30" presetClass="emph" presetSubtype="0" fill="hold" nodeType="withEffect">
                                  <p:stCondLst>
                                    <p:cond delay="0"/>
                                  </p:stCondLst>
                                  <p:childTnLst>
                                    <p:animClr clrSpc="hsl" dir="cw">
                                      <p:cBhvr override="childStyle">
                                        <p:cTn id="59" dur="500" fill="hold"/>
                                        <p:tgtEl>
                                          <p:spTgt spid="27"/>
                                        </p:tgtEl>
                                        <p:attrNameLst>
                                          <p:attrName>style.color</p:attrName>
                                        </p:attrNameLst>
                                      </p:cBhvr>
                                      <p:by>
                                        <p:hsl h="0" s="12549" l="25098"/>
                                      </p:by>
                                    </p:animClr>
                                    <p:animClr clrSpc="hsl" dir="cw">
                                      <p:cBhvr>
                                        <p:cTn id="60" dur="500" fill="hold"/>
                                        <p:tgtEl>
                                          <p:spTgt spid="27"/>
                                        </p:tgtEl>
                                        <p:attrNameLst>
                                          <p:attrName>fillcolor</p:attrName>
                                        </p:attrNameLst>
                                      </p:cBhvr>
                                      <p:by>
                                        <p:hsl h="0" s="12549" l="25098"/>
                                      </p:by>
                                    </p:animClr>
                                    <p:animClr clrSpc="hsl" dir="cw">
                                      <p:cBhvr>
                                        <p:cTn id="61" dur="500" fill="hold"/>
                                        <p:tgtEl>
                                          <p:spTgt spid="27"/>
                                        </p:tgtEl>
                                        <p:attrNameLst>
                                          <p:attrName>stroke.color</p:attrName>
                                        </p:attrNameLst>
                                      </p:cBhvr>
                                      <p:by>
                                        <p:hsl h="0" s="12549" l="25098"/>
                                      </p:by>
                                    </p:animClr>
                                    <p:set>
                                      <p:cBhvr>
                                        <p:cTn id="62" dur="500" fill="hold"/>
                                        <p:tgtEl>
                                          <p:spTgt spid="27"/>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30" presetClass="emph" presetSubtype="0" fill="hold" nodeType="withEffect">
                                  <p:stCondLst>
                                    <p:cond delay="0"/>
                                  </p:stCondLst>
                                  <p:childTnLst>
                                    <p:animClr clrSpc="hsl" dir="cw">
                                      <p:cBhvr override="childStyle">
                                        <p:cTn id="70" dur="500" fill="hold"/>
                                        <p:tgtEl>
                                          <p:spTgt spid="31"/>
                                        </p:tgtEl>
                                        <p:attrNameLst>
                                          <p:attrName>style.color</p:attrName>
                                        </p:attrNameLst>
                                      </p:cBhvr>
                                      <p:by>
                                        <p:hsl h="0" s="12549" l="25098"/>
                                      </p:by>
                                    </p:animClr>
                                    <p:animClr clrSpc="hsl" dir="cw">
                                      <p:cBhvr>
                                        <p:cTn id="71" dur="500" fill="hold"/>
                                        <p:tgtEl>
                                          <p:spTgt spid="31"/>
                                        </p:tgtEl>
                                        <p:attrNameLst>
                                          <p:attrName>fillcolor</p:attrName>
                                        </p:attrNameLst>
                                      </p:cBhvr>
                                      <p:by>
                                        <p:hsl h="0" s="12549" l="25098"/>
                                      </p:by>
                                    </p:animClr>
                                    <p:animClr clrSpc="hsl" dir="cw">
                                      <p:cBhvr>
                                        <p:cTn id="72" dur="500" fill="hold"/>
                                        <p:tgtEl>
                                          <p:spTgt spid="31"/>
                                        </p:tgtEl>
                                        <p:attrNameLst>
                                          <p:attrName>stroke.color</p:attrName>
                                        </p:attrNameLst>
                                      </p:cBhvr>
                                      <p:by>
                                        <p:hsl h="0" s="12549" l="25098"/>
                                      </p:by>
                                    </p:animClr>
                                    <p:set>
                                      <p:cBhvr>
                                        <p:cTn id="73" dur="500" fill="hold"/>
                                        <p:tgtEl>
                                          <p:spTgt spid="31"/>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9"/>
                                        </p:tgtEl>
                                        <p:attrNameLst>
                                          <p:attrName>style.visibility</p:attrName>
                                        </p:attrNameLst>
                                      </p:cBhvr>
                                      <p:to>
                                        <p:strVal val="visible"/>
                                      </p:to>
                                    </p:set>
                                  </p:childTnLst>
                                </p:cTn>
                              </p:par>
                              <p:par>
                                <p:cTn id="78" presetID="30" presetClass="emph" presetSubtype="0" fill="hold" nodeType="withEffect">
                                  <p:stCondLst>
                                    <p:cond delay="0"/>
                                  </p:stCondLst>
                                  <p:childTnLst>
                                    <p:animClr clrSpc="hsl" dir="cw">
                                      <p:cBhvr override="childStyle">
                                        <p:cTn id="79" dur="500" fill="hold"/>
                                        <p:tgtEl>
                                          <p:spTgt spid="33"/>
                                        </p:tgtEl>
                                        <p:attrNameLst>
                                          <p:attrName>style.color</p:attrName>
                                        </p:attrNameLst>
                                      </p:cBhvr>
                                      <p:by>
                                        <p:hsl h="0" s="12549" l="25098"/>
                                      </p:by>
                                    </p:animClr>
                                    <p:animClr clrSpc="hsl" dir="cw">
                                      <p:cBhvr>
                                        <p:cTn id="80" dur="500" fill="hold"/>
                                        <p:tgtEl>
                                          <p:spTgt spid="33"/>
                                        </p:tgtEl>
                                        <p:attrNameLst>
                                          <p:attrName>fillcolor</p:attrName>
                                        </p:attrNameLst>
                                      </p:cBhvr>
                                      <p:by>
                                        <p:hsl h="0" s="12549" l="25098"/>
                                      </p:by>
                                    </p:animClr>
                                    <p:animClr clrSpc="hsl" dir="cw">
                                      <p:cBhvr>
                                        <p:cTn id="81" dur="500" fill="hold"/>
                                        <p:tgtEl>
                                          <p:spTgt spid="33"/>
                                        </p:tgtEl>
                                        <p:attrNameLst>
                                          <p:attrName>stroke.color</p:attrName>
                                        </p:attrNameLst>
                                      </p:cBhvr>
                                      <p:by>
                                        <p:hsl h="0" s="12549" l="25098"/>
                                      </p:by>
                                    </p:animClr>
                                    <p:set>
                                      <p:cBhvr>
                                        <p:cTn id="82" dur="500" fill="hold"/>
                                        <p:tgtEl>
                                          <p:spTgt spid="33"/>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childTnLst>
                          </p:cTn>
                        </p:par>
                        <p:par>
                          <p:cTn id="95" fill="hold">
                            <p:stCondLst>
                              <p:cond delay="0"/>
                            </p:stCondLst>
                            <p:childTnLst>
                              <p:par>
                                <p:cTn id="96" presetID="30" presetClass="emph" presetSubtype="0" fill="hold" nodeType="afterEffect">
                                  <p:stCondLst>
                                    <p:cond delay="0"/>
                                  </p:stCondLst>
                                  <p:childTnLst>
                                    <p:animClr clrSpc="hsl" dir="cw">
                                      <p:cBhvr override="childStyle">
                                        <p:cTn id="97" dur="500" fill="hold"/>
                                        <p:tgtEl>
                                          <p:spTgt spid="13"/>
                                        </p:tgtEl>
                                        <p:attrNameLst>
                                          <p:attrName>style.color</p:attrName>
                                        </p:attrNameLst>
                                      </p:cBhvr>
                                      <p:by>
                                        <p:hsl h="0" s="12549" l="25098"/>
                                      </p:by>
                                    </p:animClr>
                                    <p:animClr clrSpc="hsl" dir="cw">
                                      <p:cBhvr>
                                        <p:cTn id="98" dur="500" fill="hold"/>
                                        <p:tgtEl>
                                          <p:spTgt spid="13"/>
                                        </p:tgtEl>
                                        <p:attrNameLst>
                                          <p:attrName>fillcolor</p:attrName>
                                        </p:attrNameLst>
                                      </p:cBhvr>
                                      <p:by>
                                        <p:hsl h="0" s="12549" l="25098"/>
                                      </p:by>
                                    </p:animClr>
                                    <p:animClr clrSpc="hsl" dir="cw">
                                      <p:cBhvr>
                                        <p:cTn id="99" dur="500" fill="hold"/>
                                        <p:tgtEl>
                                          <p:spTgt spid="13"/>
                                        </p:tgtEl>
                                        <p:attrNameLst>
                                          <p:attrName>stroke.color</p:attrName>
                                        </p:attrNameLst>
                                      </p:cBhvr>
                                      <p:by>
                                        <p:hsl h="0" s="12549" l="25098"/>
                                      </p:by>
                                    </p:animClr>
                                    <p:set>
                                      <p:cBhvr>
                                        <p:cTn id="100" dur="500" fill="hold"/>
                                        <p:tgtEl>
                                          <p:spTgt spid="13"/>
                                        </p:tgtEl>
                                        <p:attrNameLst>
                                          <p:attrName>fill.type</p:attrName>
                                        </p:attrNameLst>
                                      </p:cBhvr>
                                      <p:to>
                                        <p:strVal val="solid"/>
                                      </p:to>
                                    </p:set>
                                  </p:childTnLst>
                                </p:cTn>
                              </p:par>
                              <p:par>
                                <p:cTn id="101" presetID="30" presetClass="emph" presetSubtype="0" fill="hold" nodeType="withEffect">
                                  <p:stCondLst>
                                    <p:cond delay="0"/>
                                  </p:stCondLst>
                                  <p:childTnLst>
                                    <p:animClr clrSpc="hsl" dir="cw">
                                      <p:cBhvr override="childStyle">
                                        <p:cTn id="102" dur="500" fill="hold"/>
                                        <p:tgtEl>
                                          <p:spTgt spid="39"/>
                                        </p:tgtEl>
                                        <p:attrNameLst>
                                          <p:attrName>style.color</p:attrName>
                                        </p:attrNameLst>
                                      </p:cBhvr>
                                      <p:by>
                                        <p:hsl h="0" s="12549" l="25098"/>
                                      </p:by>
                                    </p:animClr>
                                    <p:animClr clrSpc="hsl" dir="cw">
                                      <p:cBhvr>
                                        <p:cTn id="103" dur="500" fill="hold"/>
                                        <p:tgtEl>
                                          <p:spTgt spid="39"/>
                                        </p:tgtEl>
                                        <p:attrNameLst>
                                          <p:attrName>fillcolor</p:attrName>
                                        </p:attrNameLst>
                                      </p:cBhvr>
                                      <p:by>
                                        <p:hsl h="0" s="12549" l="25098"/>
                                      </p:by>
                                    </p:animClr>
                                    <p:animClr clrSpc="hsl" dir="cw">
                                      <p:cBhvr>
                                        <p:cTn id="104" dur="500" fill="hold"/>
                                        <p:tgtEl>
                                          <p:spTgt spid="39"/>
                                        </p:tgtEl>
                                        <p:attrNameLst>
                                          <p:attrName>stroke.color</p:attrName>
                                        </p:attrNameLst>
                                      </p:cBhvr>
                                      <p:by>
                                        <p:hsl h="0" s="12549" l="25098"/>
                                      </p:by>
                                    </p:animClr>
                                    <p:set>
                                      <p:cBhvr>
                                        <p:cTn id="105" dur="500" fill="hold"/>
                                        <p:tgtEl>
                                          <p:spTgt spid="3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35"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Access Control</a:t>
            </a:r>
          </a:p>
        </p:txBody>
      </p:sp>
      <p:sp>
        <p:nvSpPr>
          <p:cNvPr id="3" name="Content Placeholder 2"/>
          <p:cNvSpPr>
            <a:spLocks noGrp="1"/>
          </p:cNvSpPr>
          <p:nvPr>
            <p:ph type="body" sz="quarter" idx="10"/>
          </p:nvPr>
        </p:nvSpPr>
        <p:spPr>
          <a:xfrm>
            <a:off x="309060" y="1514850"/>
            <a:ext cx="11655078" cy="4441411"/>
          </a:xfrm>
        </p:spPr>
        <p:txBody>
          <a:bodyPr/>
          <a:lstStyle/>
          <a:p>
            <a:r>
              <a:rPr lang="en-US" sz="3529" dirty="0">
                <a:solidFill>
                  <a:schemeClr val="tx1"/>
                </a:solidFill>
              </a:rPr>
              <a:t>Azure AD supports Multi-Factor Authentication for Users</a:t>
            </a:r>
          </a:p>
          <a:p>
            <a:pPr lvl="1"/>
            <a:r>
              <a:rPr lang="en-US" sz="1961" dirty="0"/>
              <a:t>Enabled through the Admin Portal</a:t>
            </a:r>
          </a:p>
          <a:p>
            <a:pPr lvl="1"/>
            <a:r>
              <a:rPr lang="en-US" sz="1961" dirty="0"/>
              <a:t>Requires O365 or AAD Premium</a:t>
            </a:r>
          </a:p>
          <a:p>
            <a:endParaRPr lang="en-US" sz="3529" dirty="0">
              <a:solidFill>
                <a:schemeClr val="tx1"/>
              </a:solidFill>
            </a:endParaRPr>
          </a:p>
          <a:p>
            <a:r>
              <a:rPr lang="en-US" sz="3529" dirty="0">
                <a:solidFill>
                  <a:schemeClr val="tx1"/>
                </a:solidFill>
              </a:rPr>
              <a:t>Multi-Factor Auth can be enabled in </a:t>
            </a:r>
            <a:br>
              <a:rPr lang="en-US" sz="3529" dirty="0">
                <a:solidFill>
                  <a:schemeClr val="tx1"/>
                </a:solidFill>
              </a:rPr>
            </a:br>
            <a:r>
              <a:rPr lang="en-US" sz="3529" dirty="0">
                <a:solidFill>
                  <a:schemeClr val="tx1"/>
                </a:solidFill>
              </a:rPr>
              <a:t>Azure AD, or in your on-premises IDP </a:t>
            </a:r>
            <a:br>
              <a:rPr lang="en-US" sz="3529" dirty="0">
                <a:solidFill>
                  <a:schemeClr val="tx1"/>
                </a:solidFill>
              </a:rPr>
            </a:br>
            <a:r>
              <a:rPr lang="en-US" sz="3529" dirty="0">
                <a:solidFill>
                  <a:schemeClr val="tx1"/>
                </a:solidFill>
              </a:rPr>
              <a:t>(i.e. ADFS)</a:t>
            </a:r>
          </a:p>
          <a:p>
            <a:pPr lvl="1"/>
            <a:r>
              <a:rPr lang="en-US" sz="1961" b="1" dirty="0"/>
              <a:t>Azure AD: </a:t>
            </a:r>
            <a:r>
              <a:rPr lang="en-US" sz="1961" dirty="0"/>
              <a:t>phone call, text, Azure Authenticator App</a:t>
            </a:r>
          </a:p>
          <a:p>
            <a:pPr lvl="1"/>
            <a:r>
              <a:rPr lang="en-US" sz="1961" b="1" dirty="0"/>
              <a:t>On-</a:t>
            </a:r>
            <a:r>
              <a:rPr lang="en-US" sz="1961" b="1" dirty="0" err="1"/>
              <a:t>prem</a:t>
            </a:r>
            <a:r>
              <a:rPr lang="en-US" sz="1961" b="1" dirty="0"/>
              <a:t> IDP: </a:t>
            </a:r>
            <a:r>
              <a:rPr lang="en-US" sz="1961" dirty="0"/>
              <a:t>anything your IDP supports</a:t>
            </a:r>
            <a:br>
              <a:rPr lang="en-US" sz="1961" dirty="0"/>
            </a:br>
            <a:endParaRPr lang="en-US" sz="1961" dirty="0"/>
          </a:p>
        </p:txBody>
      </p:sp>
      <p:pic>
        <p:nvPicPr>
          <p:cNvPr id="4" name="Picture 3"/>
          <p:cNvPicPr>
            <a:picLocks noChangeAspect="1"/>
          </p:cNvPicPr>
          <p:nvPr/>
        </p:nvPicPr>
        <p:blipFill>
          <a:blip r:embed="rId3"/>
          <a:stretch>
            <a:fillRect/>
          </a:stretch>
        </p:blipFill>
        <p:spPr>
          <a:xfrm>
            <a:off x="8432671" y="2295860"/>
            <a:ext cx="3376786" cy="3660401"/>
          </a:xfrm>
          <a:prstGeom prst="rect">
            <a:avLst/>
          </a:prstGeom>
        </p:spPr>
      </p:pic>
    </p:spTree>
    <p:extLst>
      <p:ext uri="{BB962C8B-B14F-4D97-AF65-F5344CB8AC3E}">
        <p14:creationId xmlns:p14="http://schemas.microsoft.com/office/powerpoint/2010/main" val="105104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Access Control</a:t>
            </a:r>
          </a:p>
        </p:txBody>
      </p:sp>
      <p:sp>
        <p:nvSpPr>
          <p:cNvPr id="2" name="Text Placeholder 1"/>
          <p:cNvSpPr>
            <a:spLocks noGrp="1"/>
          </p:cNvSpPr>
          <p:nvPr>
            <p:ph type="body" sz="quarter" idx="10"/>
          </p:nvPr>
        </p:nvSpPr>
        <p:spPr>
          <a:xfrm>
            <a:off x="268461" y="940590"/>
            <a:ext cx="11655078" cy="5781076"/>
          </a:xfrm>
        </p:spPr>
        <p:txBody>
          <a:bodyPr/>
          <a:lstStyle/>
          <a:p>
            <a:r>
              <a:rPr lang="en-US" sz="3200" dirty="0">
                <a:solidFill>
                  <a:schemeClr val="tx1"/>
                </a:solidFill>
              </a:rPr>
              <a:t>Mobile Device/App Management:</a:t>
            </a:r>
          </a:p>
          <a:p>
            <a:pPr lvl="1"/>
            <a:r>
              <a:rPr lang="en-US" sz="2400" dirty="0"/>
              <a:t>Controlled via Intune for Power BI Mobile apps on iOS (7+) /Android(4+)</a:t>
            </a:r>
          </a:p>
          <a:p>
            <a:pPr lvl="1"/>
            <a:r>
              <a:rPr lang="en-US" sz="2400" dirty="0"/>
              <a:t>Policies such as:</a:t>
            </a:r>
          </a:p>
          <a:p>
            <a:pPr lvl="2"/>
            <a:r>
              <a:rPr lang="en-US" sz="2400" dirty="0"/>
              <a:t>Require PIN</a:t>
            </a:r>
          </a:p>
          <a:p>
            <a:pPr lvl="2"/>
            <a:r>
              <a:rPr lang="en-US" sz="2400" dirty="0"/>
              <a:t>Max failed PIN attempts</a:t>
            </a:r>
          </a:p>
          <a:p>
            <a:pPr lvl="1"/>
            <a:endParaRPr lang="en-US" sz="2400" dirty="0"/>
          </a:p>
          <a:p>
            <a:r>
              <a:rPr lang="en-US" sz="2800" dirty="0">
                <a:solidFill>
                  <a:schemeClr val="tx1"/>
                </a:solidFill>
              </a:rPr>
              <a:t>Configuring </a:t>
            </a:r>
            <a:r>
              <a:rPr lang="en-US" sz="2800" dirty="0" err="1">
                <a:solidFill>
                  <a:schemeClr val="tx1"/>
                </a:solidFill>
              </a:rPr>
              <a:t>InTune</a:t>
            </a:r>
            <a:r>
              <a:rPr lang="en-US" sz="2800" dirty="0">
                <a:solidFill>
                  <a:schemeClr val="tx1"/>
                </a:solidFill>
              </a:rPr>
              <a:t>:</a:t>
            </a:r>
          </a:p>
          <a:p>
            <a:pPr marL="796788" lvl="1" indent="-448193">
              <a:buFont typeface="+mj-lt"/>
              <a:buAutoNum type="arabicPeriod"/>
            </a:pPr>
            <a:r>
              <a:rPr lang="en-US" sz="2400" dirty="0"/>
              <a:t>Specify the app</a:t>
            </a:r>
          </a:p>
          <a:p>
            <a:pPr marL="796788" lvl="1" indent="-448193">
              <a:buFont typeface="+mj-lt"/>
              <a:buAutoNum type="arabicPeriod"/>
            </a:pPr>
            <a:r>
              <a:rPr lang="en-US" sz="2400" dirty="0"/>
              <a:t>Configure policies (i.e. require PIN)</a:t>
            </a:r>
          </a:p>
          <a:p>
            <a:pPr marL="796788" lvl="1" indent="-448193">
              <a:buFont typeface="+mj-lt"/>
              <a:buAutoNum type="arabicPeriod"/>
            </a:pPr>
            <a:r>
              <a:rPr lang="en-US" sz="2400" dirty="0"/>
              <a:t>Enable for deployment</a:t>
            </a:r>
          </a:p>
          <a:p>
            <a:pPr marL="796788" lvl="1" indent="-448193">
              <a:buFont typeface="+mj-lt"/>
              <a:buAutoNum type="arabicPeriod"/>
            </a:pPr>
            <a:r>
              <a:rPr lang="en-US" sz="2400" dirty="0"/>
              <a:t>End-users install from Company Portal app</a:t>
            </a:r>
          </a:p>
          <a:p>
            <a:pPr lvl="1"/>
            <a:r>
              <a:rPr lang="en-US" sz="2400" dirty="0"/>
              <a:t>Full process and </a:t>
            </a:r>
            <a:r>
              <a:rPr lang="en-US" sz="2400" dirty="0" err="1"/>
              <a:t>InTune</a:t>
            </a:r>
            <a:r>
              <a:rPr lang="en-US" sz="2400" dirty="0"/>
              <a:t> details documented </a:t>
            </a:r>
            <a:r>
              <a:rPr lang="en-US" sz="2400" dirty="0">
                <a:hlinkClick r:id="rId3"/>
              </a:rPr>
              <a:t>here</a:t>
            </a:r>
            <a:endParaRPr lang="en-US" sz="2400" dirty="0"/>
          </a:p>
        </p:txBody>
      </p:sp>
      <p:pic>
        <p:nvPicPr>
          <p:cNvPr id="4" name="Picture 3"/>
          <p:cNvPicPr>
            <a:picLocks noChangeAspect="1"/>
          </p:cNvPicPr>
          <p:nvPr/>
        </p:nvPicPr>
        <p:blipFill>
          <a:blip r:embed="rId4"/>
          <a:stretch>
            <a:fillRect/>
          </a:stretch>
        </p:blipFill>
        <p:spPr>
          <a:xfrm>
            <a:off x="9166673" y="2421747"/>
            <a:ext cx="2187127" cy="3874545"/>
          </a:xfrm>
          <a:prstGeom prst="rect">
            <a:avLst/>
          </a:prstGeom>
        </p:spPr>
      </p:pic>
    </p:spTree>
    <p:extLst>
      <p:ext uri="{BB962C8B-B14F-4D97-AF65-F5344CB8AC3E}">
        <p14:creationId xmlns:p14="http://schemas.microsoft.com/office/powerpoint/2010/main" val="277018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875897"/>
          </a:xfrm>
        </p:spPr>
        <p:txBody>
          <a:bodyPr/>
          <a:lstStyle/>
          <a:p>
            <a:r>
              <a:rPr lang="en-US" sz="2800" dirty="0">
                <a:solidFill>
                  <a:schemeClr val="tx1"/>
                </a:solidFill>
              </a:rPr>
              <a:t>Conditional Access for Web and Mobile available through Azure AD</a:t>
            </a:r>
          </a:p>
          <a:p>
            <a:pPr marL="742950" lvl="1" indent="-285750">
              <a:buFont typeface="Arial" panose="020B0604020202020204" pitchFamily="34" charset="0"/>
              <a:buChar char="•"/>
            </a:pPr>
            <a:r>
              <a:rPr lang="en-US" sz="2400" dirty="0"/>
              <a:t>Control which IP ranges can connect (</a:t>
            </a:r>
            <a:r>
              <a:rPr lang="en-US" sz="2400" dirty="0" err="1"/>
              <a:t>corp</a:t>
            </a:r>
            <a:r>
              <a:rPr lang="en-US" sz="2400" dirty="0"/>
              <a:t> net?)</a:t>
            </a:r>
          </a:p>
          <a:p>
            <a:pPr marL="742950" lvl="1" indent="-285750">
              <a:buFont typeface="Arial" panose="020B0604020202020204" pitchFamily="34" charset="0"/>
              <a:buChar char="•"/>
            </a:pPr>
            <a:r>
              <a:rPr lang="en-US" sz="2400" dirty="0"/>
              <a:t>Control which devices can connect</a:t>
            </a:r>
          </a:p>
          <a:p>
            <a:pPr marL="742950" lvl="1" indent="-285750">
              <a:buFont typeface="Arial" panose="020B0604020202020204" pitchFamily="34" charset="0"/>
              <a:buChar char="•"/>
            </a:pPr>
            <a:r>
              <a:rPr lang="en-US" sz="2400" dirty="0"/>
              <a:t>Only certain users can connect (groups)</a:t>
            </a:r>
          </a:p>
          <a:p>
            <a:pPr marL="742950" lvl="1" indent="-285750">
              <a:buFont typeface="Arial" panose="020B0604020202020204" pitchFamily="34" charset="0"/>
              <a:buChar char="•"/>
            </a:pPr>
            <a:r>
              <a:rPr lang="en-US" sz="2400" dirty="0"/>
              <a:t>When to do 2FA</a:t>
            </a:r>
          </a:p>
          <a:p>
            <a:pPr marL="742950" lvl="1" indent="-285750">
              <a:buFont typeface="Arial" panose="020B0604020202020204" pitchFamily="34" charset="0"/>
              <a:buChar char="•"/>
            </a:pPr>
            <a:r>
              <a:rPr lang="en-US" sz="2400" dirty="0"/>
              <a:t>And much more combinations..</a:t>
            </a:r>
          </a:p>
          <a:p>
            <a:r>
              <a:rPr lang="en-US" sz="2800" dirty="0">
                <a:solidFill>
                  <a:schemeClr val="tx1"/>
                </a:solidFill>
              </a:rPr>
              <a:t>Azure AD Tenant Restrictions </a:t>
            </a:r>
          </a:p>
          <a:p>
            <a:pPr marL="742950" lvl="1" indent="-285750">
              <a:buFont typeface="Arial" panose="020B0604020202020204" pitchFamily="34" charset="0"/>
              <a:buChar char="•"/>
            </a:pPr>
            <a:r>
              <a:rPr lang="en-US" sz="2400" dirty="0"/>
              <a:t>Control access to SaaS cloud applications, based on the Azure AD tenant </a:t>
            </a:r>
          </a:p>
          <a:p>
            <a:pPr lvl="1"/>
            <a:endParaRPr lang="en-US" sz="2400" dirty="0"/>
          </a:p>
          <a:p>
            <a:pPr lvl="1"/>
            <a:endParaRPr lang="en-US" sz="2400" dirty="0"/>
          </a:p>
          <a:p>
            <a:pPr lvl="1"/>
            <a:endParaRPr lang="en-US" sz="2400" dirty="0"/>
          </a:p>
        </p:txBody>
      </p:sp>
      <p:sp>
        <p:nvSpPr>
          <p:cNvPr id="3" name="Title 2"/>
          <p:cNvSpPr>
            <a:spLocks noGrp="1"/>
          </p:cNvSpPr>
          <p:nvPr>
            <p:ph type="title"/>
          </p:nvPr>
        </p:nvSpPr>
        <p:spPr/>
        <p:txBody>
          <a:bodyPr/>
          <a:lstStyle/>
          <a:p>
            <a:r>
              <a:rPr lang="en-US" dirty="0"/>
              <a:t>User Access Control</a:t>
            </a:r>
          </a:p>
        </p:txBody>
      </p:sp>
    </p:spTree>
    <p:extLst>
      <p:ext uri="{BB962C8B-B14F-4D97-AF65-F5344CB8AC3E}">
        <p14:creationId xmlns:p14="http://schemas.microsoft.com/office/powerpoint/2010/main" val="114350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1E9D-4E95-4285-9D18-D3F7F6C62EC5}"/>
              </a:ext>
            </a:extLst>
          </p:cNvPr>
          <p:cNvSpPr>
            <a:spLocks noGrp="1"/>
          </p:cNvSpPr>
          <p:nvPr>
            <p:ph type="title"/>
          </p:nvPr>
        </p:nvSpPr>
        <p:spPr/>
        <p:txBody>
          <a:bodyPr/>
          <a:lstStyle/>
          <a:p>
            <a:r>
              <a:rPr lang="en-GB" dirty="0"/>
              <a:t>Power BI Security</a:t>
            </a:r>
          </a:p>
        </p:txBody>
      </p:sp>
      <p:sp>
        <p:nvSpPr>
          <p:cNvPr id="3" name="Content Placeholder 2">
            <a:extLst>
              <a:ext uri="{FF2B5EF4-FFF2-40B4-BE49-F238E27FC236}">
                <a16:creationId xmlns:a16="http://schemas.microsoft.com/office/drawing/2014/main" id="{F478C147-DF32-4C1B-8C3A-3E9E0E97BD22}"/>
              </a:ext>
            </a:extLst>
          </p:cNvPr>
          <p:cNvSpPr>
            <a:spLocks noGrp="1"/>
          </p:cNvSpPr>
          <p:nvPr>
            <p:ph idx="1"/>
          </p:nvPr>
        </p:nvSpPr>
        <p:spPr/>
        <p:txBody>
          <a:bodyPr/>
          <a:lstStyle/>
          <a:p>
            <a:r>
              <a:rPr lang="en-GB" strike="sngStrike" dirty="0"/>
              <a:t>Start 3:50 – 9:00 min : User Identity</a:t>
            </a:r>
          </a:p>
          <a:p>
            <a:r>
              <a:rPr lang="en-GB" strike="sngStrike" dirty="0"/>
              <a:t>9:00 – 12:24  : Power BI Authentication</a:t>
            </a:r>
          </a:p>
          <a:p>
            <a:r>
              <a:rPr lang="en-GB" strike="sngStrike" dirty="0"/>
              <a:t>20:45-     : Admin Demo</a:t>
            </a:r>
          </a:p>
          <a:p>
            <a:r>
              <a:rPr lang="en-GB" strike="sngStrike" dirty="0"/>
              <a:t>Usage Metrics / Users (O365) /</a:t>
            </a:r>
          </a:p>
          <a:p>
            <a:r>
              <a:rPr lang="en-GB" strike="sngStrike" dirty="0"/>
              <a:t>22:25 Audit Logs – 28:00  (PBI Admin Audit Logs I can do )</a:t>
            </a:r>
          </a:p>
          <a:p>
            <a:r>
              <a:rPr lang="en-GB" dirty="0"/>
              <a:t>Data Security </a:t>
            </a:r>
            <a:r>
              <a:rPr lang="en-GB" dirty="0" err="1"/>
              <a:t>upto</a:t>
            </a:r>
            <a:r>
              <a:rPr lang="en-GB" dirty="0"/>
              <a:t> Compliance 27:24 - 50:45</a:t>
            </a:r>
          </a:p>
          <a:p>
            <a:endParaRPr lang="en-GB" dirty="0"/>
          </a:p>
        </p:txBody>
      </p:sp>
    </p:spTree>
    <p:extLst>
      <p:ext uri="{BB962C8B-B14F-4D97-AF65-F5344CB8AC3E}">
        <p14:creationId xmlns:p14="http://schemas.microsoft.com/office/powerpoint/2010/main" val="183724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5814266"/>
          </a:xfrm>
        </p:spPr>
        <p:txBody>
          <a:bodyPr/>
          <a:lstStyle/>
          <a:p>
            <a:r>
              <a:rPr lang="en-US" sz="3200" dirty="0">
                <a:solidFill>
                  <a:schemeClr val="tx1"/>
                </a:solidFill>
              </a:rPr>
              <a:t>Administrators can control sign up:</a:t>
            </a:r>
          </a:p>
          <a:p>
            <a:pPr marL="504217" lvl="2" indent="-280121">
              <a:buFont typeface="Arial" panose="020B0604020202020204" pitchFamily="34" charset="0"/>
              <a:buChar char="•"/>
            </a:pPr>
            <a:r>
              <a:rPr lang="en-US" sz="3200" dirty="0"/>
              <a:t>whether users can self-sign up to Power BI</a:t>
            </a:r>
          </a:p>
          <a:p>
            <a:pPr marL="504217" lvl="2" indent="-280121">
              <a:buFont typeface="Arial" panose="020B0604020202020204" pitchFamily="34" charset="0"/>
              <a:buChar char="•"/>
            </a:pPr>
            <a:r>
              <a:rPr lang="en-US" sz="3200" dirty="0"/>
              <a:t>add them manually</a:t>
            </a:r>
          </a:p>
          <a:p>
            <a:pPr marL="504217" lvl="2" indent="-280121">
              <a:buFont typeface="Arial" panose="020B0604020202020204" pitchFamily="34" charset="0"/>
              <a:buChar char="•"/>
            </a:pPr>
            <a:r>
              <a:rPr lang="en-US" sz="3200" b="1" dirty="0"/>
              <a:t>NOTE</a:t>
            </a:r>
            <a:r>
              <a:rPr lang="en-US" sz="3200" dirty="0"/>
              <a:t>: this config is shared with Office 365</a:t>
            </a:r>
            <a:endParaRPr lang="en-US" sz="2800" dirty="0"/>
          </a:p>
          <a:p>
            <a:pPr marL="224097" lvl="1"/>
            <a:endParaRPr lang="en-US" sz="2400" dirty="0"/>
          </a:p>
          <a:p>
            <a:r>
              <a:rPr lang="en-US" sz="3200" dirty="0">
                <a:solidFill>
                  <a:schemeClr val="tx1"/>
                </a:solidFill>
              </a:rPr>
              <a:t>Fine grained admin controls:</a:t>
            </a:r>
          </a:p>
          <a:p>
            <a:pPr lvl="1"/>
            <a:r>
              <a:rPr lang="en-US" sz="2400" dirty="0"/>
              <a:t>Control who can share content </a:t>
            </a:r>
          </a:p>
          <a:p>
            <a:pPr lvl="1"/>
            <a:r>
              <a:rPr lang="en-US" sz="2400" dirty="0"/>
              <a:t>Control who can export data</a:t>
            </a:r>
          </a:p>
          <a:p>
            <a:pPr lvl="1"/>
            <a:r>
              <a:rPr lang="en-US" sz="2400" dirty="0"/>
              <a:t>Control who can create content packs</a:t>
            </a:r>
          </a:p>
          <a:p>
            <a:pPr lvl="1"/>
            <a:r>
              <a:rPr lang="en-US" sz="2400" dirty="0"/>
              <a:t>And more to come!</a:t>
            </a:r>
          </a:p>
          <a:p>
            <a:pPr lvl="1"/>
            <a:endParaRPr lang="en-US" dirty="0"/>
          </a:p>
          <a:p>
            <a:pPr lvl="1"/>
            <a:endParaRPr lang="en-US" dirty="0"/>
          </a:p>
        </p:txBody>
      </p:sp>
      <p:sp>
        <p:nvSpPr>
          <p:cNvPr id="3" name="Title 2"/>
          <p:cNvSpPr>
            <a:spLocks noGrp="1"/>
          </p:cNvSpPr>
          <p:nvPr>
            <p:ph type="title"/>
          </p:nvPr>
        </p:nvSpPr>
        <p:spPr/>
        <p:txBody>
          <a:bodyPr/>
          <a:lstStyle/>
          <a:p>
            <a:r>
              <a:rPr lang="en-US" dirty="0"/>
              <a:t>Admin Control</a:t>
            </a:r>
          </a:p>
        </p:txBody>
      </p:sp>
    </p:spTree>
    <p:extLst>
      <p:ext uri="{BB962C8B-B14F-4D97-AF65-F5344CB8AC3E}">
        <p14:creationId xmlns:p14="http://schemas.microsoft.com/office/powerpoint/2010/main" val="296813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993174"/>
          </a:xfrm>
        </p:spPr>
        <p:txBody>
          <a:bodyPr/>
          <a:lstStyle/>
          <a:p>
            <a:r>
              <a:rPr lang="en-US" dirty="0"/>
              <a:t>Admin controls demo</a:t>
            </a:r>
            <a:br>
              <a:rPr lang="en-US" dirty="0"/>
            </a:br>
            <a:r>
              <a:rPr lang="en-US" sz="6000" dirty="0">
                <a:solidFill>
                  <a:schemeClr val="bg1"/>
                </a:solidFill>
              </a:rPr>
              <a:t>we will do them with slides 9.04 later.</a:t>
            </a:r>
          </a:p>
        </p:txBody>
      </p:sp>
    </p:spTree>
    <p:extLst>
      <p:ext uri="{BB962C8B-B14F-4D97-AF65-F5344CB8AC3E}">
        <p14:creationId xmlns:p14="http://schemas.microsoft.com/office/powerpoint/2010/main" val="2907706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1E9D-4E95-4285-9D18-D3F7F6C62EC5}"/>
              </a:ext>
            </a:extLst>
          </p:cNvPr>
          <p:cNvSpPr>
            <a:spLocks noGrp="1"/>
          </p:cNvSpPr>
          <p:nvPr>
            <p:ph type="title"/>
          </p:nvPr>
        </p:nvSpPr>
        <p:spPr/>
        <p:txBody>
          <a:bodyPr/>
          <a:lstStyle/>
          <a:p>
            <a:r>
              <a:rPr lang="en-GB" dirty="0"/>
              <a:t>Power BI Security</a:t>
            </a:r>
          </a:p>
        </p:txBody>
      </p:sp>
      <p:sp>
        <p:nvSpPr>
          <p:cNvPr id="3" name="Content Placeholder 2">
            <a:extLst>
              <a:ext uri="{FF2B5EF4-FFF2-40B4-BE49-F238E27FC236}">
                <a16:creationId xmlns:a16="http://schemas.microsoft.com/office/drawing/2014/main" id="{F478C147-DF32-4C1B-8C3A-3E9E0E97BD22}"/>
              </a:ext>
            </a:extLst>
          </p:cNvPr>
          <p:cNvSpPr>
            <a:spLocks noGrp="1"/>
          </p:cNvSpPr>
          <p:nvPr>
            <p:ph idx="1"/>
          </p:nvPr>
        </p:nvSpPr>
        <p:spPr/>
        <p:txBody>
          <a:bodyPr/>
          <a:lstStyle/>
          <a:p>
            <a:r>
              <a:rPr lang="en-GB" dirty="0"/>
              <a:t>Data Security OK good listen to Kasper if time else I can do quicker</a:t>
            </a:r>
          </a:p>
          <a:p>
            <a:r>
              <a:rPr lang="en-GB" dirty="0"/>
              <a:t>Data Security </a:t>
            </a:r>
            <a:r>
              <a:rPr lang="en-GB" dirty="0" err="1"/>
              <a:t>upto</a:t>
            </a:r>
            <a:r>
              <a:rPr lang="en-GB" dirty="0"/>
              <a:t> Compliance 27:24 - 50:45 (23 mins !!!)</a:t>
            </a:r>
          </a:p>
          <a:p>
            <a:r>
              <a:rPr lang="en-GB" dirty="0"/>
              <a:t> </a:t>
            </a:r>
          </a:p>
          <a:p>
            <a:endParaRPr lang="en-GB" dirty="0"/>
          </a:p>
          <a:p>
            <a:endParaRPr lang="en-GB" dirty="0"/>
          </a:p>
        </p:txBody>
      </p:sp>
    </p:spTree>
    <p:extLst>
      <p:ext uri="{BB962C8B-B14F-4D97-AF65-F5344CB8AC3E}">
        <p14:creationId xmlns:p14="http://schemas.microsoft.com/office/powerpoint/2010/main" val="314518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a:t>
            </a:r>
          </a:p>
        </p:txBody>
      </p:sp>
    </p:spTree>
    <p:extLst>
      <p:ext uri="{BB962C8B-B14F-4D97-AF65-F5344CB8AC3E}">
        <p14:creationId xmlns:p14="http://schemas.microsoft.com/office/powerpoint/2010/main" val="242801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1E9D-4E95-4285-9D18-D3F7F6C62EC5}"/>
              </a:ext>
            </a:extLst>
          </p:cNvPr>
          <p:cNvSpPr>
            <a:spLocks noGrp="1"/>
          </p:cNvSpPr>
          <p:nvPr>
            <p:ph type="title"/>
          </p:nvPr>
        </p:nvSpPr>
        <p:spPr/>
        <p:txBody>
          <a:bodyPr/>
          <a:lstStyle/>
          <a:p>
            <a:r>
              <a:rPr lang="en-GB" dirty="0"/>
              <a:t>Power BI Security</a:t>
            </a:r>
          </a:p>
        </p:txBody>
      </p:sp>
      <p:sp>
        <p:nvSpPr>
          <p:cNvPr id="3" name="Content Placeholder 2">
            <a:extLst>
              <a:ext uri="{FF2B5EF4-FFF2-40B4-BE49-F238E27FC236}">
                <a16:creationId xmlns:a16="http://schemas.microsoft.com/office/drawing/2014/main" id="{F478C147-DF32-4C1B-8C3A-3E9E0E97BD22}"/>
              </a:ext>
            </a:extLst>
          </p:cNvPr>
          <p:cNvSpPr>
            <a:spLocks noGrp="1"/>
          </p:cNvSpPr>
          <p:nvPr>
            <p:ph idx="1"/>
          </p:nvPr>
        </p:nvSpPr>
        <p:spPr/>
        <p:txBody>
          <a:bodyPr/>
          <a:lstStyle/>
          <a:p>
            <a:r>
              <a:rPr lang="en-GB" dirty="0"/>
              <a:t>Follow this with </a:t>
            </a:r>
            <a:r>
              <a:rPr lang="en-GB" dirty="0" err="1"/>
              <a:t>youtube</a:t>
            </a:r>
            <a:r>
              <a:rPr lang="en-GB" dirty="0"/>
              <a:t> video </a:t>
            </a:r>
            <a:r>
              <a:rPr lang="en-GB" dirty="0">
                <a:hlinkClick r:id="rId2"/>
              </a:rPr>
              <a:t>https://www.youtube.com/watch?v=3gpMacpLq44</a:t>
            </a:r>
            <a:endParaRPr lang="en-GB" dirty="0"/>
          </a:p>
          <a:p>
            <a:r>
              <a:rPr lang="en-GB" dirty="0"/>
              <a:t>By Kasper De </a:t>
            </a:r>
            <a:r>
              <a:rPr lang="en-GB" dirty="0" err="1"/>
              <a:t>Jonge</a:t>
            </a:r>
            <a:endParaRPr lang="en-GB" dirty="0"/>
          </a:p>
          <a:p>
            <a:r>
              <a:rPr lang="en-GB" dirty="0"/>
              <a:t>Start slide 9</a:t>
            </a:r>
          </a:p>
          <a:p>
            <a:r>
              <a:rPr lang="en-GB" dirty="0"/>
              <a:t>Read in collaboration with latest PBI Security Whitepaper https://docs.microsoft.com/en-us/power-bi/service-admin-power-bi-security</a:t>
            </a:r>
          </a:p>
          <a:p>
            <a:endParaRPr lang="en-GB" dirty="0"/>
          </a:p>
        </p:txBody>
      </p:sp>
    </p:spTree>
    <p:extLst>
      <p:ext uri="{BB962C8B-B14F-4D97-AF65-F5344CB8AC3E}">
        <p14:creationId xmlns:p14="http://schemas.microsoft.com/office/powerpoint/2010/main" val="27448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93278" y="3821833"/>
            <a:ext cx="5783296" cy="15675"/>
          </a:xfrm>
          <a:prstGeom prst="line">
            <a:avLst/>
          </a:prstGeom>
          <a:ln w="15875">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3279" y="3530483"/>
            <a:ext cx="1457437" cy="194943"/>
          </a:xfrm>
          <a:prstGeom prst="rect">
            <a:avLst/>
          </a:prstGeom>
          <a:noFill/>
        </p:spPr>
        <p:txBody>
          <a:bodyPr wrap="square" lIns="182802" tIns="146242" rIns="182802" bIns="146242" rtlCol="0" anchor="ctr">
            <a:noAutofit/>
          </a:bodyPr>
          <a:lstStyle/>
          <a:p>
            <a:pPr defTabSz="930968" fontAlgn="base">
              <a:lnSpc>
                <a:spcPct val="90000"/>
              </a:lnSpc>
              <a:spcBef>
                <a:spcPct val="0"/>
              </a:spcBef>
              <a:spcAft>
                <a:spcPts val="600"/>
              </a:spcAft>
              <a:defRPr/>
            </a:pPr>
            <a:r>
              <a:rPr lang="en-US" sz="1399" dirty="0">
                <a:gradFill>
                  <a:gsLst>
                    <a:gs pos="85321">
                      <a:schemeClr val="tx2"/>
                    </a:gs>
                    <a:gs pos="57000">
                      <a:schemeClr val="tx2"/>
                    </a:gs>
                  </a:gsLst>
                  <a:lin ang="0" scaled="0"/>
                </a:gradFill>
                <a:latin typeface="Segoe UI Semibold" panose="020B0702040204020203" pitchFamily="34" charset="0"/>
                <a:ea typeface="MS PGothic" charset="0"/>
                <a:cs typeface="Segoe UI Semibold" panose="020B0702040204020203" pitchFamily="34" charset="0"/>
              </a:rPr>
              <a:t>Cloud</a:t>
            </a:r>
          </a:p>
        </p:txBody>
      </p:sp>
      <p:sp>
        <p:nvSpPr>
          <p:cNvPr id="7" name="TextBox 6"/>
          <p:cNvSpPr txBox="1"/>
          <p:nvPr/>
        </p:nvSpPr>
        <p:spPr>
          <a:xfrm>
            <a:off x="593279" y="3935100"/>
            <a:ext cx="1457437" cy="194943"/>
          </a:xfrm>
          <a:prstGeom prst="rect">
            <a:avLst/>
          </a:prstGeom>
          <a:noFill/>
        </p:spPr>
        <p:txBody>
          <a:bodyPr wrap="square" lIns="182802" tIns="146242" rIns="182802" bIns="146242" rtlCol="0" anchor="ctr">
            <a:noAutofit/>
          </a:bodyPr>
          <a:lstStyle/>
          <a:p>
            <a:pPr defTabSz="930968" fontAlgn="base">
              <a:lnSpc>
                <a:spcPct val="90000"/>
              </a:lnSpc>
              <a:spcBef>
                <a:spcPct val="0"/>
              </a:spcBef>
              <a:spcAft>
                <a:spcPts val="600"/>
              </a:spcAft>
              <a:defRPr/>
            </a:pPr>
            <a:r>
              <a:rPr lang="en-US" sz="1399" dirty="0">
                <a:gradFill>
                  <a:gsLst>
                    <a:gs pos="85321">
                      <a:srgbClr val="A80000"/>
                    </a:gs>
                    <a:gs pos="57000">
                      <a:srgbClr val="A80000"/>
                    </a:gs>
                  </a:gsLst>
                  <a:lin ang="0" scaled="0"/>
                </a:gradFill>
                <a:latin typeface="Segoe UI Semibold" panose="020B0702040204020203" pitchFamily="34" charset="0"/>
                <a:ea typeface="MS PGothic" charset="0"/>
                <a:cs typeface="Segoe UI Semibold" panose="020B0702040204020203" pitchFamily="34" charset="0"/>
              </a:rPr>
              <a:t>On-premises</a:t>
            </a:r>
          </a:p>
        </p:txBody>
      </p:sp>
      <p:grpSp>
        <p:nvGrpSpPr>
          <p:cNvPr id="10" name="Group 9"/>
          <p:cNvGrpSpPr>
            <a:grpSpLocks noChangeAspect="1"/>
          </p:cNvGrpSpPr>
          <p:nvPr/>
        </p:nvGrpSpPr>
        <p:grpSpPr>
          <a:xfrm>
            <a:off x="655530" y="4956557"/>
            <a:ext cx="1214141" cy="716116"/>
            <a:chOff x="2927465" y="5236638"/>
            <a:chExt cx="1470768" cy="865618"/>
          </a:xfrm>
          <a:solidFill>
            <a:srgbClr val="C00000"/>
          </a:solidFill>
        </p:grpSpPr>
        <p:sp>
          <p:nvSpPr>
            <p:cNvPr id="11" name="Freeform 151"/>
            <p:cNvSpPr>
              <a:spLocks noEditPoints="1"/>
            </p:cNvSpPr>
            <p:nvPr/>
          </p:nvSpPr>
          <p:spPr bwMode="auto">
            <a:xfrm>
              <a:off x="2927465" y="5236638"/>
              <a:ext cx="360348" cy="865616"/>
            </a:xfrm>
            <a:custGeom>
              <a:avLst/>
              <a:gdLst>
                <a:gd name="T0" fmla="*/ 0 w 184"/>
                <a:gd name="T1" fmla="*/ 0 h 442"/>
                <a:gd name="T2" fmla="*/ 0 w 184"/>
                <a:gd name="T3" fmla="*/ 442 h 442"/>
                <a:gd name="T4" fmla="*/ 184 w 184"/>
                <a:gd name="T5" fmla="*/ 442 h 442"/>
                <a:gd name="T6" fmla="*/ 184 w 184"/>
                <a:gd name="T7" fmla="*/ 0 h 442"/>
                <a:gd name="T8" fmla="*/ 0 w 184"/>
                <a:gd name="T9" fmla="*/ 0 h 442"/>
                <a:gd name="T10" fmla="*/ 85 w 184"/>
                <a:gd name="T11" fmla="*/ 370 h 442"/>
                <a:gd name="T12" fmla="*/ 19 w 184"/>
                <a:gd name="T13" fmla="*/ 370 h 442"/>
                <a:gd name="T14" fmla="*/ 19 w 184"/>
                <a:gd name="T15" fmla="*/ 310 h 442"/>
                <a:gd name="T16" fmla="*/ 85 w 184"/>
                <a:gd name="T17" fmla="*/ 310 h 442"/>
                <a:gd name="T18" fmla="*/ 85 w 184"/>
                <a:gd name="T19" fmla="*/ 370 h 442"/>
                <a:gd name="T20" fmla="*/ 85 w 184"/>
                <a:gd name="T21" fmla="*/ 296 h 442"/>
                <a:gd name="T22" fmla="*/ 19 w 184"/>
                <a:gd name="T23" fmla="*/ 296 h 442"/>
                <a:gd name="T24" fmla="*/ 19 w 184"/>
                <a:gd name="T25" fmla="*/ 237 h 442"/>
                <a:gd name="T26" fmla="*/ 85 w 184"/>
                <a:gd name="T27" fmla="*/ 237 h 442"/>
                <a:gd name="T28" fmla="*/ 85 w 184"/>
                <a:gd name="T29" fmla="*/ 296 h 442"/>
                <a:gd name="T30" fmla="*/ 85 w 184"/>
                <a:gd name="T31" fmla="*/ 223 h 442"/>
                <a:gd name="T32" fmla="*/ 19 w 184"/>
                <a:gd name="T33" fmla="*/ 223 h 442"/>
                <a:gd name="T34" fmla="*/ 19 w 184"/>
                <a:gd name="T35" fmla="*/ 164 h 442"/>
                <a:gd name="T36" fmla="*/ 85 w 184"/>
                <a:gd name="T37" fmla="*/ 164 h 442"/>
                <a:gd name="T38" fmla="*/ 85 w 184"/>
                <a:gd name="T39" fmla="*/ 223 h 442"/>
                <a:gd name="T40" fmla="*/ 85 w 184"/>
                <a:gd name="T41" fmla="*/ 151 h 442"/>
                <a:gd name="T42" fmla="*/ 19 w 184"/>
                <a:gd name="T43" fmla="*/ 151 h 442"/>
                <a:gd name="T44" fmla="*/ 19 w 184"/>
                <a:gd name="T45" fmla="*/ 91 h 442"/>
                <a:gd name="T46" fmla="*/ 85 w 184"/>
                <a:gd name="T47" fmla="*/ 91 h 442"/>
                <a:gd name="T48" fmla="*/ 85 w 184"/>
                <a:gd name="T49" fmla="*/ 151 h 442"/>
                <a:gd name="T50" fmla="*/ 85 w 184"/>
                <a:gd name="T51" fmla="*/ 78 h 442"/>
                <a:gd name="T52" fmla="*/ 19 w 184"/>
                <a:gd name="T53" fmla="*/ 78 h 442"/>
                <a:gd name="T54" fmla="*/ 19 w 184"/>
                <a:gd name="T55" fmla="*/ 18 h 442"/>
                <a:gd name="T56" fmla="*/ 85 w 184"/>
                <a:gd name="T57" fmla="*/ 18 h 442"/>
                <a:gd name="T58" fmla="*/ 85 w 184"/>
                <a:gd name="T59" fmla="*/ 78 h 442"/>
                <a:gd name="T60" fmla="*/ 164 w 184"/>
                <a:gd name="T61" fmla="*/ 370 h 442"/>
                <a:gd name="T62" fmla="*/ 99 w 184"/>
                <a:gd name="T63" fmla="*/ 370 h 442"/>
                <a:gd name="T64" fmla="*/ 99 w 184"/>
                <a:gd name="T65" fmla="*/ 310 h 442"/>
                <a:gd name="T66" fmla="*/ 164 w 184"/>
                <a:gd name="T67" fmla="*/ 310 h 442"/>
                <a:gd name="T68" fmla="*/ 164 w 184"/>
                <a:gd name="T69" fmla="*/ 370 h 442"/>
                <a:gd name="T70" fmla="*/ 164 w 184"/>
                <a:gd name="T71" fmla="*/ 296 h 442"/>
                <a:gd name="T72" fmla="*/ 99 w 184"/>
                <a:gd name="T73" fmla="*/ 296 h 442"/>
                <a:gd name="T74" fmla="*/ 99 w 184"/>
                <a:gd name="T75" fmla="*/ 237 h 442"/>
                <a:gd name="T76" fmla="*/ 164 w 184"/>
                <a:gd name="T77" fmla="*/ 237 h 442"/>
                <a:gd name="T78" fmla="*/ 164 w 184"/>
                <a:gd name="T79" fmla="*/ 296 h 442"/>
                <a:gd name="T80" fmla="*/ 164 w 184"/>
                <a:gd name="T81" fmla="*/ 223 h 442"/>
                <a:gd name="T82" fmla="*/ 99 w 184"/>
                <a:gd name="T83" fmla="*/ 223 h 442"/>
                <a:gd name="T84" fmla="*/ 99 w 184"/>
                <a:gd name="T85" fmla="*/ 164 h 442"/>
                <a:gd name="T86" fmla="*/ 164 w 184"/>
                <a:gd name="T87" fmla="*/ 164 h 442"/>
                <a:gd name="T88" fmla="*/ 164 w 184"/>
                <a:gd name="T89" fmla="*/ 223 h 442"/>
                <a:gd name="T90" fmla="*/ 164 w 184"/>
                <a:gd name="T91" fmla="*/ 151 h 442"/>
                <a:gd name="T92" fmla="*/ 99 w 184"/>
                <a:gd name="T93" fmla="*/ 151 h 442"/>
                <a:gd name="T94" fmla="*/ 99 w 184"/>
                <a:gd name="T95" fmla="*/ 91 h 442"/>
                <a:gd name="T96" fmla="*/ 164 w 184"/>
                <a:gd name="T97" fmla="*/ 91 h 442"/>
                <a:gd name="T98" fmla="*/ 164 w 184"/>
                <a:gd name="T99" fmla="*/ 151 h 442"/>
                <a:gd name="T100" fmla="*/ 164 w 184"/>
                <a:gd name="T101" fmla="*/ 78 h 442"/>
                <a:gd name="T102" fmla="*/ 99 w 184"/>
                <a:gd name="T103" fmla="*/ 78 h 442"/>
                <a:gd name="T104" fmla="*/ 99 w 184"/>
                <a:gd name="T105" fmla="*/ 18 h 442"/>
                <a:gd name="T106" fmla="*/ 164 w 184"/>
                <a:gd name="T107" fmla="*/ 18 h 442"/>
                <a:gd name="T108" fmla="*/ 164 w 184"/>
                <a:gd name="T109" fmla="*/ 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442">
                  <a:moveTo>
                    <a:pt x="0" y="0"/>
                  </a:moveTo>
                  <a:lnTo>
                    <a:pt x="0" y="442"/>
                  </a:lnTo>
                  <a:lnTo>
                    <a:pt x="184" y="442"/>
                  </a:lnTo>
                  <a:lnTo>
                    <a:pt x="184" y="0"/>
                  </a:lnTo>
                  <a:lnTo>
                    <a:pt x="0" y="0"/>
                  </a:lnTo>
                  <a:close/>
                  <a:moveTo>
                    <a:pt x="85" y="370"/>
                  </a:moveTo>
                  <a:lnTo>
                    <a:pt x="19" y="370"/>
                  </a:lnTo>
                  <a:lnTo>
                    <a:pt x="19" y="310"/>
                  </a:lnTo>
                  <a:lnTo>
                    <a:pt x="85" y="310"/>
                  </a:lnTo>
                  <a:lnTo>
                    <a:pt x="85" y="370"/>
                  </a:lnTo>
                  <a:close/>
                  <a:moveTo>
                    <a:pt x="85" y="296"/>
                  </a:moveTo>
                  <a:lnTo>
                    <a:pt x="19" y="296"/>
                  </a:lnTo>
                  <a:lnTo>
                    <a:pt x="19" y="237"/>
                  </a:lnTo>
                  <a:lnTo>
                    <a:pt x="85" y="237"/>
                  </a:lnTo>
                  <a:lnTo>
                    <a:pt x="85" y="296"/>
                  </a:lnTo>
                  <a:close/>
                  <a:moveTo>
                    <a:pt x="85" y="223"/>
                  </a:moveTo>
                  <a:lnTo>
                    <a:pt x="19" y="223"/>
                  </a:lnTo>
                  <a:lnTo>
                    <a:pt x="19" y="164"/>
                  </a:lnTo>
                  <a:lnTo>
                    <a:pt x="85" y="164"/>
                  </a:lnTo>
                  <a:lnTo>
                    <a:pt x="85" y="223"/>
                  </a:lnTo>
                  <a:close/>
                  <a:moveTo>
                    <a:pt x="85" y="151"/>
                  </a:moveTo>
                  <a:lnTo>
                    <a:pt x="19" y="151"/>
                  </a:lnTo>
                  <a:lnTo>
                    <a:pt x="19" y="91"/>
                  </a:lnTo>
                  <a:lnTo>
                    <a:pt x="85" y="91"/>
                  </a:lnTo>
                  <a:lnTo>
                    <a:pt x="85" y="151"/>
                  </a:lnTo>
                  <a:close/>
                  <a:moveTo>
                    <a:pt x="85" y="78"/>
                  </a:moveTo>
                  <a:lnTo>
                    <a:pt x="19" y="78"/>
                  </a:lnTo>
                  <a:lnTo>
                    <a:pt x="19" y="18"/>
                  </a:lnTo>
                  <a:lnTo>
                    <a:pt x="85" y="18"/>
                  </a:lnTo>
                  <a:lnTo>
                    <a:pt x="85" y="78"/>
                  </a:lnTo>
                  <a:close/>
                  <a:moveTo>
                    <a:pt x="164" y="370"/>
                  </a:moveTo>
                  <a:lnTo>
                    <a:pt x="99" y="370"/>
                  </a:lnTo>
                  <a:lnTo>
                    <a:pt x="99" y="310"/>
                  </a:lnTo>
                  <a:lnTo>
                    <a:pt x="164" y="310"/>
                  </a:lnTo>
                  <a:lnTo>
                    <a:pt x="164" y="370"/>
                  </a:lnTo>
                  <a:close/>
                  <a:moveTo>
                    <a:pt x="164" y="296"/>
                  </a:moveTo>
                  <a:lnTo>
                    <a:pt x="99" y="296"/>
                  </a:lnTo>
                  <a:lnTo>
                    <a:pt x="99" y="237"/>
                  </a:lnTo>
                  <a:lnTo>
                    <a:pt x="164" y="237"/>
                  </a:lnTo>
                  <a:lnTo>
                    <a:pt x="164" y="296"/>
                  </a:lnTo>
                  <a:close/>
                  <a:moveTo>
                    <a:pt x="164" y="223"/>
                  </a:moveTo>
                  <a:lnTo>
                    <a:pt x="99" y="223"/>
                  </a:lnTo>
                  <a:lnTo>
                    <a:pt x="99" y="164"/>
                  </a:lnTo>
                  <a:lnTo>
                    <a:pt x="164" y="164"/>
                  </a:lnTo>
                  <a:lnTo>
                    <a:pt x="164" y="223"/>
                  </a:lnTo>
                  <a:close/>
                  <a:moveTo>
                    <a:pt x="164" y="151"/>
                  </a:moveTo>
                  <a:lnTo>
                    <a:pt x="99" y="151"/>
                  </a:lnTo>
                  <a:lnTo>
                    <a:pt x="99" y="91"/>
                  </a:lnTo>
                  <a:lnTo>
                    <a:pt x="164" y="91"/>
                  </a:lnTo>
                  <a:lnTo>
                    <a:pt x="164" y="151"/>
                  </a:lnTo>
                  <a:close/>
                  <a:moveTo>
                    <a:pt x="164" y="78"/>
                  </a:moveTo>
                  <a:lnTo>
                    <a:pt x="99" y="78"/>
                  </a:lnTo>
                  <a:lnTo>
                    <a:pt x="99" y="18"/>
                  </a:lnTo>
                  <a:lnTo>
                    <a:pt x="164" y="18"/>
                  </a:lnTo>
                  <a:lnTo>
                    <a:pt x="164" y="78"/>
                  </a:lnTo>
                  <a:close/>
                </a:path>
              </a:pathLst>
            </a:custGeom>
            <a:grpFill/>
            <a:ln>
              <a:noFill/>
            </a:ln>
            <a:extLst/>
          </p:spPr>
          <p:txBody>
            <a:bodyPr vert="horz" wrap="square" lIns="91388" tIns="45694" rIns="91388" bIns="45694"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defTabSz="931506">
                <a:defRPr/>
              </a:pPr>
              <a:endParaRPr lang="en-US">
                <a:solidFill>
                  <a:srgbClr val="000000"/>
                </a:solidFill>
              </a:endParaRPr>
            </a:p>
          </p:txBody>
        </p:sp>
        <p:sp>
          <p:nvSpPr>
            <p:cNvPr id="12" name="Freeform 152"/>
            <p:cNvSpPr>
              <a:spLocks noEditPoints="1"/>
            </p:cNvSpPr>
            <p:nvPr/>
          </p:nvSpPr>
          <p:spPr bwMode="auto">
            <a:xfrm>
              <a:off x="3323066" y="5236638"/>
              <a:ext cx="321181" cy="865616"/>
            </a:xfrm>
            <a:custGeom>
              <a:avLst/>
              <a:gdLst>
                <a:gd name="T0" fmla="*/ 148 w 164"/>
                <a:gd name="T1" fmla="*/ 181 h 442"/>
                <a:gd name="T2" fmla="*/ 148 w 164"/>
                <a:gd name="T3" fmla="*/ 136 h 442"/>
                <a:gd name="T4" fmla="*/ 123 w 164"/>
                <a:gd name="T5" fmla="*/ 136 h 442"/>
                <a:gd name="T6" fmla="*/ 123 w 164"/>
                <a:gd name="T7" fmla="*/ 84 h 442"/>
                <a:gd name="T8" fmla="*/ 101 w 164"/>
                <a:gd name="T9" fmla="*/ 84 h 442"/>
                <a:gd name="T10" fmla="*/ 101 w 164"/>
                <a:gd name="T11" fmla="*/ 45 h 442"/>
                <a:gd name="T12" fmla="*/ 87 w 164"/>
                <a:gd name="T13" fmla="*/ 45 h 442"/>
                <a:gd name="T14" fmla="*/ 87 w 164"/>
                <a:gd name="T15" fmla="*/ 0 h 442"/>
                <a:gd name="T16" fmla="*/ 77 w 164"/>
                <a:gd name="T17" fmla="*/ 0 h 442"/>
                <a:gd name="T18" fmla="*/ 77 w 164"/>
                <a:gd name="T19" fmla="*/ 45 h 442"/>
                <a:gd name="T20" fmla="*/ 63 w 164"/>
                <a:gd name="T21" fmla="*/ 45 h 442"/>
                <a:gd name="T22" fmla="*/ 63 w 164"/>
                <a:gd name="T23" fmla="*/ 84 h 442"/>
                <a:gd name="T24" fmla="*/ 41 w 164"/>
                <a:gd name="T25" fmla="*/ 84 h 442"/>
                <a:gd name="T26" fmla="*/ 41 w 164"/>
                <a:gd name="T27" fmla="*/ 136 h 442"/>
                <a:gd name="T28" fmla="*/ 16 w 164"/>
                <a:gd name="T29" fmla="*/ 136 h 442"/>
                <a:gd name="T30" fmla="*/ 16 w 164"/>
                <a:gd name="T31" fmla="*/ 181 h 442"/>
                <a:gd name="T32" fmla="*/ 0 w 164"/>
                <a:gd name="T33" fmla="*/ 181 h 442"/>
                <a:gd name="T34" fmla="*/ 0 w 164"/>
                <a:gd name="T35" fmla="*/ 442 h 442"/>
                <a:gd name="T36" fmla="*/ 164 w 164"/>
                <a:gd name="T37" fmla="*/ 442 h 442"/>
                <a:gd name="T38" fmla="*/ 164 w 164"/>
                <a:gd name="T39" fmla="*/ 181 h 442"/>
                <a:gd name="T40" fmla="*/ 148 w 164"/>
                <a:gd name="T41" fmla="*/ 181 h 442"/>
                <a:gd name="T42" fmla="*/ 16 w 164"/>
                <a:gd name="T43" fmla="*/ 207 h 442"/>
                <a:gd name="T44" fmla="*/ 82 w 164"/>
                <a:gd name="T45" fmla="*/ 207 h 442"/>
                <a:gd name="T46" fmla="*/ 82 w 164"/>
                <a:gd name="T47" fmla="*/ 266 h 442"/>
                <a:gd name="T48" fmla="*/ 16 w 164"/>
                <a:gd name="T49" fmla="*/ 266 h 442"/>
                <a:gd name="T50" fmla="*/ 16 w 164"/>
                <a:gd name="T51" fmla="*/ 207 h 442"/>
                <a:gd name="T52" fmla="*/ 82 w 164"/>
                <a:gd name="T53" fmla="*/ 411 h 442"/>
                <a:gd name="T54" fmla="*/ 16 w 164"/>
                <a:gd name="T55" fmla="*/ 411 h 442"/>
                <a:gd name="T56" fmla="*/ 16 w 164"/>
                <a:gd name="T57" fmla="*/ 352 h 442"/>
                <a:gd name="T58" fmla="*/ 82 w 164"/>
                <a:gd name="T59" fmla="*/ 352 h 442"/>
                <a:gd name="T60" fmla="*/ 82 w 164"/>
                <a:gd name="T61" fmla="*/ 411 h 442"/>
                <a:gd name="T62" fmla="*/ 148 w 164"/>
                <a:gd name="T63" fmla="*/ 340 h 442"/>
                <a:gd name="T64" fmla="*/ 82 w 164"/>
                <a:gd name="T65" fmla="*/ 340 h 442"/>
                <a:gd name="T66" fmla="*/ 82 w 164"/>
                <a:gd name="T67" fmla="*/ 280 h 442"/>
                <a:gd name="T68" fmla="*/ 148 w 164"/>
                <a:gd name="T69" fmla="*/ 280 h 442"/>
                <a:gd name="T70" fmla="*/ 148 w 164"/>
                <a:gd name="T71" fmla="*/ 34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4" h="442">
                  <a:moveTo>
                    <a:pt x="148" y="181"/>
                  </a:moveTo>
                  <a:lnTo>
                    <a:pt x="148" y="136"/>
                  </a:lnTo>
                  <a:lnTo>
                    <a:pt x="123" y="136"/>
                  </a:lnTo>
                  <a:lnTo>
                    <a:pt x="123" y="84"/>
                  </a:lnTo>
                  <a:lnTo>
                    <a:pt x="101" y="84"/>
                  </a:lnTo>
                  <a:lnTo>
                    <a:pt x="101" y="45"/>
                  </a:lnTo>
                  <a:lnTo>
                    <a:pt x="87" y="45"/>
                  </a:lnTo>
                  <a:lnTo>
                    <a:pt x="87" y="0"/>
                  </a:lnTo>
                  <a:lnTo>
                    <a:pt x="77" y="0"/>
                  </a:lnTo>
                  <a:lnTo>
                    <a:pt x="77" y="45"/>
                  </a:lnTo>
                  <a:lnTo>
                    <a:pt x="63" y="45"/>
                  </a:lnTo>
                  <a:lnTo>
                    <a:pt x="63" y="84"/>
                  </a:lnTo>
                  <a:lnTo>
                    <a:pt x="41" y="84"/>
                  </a:lnTo>
                  <a:lnTo>
                    <a:pt x="41" y="136"/>
                  </a:lnTo>
                  <a:lnTo>
                    <a:pt x="16" y="136"/>
                  </a:lnTo>
                  <a:lnTo>
                    <a:pt x="16" y="181"/>
                  </a:lnTo>
                  <a:lnTo>
                    <a:pt x="0" y="181"/>
                  </a:lnTo>
                  <a:lnTo>
                    <a:pt x="0" y="442"/>
                  </a:lnTo>
                  <a:lnTo>
                    <a:pt x="164" y="442"/>
                  </a:lnTo>
                  <a:lnTo>
                    <a:pt x="164" y="181"/>
                  </a:lnTo>
                  <a:lnTo>
                    <a:pt x="148" y="181"/>
                  </a:lnTo>
                  <a:close/>
                  <a:moveTo>
                    <a:pt x="16" y="207"/>
                  </a:moveTo>
                  <a:lnTo>
                    <a:pt x="82" y="207"/>
                  </a:lnTo>
                  <a:lnTo>
                    <a:pt x="82" y="266"/>
                  </a:lnTo>
                  <a:lnTo>
                    <a:pt x="16" y="266"/>
                  </a:lnTo>
                  <a:lnTo>
                    <a:pt x="16" y="207"/>
                  </a:lnTo>
                  <a:close/>
                  <a:moveTo>
                    <a:pt x="82" y="411"/>
                  </a:moveTo>
                  <a:lnTo>
                    <a:pt x="16" y="411"/>
                  </a:lnTo>
                  <a:lnTo>
                    <a:pt x="16" y="352"/>
                  </a:lnTo>
                  <a:lnTo>
                    <a:pt x="82" y="352"/>
                  </a:lnTo>
                  <a:lnTo>
                    <a:pt x="82" y="411"/>
                  </a:lnTo>
                  <a:close/>
                  <a:moveTo>
                    <a:pt x="148" y="340"/>
                  </a:moveTo>
                  <a:lnTo>
                    <a:pt x="82" y="340"/>
                  </a:lnTo>
                  <a:lnTo>
                    <a:pt x="82" y="280"/>
                  </a:lnTo>
                  <a:lnTo>
                    <a:pt x="148" y="280"/>
                  </a:lnTo>
                  <a:lnTo>
                    <a:pt x="148" y="340"/>
                  </a:lnTo>
                  <a:close/>
                </a:path>
              </a:pathLst>
            </a:custGeom>
            <a:grpFill/>
            <a:ln>
              <a:noFill/>
            </a:ln>
            <a:extLst/>
          </p:spPr>
          <p:txBody>
            <a:bodyPr vert="horz" wrap="square" lIns="91388" tIns="45694" rIns="91388" bIns="45694"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defTabSz="931506">
                <a:defRPr/>
              </a:pPr>
              <a:endParaRPr lang="en-US">
                <a:solidFill>
                  <a:srgbClr val="000000"/>
                </a:solidFill>
              </a:endParaRPr>
            </a:p>
          </p:txBody>
        </p:sp>
        <p:sp>
          <p:nvSpPr>
            <p:cNvPr id="13" name="Freeform 153"/>
            <p:cNvSpPr>
              <a:spLocks noEditPoints="1"/>
            </p:cNvSpPr>
            <p:nvPr/>
          </p:nvSpPr>
          <p:spPr bwMode="auto">
            <a:xfrm>
              <a:off x="4077052" y="5424647"/>
              <a:ext cx="321181" cy="677609"/>
            </a:xfrm>
            <a:custGeom>
              <a:avLst/>
              <a:gdLst>
                <a:gd name="T0" fmla="*/ 148 w 164"/>
                <a:gd name="T1" fmla="*/ 181 h 346"/>
                <a:gd name="T2" fmla="*/ 148 w 164"/>
                <a:gd name="T3" fmla="*/ 136 h 346"/>
                <a:gd name="T4" fmla="*/ 123 w 164"/>
                <a:gd name="T5" fmla="*/ 136 h 346"/>
                <a:gd name="T6" fmla="*/ 123 w 164"/>
                <a:gd name="T7" fmla="*/ 82 h 346"/>
                <a:gd name="T8" fmla="*/ 101 w 164"/>
                <a:gd name="T9" fmla="*/ 82 h 346"/>
                <a:gd name="T10" fmla="*/ 101 w 164"/>
                <a:gd name="T11" fmla="*/ 45 h 346"/>
                <a:gd name="T12" fmla="*/ 87 w 164"/>
                <a:gd name="T13" fmla="*/ 45 h 346"/>
                <a:gd name="T14" fmla="*/ 87 w 164"/>
                <a:gd name="T15" fmla="*/ 0 h 346"/>
                <a:gd name="T16" fmla="*/ 77 w 164"/>
                <a:gd name="T17" fmla="*/ 0 h 346"/>
                <a:gd name="T18" fmla="*/ 77 w 164"/>
                <a:gd name="T19" fmla="*/ 45 h 346"/>
                <a:gd name="T20" fmla="*/ 63 w 164"/>
                <a:gd name="T21" fmla="*/ 45 h 346"/>
                <a:gd name="T22" fmla="*/ 63 w 164"/>
                <a:gd name="T23" fmla="*/ 82 h 346"/>
                <a:gd name="T24" fmla="*/ 42 w 164"/>
                <a:gd name="T25" fmla="*/ 82 h 346"/>
                <a:gd name="T26" fmla="*/ 42 w 164"/>
                <a:gd name="T27" fmla="*/ 136 h 346"/>
                <a:gd name="T28" fmla="*/ 16 w 164"/>
                <a:gd name="T29" fmla="*/ 136 h 346"/>
                <a:gd name="T30" fmla="*/ 16 w 164"/>
                <a:gd name="T31" fmla="*/ 181 h 346"/>
                <a:gd name="T32" fmla="*/ 0 w 164"/>
                <a:gd name="T33" fmla="*/ 181 h 346"/>
                <a:gd name="T34" fmla="*/ 0 w 164"/>
                <a:gd name="T35" fmla="*/ 346 h 346"/>
                <a:gd name="T36" fmla="*/ 164 w 164"/>
                <a:gd name="T37" fmla="*/ 346 h 346"/>
                <a:gd name="T38" fmla="*/ 164 w 164"/>
                <a:gd name="T39" fmla="*/ 181 h 346"/>
                <a:gd name="T40" fmla="*/ 148 w 164"/>
                <a:gd name="T41" fmla="*/ 181 h 346"/>
                <a:gd name="T42" fmla="*/ 35 w 164"/>
                <a:gd name="T43" fmla="*/ 158 h 346"/>
                <a:gd name="T44" fmla="*/ 82 w 164"/>
                <a:gd name="T45" fmla="*/ 158 h 346"/>
                <a:gd name="T46" fmla="*/ 82 w 164"/>
                <a:gd name="T47" fmla="*/ 200 h 346"/>
                <a:gd name="T48" fmla="*/ 35 w 164"/>
                <a:gd name="T49" fmla="*/ 200 h 346"/>
                <a:gd name="T50" fmla="*/ 35 w 164"/>
                <a:gd name="T51" fmla="*/ 158 h 346"/>
                <a:gd name="T52" fmla="*/ 82 w 164"/>
                <a:gd name="T53" fmla="*/ 302 h 346"/>
                <a:gd name="T54" fmla="*/ 35 w 164"/>
                <a:gd name="T55" fmla="*/ 302 h 346"/>
                <a:gd name="T56" fmla="*/ 35 w 164"/>
                <a:gd name="T57" fmla="*/ 260 h 346"/>
                <a:gd name="T58" fmla="*/ 82 w 164"/>
                <a:gd name="T59" fmla="*/ 260 h 346"/>
                <a:gd name="T60" fmla="*/ 82 w 164"/>
                <a:gd name="T61" fmla="*/ 302 h 346"/>
                <a:gd name="T62" fmla="*/ 129 w 164"/>
                <a:gd name="T63" fmla="*/ 251 h 346"/>
                <a:gd name="T64" fmla="*/ 82 w 164"/>
                <a:gd name="T65" fmla="*/ 251 h 346"/>
                <a:gd name="T66" fmla="*/ 82 w 164"/>
                <a:gd name="T67" fmla="*/ 209 h 346"/>
                <a:gd name="T68" fmla="*/ 129 w 164"/>
                <a:gd name="T69" fmla="*/ 209 h 346"/>
                <a:gd name="T70" fmla="*/ 129 w 164"/>
                <a:gd name="T71" fmla="*/ 25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4" h="346">
                  <a:moveTo>
                    <a:pt x="148" y="181"/>
                  </a:moveTo>
                  <a:lnTo>
                    <a:pt x="148" y="136"/>
                  </a:lnTo>
                  <a:lnTo>
                    <a:pt x="123" y="136"/>
                  </a:lnTo>
                  <a:lnTo>
                    <a:pt x="123" y="82"/>
                  </a:lnTo>
                  <a:lnTo>
                    <a:pt x="101" y="82"/>
                  </a:lnTo>
                  <a:lnTo>
                    <a:pt x="101" y="45"/>
                  </a:lnTo>
                  <a:lnTo>
                    <a:pt x="87" y="45"/>
                  </a:lnTo>
                  <a:lnTo>
                    <a:pt x="87" y="0"/>
                  </a:lnTo>
                  <a:lnTo>
                    <a:pt x="77" y="0"/>
                  </a:lnTo>
                  <a:lnTo>
                    <a:pt x="77" y="45"/>
                  </a:lnTo>
                  <a:lnTo>
                    <a:pt x="63" y="45"/>
                  </a:lnTo>
                  <a:lnTo>
                    <a:pt x="63" y="82"/>
                  </a:lnTo>
                  <a:lnTo>
                    <a:pt x="42" y="82"/>
                  </a:lnTo>
                  <a:lnTo>
                    <a:pt x="42" y="136"/>
                  </a:lnTo>
                  <a:lnTo>
                    <a:pt x="16" y="136"/>
                  </a:lnTo>
                  <a:lnTo>
                    <a:pt x="16" y="181"/>
                  </a:lnTo>
                  <a:lnTo>
                    <a:pt x="0" y="181"/>
                  </a:lnTo>
                  <a:lnTo>
                    <a:pt x="0" y="346"/>
                  </a:lnTo>
                  <a:lnTo>
                    <a:pt x="164" y="346"/>
                  </a:lnTo>
                  <a:lnTo>
                    <a:pt x="164" y="181"/>
                  </a:lnTo>
                  <a:lnTo>
                    <a:pt x="148" y="181"/>
                  </a:lnTo>
                  <a:close/>
                  <a:moveTo>
                    <a:pt x="35" y="158"/>
                  </a:moveTo>
                  <a:lnTo>
                    <a:pt x="82" y="158"/>
                  </a:lnTo>
                  <a:lnTo>
                    <a:pt x="82" y="200"/>
                  </a:lnTo>
                  <a:lnTo>
                    <a:pt x="35" y="200"/>
                  </a:lnTo>
                  <a:lnTo>
                    <a:pt x="35" y="158"/>
                  </a:lnTo>
                  <a:close/>
                  <a:moveTo>
                    <a:pt x="82" y="302"/>
                  </a:moveTo>
                  <a:lnTo>
                    <a:pt x="35" y="302"/>
                  </a:lnTo>
                  <a:lnTo>
                    <a:pt x="35" y="260"/>
                  </a:lnTo>
                  <a:lnTo>
                    <a:pt x="82" y="260"/>
                  </a:lnTo>
                  <a:lnTo>
                    <a:pt x="82" y="302"/>
                  </a:lnTo>
                  <a:close/>
                  <a:moveTo>
                    <a:pt x="129" y="251"/>
                  </a:moveTo>
                  <a:lnTo>
                    <a:pt x="82" y="251"/>
                  </a:lnTo>
                  <a:lnTo>
                    <a:pt x="82" y="209"/>
                  </a:lnTo>
                  <a:lnTo>
                    <a:pt x="129" y="209"/>
                  </a:lnTo>
                  <a:lnTo>
                    <a:pt x="129" y="251"/>
                  </a:lnTo>
                  <a:close/>
                </a:path>
              </a:pathLst>
            </a:custGeom>
            <a:grpFill/>
            <a:ln>
              <a:noFill/>
            </a:ln>
            <a:extLst/>
          </p:spPr>
          <p:txBody>
            <a:bodyPr vert="horz" wrap="square" lIns="91388" tIns="45694" rIns="91388" bIns="45694"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defTabSz="931506">
                <a:defRPr/>
              </a:pPr>
              <a:endParaRPr lang="en-US">
                <a:solidFill>
                  <a:srgbClr val="000000"/>
                </a:solidFill>
              </a:endParaRPr>
            </a:p>
          </p:txBody>
        </p:sp>
        <p:sp>
          <p:nvSpPr>
            <p:cNvPr id="14" name="Freeform 154"/>
            <p:cNvSpPr>
              <a:spLocks noEditPoints="1"/>
            </p:cNvSpPr>
            <p:nvPr/>
          </p:nvSpPr>
          <p:spPr bwMode="auto">
            <a:xfrm>
              <a:off x="3679497" y="5365893"/>
              <a:ext cx="362307" cy="736363"/>
            </a:xfrm>
            <a:custGeom>
              <a:avLst/>
              <a:gdLst>
                <a:gd name="T0" fmla="*/ 0 w 185"/>
                <a:gd name="T1" fmla="*/ 0 h 376"/>
                <a:gd name="T2" fmla="*/ 0 w 185"/>
                <a:gd name="T3" fmla="*/ 376 h 376"/>
                <a:gd name="T4" fmla="*/ 185 w 185"/>
                <a:gd name="T5" fmla="*/ 376 h 376"/>
                <a:gd name="T6" fmla="*/ 185 w 185"/>
                <a:gd name="T7" fmla="*/ 0 h 376"/>
                <a:gd name="T8" fmla="*/ 0 w 185"/>
                <a:gd name="T9" fmla="*/ 0 h 376"/>
                <a:gd name="T10" fmla="*/ 86 w 185"/>
                <a:gd name="T11" fmla="*/ 304 h 376"/>
                <a:gd name="T12" fmla="*/ 20 w 185"/>
                <a:gd name="T13" fmla="*/ 304 h 376"/>
                <a:gd name="T14" fmla="*/ 20 w 185"/>
                <a:gd name="T15" fmla="*/ 244 h 376"/>
                <a:gd name="T16" fmla="*/ 86 w 185"/>
                <a:gd name="T17" fmla="*/ 244 h 376"/>
                <a:gd name="T18" fmla="*/ 86 w 185"/>
                <a:gd name="T19" fmla="*/ 304 h 376"/>
                <a:gd name="T20" fmla="*/ 86 w 185"/>
                <a:gd name="T21" fmla="*/ 230 h 376"/>
                <a:gd name="T22" fmla="*/ 20 w 185"/>
                <a:gd name="T23" fmla="*/ 230 h 376"/>
                <a:gd name="T24" fmla="*/ 20 w 185"/>
                <a:gd name="T25" fmla="*/ 171 h 376"/>
                <a:gd name="T26" fmla="*/ 86 w 185"/>
                <a:gd name="T27" fmla="*/ 171 h 376"/>
                <a:gd name="T28" fmla="*/ 86 w 185"/>
                <a:gd name="T29" fmla="*/ 230 h 376"/>
                <a:gd name="T30" fmla="*/ 86 w 185"/>
                <a:gd name="T31" fmla="*/ 157 h 376"/>
                <a:gd name="T32" fmla="*/ 20 w 185"/>
                <a:gd name="T33" fmla="*/ 157 h 376"/>
                <a:gd name="T34" fmla="*/ 20 w 185"/>
                <a:gd name="T35" fmla="*/ 98 h 376"/>
                <a:gd name="T36" fmla="*/ 86 w 185"/>
                <a:gd name="T37" fmla="*/ 98 h 376"/>
                <a:gd name="T38" fmla="*/ 86 w 185"/>
                <a:gd name="T39" fmla="*/ 157 h 376"/>
                <a:gd name="T40" fmla="*/ 86 w 185"/>
                <a:gd name="T41" fmla="*/ 85 h 376"/>
                <a:gd name="T42" fmla="*/ 20 w 185"/>
                <a:gd name="T43" fmla="*/ 85 h 376"/>
                <a:gd name="T44" fmla="*/ 20 w 185"/>
                <a:gd name="T45" fmla="*/ 25 h 376"/>
                <a:gd name="T46" fmla="*/ 86 w 185"/>
                <a:gd name="T47" fmla="*/ 25 h 376"/>
                <a:gd name="T48" fmla="*/ 86 w 185"/>
                <a:gd name="T49" fmla="*/ 85 h 376"/>
                <a:gd name="T50" fmla="*/ 166 w 185"/>
                <a:gd name="T51" fmla="*/ 304 h 376"/>
                <a:gd name="T52" fmla="*/ 99 w 185"/>
                <a:gd name="T53" fmla="*/ 304 h 376"/>
                <a:gd name="T54" fmla="*/ 99 w 185"/>
                <a:gd name="T55" fmla="*/ 244 h 376"/>
                <a:gd name="T56" fmla="*/ 166 w 185"/>
                <a:gd name="T57" fmla="*/ 244 h 376"/>
                <a:gd name="T58" fmla="*/ 166 w 185"/>
                <a:gd name="T59" fmla="*/ 304 h 376"/>
                <a:gd name="T60" fmla="*/ 166 w 185"/>
                <a:gd name="T61" fmla="*/ 230 h 376"/>
                <a:gd name="T62" fmla="*/ 99 w 185"/>
                <a:gd name="T63" fmla="*/ 230 h 376"/>
                <a:gd name="T64" fmla="*/ 99 w 185"/>
                <a:gd name="T65" fmla="*/ 171 h 376"/>
                <a:gd name="T66" fmla="*/ 166 w 185"/>
                <a:gd name="T67" fmla="*/ 171 h 376"/>
                <a:gd name="T68" fmla="*/ 166 w 185"/>
                <a:gd name="T69" fmla="*/ 230 h 376"/>
                <a:gd name="T70" fmla="*/ 166 w 185"/>
                <a:gd name="T71" fmla="*/ 157 h 376"/>
                <a:gd name="T72" fmla="*/ 99 w 185"/>
                <a:gd name="T73" fmla="*/ 157 h 376"/>
                <a:gd name="T74" fmla="*/ 99 w 185"/>
                <a:gd name="T75" fmla="*/ 98 h 376"/>
                <a:gd name="T76" fmla="*/ 166 w 185"/>
                <a:gd name="T77" fmla="*/ 98 h 376"/>
                <a:gd name="T78" fmla="*/ 166 w 185"/>
                <a:gd name="T79" fmla="*/ 157 h 376"/>
                <a:gd name="T80" fmla="*/ 166 w 185"/>
                <a:gd name="T81" fmla="*/ 85 h 376"/>
                <a:gd name="T82" fmla="*/ 99 w 185"/>
                <a:gd name="T83" fmla="*/ 85 h 376"/>
                <a:gd name="T84" fmla="*/ 99 w 185"/>
                <a:gd name="T85" fmla="*/ 25 h 376"/>
                <a:gd name="T86" fmla="*/ 166 w 185"/>
                <a:gd name="T87" fmla="*/ 25 h 376"/>
                <a:gd name="T88" fmla="*/ 166 w 185"/>
                <a:gd name="T89" fmla="*/ 8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5" h="376">
                  <a:moveTo>
                    <a:pt x="0" y="0"/>
                  </a:moveTo>
                  <a:lnTo>
                    <a:pt x="0" y="376"/>
                  </a:lnTo>
                  <a:lnTo>
                    <a:pt x="185" y="376"/>
                  </a:lnTo>
                  <a:lnTo>
                    <a:pt x="185" y="0"/>
                  </a:lnTo>
                  <a:lnTo>
                    <a:pt x="0" y="0"/>
                  </a:lnTo>
                  <a:close/>
                  <a:moveTo>
                    <a:pt x="86" y="304"/>
                  </a:moveTo>
                  <a:lnTo>
                    <a:pt x="20" y="304"/>
                  </a:lnTo>
                  <a:lnTo>
                    <a:pt x="20" y="244"/>
                  </a:lnTo>
                  <a:lnTo>
                    <a:pt x="86" y="244"/>
                  </a:lnTo>
                  <a:lnTo>
                    <a:pt x="86" y="304"/>
                  </a:lnTo>
                  <a:close/>
                  <a:moveTo>
                    <a:pt x="86" y="230"/>
                  </a:moveTo>
                  <a:lnTo>
                    <a:pt x="20" y="230"/>
                  </a:lnTo>
                  <a:lnTo>
                    <a:pt x="20" y="171"/>
                  </a:lnTo>
                  <a:lnTo>
                    <a:pt x="86" y="171"/>
                  </a:lnTo>
                  <a:lnTo>
                    <a:pt x="86" y="230"/>
                  </a:lnTo>
                  <a:close/>
                  <a:moveTo>
                    <a:pt x="86" y="157"/>
                  </a:moveTo>
                  <a:lnTo>
                    <a:pt x="20" y="157"/>
                  </a:lnTo>
                  <a:lnTo>
                    <a:pt x="20" y="98"/>
                  </a:lnTo>
                  <a:lnTo>
                    <a:pt x="86" y="98"/>
                  </a:lnTo>
                  <a:lnTo>
                    <a:pt x="86" y="157"/>
                  </a:lnTo>
                  <a:close/>
                  <a:moveTo>
                    <a:pt x="86" y="85"/>
                  </a:moveTo>
                  <a:lnTo>
                    <a:pt x="20" y="85"/>
                  </a:lnTo>
                  <a:lnTo>
                    <a:pt x="20" y="25"/>
                  </a:lnTo>
                  <a:lnTo>
                    <a:pt x="86" y="25"/>
                  </a:lnTo>
                  <a:lnTo>
                    <a:pt x="86" y="85"/>
                  </a:lnTo>
                  <a:close/>
                  <a:moveTo>
                    <a:pt x="166" y="304"/>
                  </a:moveTo>
                  <a:lnTo>
                    <a:pt x="99" y="304"/>
                  </a:lnTo>
                  <a:lnTo>
                    <a:pt x="99" y="244"/>
                  </a:lnTo>
                  <a:lnTo>
                    <a:pt x="166" y="244"/>
                  </a:lnTo>
                  <a:lnTo>
                    <a:pt x="166" y="304"/>
                  </a:lnTo>
                  <a:close/>
                  <a:moveTo>
                    <a:pt x="166" y="230"/>
                  </a:moveTo>
                  <a:lnTo>
                    <a:pt x="99" y="230"/>
                  </a:lnTo>
                  <a:lnTo>
                    <a:pt x="99" y="171"/>
                  </a:lnTo>
                  <a:lnTo>
                    <a:pt x="166" y="171"/>
                  </a:lnTo>
                  <a:lnTo>
                    <a:pt x="166" y="230"/>
                  </a:lnTo>
                  <a:close/>
                  <a:moveTo>
                    <a:pt x="166" y="157"/>
                  </a:moveTo>
                  <a:lnTo>
                    <a:pt x="99" y="157"/>
                  </a:lnTo>
                  <a:lnTo>
                    <a:pt x="99" y="98"/>
                  </a:lnTo>
                  <a:lnTo>
                    <a:pt x="166" y="98"/>
                  </a:lnTo>
                  <a:lnTo>
                    <a:pt x="166" y="157"/>
                  </a:lnTo>
                  <a:close/>
                  <a:moveTo>
                    <a:pt x="166" y="85"/>
                  </a:moveTo>
                  <a:lnTo>
                    <a:pt x="99" y="85"/>
                  </a:lnTo>
                  <a:lnTo>
                    <a:pt x="99" y="25"/>
                  </a:lnTo>
                  <a:lnTo>
                    <a:pt x="166" y="25"/>
                  </a:lnTo>
                  <a:lnTo>
                    <a:pt x="166" y="85"/>
                  </a:lnTo>
                  <a:close/>
                </a:path>
              </a:pathLst>
            </a:custGeom>
            <a:grpFill/>
            <a:ln>
              <a:noFill/>
            </a:ln>
            <a:extLst/>
          </p:spPr>
          <p:txBody>
            <a:bodyPr vert="horz" wrap="square" lIns="91388" tIns="45694" rIns="91388" bIns="45694"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defTabSz="931506">
                <a:defRPr/>
              </a:pPr>
              <a:endParaRPr lang="en-US">
                <a:solidFill>
                  <a:srgbClr val="000000"/>
                </a:solidFill>
              </a:endParaRPr>
            </a:p>
          </p:txBody>
        </p:sp>
      </p:grpSp>
      <p:grpSp>
        <p:nvGrpSpPr>
          <p:cNvPr id="15" name="Group 14"/>
          <p:cNvGrpSpPr/>
          <p:nvPr/>
        </p:nvGrpSpPr>
        <p:grpSpPr>
          <a:xfrm>
            <a:off x="6170702" y="1017566"/>
            <a:ext cx="1479569" cy="698702"/>
            <a:chOff x="2124306" y="2277652"/>
            <a:chExt cx="3393352" cy="1602458"/>
          </a:xfrm>
        </p:grpSpPr>
        <p:sp>
          <p:nvSpPr>
            <p:cNvPr id="16" name="Freeform 156"/>
            <p:cNvSpPr>
              <a:spLocks/>
            </p:cNvSpPr>
            <p:nvPr/>
          </p:nvSpPr>
          <p:spPr bwMode="auto">
            <a:xfrm>
              <a:off x="2124306" y="2277652"/>
              <a:ext cx="1763560" cy="1083686"/>
            </a:xfrm>
            <a:custGeom>
              <a:avLst/>
              <a:gdLst>
                <a:gd name="T0" fmla="*/ 860 w 994"/>
                <a:gd name="T1" fmla="*/ 342 h 610"/>
                <a:gd name="T2" fmla="*/ 858 w 994"/>
                <a:gd name="T3" fmla="*/ 342 h 610"/>
                <a:gd name="T4" fmla="*/ 860 w 994"/>
                <a:gd name="T5" fmla="*/ 305 h 610"/>
                <a:gd name="T6" fmla="*/ 555 w 994"/>
                <a:gd name="T7" fmla="*/ 0 h 610"/>
                <a:gd name="T8" fmla="*/ 272 w 994"/>
                <a:gd name="T9" fmla="*/ 193 h 610"/>
                <a:gd name="T10" fmla="*/ 212 w 994"/>
                <a:gd name="T11" fmla="*/ 185 h 610"/>
                <a:gd name="T12" fmla="*/ 0 w 994"/>
                <a:gd name="T13" fmla="*/ 397 h 610"/>
                <a:gd name="T14" fmla="*/ 212 w 994"/>
                <a:gd name="T15" fmla="*/ 610 h 610"/>
                <a:gd name="T16" fmla="*/ 860 w 994"/>
                <a:gd name="T17" fmla="*/ 610 h 610"/>
                <a:gd name="T18" fmla="*/ 994 w 994"/>
                <a:gd name="T19" fmla="*/ 476 h 610"/>
                <a:gd name="T20" fmla="*/ 860 w 994"/>
                <a:gd name="T21" fmla="*/ 34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4" h="610">
                  <a:moveTo>
                    <a:pt x="860" y="342"/>
                  </a:moveTo>
                  <a:cubicBezTo>
                    <a:pt x="859" y="342"/>
                    <a:pt x="858" y="342"/>
                    <a:pt x="858" y="342"/>
                  </a:cubicBezTo>
                  <a:cubicBezTo>
                    <a:pt x="859" y="330"/>
                    <a:pt x="860" y="318"/>
                    <a:pt x="860" y="305"/>
                  </a:cubicBezTo>
                  <a:cubicBezTo>
                    <a:pt x="860" y="137"/>
                    <a:pt x="723" y="0"/>
                    <a:pt x="555" y="0"/>
                  </a:cubicBezTo>
                  <a:cubicBezTo>
                    <a:pt x="426" y="0"/>
                    <a:pt x="316" y="80"/>
                    <a:pt x="272" y="193"/>
                  </a:cubicBezTo>
                  <a:cubicBezTo>
                    <a:pt x="253" y="188"/>
                    <a:pt x="233" y="185"/>
                    <a:pt x="212" y="185"/>
                  </a:cubicBezTo>
                  <a:cubicBezTo>
                    <a:pt x="95" y="185"/>
                    <a:pt x="0" y="280"/>
                    <a:pt x="0" y="397"/>
                  </a:cubicBezTo>
                  <a:cubicBezTo>
                    <a:pt x="0" y="515"/>
                    <a:pt x="95" y="610"/>
                    <a:pt x="212" y="610"/>
                  </a:cubicBezTo>
                  <a:cubicBezTo>
                    <a:pt x="860" y="610"/>
                    <a:pt x="860" y="610"/>
                    <a:pt x="860" y="610"/>
                  </a:cubicBezTo>
                  <a:cubicBezTo>
                    <a:pt x="934" y="610"/>
                    <a:pt x="994" y="550"/>
                    <a:pt x="994" y="476"/>
                  </a:cubicBezTo>
                  <a:cubicBezTo>
                    <a:pt x="994" y="402"/>
                    <a:pt x="934" y="342"/>
                    <a:pt x="860" y="342"/>
                  </a:cubicBezTo>
                  <a:close/>
                </a:path>
              </a:pathLst>
            </a:custGeom>
            <a:solidFill>
              <a:schemeClr val="bg1">
                <a:lumMod val="50000"/>
              </a:schemeClr>
            </a:solidFill>
            <a:ln>
              <a:noFill/>
            </a:ln>
            <a:extLst/>
          </p:spPr>
          <p:txBody>
            <a:bodyPr vert="horz" wrap="square" lIns="91350" tIns="45675" rIns="91350" bIns="45675"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defTabSz="931506">
                <a:defRPr/>
              </a:pPr>
              <a:endParaRPr lang="en-US" sz="1195" dirty="0">
                <a:solidFill>
                  <a:srgbClr val="000000"/>
                </a:solidFill>
              </a:endParaRPr>
            </a:p>
          </p:txBody>
        </p:sp>
        <p:sp>
          <p:nvSpPr>
            <p:cNvPr id="17" name="Freeform 157"/>
            <p:cNvSpPr>
              <a:spLocks/>
            </p:cNvSpPr>
            <p:nvPr/>
          </p:nvSpPr>
          <p:spPr bwMode="auto">
            <a:xfrm>
              <a:off x="2518219" y="2592395"/>
              <a:ext cx="2999439" cy="1287715"/>
            </a:xfrm>
            <a:custGeom>
              <a:avLst/>
              <a:gdLst>
                <a:gd name="T0" fmla="*/ 951 w 1004"/>
                <a:gd name="T1" fmla="*/ 296 h 454"/>
                <a:gd name="T2" fmla="*/ 809 w 1004"/>
                <a:gd name="T3" fmla="*/ 168 h 454"/>
                <a:gd name="T4" fmla="*/ 730 w 1004"/>
                <a:gd name="T5" fmla="*/ 191 h 454"/>
                <a:gd name="T6" fmla="*/ 506 w 1004"/>
                <a:gd name="T7" fmla="*/ 0 h 454"/>
                <a:gd name="T8" fmla="*/ 286 w 1004"/>
                <a:gd name="T9" fmla="*/ 169 h 454"/>
                <a:gd name="T10" fmla="*/ 266 w 1004"/>
                <a:gd name="T11" fmla="*/ 168 h 454"/>
                <a:gd name="T12" fmla="*/ 133 w 1004"/>
                <a:gd name="T13" fmla="*/ 256 h 454"/>
                <a:gd name="T14" fmla="*/ 102 w 1004"/>
                <a:gd name="T15" fmla="*/ 251 h 454"/>
                <a:gd name="T16" fmla="*/ 0 w 1004"/>
                <a:gd name="T17" fmla="*/ 353 h 454"/>
                <a:gd name="T18" fmla="*/ 102 w 1004"/>
                <a:gd name="T19" fmla="*/ 454 h 454"/>
                <a:gd name="T20" fmla="*/ 921 w 1004"/>
                <a:gd name="T21" fmla="*/ 454 h 454"/>
                <a:gd name="T22" fmla="*/ 1004 w 1004"/>
                <a:gd name="T23" fmla="*/ 372 h 454"/>
                <a:gd name="T24" fmla="*/ 951 w 1004"/>
                <a:gd name="T25" fmla="*/ 296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4" h="454">
                  <a:moveTo>
                    <a:pt x="951" y="296"/>
                  </a:moveTo>
                  <a:cubicBezTo>
                    <a:pt x="944" y="224"/>
                    <a:pt x="883" y="168"/>
                    <a:pt x="809" y="168"/>
                  </a:cubicBezTo>
                  <a:cubicBezTo>
                    <a:pt x="780" y="168"/>
                    <a:pt x="753" y="176"/>
                    <a:pt x="730" y="191"/>
                  </a:cubicBezTo>
                  <a:cubicBezTo>
                    <a:pt x="713" y="83"/>
                    <a:pt x="619" y="0"/>
                    <a:pt x="506" y="0"/>
                  </a:cubicBezTo>
                  <a:cubicBezTo>
                    <a:pt x="401" y="0"/>
                    <a:pt x="312" y="72"/>
                    <a:pt x="286" y="169"/>
                  </a:cubicBezTo>
                  <a:cubicBezTo>
                    <a:pt x="280" y="168"/>
                    <a:pt x="273" y="168"/>
                    <a:pt x="266" y="168"/>
                  </a:cubicBezTo>
                  <a:cubicBezTo>
                    <a:pt x="206" y="168"/>
                    <a:pt x="155" y="204"/>
                    <a:pt x="133" y="256"/>
                  </a:cubicBezTo>
                  <a:cubicBezTo>
                    <a:pt x="123" y="253"/>
                    <a:pt x="113" y="251"/>
                    <a:pt x="102" y="251"/>
                  </a:cubicBezTo>
                  <a:cubicBezTo>
                    <a:pt x="45" y="251"/>
                    <a:pt x="0" y="297"/>
                    <a:pt x="0" y="353"/>
                  </a:cubicBezTo>
                  <a:cubicBezTo>
                    <a:pt x="0" y="409"/>
                    <a:pt x="45" y="454"/>
                    <a:pt x="102" y="454"/>
                  </a:cubicBezTo>
                  <a:cubicBezTo>
                    <a:pt x="921" y="454"/>
                    <a:pt x="921" y="454"/>
                    <a:pt x="921" y="454"/>
                  </a:cubicBezTo>
                  <a:cubicBezTo>
                    <a:pt x="967" y="454"/>
                    <a:pt x="1004" y="417"/>
                    <a:pt x="1004" y="372"/>
                  </a:cubicBezTo>
                  <a:cubicBezTo>
                    <a:pt x="1004" y="337"/>
                    <a:pt x="982" y="308"/>
                    <a:pt x="951" y="296"/>
                  </a:cubicBezTo>
                  <a:close/>
                </a:path>
              </a:pathLst>
            </a:custGeom>
            <a:solidFill>
              <a:schemeClr val="bg1">
                <a:lumMod val="85000"/>
              </a:schemeClr>
            </a:solidFill>
            <a:ln>
              <a:noFill/>
            </a:ln>
            <a:extLst/>
          </p:spPr>
          <p:txBody>
            <a:bodyPr vert="horz" wrap="square" lIns="91350" tIns="45675" rIns="91350" bIns="45675"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defTabSz="931506">
                <a:defRPr/>
              </a:pPr>
              <a:endParaRPr lang="en-US" sz="1195">
                <a:solidFill>
                  <a:srgbClr val="000000"/>
                </a:solidFill>
              </a:endParaRPr>
            </a:p>
          </p:txBody>
        </p:sp>
      </p:grpSp>
      <p:cxnSp>
        <p:nvCxnSpPr>
          <p:cNvPr id="24" name="Straight Connector 23"/>
          <p:cNvCxnSpPr/>
          <p:nvPr/>
        </p:nvCxnSpPr>
        <p:spPr>
          <a:xfrm flipH="1">
            <a:off x="3252860" y="4315043"/>
            <a:ext cx="264584" cy="274576"/>
          </a:xfrm>
          <a:prstGeom prst="line">
            <a:avLst/>
          </a:prstGeom>
          <a:ln w="38100">
            <a:solidFill>
              <a:srgbClr val="0072C6">
                <a:alpha val="90000"/>
              </a:srgbClr>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5" name="Straight Connector 24"/>
          <p:cNvCxnSpPr/>
          <p:nvPr/>
        </p:nvCxnSpPr>
        <p:spPr>
          <a:xfrm>
            <a:off x="3868369" y="4315043"/>
            <a:ext cx="264584" cy="274576"/>
          </a:xfrm>
          <a:prstGeom prst="line">
            <a:avLst/>
          </a:prstGeom>
          <a:ln w="38100">
            <a:solidFill>
              <a:srgbClr val="0072C6">
                <a:alpha val="90000"/>
              </a:srgbClr>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Straight Connector 25"/>
          <p:cNvCxnSpPr/>
          <p:nvPr/>
        </p:nvCxnSpPr>
        <p:spPr>
          <a:xfrm>
            <a:off x="3692905" y="3095907"/>
            <a:ext cx="0" cy="356514"/>
          </a:xfrm>
          <a:prstGeom prst="line">
            <a:avLst/>
          </a:prstGeom>
          <a:ln w="38100">
            <a:solidFill>
              <a:srgbClr val="0072C6">
                <a:alpha val="90000"/>
              </a:srgbClr>
            </a:solidFill>
            <a:headEnd type="triangle"/>
            <a:tailEnd type="triangle"/>
          </a:ln>
        </p:spPr>
        <p:style>
          <a:lnRef idx="3">
            <a:schemeClr val="accent3"/>
          </a:lnRef>
          <a:fillRef idx="0">
            <a:schemeClr val="accent3"/>
          </a:fillRef>
          <a:effectRef idx="2">
            <a:schemeClr val="accent3"/>
          </a:effectRef>
          <a:fontRef idx="minor">
            <a:schemeClr val="tx1"/>
          </a:fontRef>
        </p:style>
      </p:cxnSp>
      <p:grpSp>
        <p:nvGrpSpPr>
          <p:cNvPr id="27" name="Group 26"/>
          <p:cNvGrpSpPr/>
          <p:nvPr/>
        </p:nvGrpSpPr>
        <p:grpSpPr>
          <a:xfrm>
            <a:off x="1005891" y="1719767"/>
            <a:ext cx="3878780" cy="1337513"/>
            <a:chOff x="967683" y="2266817"/>
            <a:chExt cx="3957120" cy="1364527"/>
          </a:xfrm>
        </p:grpSpPr>
        <p:pic>
          <p:nvPicPr>
            <p:cNvPr id="28" name="Picture 27"/>
            <p:cNvPicPr>
              <a:picLocks noChangeAspect="1"/>
            </p:cNvPicPr>
            <p:nvPr/>
          </p:nvPicPr>
          <p:blipFill>
            <a:blip r:embed="rId3"/>
            <a:stretch>
              <a:fillRect/>
            </a:stretch>
          </p:blipFill>
          <p:spPr>
            <a:xfrm>
              <a:off x="2500034" y="2266817"/>
              <a:ext cx="2424769" cy="1364527"/>
            </a:xfrm>
            <a:prstGeom prst="rect">
              <a:avLst/>
            </a:prstGeom>
          </p:spPr>
        </p:pic>
        <p:sp>
          <p:nvSpPr>
            <p:cNvPr id="29" name="TextBox 28"/>
            <p:cNvSpPr txBox="1"/>
            <p:nvPr/>
          </p:nvSpPr>
          <p:spPr>
            <a:xfrm>
              <a:off x="967683" y="2592271"/>
              <a:ext cx="1491954" cy="634074"/>
            </a:xfrm>
            <a:prstGeom prst="rect">
              <a:avLst/>
            </a:prstGeom>
            <a:noFill/>
          </p:spPr>
          <p:txBody>
            <a:bodyPr wrap="square" lIns="182750" tIns="0" rIns="182750" bIns="0" rtlCol="0" anchor="ctr">
              <a:noAutofit/>
            </a:bodyPr>
            <a:lstStyle/>
            <a:p>
              <a:pPr algn="r" defTabSz="930968" fontAlgn="base">
                <a:lnSpc>
                  <a:spcPct val="90000"/>
                </a:lnSpc>
                <a:spcBef>
                  <a:spcPct val="0"/>
                </a:spcBef>
                <a:spcAft>
                  <a:spcPts val="600"/>
                </a:spcAft>
                <a:defRPr/>
              </a:pPr>
              <a:r>
                <a:rPr lang="en-US" sz="1200" dirty="0">
                  <a:gradFill>
                    <a:gsLst>
                      <a:gs pos="72566">
                        <a:srgbClr val="505050"/>
                      </a:gs>
                      <a:gs pos="43000">
                        <a:srgbClr val="505050"/>
                      </a:gs>
                    </a:gsLst>
                    <a:lin ang="5400000" scaled="0"/>
                  </a:gradFill>
                  <a:latin typeface="Segoe UI Semibold" panose="020B0702040204020203" pitchFamily="34" charset="0"/>
                  <a:ea typeface="MS PGothic" charset="0"/>
                  <a:cs typeface="Segoe UI Semibold" panose="020B0702040204020203" pitchFamily="34" charset="0"/>
                </a:rPr>
                <a:t>Live Power BI reports &amp; dashboards</a:t>
              </a:r>
            </a:p>
          </p:txBody>
        </p:sp>
      </p:grpSp>
      <p:sp>
        <p:nvSpPr>
          <p:cNvPr id="30" name="Rectangle 29"/>
          <p:cNvSpPr/>
          <p:nvPr/>
        </p:nvSpPr>
        <p:spPr bwMode="auto">
          <a:xfrm>
            <a:off x="6956893" y="1821050"/>
            <a:ext cx="5339378" cy="45125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688" rIns="0" bIns="45688" numCol="1" spcCol="0" rtlCol="0" fromWordArt="0" anchor="t" anchorCtr="0" forceAA="0" compatLnSpc="1">
            <a:prstTxWarp prst="textNoShape">
              <a:avLst/>
            </a:prstTxWarp>
            <a:spAutoFit/>
          </a:bodyPr>
          <a:lstStyle/>
          <a:p>
            <a:pPr defTabSz="895082" fontAlgn="base">
              <a:lnSpc>
                <a:spcPct val="90000"/>
              </a:lnSpc>
              <a:spcBef>
                <a:spcPts val="1199"/>
              </a:spcBef>
              <a:spcAft>
                <a:spcPts val="1200"/>
              </a:spcAft>
              <a:buClr>
                <a:srgbClr val="107C10"/>
              </a:buClr>
              <a:buSzPct val="115000"/>
              <a:defRPr/>
            </a:pPr>
            <a:r>
              <a:rPr lang="en-US" sz="1961" dirty="0">
                <a:ln>
                  <a:solidFill>
                    <a:srgbClr val="FFFFFF">
                      <a:alpha val="0"/>
                    </a:srgbClr>
                  </a:solidFill>
                </a:ln>
                <a:solidFill>
                  <a:schemeClr val="tx1"/>
                </a:solidFill>
                <a:ea typeface="Segoe UI" pitchFamily="34" charset="0"/>
                <a:cs typeface="Segoe UI" pitchFamily="34" charset="0"/>
              </a:rPr>
              <a:t>Access to data any way you like</a:t>
            </a:r>
          </a:p>
          <a:p>
            <a:pPr marL="610281" lvl="1" defTabSz="931239" fontAlgn="base">
              <a:spcBef>
                <a:spcPts val="600"/>
              </a:spcBef>
              <a:spcAft>
                <a:spcPct val="0"/>
              </a:spcAft>
              <a:buClr>
                <a:srgbClr val="FF8C00"/>
              </a:buClr>
              <a:buSzPct val="100000"/>
              <a:defRPr/>
            </a:pPr>
            <a:r>
              <a:rPr lang="en-US" sz="1961" dirty="0">
                <a:ln>
                  <a:solidFill>
                    <a:srgbClr val="FFFFFF">
                      <a:alpha val="0"/>
                    </a:srgbClr>
                  </a:solidFill>
                </a:ln>
                <a:solidFill>
                  <a:schemeClr val="tx1"/>
                </a:solidFill>
                <a:ea typeface="Segoe UI" pitchFamily="34" charset="0"/>
                <a:cs typeface="Segoe UI" pitchFamily="34" charset="0"/>
              </a:rPr>
              <a:t>Imported data</a:t>
            </a:r>
          </a:p>
          <a:p>
            <a:pPr marL="953115" lvl="1" indent="-342834" defTabSz="931239" fontAlgn="base">
              <a:spcBef>
                <a:spcPts val="600"/>
              </a:spcBef>
              <a:spcAft>
                <a:spcPct val="0"/>
              </a:spcAft>
              <a:buClr>
                <a:srgbClr val="FF8C00"/>
              </a:buClr>
              <a:buSzPct val="100000"/>
              <a:buFont typeface="Arial" panose="020B0604020202020204" pitchFamily="34" charset="0"/>
              <a:buChar char="•"/>
              <a:defRPr/>
            </a:pPr>
            <a:r>
              <a:rPr lang="en-US" sz="1961" dirty="0">
                <a:ln>
                  <a:solidFill>
                    <a:srgbClr val="FFFFFF">
                      <a:alpha val="0"/>
                    </a:srgbClr>
                  </a:solidFill>
                </a:ln>
                <a:solidFill>
                  <a:schemeClr val="tx1"/>
                </a:solidFill>
                <a:ea typeface="Segoe UI" pitchFamily="34" charset="0"/>
                <a:cs typeface="Segoe UI" pitchFamily="34" charset="0"/>
              </a:rPr>
              <a:t>Data is moved to Power BI and leveraging it’s in memory engine.</a:t>
            </a:r>
          </a:p>
          <a:p>
            <a:pPr marL="953115" lvl="1" indent="-342834" defTabSz="931239" fontAlgn="base">
              <a:spcBef>
                <a:spcPts val="600"/>
              </a:spcBef>
              <a:spcAft>
                <a:spcPct val="0"/>
              </a:spcAft>
              <a:buClr>
                <a:srgbClr val="FF8C00"/>
              </a:buClr>
              <a:buSzPct val="100000"/>
              <a:buFont typeface="Arial" panose="020B0604020202020204" pitchFamily="34" charset="0"/>
              <a:buChar char="•"/>
              <a:defRPr/>
            </a:pPr>
            <a:r>
              <a:rPr lang="en-US" sz="1961" dirty="0">
                <a:ln>
                  <a:solidFill>
                    <a:srgbClr val="FFFFFF">
                      <a:alpha val="0"/>
                    </a:srgbClr>
                  </a:solidFill>
                </a:ln>
                <a:solidFill>
                  <a:schemeClr val="tx1"/>
                </a:solidFill>
                <a:ea typeface="Segoe UI" pitchFamily="34" charset="0"/>
                <a:cs typeface="Segoe UI" pitchFamily="34" charset="0"/>
              </a:rPr>
              <a:t>Uses saved credentials to refresh</a:t>
            </a:r>
          </a:p>
          <a:p>
            <a:pPr marL="610281" lvl="1" defTabSz="931239" fontAlgn="base">
              <a:spcBef>
                <a:spcPts val="1200"/>
              </a:spcBef>
              <a:spcAft>
                <a:spcPct val="0"/>
              </a:spcAft>
              <a:buClr>
                <a:srgbClr val="FF8C00"/>
              </a:buClr>
              <a:buSzPct val="100000"/>
              <a:defRPr/>
            </a:pPr>
            <a:r>
              <a:rPr lang="en-US" sz="1961" dirty="0">
                <a:ln>
                  <a:solidFill>
                    <a:srgbClr val="FFFFFF">
                      <a:alpha val="0"/>
                    </a:srgbClr>
                  </a:solidFill>
                </a:ln>
                <a:solidFill>
                  <a:schemeClr val="tx1"/>
                </a:solidFill>
                <a:ea typeface="Segoe UI" pitchFamily="34" charset="0"/>
                <a:cs typeface="Segoe UI" pitchFamily="34" charset="0"/>
              </a:rPr>
              <a:t>Live connection or Direct Query</a:t>
            </a:r>
          </a:p>
          <a:p>
            <a:pPr marL="953115" lvl="1" indent="-342834" defTabSz="931239" fontAlgn="base">
              <a:spcBef>
                <a:spcPts val="600"/>
              </a:spcBef>
              <a:spcAft>
                <a:spcPct val="0"/>
              </a:spcAft>
              <a:buClr>
                <a:srgbClr val="FF8C00"/>
              </a:buClr>
              <a:buSzPct val="100000"/>
              <a:buFont typeface="Arial" panose="020B0604020202020204" pitchFamily="34" charset="0"/>
              <a:buChar char="•"/>
              <a:defRPr/>
            </a:pPr>
            <a:r>
              <a:rPr lang="en-US" sz="1961" dirty="0">
                <a:ln>
                  <a:solidFill>
                    <a:srgbClr val="FFFFFF">
                      <a:alpha val="0"/>
                    </a:srgbClr>
                  </a:solidFill>
                </a:ln>
                <a:solidFill>
                  <a:schemeClr val="tx1"/>
                </a:solidFill>
                <a:ea typeface="Segoe UI" pitchFamily="34" charset="0"/>
                <a:cs typeface="Segoe UI" pitchFamily="34" charset="0"/>
              </a:rPr>
              <a:t>Data is stays in original location</a:t>
            </a:r>
          </a:p>
          <a:p>
            <a:pPr marL="953115" lvl="1" indent="-342834" defTabSz="931239" fontAlgn="base">
              <a:spcBef>
                <a:spcPts val="600"/>
              </a:spcBef>
              <a:spcAft>
                <a:spcPct val="0"/>
              </a:spcAft>
              <a:buClr>
                <a:srgbClr val="FF8C00"/>
              </a:buClr>
              <a:buSzPct val="100000"/>
              <a:buFont typeface="Arial" panose="020B0604020202020204" pitchFamily="34" charset="0"/>
              <a:buChar char="•"/>
              <a:defRPr/>
            </a:pPr>
            <a:r>
              <a:rPr lang="en-US" sz="1961" dirty="0">
                <a:ln>
                  <a:solidFill>
                    <a:srgbClr val="FFFFFF">
                      <a:alpha val="0"/>
                    </a:srgbClr>
                  </a:solidFill>
                </a:ln>
                <a:solidFill>
                  <a:schemeClr val="tx1"/>
                </a:solidFill>
                <a:ea typeface="Segoe UI" pitchFamily="34" charset="0"/>
                <a:cs typeface="Segoe UI" pitchFamily="34" charset="0"/>
              </a:rPr>
              <a:t>Uses saved credentials or passes username to data source directly.</a:t>
            </a:r>
          </a:p>
          <a:p>
            <a:pPr marL="610281" lvl="1" defTabSz="931239" fontAlgn="base">
              <a:spcBef>
                <a:spcPts val="600"/>
              </a:spcBef>
              <a:spcAft>
                <a:spcPct val="0"/>
              </a:spcAft>
              <a:buClr>
                <a:srgbClr val="FF8C00"/>
              </a:buClr>
              <a:buSzPct val="100000"/>
              <a:defRPr/>
            </a:pPr>
            <a:r>
              <a:rPr lang="en-US" sz="1961" dirty="0">
                <a:ln>
                  <a:solidFill>
                    <a:srgbClr val="FFFFFF">
                      <a:alpha val="0"/>
                    </a:srgbClr>
                  </a:solidFill>
                </a:ln>
                <a:solidFill>
                  <a:schemeClr val="tx1"/>
                </a:solidFill>
                <a:ea typeface="Segoe UI" pitchFamily="34" charset="0"/>
                <a:cs typeface="Segoe UI" pitchFamily="34" charset="0"/>
              </a:rPr>
              <a:t>Pushed data  </a:t>
            </a:r>
          </a:p>
          <a:p>
            <a:pPr marL="953115" lvl="1" indent="-342834" defTabSz="931239" fontAlgn="base">
              <a:spcBef>
                <a:spcPts val="600"/>
              </a:spcBef>
              <a:spcAft>
                <a:spcPct val="0"/>
              </a:spcAft>
              <a:buClr>
                <a:srgbClr val="FF8C00"/>
              </a:buClr>
              <a:buSzPct val="100000"/>
              <a:buFont typeface="Arial" panose="020B0604020202020204" pitchFamily="34" charset="0"/>
              <a:buChar char="•"/>
              <a:defRPr/>
            </a:pPr>
            <a:r>
              <a:rPr lang="en-US" sz="1961" dirty="0">
                <a:ln>
                  <a:solidFill>
                    <a:srgbClr val="FFFFFF">
                      <a:alpha val="0"/>
                    </a:srgbClr>
                  </a:solidFill>
                </a:ln>
                <a:solidFill>
                  <a:schemeClr val="tx1"/>
                </a:solidFill>
                <a:ea typeface="Segoe UI" pitchFamily="34" charset="0"/>
                <a:cs typeface="Segoe UI" pitchFamily="34" charset="0"/>
              </a:rPr>
              <a:t>Data is pushed to Power BI and leveraging it’s in memory engine.</a:t>
            </a:r>
          </a:p>
        </p:txBody>
      </p:sp>
      <p:grpSp>
        <p:nvGrpSpPr>
          <p:cNvPr id="31" name="Group 30"/>
          <p:cNvGrpSpPr/>
          <p:nvPr/>
        </p:nvGrpSpPr>
        <p:grpSpPr>
          <a:xfrm>
            <a:off x="2554963" y="3472484"/>
            <a:ext cx="2275887" cy="791850"/>
            <a:chOff x="2548040" y="4054935"/>
            <a:chExt cx="2321853" cy="807842"/>
          </a:xfrm>
        </p:grpSpPr>
        <p:sp>
          <p:nvSpPr>
            <p:cNvPr id="32" name="Rectangle 31"/>
            <p:cNvSpPr/>
            <p:nvPr/>
          </p:nvSpPr>
          <p:spPr bwMode="auto">
            <a:xfrm>
              <a:off x="2548040" y="4054935"/>
              <a:ext cx="2321853" cy="807842"/>
            </a:xfrm>
            <a:prstGeom prst="rect">
              <a:avLst/>
            </a:prstGeom>
            <a:solidFill>
              <a:schemeClr val="bg1"/>
            </a:solidFill>
            <a:ln w="63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2727" tIns="146242" rIns="91414" bIns="146242" numCol="1" spcCol="0" rtlCol="0" fromWordArt="0" anchor="ctr" anchorCtr="0" forceAA="0" compatLnSpc="1">
              <a:prstTxWarp prst="textNoShape">
                <a:avLst/>
              </a:prstTxWarp>
              <a:noAutofit/>
            </a:bodyPr>
            <a:lstStyle/>
            <a:p>
              <a:pPr defTabSz="930968" fontAlgn="base">
                <a:lnSpc>
                  <a:spcPct val="90000"/>
                </a:lnSpc>
                <a:spcBef>
                  <a:spcPct val="0"/>
                </a:spcBef>
                <a:spcAft>
                  <a:spcPts val="600"/>
                </a:spcAft>
                <a:defRPr/>
              </a:pPr>
              <a:r>
                <a:rPr lang="en-US" sz="1200" dirty="0">
                  <a:gradFill>
                    <a:gsLst>
                      <a:gs pos="72566">
                        <a:srgbClr val="505050"/>
                      </a:gs>
                      <a:gs pos="43000">
                        <a:srgbClr val="505050"/>
                      </a:gs>
                    </a:gsLst>
                    <a:lin ang="5400000" scaled="0"/>
                  </a:gradFill>
                  <a:latin typeface="Segoe UI Semibold" panose="020B0702040204020203" pitchFamily="34" charset="0"/>
                  <a:cs typeface="Segoe UI Semibold" panose="020B0702040204020203" pitchFamily="34" charset="0"/>
                </a:rPr>
                <a:t>Live connection or</a:t>
              </a:r>
            </a:p>
            <a:p>
              <a:pPr defTabSz="930968" fontAlgn="base">
                <a:lnSpc>
                  <a:spcPct val="90000"/>
                </a:lnSpc>
                <a:spcBef>
                  <a:spcPct val="0"/>
                </a:spcBef>
                <a:spcAft>
                  <a:spcPts val="600"/>
                </a:spcAft>
                <a:defRPr/>
              </a:pPr>
              <a:r>
                <a:rPr lang="en-US" sz="1200" dirty="0">
                  <a:gradFill>
                    <a:gsLst>
                      <a:gs pos="72566">
                        <a:srgbClr val="505050"/>
                      </a:gs>
                      <a:gs pos="43000">
                        <a:srgbClr val="505050"/>
                      </a:gs>
                    </a:gsLst>
                    <a:lin ang="5400000" scaled="0"/>
                  </a:gradFill>
                  <a:latin typeface="Segoe UI Semibold" panose="020B0702040204020203" pitchFamily="34" charset="0"/>
                  <a:cs typeface="Segoe UI Semibold" panose="020B0702040204020203" pitchFamily="34" charset="0"/>
                </a:rPr>
                <a:t>scheduled refresh</a:t>
              </a:r>
            </a:p>
          </p:txBody>
        </p:sp>
        <p:grpSp>
          <p:nvGrpSpPr>
            <p:cNvPr id="33" name="Group 32"/>
            <p:cNvGrpSpPr>
              <a:grpSpLocks noChangeAspect="1"/>
            </p:cNvGrpSpPr>
            <p:nvPr/>
          </p:nvGrpSpPr>
          <p:grpSpPr>
            <a:xfrm>
              <a:off x="2751560" y="4215876"/>
              <a:ext cx="508520" cy="411293"/>
              <a:chOff x="9381985" y="5575169"/>
              <a:chExt cx="768940" cy="621923"/>
            </a:xfrm>
          </p:grpSpPr>
          <p:grpSp>
            <p:nvGrpSpPr>
              <p:cNvPr id="34" name="Group 33"/>
              <p:cNvGrpSpPr/>
              <p:nvPr/>
            </p:nvGrpSpPr>
            <p:grpSpPr>
              <a:xfrm>
                <a:off x="9381985" y="5575169"/>
                <a:ext cx="606588" cy="594929"/>
                <a:chOff x="6690129" y="5110423"/>
                <a:chExt cx="606588" cy="594929"/>
              </a:xfrm>
            </p:grpSpPr>
            <p:grpSp>
              <p:nvGrpSpPr>
                <p:cNvPr id="40" name="Group 39"/>
                <p:cNvGrpSpPr>
                  <a:grpSpLocks noChangeAspect="1"/>
                </p:cNvGrpSpPr>
                <p:nvPr/>
              </p:nvGrpSpPr>
              <p:grpSpPr>
                <a:xfrm>
                  <a:off x="6690129" y="5110423"/>
                  <a:ext cx="464903" cy="594929"/>
                  <a:chOff x="5809310" y="1674658"/>
                  <a:chExt cx="3316029" cy="4226967"/>
                </a:xfrm>
                <a:solidFill>
                  <a:srgbClr val="FF8C00"/>
                </a:solidFill>
              </p:grpSpPr>
              <p:sp>
                <p:nvSpPr>
                  <p:cNvPr id="42" name="Oval 41"/>
                  <p:cNvSpPr/>
                  <p:nvPr/>
                </p:nvSpPr>
                <p:spPr>
                  <a:xfrm>
                    <a:off x="6881217" y="1674658"/>
                    <a:ext cx="2210082" cy="22100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81">
                      <a:defRPr/>
                    </a:pPr>
                    <a:endParaRPr lang="en-IN" sz="1836" b="1">
                      <a:solidFill>
                        <a:prstClr val="white"/>
                      </a:solidFill>
                      <a:latin typeface="Segoe UI"/>
                    </a:endParaRPr>
                  </a:p>
                </p:txBody>
              </p:sp>
              <p:sp>
                <p:nvSpPr>
                  <p:cNvPr id="43" name="Freeform 179"/>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81">
                      <a:defRPr/>
                    </a:pPr>
                    <a:endParaRPr lang="en-IN" sz="1836" b="1">
                      <a:solidFill>
                        <a:prstClr val="white"/>
                      </a:solidFill>
                      <a:latin typeface="Segoe UI"/>
                    </a:endParaRPr>
                  </a:p>
                </p:txBody>
              </p:sp>
              <p:sp>
                <p:nvSpPr>
                  <p:cNvPr id="44" name="Freeform 180"/>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81">
                      <a:defRPr/>
                    </a:pPr>
                    <a:endParaRPr lang="en-IN" sz="1836" b="1">
                      <a:solidFill>
                        <a:prstClr val="white"/>
                      </a:solidFill>
                      <a:latin typeface="Segoe UI"/>
                    </a:endParaRPr>
                  </a:p>
                </p:txBody>
              </p:sp>
              <p:sp>
                <p:nvSpPr>
                  <p:cNvPr id="45" name="Freeform 18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81">
                      <a:defRPr/>
                    </a:pPr>
                    <a:endParaRPr lang="en-IN" sz="1836" b="1">
                      <a:solidFill>
                        <a:prstClr val="white"/>
                      </a:solidFill>
                      <a:latin typeface="Segoe UI"/>
                    </a:endParaRPr>
                  </a:p>
                </p:txBody>
              </p:sp>
            </p:grpSp>
            <p:sp>
              <p:nvSpPr>
                <p:cNvPr id="41" name="Freeform 177"/>
                <p:cNvSpPr/>
                <p:nvPr/>
              </p:nvSpPr>
              <p:spPr>
                <a:xfrm flipH="1">
                  <a:off x="6831814" y="5435478"/>
                  <a:ext cx="464903" cy="269874"/>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81">
                    <a:defRPr/>
                  </a:pPr>
                  <a:endParaRPr lang="en-IN" sz="1836" b="1">
                    <a:solidFill>
                      <a:prstClr val="white"/>
                    </a:solidFill>
                    <a:latin typeface="Segoe UI"/>
                  </a:endParaRPr>
                </a:p>
              </p:txBody>
            </p:sp>
          </p:grpSp>
          <p:grpSp>
            <p:nvGrpSpPr>
              <p:cNvPr id="35" name="Group 34"/>
              <p:cNvGrpSpPr/>
              <p:nvPr/>
            </p:nvGrpSpPr>
            <p:grpSpPr>
              <a:xfrm>
                <a:off x="9873487" y="5820260"/>
                <a:ext cx="277438" cy="376832"/>
                <a:chOff x="1008694" y="2356398"/>
                <a:chExt cx="277438" cy="376832"/>
              </a:xfrm>
            </p:grpSpPr>
            <p:sp>
              <p:nvSpPr>
                <p:cNvPr id="36" name="Rectangle 35"/>
                <p:cNvSpPr/>
                <p:nvPr/>
              </p:nvSpPr>
              <p:spPr bwMode="auto">
                <a:xfrm>
                  <a:off x="1008694" y="2372698"/>
                  <a:ext cx="277438" cy="3171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dirty="0" err="1">
                    <a:solidFill>
                      <a:srgbClr val="FFFFFF"/>
                    </a:solidFill>
                    <a:latin typeface="Segoe UI Light"/>
                    <a:ea typeface="Segoe UI" pitchFamily="34" charset="0"/>
                    <a:cs typeface="Segoe UI" pitchFamily="34" charset="0"/>
                  </a:endParaRPr>
                </a:p>
              </p:txBody>
            </p:sp>
            <p:grpSp>
              <p:nvGrpSpPr>
                <p:cNvPr id="37" name="Group 36"/>
                <p:cNvGrpSpPr/>
                <p:nvPr/>
              </p:nvGrpSpPr>
              <p:grpSpPr>
                <a:xfrm>
                  <a:off x="1008694" y="2356398"/>
                  <a:ext cx="277438" cy="376832"/>
                  <a:chOff x="5617016" y="4216783"/>
                  <a:chExt cx="277438" cy="376832"/>
                </a:xfrm>
              </p:grpSpPr>
              <p:sp>
                <p:nvSpPr>
                  <p:cNvPr id="38" name="Freeform 9"/>
                  <p:cNvSpPr>
                    <a:spLocks noChangeAspect="1" noEditPoints="1"/>
                  </p:cNvSpPr>
                  <p:nvPr/>
                </p:nvSpPr>
                <p:spPr bwMode="black">
                  <a:xfrm flipH="1">
                    <a:off x="5617016" y="4216783"/>
                    <a:ext cx="277438" cy="37683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Freeform 33"/>
                  <p:cNvSpPr>
                    <a:spLocks noChangeAspect="1" noEditPoints="1"/>
                  </p:cNvSpPr>
                  <p:nvPr/>
                </p:nvSpPr>
                <p:spPr bwMode="black">
                  <a:xfrm>
                    <a:off x="5661142" y="4321168"/>
                    <a:ext cx="189187" cy="134572"/>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rgbClr val="FF8C00"/>
                  </a:solidFill>
                  <a:ln>
                    <a:noFill/>
                  </a:ln>
                </p:spPr>
                <p:txBody>
                  <a:bodyPr vert="horz" wrap="square" lIns="91414" tIns="45706" rIns="91414" bIns="45706" numCol="1" anchor="t" anchorCtr="0" compatLnSpc="1">
                    <a:prstTxWarp prst="textNoShape">
                      <a:avLst/>
                    </a:prstTxWarp>
                  </a:bodyPr>
                  <a:lstStyle/>
                  <a:p>
                    <a:pPr defTabSz="931506" fontAlgn="base">
                      <a:spcBef>
                        <a:spcPct val="0"/>
                      </a:spcBef>
                      <a:spcAft>
                        <a:spcPct val="0"/>
                      </a:spcAft>
                      <a:defRPr/>
                    </a:pPr>
                    <a:endParaRPr lang="en-US" sz="2400" dirty="0">
                      <a:solidFill>
                        <a:srgbClr val="000000"/>
                      </a:solidFill>
                      <a:latin typeface="Segoe UI" charset="0"/>
                      <a:ea typeface="MS PGothic" charset="0"/>
                    </a:endParaRPr>
                  </a:p>
                </p:txBody>
              </p:sp>
            </p:grpSp>
          </p:grpSp>
        </p:grpSp>
      </p:grpSp>
      <p:grpSp>
        <p:nvGrpSpPr>
          <p:cNvPr id="46" name="Group 45"/>
          <p:cNvGrpSpPr/>
          <p:nvPr/>
        </p:nvGrpSpPr>
        <p:grpSpPr>
          <a:xfrm>
            <a:off x="6996991" y="2413175"/>
            <a:ext cx="376801" cy="376801"/>
            <a:chOff x="8431377" y="-766784"/>
            <a:chExt cx="457200" cy="457200"/>
          </a:xfrm>
          <a:solidFill>
            <a:srgbClr val="0072C6"/>
          </a:solidFill>
        </p:grpSpPr>
        <p:sp>
          <p:nvSpPr>
            <p:cNvPr id="47" name="Freeform 5"/>
            <p:cNvSpPr>
              <a:spLocks noEditPoints="1"/>
            </p:cNvSpPr>
            <p:nvPr/>
          </p:nvSpPr>
          <p:spPr bwMode="auto">
            <a:xfrm>
              <a:off x="8431377" y="-766784"/>
              <a:ext cx="457200" cy="457200"/>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3612">
                <a:defRPr/>
              </a:pPr>
              <a:endParaRPr lang="en-US" sz="1836" kern="0" dirty="0">
                <a:solidFill>
                  <a:srgbClr val="505050"/>
                </a:solidFill>
              </a:endParaRPr>
            </a:p>
          </p:txBody>
        </p:sp>
        <p:sp>
          <p:nvSpPr>
            <p:cNvPr id="48" name="Freeform 8"/>
            <p:cNvSpPr>
              <a:spLocks/>
            </p:cNvSpPr>
            <p:nvPr/>
          </p:nvSpPr>
          <p:spPr bwMode="auto">
            <a:xfrm>
              <a:off x="8542502" y="-627084"/>
              <a:ext cx="239712" cy="177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3612">
                <a:defRPr/>
              </a:pPr>
              <a:endParaRPr lang="en-US" sz="1836" kern="0" dirty="0">
                <a:solidFill>
                  <a:srgbClr val="505050"/>
                </a:solidFill>
              </a:endParaRPr>
            </a:p>
          </p:txBody>
        </p:sp>
      </p:grpSp>
      <p:grpSp>
        <p:nvGrpSpPr>
          <p:cNvPr id="49" name="Group 48"/>
          <p:cNvGrpSpPr/>
          <p:nvPr/>
        </p:nvGrpSpPr>
        <p:grpSpPr>
          <a:xfrm>
            <a:off x="7018104" y="3846980"/>
            <a:ext cx="376801" cy="376801"/>
            <a:chOff x="8431377" y="-738687"/>
            <a:chExt cx="457200" cy="457200"/>
          </a:xfrm>
          <a:solidFill>
            <a:srgbClr val="0072C6"/>
          </a:solidFill>
        </p:grpSpPr>
        <p:sp>
          <p:nvSpPr>
            <p:cNvPr id="50" name="Freeform 5"/>
            <p:cNvSpPr>
              <a:spLocks noEditPoints="1"/>
            </p:cNvSpPr>
            <p:nvPr/>
          </p:nvSpPr>
          <p:spPr bwMode="auto">
            <a:xfrm>
              <a:off x="8431377" y="-738687"/>
              <a:ext cx="457200" cy="457200"/>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3612">
                <a:defRPr/>
              </a:pPr>
              <a:endParaRPr lang="en-US" sz="1836" kern="0" dirty="0">
                <a:solidFill>
                  <a:srgbClr val="505050"/>
                </a:solidFill>
              </a:endParaRPr>
            </a:p>
          </p:txBody>
        </p:sp>
        <p:sp>
          <p:nvSpPr>
            <p:cNvPr id="51" name="Freeform 8"/>
            <p:cNvSpPr>
              <a:spLocks/>
            </p:cNvSpPr>
            <p:nvPr/>
          </p:nvSpPr>
          <p:spPr bwMode="auto">
            <a:xfrm>
              <a:off x="8542502" y="-598989"/>
              <a:ext cx="239712" cy="177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3612">
                <a:defRPr/>
              </a:pPr>
              <a:endParaRPr lang="en-US" sz="1836" kern="0" dirty="0">
                <a:solidFill>
                  <a:srgbClr val="505050"/>
                </a:solidFill>
              </a:endParaRPr>
            </a:p>
          </p:txBody>
        </p:sp>
      </p:grpSp>
      <p:sp>
        <p:nvSpPr>
          <p:cNvPr id="52" name="Rectangle 51"/>
          <p:cNvSpPr/>
          <p:nvPr/>
        </p:nvSpPr>
        <p:spPr>
          <a:xfrm>
            <a:off x="5391329" y="5507555"/>
            <a:ext cx="965634" cy="585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a:r>
              <a:rPr lang="en-US" dirty="0"/>
              <a:t>AD</a:t>
            </a:r>
          </a:p>
        </p:txBody>
      </p:sp>
      <p:cxnSp>
        <p:nvCxnSpPr>
          <p:cNvPr id="53" name="Straight Connector 52"/>
          <p:cNvCxnSpPr>
            <a:cxnSpLocks/>
          </p:cNvCxnSpPr>
          <p:nvPr/>
        </p:nvCxnSpPr>
        <p:spPr>
          <a:xfrm>
            <a:off x="4566266" y="5204090"/>
            <a:ext cx="756816" cy="468582"/>
          </a:xfrm>
          <a:prstGeom prst="line">
            <a:avLst/>
          </a:prstGeom>
          <a:ln w="38100">
            <a:solidFill>
              <a:srgbClr val="0072C6">
                <a:alpha val="90000"/>
              </a:srgbClr>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54" name="Straight Connector 53"/>
          <p:cNvCxnSpPr>
            <a:cxnSpLocks/>
          </p:cNvCxnSpPr>
          <p:nvPr/>
        </p:nvCxnSpPr>
        <p:spPr>
          <a:xfrm>
            <a:off x="3359650" y="5438381"/>
            <a:ext cx="1963433" cy="556439"/>
          </a:xfrm>
          <a:prstGeom prst="line">
            <a:avLst/>
          </a:prstGeom>
          <a:ln w="38100">
            <a:solidFill>
              <a:srgbClr val="0072C6">
                <a:alpha val="90000"/>
              </a:srgbClr>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56" name="Rectangle 55"/>
          <p:cNvSpPr/>
          <p:nvPr/>
        </p:nvSpPr>
        <p:spPr>
          <a:xfrm>
            <a:off x="5391329" y="2117824"/>
            <a:ext cx="965634" cy="585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a:r>
              <a:rPr lang="en-US" dirty="0"/>
              <a:t>Azure</a:t>
            </a:r>
          </a:p>
          <a:p>
            <a:pPr algn="ctr"/>
            <a:r>
              <a:rPr lang="en-US" dirty="0"/>
              <a:t>AD</a:t>
            </a:r>
          </a:p>
        </p:txBody>
      </p:sp>
      <p:cxnSp>
        <p:nvCxnSpPr>
          <p:cNvPr id="57" name="Straight Connector 56"/>
          <p:cNvCxnSpPr>
            <a:cxnSpLocks/>
          </p:cNvCxnSpPr>
          <p:nvPr/>
        </p:nvCxnSpPr>
        <p:spPr>
          <a:xfrm>
            <a:off x="4864190" y="2410486"/>
            <a:ext cx="422701" cy="0"/>
          </a:xfrm>
          <a:prstGeom prst="line">
            <a:avLst/>
          </a:prstGeom>
          <a:ln w="38100">
            <a:solidFill>
              <a:srgbClr val="0072C6">
                <a:alpha val="90000"/>
              </a:srgbClr>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58" name="Straight Connector 57"/>
          <p:cNvCxnSpPr>
            <a:cxnSpLocks/>
          </p:cNvCxnSpPr>
          <p:nvPr/>
        </p:nvCxnSpPr>
        <p:spPr>
          <a:xfrm>
            <a:off x="5966322" y="2712302"/>
            <a:ext cx="48641" cy="2726080"/>
          </a:xfrm>
          <a:prstGeom prst="line">
            <a:avLst/>
          </a:prstGeom>
          <a:ln w="38100">
            <a:solidFill>
              <a:srgbClr val="0072C6">
                <a:alpha val="90000"/>
              </a:srgbClr>
            </a:solidFill>
            <a:prstDash val="sysDash"/>
            <a:headEnd type="triangle"/>
            <a:tailEnd type="triangle"/>
          </a:ln>
        </p:spPr>
        <p:style>
          <a:lnRef idx="3">
            <a:schemeClr val="accent3"/>
          </a:lnRef>
          <a:fillRef idx="0">
            <a:schemeClr val="accent3"/>
          </a:fillRef>
          <a:effectRef idx="2">
            <a:schemeClr val="accent3"/>
          </a:effectRef>
          <a:fontRef idx="minor">
            <a:schemeClr val="tx1"/>
          </a:fontRef>
        </p:style>
      </p:cxnSp>
      <p:sp>
        <p:nvSpPr>
          <p:cNvPr id="60" name="Freeform 5"/>
          <p:cNvSpPr>
            <a:spLocks noEditPoints="1"/>
          </p:cNvSpPr>
          <p:nvPr/>
        </p:nvSpPr>
        <p:spPr bwMode="auto">
          <a:xfrm>
            <a:off x="2766682" y="4633589"/>
            <a:ext cx="599587" cy="641190"/>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accent6"/>
          </a:solidFill>
          <a:ln>
            <a:noFill/>
          </a:ln>
          <a:extLst/>
        </p:spPr>
        <p:txBody>
          <a:bodyPr vert="horz" wrap="square" lIns="89580" tIns="44789" rIns="89580" bIns="44789" numCol="1" anchor="t" anchorCtr="0" compatLnSpc="1">
            <a:prstTxWarp prst="textNoShape">
              <a:avLst/>
            </a:prstTxWarp>
          </a:bodyPr>
          <a:lstStyle/>
          <a:p>
            <a:pPr defTabSz="913490" fontAlgn="base">
              <a:spcBef>
                <a:spcPct val="0"/>
              </a:spcBef>
              <a:spcAft>
                <a:spcPct val="0"/>
              </a:spcAft>
              <a:defRPr/>
            </a:pPr>
            <a:endParaRPr lang="en-US" sz="1600">
              <a:solidFill>
                <a:srgbClr val="505050"/>
              </a:solidFill>
              <a:latin typeface="Segoe UI" charset="0"/>
              <a:ea typeface="MS PGothic" charset="0"/>
            </a:endParaRPr>
          </a:p>
        </p:txBody>
      </p:sp>
      <p:sp>
        <p:nvSpPr>
          <p:cNvPr id="61" name="TextBox 60"/>
          <p:cNvSpPr txBox="1"/>
          <p:nvPr/>
        </p:nvSpPr>
        <p:spPr>
          <a:xfrm>
            <a:off x="2786979" y="5281969"/>
            <a:ext cx="558994" cy="498598"/>
          </a:xfrm>
          <a:prstGeom prst="rect">
            <a:avLst/>
          </a:prstGeom>
          <a:noFill/>
        </p:spPr>
        <p:txBody>
          <a:bodyPr wrap="square" lIns="0" tIns="0" rIns="0" bIns="0" rtlCol="0" anchor="ctr">
            <a:spAutoFit/>
          </a:bodyPr>
          <a:lstStyle>
            <a:defPPr>
              <a:defRPr lang="en-US"/>
            </a:defPPr>
            <a:lvl1pPr algn="ctr" defTabSz="931505" fontAlgn="base">
              <a:lnSpc>
                <a:spcPct val="90000"/>
              </a:lnSpc>
              <a:spcBef>
                <a:spcPct val="0"/>
              </a:spcBef>
              <a:spcAft>
                <a:spcPts val="600"/>
              </a:spcAft>
              <a:defRPr sz="1400">
                <a:gradFill>
                  <a:gsLst>
                    <a:gs pos="72566">
                      <a:srgbClr val="505050"/>
                    </a:gs>
                    <a:gs pos="43000">
                      <a:srgbClr val="505050"/>
                    </a:gs>
                  </a:gsLst>
                  <a:lin ang="5400000" scaled="0"/>
                </a:gradFill>
                <a:latin typeface="Segoe UI Semibold" panose="020B0702040204020203" pitchFamily="34" charset="0"/>
                <a:ea typeface="MS PGothic" charset="0"/>
                <a:cs typeface="Segoe UI Semibold" panose="020B0702040204020203" pitchFamily="34" charset="0"/>
              </a:defRPr>
            </a:lvl1pPr>
          </a:lstStyle>
          <a:p>
            <a:pPr defTabSz="930968">
              <a:defRPr/>
            </a:pPr>
            <a:r>
              <a:rPr lang="en-US" sz="1200" dirty="0"/>
              <a:t>SQL / Oracle / Spark</a:t>
            </a:r>
          </a:p>
        </p:txBody>
      </p:sp>
      <p:cxnSp>
        <p:nvCxnSpPr>
          <p:cNvPr id="63" name="Straight Connector 62"/>
          <p:cNvCxnSpPr>
            <a:cxnSpLocks/>
            <a:endCxn id="17" idx="8"/>
          </p:cNvCxnSpPr>
          <p:nvPr/>
        </p:nvCxnSpPr>
        <p:spPr>
          <a:xfrm flipV="1">
            <a:off x="4944674" y="1591360"/>
            <a:ext cx="1397782" cy="361347"/>
          </a:xfrm>
          <a:prstGeom prst="line">
            <a:avLst/>
          </a:prstGeom>
          <a:ln w="38100">
            <a:solidFill>
              <a:srgbClr val="0072C6">
                <a:alpha val="90000"/>
              </a:srgbClr>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59" name="Title 2"/>
          <p:cNvSpPr txBox="1">
            <a:spLocks/>
          </p:cNvSpPr>
          <p:nvPr/>
        </p:nvSpPr>
        <p:spPr>
          <a:xfrm>
            <a:off x="493345" y="15048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Types of data in Power BI</a:t>
            </a:r>
          </a:p>
        </p:txBody>
      </p:sp>
      <p:grpSp>
        <p:nvGrpSpPr>
          <p:cNvPr id="62" name="Group 61"/>
          <p:cNvGrpSpPr/>
          <p:nvPr/>
        </p:nvGrpSpPr>
        <p:grpSpPr>
          <a:xfrm>
            <a:off x="3643895" y="4560982"/>
            <a:ext cx="1343238" cy="1043088"/>
            <a:chOff x="2135016" y="4705574"/>
            <a:chExt cx="1370368" cy="1064155"/>
          </a:xfrm>
        </p:grpSpPr>
        <p:sp>
          <p:nvSpPr>
            <p:cNvPr id="64" name="TextBox 63"/>
            <p:cNvSpPr txBox="1"/>
            <p:nvPr/>
          </p:nvSpPr>
          <p:spPr>
            <a:xfrm>
              <a:off x="2135016" y="5437283"/>
              <a:ext cx="1370368" cy="332446"/>
            </a:xfrm>
            <a:prstGeom prst="rect">
              <a:avLst/>
            </a:prstGeom>
            <a:noFill/>
          </p:spPr>
          <p:txBody>
            <a:bodyPr wrap="square" lIns="0" tIns="0" rIns="0" bIns="0" rtlCol="0" anchor="ctr">
              <a:spAutoFit/>
            </a:bodyPr>
            <a:lstStyle/>
            <a:p>
              <a:pPr algn="ctr" defTabSz="912803" fontAlgn="base">
                <a:lnSpc>
                  <a:spcPct val="90000"/>
                </a:lnSpc>
                <a:spcBef>
                  <a:spcPct val="0"/>
                </a:spcBef>
                <a:spcAft>
                  <a:spcPts val="588"/>
                </a:spcAft>
                <a:defRPr/>
              </a:pPr>
              <a:r>
                <a:rPr lang="en-US" sz="1176" dirty="0">
                  <a:gradFill>
                    <a:gsLst>
                      <a:gs pos="72566">
                        <a:srgbClr val="505050"/>
                      </a:gs>
                      <a:gs pos="43000">
                        <a:srgbClr val="505050"/>
                      </a:gs>
                    </a:gsLst>
                    <a:lin ang="5400000" scaled="0"/>
                  </a:gradFill>
                  <a:latin typeface="Segoe UI Semibold" panose="020B0702040204020203" pitchFamily="34" charset="0"/>
                  <a:ea typeface="MS PGothic" charset="0"/>
                  <a:cs typeface="Segoe UI Semibold" panose="020B0702040204020203" pitchFamily="34" charset="0"/>
                </a:rPr>
                <a:t>SQL Server </a:t>
              </a:r>
              <a:br>
                <a:rPr lang="en-US" sz="1176" dirty="0">
                  <a:gradFill>
                    <a:gsLst>
                      <a:gs pos="72566">
                        <a:srgbClr val="505050"/>
                      </a:gs>
                      <a:gs pos="43000">
                        <a:srgbClr val="505050"/>
                      </a:gs>
                    </a:gsLst>
                    <a:lin ang="5400000" scaled="0"/>
                  </a:gradFill>
                  <a:latin typeface="Segoe UI Semibold" panose="020B0702040204020203" pitchFamily="34" charset="0"/>
                  <a:ea typeface="MS PGothic" charset="0"/>
                  <a:cs typeface="Segoe UI Semibold" panose="020B0702040204020203" pitchFamily="34" charset="0"/>
                </a:rPr>
              </a:br>
              <a:r>
                <a:rPr lang="en-US" sz="1176" dirty="0">
                  <a:gradFill>
                    <a:gsLst>
                      <a:gs pos="72566">
                        <a:srgbClr val="505050"/>
                      </a:gs>
                      <a:gs pos="43000">
                        <a:srgbClr val="505050"/>
                      </a:gs>
                    </a:gsLst>
                    <a:lin ang="5400000" scaled="0"/>
                  </a:gradFill>
                  <a:latin typeface="Segoe UI Semibold" panose="020B0702040204020203" pitchFamily="34" charset="0"/>
                  <a:ea typeface="MS PGothic" charset="0"/>
                  <a:cs typeface="Segoe UI Semibold" panose="020B0702040204020203" pitchFamily="34" charset="0"/>
                </a:rPr>
                <a:t>Analysis Services</a:t>
              </a:r>
            </a:p>
          </p:txBody>
        </p:sp>
        <p:sp>
          <p:nvSpPr>
            <p:cNvPr id="65" name="Freeform 23"/>
            <p:cNvSpPr>
              <a:spLocks noEditPoints="1"/>
            </p:cNvSpPr>
            <p:nvPr/>
          </p:nvSpPr>
          <p:spPr bwMode="black">
            <a:xfrm>
              <a:off x="2483977" y="4705574"/>
              <a:ext cx="672447" cy="65776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8C00"/>
            </a:solidFill>
            <a:ln>
              <a:noFill/>
            </a:ln>
          </p:spPr>
          <p:txBody>
            <a:bodyPr vert="horz" wrap="square" lIns="0" tIns="40320" rIns="80642" bIns="40320" numCol="1" anchor="t" anchorCtr="0" compatLnSpc="1">
              <a:prstTxWarp prst="textNoShape">
                <a:avLst/>
              </a:prstTxWarp>
            </a:bodyPr>
            <a:lstStyle/>
            <a:p>
              <a:pPr algn="ctr" defTabSz="913665" fontAlgn="base">
                <a:spcBef>
                  <a:spcPct val="0"/>
                </a:spcBef>
                <a:spcAft>
                  <a:spcPct val="0"/>
                </a:spcAft>
                <a:defRPr/>
              </a:pPr>
              <a:endParaRPr lang="en-US" sz="1372" dirty="0">
                <a:ln>
                  <a:solidFill>
                    <a:srgbClr val="FFFFFF">
                      <a:alpha val="0"/>
                    </a:srgbClr>
                  </a:solidFill>
                </a:ln>
                <a:solidFill>
                  <a:srgbClr val="000000"/>
                </a:solidFill>
                <a:latin typeface="Segoe UI" charset="0"/>
                <a:ea typeface="MS PGothic" charset="0"/>
              </a:endParaRPr>
            </a:p>
          </p:txBody>
        </p:sp>
      </p:grpSp>
      <p:grpSp>
        <p:nvGrpSpPr>
          <p:cNvPr id="66" name="Group 65">
            <a:extLst>
              <a:ext uri="{FF2B5EF4-FFF2-40B4-BE49-F238E27FC236}">
                <a16:creationId xmlns:a16="http://schemas.microsoft.com/office/drawing/2014/main" id="{BD14F035-C7C1-4C2B-B0BB-9A6D62B9054C}"/>
              </a:ext>
            </a:extLst>
          </p:cNvPr>
          <p:cNvGrpSpPr/>
          <p:nvPr/>
        </p:nvGrpSpPr>
        <p:grpSpPr>
          <a:xfrm>
            <a:off x="6971400" y="5320693"/>
            <a:ext cx="376801" cy="376801"/>
            <a:chOff x="8431377" y="-738687"/>
            <a:chExt cx="457200" cy="457200"/>
          </a:xfrm>
          <a:solidFill>
            <a:srgbClr val="0072C6"/>
          </a:solidFill>
        </p:grpSpPr>
        <p:sp>
          <p:nvSpPr>
            <p:cNvPr id="67" name="Freeform 5">
              <a:extLst>
                <a:ext uri="{FF2B5EF4-FFF2-40B4-BE49-F238E27FC236}">
                  <a16:creationId xmlns:a16="http://schemas.microsoft.com/office/drawing/2014/main" id="{D02AFCBE-1C5B-4A9A-973B-2319BFAFCAB8}"/>
                </a:ext>
              </a:extLst>
            </p:cNvPr>
            <p:cNvSpPr>
              <a:spLocks noEditPoints="1"/>
            </p:cNvSpPr>
            <p:nvPr/>
          </p:nvSpPr>
          <p:spPr bwMode="auto">
            <a:xfrm>
              <a:off x="8431377" y="-738687"/>
              <a:ext cx="457200" cy="457200"/>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3612">
                <a:defRPr/>
              </a:pPr>
              <a:endParaRPr lang="en-US" sz="1836" kern="0" dirty="0">
                <a:solidFill>
                  <a:srgbClr val="505050"/>
                </a:solidFill>
              </a:endParaRPr>
            </a:p>
          </p:txBody>
        </p:sp>
        <p:sp>
          <p:nvSpPr>
            <p:cNvPr id="68" name="Freeform 8">
              <a:extLst>
                <a:ext uri="{FF2B5EF4-FFF2-40B4-BE49-F238E27FC236}">
                  <a16:creationId xmlns:a16="http://schemas.microsoft.com/office/drawing/2014/main" id="{031DF4D3-8B64-41D3-B247-BA289BBBE4BF}"/>
                </a:ext>
              </a:extLst>
            </p:cNvPr>
            <p:cNvSpPr>
              <a:spLocks/>
            </p:cNvSpPr>
            <p:nvPr/>
          </p:nvSpPr>
          <p:spPr bwMode="auto">
            <a:xfrm>
              <a:off x="8542502" y="-598989"/>
              <a:ext cx="239712" cy="177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3612">
                <a:defRPr/>
              </a:pPr>
              <a:endParaRPr lang="en-US" sz="1836" kern="0" dirty="0">
                <a:solidFill>
                  <a:srgbClr val="505050"/>
                </a:solidFill>
              </a:endParaRPr>
            </a:p>
          </p:txBody>
        </p:sp>
      </p:grpSp>
    </p:spTree>
    <p:extLst>
      <p:ext uri="{BB962C8B-B14F-4D97-AF65-F5344CB8AC3E}">
        <p14:creationId xmlns:p14="http://schemas.microsoft.com/office/powerpoint/2010/main" val="114111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499"/>
                                          </p:stCondLst>
                                        </p:cTn>
                                        <p:tgtEl>
                                          <p:spTgt spid="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0" grpId="0"/>
      <p:bldP spid="52" grpId="0" animBg="1"/>
      <p:bldP spid="56" grpId="0" animBg="1"/>
      <p:bldP spid="60" grpId="0" animBg="1"/>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Power BI handles data</a:t>
            </a:r>
          </a:p>
        </p:txBody>
      </p:sp>
      <p:sp>
        <p:nvSpPr>
          <p:cNvPr id="3" name="Content Placeholder 2"/>
          <p:cNvSpPr>
            <a:spLocks noGrp="1"/>
          </p:cNvSpPr>
          <p:nvPr>
            <p:ph type="body" sz="quarter" idx="10"/>
          </p:nvPr>
        </p:nvSpPr>
        <p:spPr>
          <a:xfrm>
            <a:off x="802861" y="3233254"/>
            <a:ext cx="8376478" cy="365125"/>
          </a:xfrm>
        </p:spPr>
        <p:txBody>
          <a:bodyPr/>
          <a:lstStyle/>
          <a:p>
            <a:r>
              <a:rPr lang="en-US" sz="3137" dirty="0">
                <a:solidFill>
                  <a:schemeClr val="tx1"/>
                </a:solidFill>
              </a:rPr>
              <a:t>Generally data is either </a:t>
            </a:r>
            <a:r>
              <a:rPr lang="en-US" sz="3137" i="1" dirty="0">
                <a:solidFill>
                  <a:schemeClr val="tx1"/>
                </a:solidFill>
              </a:rPr>
              <a:t>In Process </a:t>
            </a:r>
            <a:r>
              <a:rPr lang="en-US" sz="3137" dirty="0">
                <a:solidFill>
                  <a:schemeClr val="tx1"/>
                </a:solidFill>
              </a:rPr>
              <a:t>or </a:t>
            </a:r>
            <a:r>
              <a:rPr lang="en-US" sz="3137" i="1" dirty="0">
                <a:solidFill>
                  <a:schemeClr val="tx1"/>
                </a:solidFill>
              </a:rPr>
              <a:t>At Rest</a:t>
            </a:r>
          </a:p>
          <a:p>
            <a:endParaRPr lang="en-US" sz="3137" dirty="0">
              <a:solidFill>
                <a:schemeClr val="tx1"/>
              </a:solidFill>
            </a:endParaRPr>
          </a:p>
          <a:p>
            <a:r>
              <a:rPr lang="en-US" sz="3137" dirty="0">
                <a:solidFill>
                  <a:schemeClr val="tx1"/>
                </a:solidFill>
              </a:rPr>
              <a:t>Data in transit between Power BI and data source is</a:t>
            </a:r>
            <a:r>
              <a:rPr lang="en-US" sz="3137" b="1" dirty="0">
                <a:solidFill>
                  <a:schemeClr val="tx1"/>
                </a:solidFill>
              </a:rPr>
              <a:t> </a:t>
            </a:r>
            <a:r>
              <a:rPr lang="en-US" sz="3137" b="1" u="sng" dirty="0">
                <a:solidFill>
                  <a:schemeClr val="tx1"/>
                </a:solidFill>
              </a:rPr>
              <a:t>always encrypted via HTTPS</a:t>
            </a:r>
          </a:p>
          <a:p>
            <a:endParaRPr lang="en-US" sz="3137" dirty="0">
              <a:solidFill>
                <a:schemeClr val="tx1"/>
              </a:solidFill>
            </a:endParaRPr>
          </a:p>
          <a:p>
            <a:r>
              <a:rPr lang="en-US" sz="3137" dirty="0">
                <a:solidFill>
                  <a:schemeClr val="tx1"/>
                </a:solidFill>
              </a:rPr>
              <a:t>Depending on the data source, data may be stored in the service, or retrieved “just in time”… but always encrypted.</a:t>
            </a:r>
          </a:p>
        </p:txBody>
      </p:sp>
    </p:spTree>
    <p:extLst>
      <p:ext uri="{BB962C8B-B14F-4D97-AF65-F5344CB8AC3E}">
        <p14:creationId xmlns:p14="http://schemas.microsoft.com/office/powerpoint/2010/main" val="7223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F4F2-E875-412A-B74F-78149E65EC00}"/>
              </a:ext>
            </a:extLst>
          </p:cNvPr>
          <p:cNvSpPr>
            <a:spLocks noGrp="1"/>
          </p:cNvSpPr>
          <p:nvPr>
            <p:ph type="title"/>
          </p:nvPr>
        </p:nvSpPr>
        <p:spPr/>
        <p:txBody>
          <a:bodyPr/>
          <a:lstStyle/>
          <a:p>
            <a:r>
              <a:rPr lang="en-US" dirty="0"/>
              <a:t>What types of data at rest are there?</a:t>
            </a:r>
          </a:p>
        </p:txBody>
      </p:sp>
      <p:sp>
        <p:nvSpPr>
          <p:cNvPr id="3" name="Text Placeholder 2">
            <a:extLst>
              <a:ext uri="{FF2B5EF4-FFF2-40B4-BE49-F238E27FC236}">
                <a16:creationId xmlns:a16="http://schemas.microsoft.com/office/drawing/2014/main" id="{C344A5FA-8EDB-412D-B41D-07291C9A80B6}"/>
              </a:ext>
            </a:extLst>
          </p:cNvPr>
          <p:cNvSpPr>
            <a:spLocks noGrp="1"/>
          </p:cNvSpPr>
          <p:nvPr>
            <p:ph type="body" sz="quarter" idx="10"/>
          </p:nvPr>
        </p:nvSpPr>
        <p:spPr>
          <a:xfrm>
            <a:off x="300224" y="1439754"/>
            <a:ext cx="11655078" cy="4894001"/>
          </a:xfrm>
        </p:spPr>
        <p:txBody>
          <a:bodyPr/>
          <a:lstStyle/>
          <a:p>
            <a:r>
              <a:rPr lang="en-US" sz="4000" dirty="0">
                <a:solidFill>
                  <a:schemeClr val="tx1"/>
                </a:solidFill>
              </a:rPr>
              <a:t>The data itself is the dataset</a:t>
            </a:r>
          </a:p>
          <a:p>
            <a:r>
              <a:rPr lang="en-US" sz="4000" dirty="0">
                <a:solidFill>
                  <a:schemeClr val="tx1"/>
                </a:solidFill>
              </a:rPr>
              <a:t>The credentials to connect to the data sources</a:t>
            </a:r>
          </a:p>
          <a:p>
            <a:r>
              <a:rPr lang="en-US" sz="4000" dirty="0">
                <a:solidFill>
                  <a:schemeClr val="tx1"/>
                </a:solidFill>
              </a:rPr>
              <a:t>The metadata is the report / dashboard layout itself</a:t>
            </a:r>
          </a:p>
          <a:p>
            <a:r>
              <a:rPr lang="en-US" sz="4000" dirty="0">
                <a:solidFill>
                  <a:schemeClr val="tx1"/>
                </a:solidFill>
              </a:rPr>
              <a:t>The visual cache is used to cache dashboards (can be tuned)</a:t>
            </a:r>
          </a:p>
          <a:p>
            <a:endParaRPr lang="en-US" sz="4313" b="1" dirty="0"/>
          </a:p>
        </p:txBody>
      </p:sp>
    </p:spTree>
    <p:extLst>
      <p:ext uri="{BB962C8B-B14F-4D97-AF65-F5344CB8AC3E}">
        <p14:creationId xmlns:p14="http://schemas.microsoft.com/office/powerpoint/2010/main" val="406429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5" y="0"/>
            <a:ext cx="10515600" cy="1325563"/>
          </a:xfrm>
        </p:spPr>
        <p:txBody>
          <a:bodyPr/>
          <a:lstStyle/>
          <a:p>
            <a:r>
              <a:rPr lang="en-US" dirty="0"/>
              <a:t>Data at Rest, where is it stored?</a:t>
            </a:r>
          </a:p>
        </p:txBody>
      </p:sp>
      <p:graphicFrame>
        <p:nvGraphicFramePr>
          <p:cNvPr id="4" name="Content Placeholder 3"/>
          <p:cNvGraphicFramePr>
            <a:graphicFrameLocks noGrp="1"/>
          </p:cNvGraphicFramePr>
          <p:nvPr>
            <p:ph idx="1"/>
            <p:extLst/>
          </p:nvPr>
        </p:nvGraphicFramePr>
        <p:xfrm>
          <a:off x="866855" y="987407"/>
          <a:ext cx="10512620" cy="5772818"/>
        </p:xfrm>
        <a:graphic>
          <a:graphicData uri="http://schemas.openxmlformats.org/drawingml/2006/table">
            <a:tbl>
              <a:tblPr firstRow="1" bandRow="1">
                <a:tableStyleId>{5C22544A-7EE6-4342-B048-85BDC9FD1C3A}</a:tableStyleId>
              </a:tblPr>
              <a:tblGrid>
                <a:gridCol w="2241062">
                  <a:extLst>
                    <a:ext uri="{9D8B030D-6E8A-4147-A177-3AD203B41FA5}">
                      <a16:colId xmlns:a16="http://schemas.microsoft.com/office/drawing/2014/main" val="2016019519"/>
                    </a:ext>
                  </a:extLst>
                </a:gridCol>
                <a:gridCol w="2539870">
                  <a:extLst>
                    <a:ext uri="{9D8B030D-6E8A-4147-A177-3AD203B41FA5}">
                      <a16:colId xmlns:a16="http://schemas.microsoft.com/office/drawing/2014/main" val="1030278501"/>
                    </a:ext>
                  </a:extLst>
                </a:gridCol>
                <a:gridCol w="3103533">
                  <a:extLst>
                    <a:ext uri="{9D8B030D-6E8A-4147-A177-3AD203B41FA5}">
                      <a16:colId xmlns:a16="http://schemas.microsoft.com/office/drawing/2014/main" val="2929699677"/>
                    </a:ext>
                  </a:extLst>
                </a:gridCol>
                <a:gridCol w="2628155">
                  <a:extLst>
                    <a:ext uri="{9D8B030D-6E8A-4147-A177-3AD203B41FA5}">
                      <a16:colId xmlns:a16="http://schemas.microsoft.com/office/drawing/2014/main" val="599541125"/>
                    </a:ext>
                  </a:extLst>
                </a:gridCol>
              </a:tblGrid>
              <a:tr h="321536">
                <a:tc>
                  <a:txBody>
                    <a:bodyPr/>
                    <a:lstStyle/>
                    <a:p>
                      <a:r>
                        <a:rPr lang="en-US" sz="1400" dirty="0"/>
                        <a:t>Data</a:t>
                      </a:r>
                      <a:r>
                        <a:rPr lang="en-US" sz="1400" baseline="0" dirty="0"/>
                        <a:t> Source</a:t>
                      </a:r>
                      <a:endParaRPr lang="en-US" sz="1400" dirty="0"/>
                    </a:p>
                  </a:txBody>
                  <a:tcPr marL="91414" marR="91414" marT="45706" marB="45706"/>
                </a:tc>
                <a:tc>
                  <a:txBody>
                    <a:bodyPr/>
                    <a:lstStyle/>
                    <a:p>
                      <a:r>
                        <a:rPr lang="en-US" sz="1400" dirty="0"/>
                        <a:t>Metadata/Visual</a:t>
                      </a:r>
                      <a:r>
                        <a:rPr lang="en-US" sz="1400" baseline="0" dirty="0"/>
                        <a:t> cache</a:t>
                      </a:r>
                      <a:endParaRPr lang="en-US" sz="1400" dirty="0"/>
                    </a:p>
                  </a:txBody>
                  <a:tcPr marL="91414" marR="91414" marT="45706" marB="45706"/>
                </a:tc>
                <a:tc>
                  <a:txBody>
                    <a:bodyPr/>
                    <a:lstStyle/>
                    <a:p>
                      <a:r>
                        <a:rPr lang="en-US" sz="1400" dirty="0"/>
                        <a:t>Credentials</a:t>
                      </a:r>
                    </a:p>
                  </a:txBody>
                  <a:tcPr marL="91414" marR="91414" marT="45706" marB="45706"/>
                </a:tc>
                <a:tc>
                  <a:txBody>
                    <a:bodyPr/>
                    <a:lstStyle/>
                    <a:p>
                      <a:r>
                        <a:rPr lang="en-US" sz="1400" dirty="0"/>
                        <a:t>Data</a:t>
                      </a:r>
                    </a:p>
                  </a:txBody>
                  <a:tcPr marL="91414" marR="91414" marT="45706" marB="45706"/>
                </a:tc>
                <a:extLst>
                  <a:ext uri="{0D108BD9-81ED-4DB2-BD59-A6C34878D82A}">
                    <a16:rowId xmlns:a16="http://schemas.microsoft.com/office/drawing/2014/main" val="655965158"/>
                  </a:ext>
                </a:extLst>
              </a:tr>
              <a:tr h="987838">
                <a:tc>
                  <a:txBody>
                    <a:bodyPr/>
                    <a:lstStyle/>
                    <a:p>
                      <a:r>
                        <a:rPr lang="en-US" sz="1400" dirty="0"/>
                        <a:t>Analysis Services (on-</a:t>
                      </a:r>
                      <a:r>
                        <a:rPr lang="en-US" sz="1400" dirty="0" err="1"/>
                        <a:t>prem</a:t>
                      </a:r>
                      <a:r>
                        <a:rPr lang="en-US" sz="1400" dirty="0"/>
                        <a:t> or Azure)</a:t>
                      </a:r>
                    </a:p>
                  </a:txBody>
                  <a:tcPr marL="91414" marR="91414" marT="45706" marB="45706"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t>Nothing stored except reference to DB in Azure</a:t>
                      </a:r>
                      <a:r>
                        <a:rPr lang="en-US" sz="1200" baseline="0" dirty="0"/>
                        <a:t> SQL, </a:t>
                      </a:r>
                      <a:r>
                        <a:rPr lang="en-US" sz="1200" b="1" i="1" baseline="0" dirty="0"/>
                        <a:t>Encrypted. </a:t>
                      </a:r>
                      <a:r>
                        <a:rPr lang="en-US" sz="1200" kern="1200" dirty="0">
                          <a:solidFill>
                            <a:schemeClr val="dk1"/>
                          </a:solidFill>
                          <a:latin typeface="+mn-lt"/>
                          <a:ea typeface="+mn-ea"/>
                          <a:cs typeface="+mn-cs"/>
                        </a:rPr>
                        <a:t>Visual cache stored </a:t>
                      </a:r>
                      <a:r>
                        <a:rPr lang="en-US" sz="1200" dirty="0"/>
                        <a:t>in Azure BLOB storage, </a:t>
                      </a:r>
                      <a:r>
                        <a:rPr lang="en-US" sz="1200" b="1" i="1" baseline="0" dirty="0"/>
                        <a:t>Encrypted</a:t>
                      </a:r>
                      <a:endParaRPr lang="en-US" sz="1200" dirty="0"/>
                    </a:p>
                    <a:p>
                      <a:endParaRPr lang="en-US" sz="1200" b="1" i="1" dirty="0"/>
                    </a:p>
                  </a:txBody>
                  <a:tcPr marL="91414" marR="91414" marT="45706" marB="45706" anchor="ctr"/>
                </a:tc>
                <a:tc>
                  <a:txBody>
                    <a:bodyPr/>
                    <a:lstStyle/>
                    <a:p>
                      <a:r>
                        <a:rPr lang="en-US" sz="1200" dirty="0"/>
                        <a:t>Stored</a:t>
                      </a:r>
                      <a:r>
                        <a:rPr lang="en-US" sz="1200" baseline="0" dirty="0"/>
                        <a:t> in Azure SQL, </a:t>
                      </a:r>
                      <a:r>
                        <a:rPr lang="en-US" sz="1200" b="1" i="1" baseline="0" dirty="0"/>
                        <a:t>Encrypted</a:t>
                      </a:r>
                      <a:endParaRPr lang="en-US" sz="1200" dirty="0"/>
                    </a:p>
                  </a:txBody>
                  <a:tcPr marL="91414" marR="91414" marT="45706" marB="45706" anchor="ctr"/>
                </a:tc>
                <a:tc>
                  <a:txBody>
                    <a:bodyPr/>
                    <a:lstStyle/>
                    <a:p>
                      <a:r>
                        <a:rPr lang="en-US" sz="1200" dirty="0"/>
                        <a:t>Nothing</a:t>
                      </a:r>
                      <a:r>
                        <a:rPr lang="en-US" sz="1200" baseline="0" dirty="0"/>
                        <a:t> stored at rest in Power BI service.</a:t>
                      </a:r>
                      <a:endParaRPr lang="en-US" sz="1200" dirty="0"/>
                    </a:p>
                  </a:txBody>
                  <a:tcPr marL="91414" marR="91414" marT="45706" marB="45706" anchor="ctr"/>
                </a:tc>
                <a:extLst>
                  <a:ext uri="{0D108BD9-81ED-4DB2-BD59-A6C34878D82A}">
                    <a16:rowId xmlns:a16="http://schemas.microsoft.com/office/drawing/2014/main" val="2230985193"/>
                  </a:ext>
                </a:extLst>
              </a:tr>
              <a:tr h="1346408">
                <a:tc>
                  <a:txBody>
                    <a:bodyPr/>
                    <a:lstStyle/>
                    <a:p>
                      <a:r>
                        <a:rPr lang="en-US" sz="1400" dirty="0"/>
                        <a:t>Direct Query</a:t>
                      </a:r>
                    </a:p>
                  </a:txBody>
                  <a:tcPr marL="91414" marR="91414" marT="45706" marB="45706" anchor="ctr"/>
                </a:tc>
                <a:tc>
                  <a:txBody>
                    <a:bodyPr/>
                    <a:lstStyle/>
                    <a:p>
                      <a:r>
                        <a:rPr lang="en-US" sz="1200" dirty="0"/>
                        <a:t>Stored in Azure BLOB storage, </a:t>
                      </a:r>
                      <a:r>
                        <a:rPr lang="en-US" sz="1200" b="1" i="1" baseline="0" dirty="0"/>
                        <a:t>Encrypted</a:t>
                      </a:r>
                      <a:endParaRPr lang="en-US" sz="1200" dirty="0"/>
                    </a:p>
                  </a:txBody>
                  <a:tcPr marL="91414" marR="91414" marT="45706" marB="45706" anchor="ctr"/>
                </a:tc>
                <a:tc>
                  <a:txBody>
                    <a:bodyPr/>
                    <a:lstStyle/>
                    <a:p>
                      <a:r>
                        <a:rPr lang="en-US" sz="1200" b="1" dirty="0"/>
                        <a:t>Model created in service:</a:t>
                      </a:r>
                      <a:r>
                        <a:rPr lang="en-US" sz="1200" dirty="0"/>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t>stored as part of connection string </a:t>
                      </a:r>
                      <a:r>
                        <a:rPr lang="en-US" sz="1200" kern="1200" dirty="0">
                          <a:solidFill>
                            <a:schemeClr val="dk1"/>
                          </a:solidFill>
                          <a:latin typeface="+mn-lt"/>
                          <a:ea typeface="+mn-ea"/>
                          <a:cs typeface="+mn-cs"/>
                        </a:rPr>
                        <a:t>stored </a:t>
                      </a:r>
                      <a:r>
                        <a:rPr lang="en-US" sz="1200" dirty="0"/>
                        <a:t>in Azure BLOB storage, </a:t>
                      </a:r>
                      <a:r>
                        <a:rPr lang="en-US" sz="1200" b="1" i="1" baseline="0" dirty="0"/>
                        <a:t>Encrypted</a:t>
                      </a:r>
                      <a:endParaRPr lang="en-US" sz="1200" dirty="0"/>
                    </a:p>
                    <a:p>
                      <a:endParaRPr lang="en-US" sz="1200" dirty="0"/>
                    </a:p>
                    <a:p>
                      <a:endParaRPr lang="en-US" sz="1200" dirty="0"/>
                    </a:p>
                    <a:p>
                      <a:r>
                        <a:rPr lang="en-US" sz="1200" b="1" dirty="0"/>
                        <a:t>Imported</a:t>
                      </a:r>
                      <a:r>
                        <a:rPr lang="en-US" sz="1200" b="1" baseline="0" dirty="0"/>
                        <a:t> from desktop:</a:t>
                      </a:r>
                      <a:r>
                        <a:rPr lang="en-US" sz="1200" baseline="0" dirty="0"/>
                        <a:t> </a:t>
                      </a:r>
                    </a:p>
                    <a:p>
                      <a:r>
                        <a:rPr lang="en-US" sz="1200" baseline="0" dirty="0"/>
                        <a:t>Stored in Azure SQL, </a:t>
                      </a:r>
                      <a:r>
                        <a:rPr lang="en-US" sz="1200" b="1" i="1" baseline="0" dirty="0"/>
                        <a:t>Encrypted</a:t>
                      </a:r>
                      <a:endParaRPr lang="en-US" sz="1200" baseline="0" dirty="0"/>
                    </a:p>
                  </a:txBody>
                  <a:tcPr marL="91414" marR="91414" marT="45706" marB="45706" anchor="ctr"/>
                </a:tc>
                <a:tc>
                  <a:txBody>
                    <a:bodyPr/>
                    <a:lstStyle/>
                    <a:p>
                      <a:r>
                        <a:rPr lang="en-US" sz="1200" dirty="0"/>
                        <a:t>Nothing</a:t>
                      </a:r>
                      <a:r>
                        <a:rPr lang="en-US" sz="1200" baseline="0" dirty="0"/>
                        <a:t> stored at rest in Power BI service.</a:t>
                      </a:r>
                      <a:endParaRPr lang="en-US" sz="1200" dirty="0"/>
                    </a:p>
                  </a:txBody>
                  <a:tcPr marL="91414" marR="91414" marT="45706" marB="45706" anchor="ctr"/>
                </a:tc>
                <a:extLst>
                  <a:ext uri="{0D108BD9-81ED-4DB2-BD59-A6C34878D82A}">
                    <a16:rowId xmlns:a16="http://schemas.microsoft.com/office/drawing/2014/main" val="3436807483"/>
                  </a:ext>
                </a:extLst>
              </a:tr>
              <a:tr h="1091824">
                <a:tc>
                  <a:txBody>
                    <a:bodyPr/>
                    <a:lstStyle/>
                    <a:p>
                      <a:r>
                        <a:rPr lang="en-US" sz="1400" dirty="0"/>
                        <a:t>Pushed data (i.e. non-Direct Query, non-AS</a:t>
                      </a:r>
                      <a:r>
                        <a:rPr lang="en-US" sz="1400" baseline="0" dirty="0"/>
                        <a:t> on-</a:t>
                      </a:r>
                      <a:r>
                        <a:rPr lang="en-US" sz="1400" baseline="0" dirty="0" err="1"/>
                        <a:t>prem</a:t>
                      </a:r>
                      <a:r>
                        <a:rPr lang="en-US" sz="1400" baseline="0" dirty="0"/>
                        <a:t>)</a:t>
                      </a:r>
                      <a:endParaRPr lang="en-US" sz="1400" dirty="0"/>
                    </a:p>
                  </a:txBody>
                  <a:tcPr marL="91414" marR="91414" marT="45706" marB="45706" anchor="ctr"/>
                </a:tc>
                <a:tc>
                  <a:txBody>
                    <a:bodyPr/>
                    <a:lstStyle/>
                    <a:p>
                      <a:r>
                        <a:rPr lang="en-US" sz="1200" dirty="0"/>
                        <a:t>Stored </a:t>
                      </a:r>
                      <a:r>
                        <a:rPr lang="en-US" sz="1200" baseline="0" dirty="0"/>
                        <a:t>in Azure BLOB storage, </a:t>
                      </a:r>
                      <a:r>
                        <a:rPr lang="en-US" sz="1200" b="1" i="1" baseline="0" dirty="0"/>
                        <a:t>Encrypted</a:t>
                      </a:r>
                      <a:endParaRPr lang="en-US" sz="1200" dirty="0"/>
                    </a:p>
                  </a:txBody>
                  <a:tcPr marL="91414" marR="91414" marT="45706" marB="45706" anchor="ctr"/>
                </a:tc>
                <a:tc>
                  <a:txBody>
                    <a:bodyPr/>
                    <a:lstStyle/>
                    <a:p>
                      <a:r>
                        <a:rPr lang="en-US" sz="1200" dirty="0"/>
                        <a:t>(Not applicable)</a:t>
                      </a:r>
                    </a:p>
                  </a:txBody>
                  <a:tcPr marL="91414" marR="91414" marT="45706" marB="45706" anchor="ct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200" dirty="0"/>
                        <a:t>Stored in Azure SQL, </a:t>
                      </a:r>
                      <a:r>
                        <a:rPr lang="en-US" sz="1200" b="1" i="1" baseline="0" dirty="0"/>
                        <a:t>Encrypted</a:t>
                      </a:r>
                      <a:endParaRPr lang="en-US" sz="1200" dirty="0"/>
                    </a:p>
                  </a:txBody>
                  <a:tcPr marL="91414" marR="91414" marT="45706" marB="45706" anchor="ctr"/>
                </a:tc>
                <a:extLst>
                  <a:ext uri="{0D108BD9-81ED-4DB2-BD59-A6C34878D82A}">
                    <a16:rowId xmlns:a16="http://schemas.microsoft.com/office/drawing/2014/main" val="3294128528"/>
                  </a:ext>
                </a:extLst>
              </a:tr>
              <a:tr h="1982074">
                <a:tc>
                  <a:txBody>
                    <a:bodyPr/>
                    <a:lstStyle/>
                    <a:p>
                      <a:r>
                        <a:rPr lang="en-US" sz="1400" dirty="0"/>
                        <a:t>ETL/Cached data</a:t>
                      </a:r>
                    </a:p>
                  </a:txBody>
                  <a:tcPr marL="91414" marR="91414" marT="45706" marB="4570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Stored </a:t>
                      </a:r>
                      <a:r>
                        <a:rPr lang="en-US" sz="1200" baseline="0" dirty="0"/>
                        <a:t>in Azure BLOB storage, </a:t>
                      </a:r>
                      <a:r>
                        <a:rPr lang="en-US" sz="1200" b="1" i="1" baseline="0" dirty="0"/>
                        <a:t>Encrypted</a:t>
                      </a:r>
                      <a:endParaRPr lang="en-US" sz="1200" dirty="0"/>
                    </a:p>
                    <a:p>
                      <a:endParaRPr lang="en-US" sz="1200" dirty="0"/>
                    </a:p>
                  </a:txBody>
                  <a:tcPr marL="91414" marR="91414" marT="45706" marB="45706" anchor="ctr"/>
                </a:tc>
                <a:tc>
                  <a:txBody>
                    <a:bodyPr/>
                    <a:lstStyle/>
                    <a:p>
                      <a:r>
                        <a:rPr lang="en-US" sz="1200" b="1" dirty="0"/>
                        <a:t>Salesforce/OneDrive</a:t>
                      </a:r>
                      <a:r>
                        <a:rPr lang="en-US" sz="1200" dirty="0"/>
                        <a:t>:</a:t>
                      </a:r>
                      <a:r>
                        <a:rPr lang="en-US" sz="1200" baseline="0" dirty="0"/>
                        <a:t> refresh tokens stored in Azure SQL DB, </a:t>
                      </a:r>
                      <a:r>
                        <a:rPr lang="en-US" sz="1200" b="1" i="1" baseline="0" dirty="0"/>
                        <a:t>Encrypted</a:t>
                      </a:r>
                      <a:endParaRPr lang="en-US" sz="1200" baseline="0" dirty="0"/>
                    </a:p>
                    <a:p>
                      <a:endParaRPr lang="en-US" sz="1200" baseline="0" dirty="0"/>
                    </a:p>
                    <a:p>
                      <a:r>
                        <a:rPr lang="en-US" sz="1200" b="1" baseline="0" dirty="0"/>
                        <a:t>Refresh dataset: </a:t>
                      </a:r>
                    </a:p>
                    <a:p>
                      <a:r>
                        <a:rPr lang="en-US" sz="1200" baseline="0" dirty="0"/>
                        <a:t>stored in Azure SQL DB, </a:t>
                      </a:r>
                      <a:r>
                        <a:rPr lang="en-US" sz="1200" b="1" i="1" baseline="0" dirty="0"/>
                        <a:t>Encrypted</a:t>
                      </a:r>
                      <a:endParaRPr lang="en-US" sz="1200" baseline="0" dirty="0"/>
                    </a:p>
                    <a:p>
                      <a:endParaRPr lang="en-US" sz="1200" baseline="0" dirty="0"/>
                    </a:p>
                    <a:p>
                      <a:r>
                        <a:rPr lang="en-US" sz="1200" b="1" baseline="0" dirty="0"/>
                        <a:t>Non-refresh dataset: </a:t>
                      </a:r>
                    </a:p>
                    <a:p>
                      <a:r>
                        <a:rPr lang="en-US" sz="1200" dirty="0"/>
                        <a:t>No credentials stored</a:t>
                      </a:r>
                    </a:p>
                  </a:txBody>
                  <a:tcPr marL="91414" marR="91414" marT="45706" marB="45706" anchor="ct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t>Stored in Azure BLOB storage, </a:t>
                      </a:r>
                      <a:r>
                        <a:rPr lang="en-US" sz="1200" b="1" i="1" baseline="0" dirty="0"/>
                        <a:t>Encrypted</a:t>
                      </a:r>
                      <a:endParaRPr lang="en-US" sz="1200" dirty="0"/>
                    </a:p>
                    <a:p>
                      <a:endParaRPr lang="en-US" sz="1200" dirty="0"/>
                    </a:p>
                  </a:txBody>
                  <a:tcPr marL="91414" marR="91414" marT="45706" marB="45706" anchor="ctr"/>
                </a:tc>
                <a:extLst>
                  <a:ext uri="{0D108BD9-81ED-4DB2-BD59-A6C34878D82A}">
                    <a16:rowId xmlns:a16="http://schemas.microsoft.com/office/drawing/2014/main" val="2741586541"/>
                  </a:ext>
                </a:extLst>
              </a:tr>
            </a:tbl>
          </a:graphicData>
        </a:graphic>
      </p:graphicFrame>
    </p:spTree>
    <p:extLst>
      <p:ext uri="{BB962C8B-B14F-4D97-AF65-F5344CB8AC3E}">
        <p14:creationId xmlns:p14="http://schemas.microsoft.com/office/powerpoint/2010/main" val="383334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is the data encrypted?</a:t>
            </a:r>
          </a:p>
        </p:txBody>
      </p:sp>
      <p:sp>
        <p:nvSpPr>
          <p:cNvPr id="2" name="Text Placeholder 1"/>
          <p:cNvSpPr>
            <a:spLocks noGrp="1"/>
          </p:cNvSpPr>
          <p:nvPr>
            <p:ph type="body" sz="quarter" idx="10"/>
          </p:nvPr>
        </p:nvSpPr>
        <p:spPr>
          <a:xfrm>
            <a:off x="269303" y="1187963"/>
            <a:ext cx="11655078" cy="4784625"/>
          </a:xfrm>
        </p:spPr>
        <p:txBody>
          <a:bodyPr/>
          <a:lstStyle/>
          <a:p>
            <a:pPr lvl="0"/>
            <a:r>
              <a:rPr lang="en-US" sz="3200" dirty="0">
                <a:solidFill>
                  <a:schemeClr val="tx1"/>
                </a:solidFill>
              </a:rPr>
              <a:t>The encryption keys to Azure Blob keys are stored, encrypted, in a separate location in the Power BI service. Fully managed by an internal Microsoft service.</a:t>
            </a:r>
          </a:p>
          <a:p>
            <a:pPr lvl="0"/>
            <a:endParaRPr lang="en-US" sz="3200" dirty="0">
              <a:solidFill>
                <a:schemeClr val="tx1"/>
              </a:solidFill>
            </a:endParaRPr>
          </a:p>
          <a:p>
            <a:pPr lvl="0"/>
            <a:r>
              <a:rPr lang="en-US" sz="3200" dirty="0">
                <a:solidFill>
                  <a:schemeClr val="tx1"/>
                </a:solidFill>
              </a:rPr>
              <a:t>The encryption keys for Azure SQL Database TDE technology is managed by Azure SQL itself.</a:t>
            </a:r>
          </a:p>
          <a:p>
            <a:pPr lvl="0"/>
            <a:endParaRPr lang="en-US" sz="3200" dirty="0">
              <a:solidFill>
                <a:schemeClr val="tx1"/>
              </a:solidFill>
            </a:endParaRPr>
          </a:p>
          <a:p>
            <a:pPr lvl="0"/>
            <a:r>
              <a:rPr lang="en-US" sz="3200" dirty="0">
                <a:solidFill>
                  <a:schemeClr val="tx1"/>
                </a:solidFill>
              </a:rPr>
              <a:t>The encryption key for credentials are stored:</a:t>
            </a:r>
          </a:p>
          <a:p>
            <a:pPr lvl="1"/>
            <a:r>
              <a:rPr lang="en-US" sz="1961" b="1" dirty="0"/>
              <a:t>On-</a:t>
            </a:r>
            <a:r>
              <a:rPr lang="en-US" sz="1961" b="1" dirty="0" err="1"/>
              <a:t>prem</a:t>
            </a:r>
            <a:r>
              <a:rPr lang="en-US" sz="1961" b="1" dirty="0"/>
              <a:t> data sources</a:t>
            </a:r>
            <a:r>
              <a:rPr lang="en-US" sz="1961" dirty="0"/>
              <a:t>: In the data Gateway on the customer’s infrastructure</a:t>
            </a:r>
          </a:p>
          <a:p>
            <a:pPr lvl="1"/>
            <a:r>
              <a:rPr lang="en-US" sz="1961" b="1" dirty="0"/>
              <a:t>Cloud-based data sources</a:t>
            </a:r>
            <a:r>
              <a:rPr lang="en-US" sz="1961" dirty="0"/>
              <a:t>: In the Data Movement Role using Azure SQL encryption</a:t>
            </a:r>
          </a:p>
        </p:txBody>
      </p:sp>
    </p:spTree>
    <p:extLst>
      <p:ext uri="{BB962C8B-B14F-4D97-AF65-F5344CB8AC3E}">
        <p14:creationId xmlns:p14="http://schemas.microsoft.com/office/powerpoint/2010/main" val="219587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7" y="289958"/>
            <a:ext cx="11892488" cy="899537"/>
          </a:xfrm>
        </p:spPr>
        <p:txBody>
          <a:bodyPr/>
          <a:lstStyle/>
          <a:p>
            <a:r>
              <a:rPr lang="en-US" sz="4800" dirty="0"/>
              <a:t>Power BI Data Storage Architecture</a:t>
            </a:r>
          </a:p>
        </p:txBody>
      </p:sp>
      <p:sp>
        <p:nvSpPr>
          <p:cNvPr id="5" name="Flowchart: Process 4"/>
          <p:cNvSpPr/>
          <p:nvPr/>
        </p:nvSpPr>
        <p:spPr>
          <a:xfrm>
            <a:off x="4687432" y="1222692"/>
            <a:ext cx="7012161" cy="4894182"/>
          </a:xfrm>
          <a:prstGeom prst="flowChartProcess">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225">
              <a:defRPr/>
            </a:pPr>
            <a:r>
              <a:rPr lang="en-US" sz="2800" b="1" kern="0" dirty="0">
                <a:solidFill>
                  <a:schemeClr val="accent1"/>
                </a:solidFill>
              </a:rPr>
              <a:t>Back End</a:t>
            </a:r>
          </a:p>
        </p:txBody>
      </p:sp>
      <p:sp>
        <p:nvSpPr>
          <p:cNvPr id="6" name="Flowchart: Process 5"/>
          <p:cNvSpPr/>
          <p:nvPr/>
        </p:nvSpPr>
        <p:spPr>
          <a:xfrm>
            <a:off x="5016418" y="1864081"/>
            <a:ext cx="1098367" cy="5742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kern="0" dirty="0">
                <a:solidFill>
                  <a:schemeClr val="bg1"/>
                </a:solidFill>
              </a:rPr>
              <a:t>Service Bus</a:t>
            </a:r>
          </a:p>
        </p:txBody>
      </p:sp>
      <p:sp>
        <p:nvSpPr>
          <p:cNvPr id="9" name="Flowchart: Process 8"/>
          <p:cNvSpPr/>
          <p:nvPr/>
        </p:nvSpPr>
        <p:spPr>
          <a:xfrm>
            <a:off x="1671890" y="1169582"/>
            <a:ext cx="1800036" cy="1388995"/>
          </a:xfrm>
          <a:prstGeom prst="flowChartProcess">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225">
              <a:defRPr/>
            </a:pPr>
            <a:r>
              <a:rPr lang="en-US" kern="0" dirty="0">
                <a:solidFill>
                  <a:schemeClr val="accent1"/>
                </a:solidFill>
              </a:rPr>
              <a:t>WFE</a:t>
            </a:r>
          </a:p>
        </p:txBody>
      </p:sp>
      <p:sp>
        <p:nvSpPr>
          <p:cNvPr id="11" name="Flowchart: Process 10"/>
          <p:cNvSpPr/>
          <p:nvPr/>
        </p:nvSpPr>
        <p:spPr>
          <a:xfrm>
            <a:off x="4997619" y="2784570"/>
            <a:ext cx="589819" cy="2403016"/>
          </a:xfrm>
          <a:prstGeom prst="flowChartProcess">
            <a:avLst/>
          </a:prstGeom>
        </p:spPr>
        <p:style>
          <a:lnRef idx="1">
            <a:schemeClr val="accent4"/>
          </a:lnRef>
          <a:fillRef idx="2">
            <a:schemeClr val="accent4"/>
          </a:fillRef>
          <a:effectRef idx="1">
            <a:schemeClr val="accent4"/>
          </a:effectRef>
          <a:fontRef idx="minor">
            <a:schemeClr val="dk1"/>
          </a:fontRef>
        </p:style>
        <p:txBody>
          <a:bodyPr vert="vert" rtlCol="0" anchor="ctr"/>
          <a:lstStyle/>
          <a:p>
            <a:pPr defTabSz="914225">
              <a:defRPr/>
            </a:pPr>
            <a:r>
              <a:rPr lang="en-US" kern="0" dirty="0">
                <a:solidFill>
                  <a:sysClr val="windowText" lastClr="000000"/>
                </a:solidFill>
              </a:rPr>
              <a:t>Azure API </a:t>
            </a:r>
          </a:p>
          <a:p>
            <a:pPr defTabSz="914225">
              <a:defRPr/>
            </a:pPr>
            <a:r>
              <a:rPr lang="en-US" kern="0" dirty="0">
                <a:solidFill>
                  <a:sysClr val="windowText" lastClr="000000"/>
                </a:solidFill>
              </a:rPr>
              <a:t>Management</a:t>
            </a:r>
          </a:p>
        </p:txBody>
      </p:sp>
      <p:sp>
        <p:nvSpPr>
          <p:cNvPr id="12" name="Flowchart: Process 11"/>
          <p:cNvSpPr/>
          <p:nvPr/>
        </p:nvSpPr>
        <p:spPr>
          <a:xfrm rot="5400000">
            <a:off x="5560826" y="2983072"/>
            <a:ext cx="1107921" cy="748975"/>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t"/>
          <a:lstStyle/>
          <a:p>
            <a:pPr defTabSz="914225">
              <a:defRPr/>
            </a:pPr>
            <a:r>
              <a:rPr lang="en-US" kern="0" dirty="0">
                <a:solidFill>
                  <a:sysClr val="windowText" lastClr="000000"/>
                </a:solidFill>
              </a:rPr>
              <a:t>Gateway</a:t>
            </a:r>
          </a:p>
          <a:p>
            <a:pPr defTabSz="914225">
              <a:defRPr/>
            </a:pPr>
            <a:r>
              <a:rPr lang="en-US" kern="0" dirty="0">
                <a:solidFill>
                  <a:sysClr val="windowText" lastClr="000000"/>
                </a:solidFill>
              </a:rPr>
              <a:t>Role</a:t>
            </a:r>
          </a:p>
        </p:txBody>
      </p:sp>
      <p:sp>
        <p:nvSpPr>
          <p:cNvPr id="13" name="Flowchart: Process 12"/>
          <p:cNvSpPr/>
          <p:nvPr/>
        </p:nvSpPr>
        <p:spPr>
          <a:xfrm>
            <a:off x="6853399" y="2784570"/>
            <a:ext cx="2221617" cy="2040948"/>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t"/>
          <a:lstStyle/>
          <a:p>
            <a:pPr defTabSz="914225">
              <a:defRPr/>
            </a:pPr>
            <a:r>
              <a:rPr lang="en-US" kern="0" dirty="0">
                <a:solidFill>
                  <a:sysClr val="windowText" lastClr="000000"/>
                </a:solidFill>
              </a:rPr>
              <a:t>Presentation</a:t>
            </a:r>
          </a:p>
          <a:p>
            <a:pPr defTabSz="914225">
              <a:defRPr/>
            </a:pPr>
            <a:r>
              <a:rPr lang="en-US" kern="0" dirty="0">
                <a:solidFill>
                  <a:sysClr val="windowText" lastClr="000000"/>
                </a:solidFill>
              </a:rPr>
              <a:t>Role</a:t>
            </a:r>
          </a:p>
        </p:txBody>
      </p:sp>
      <p:sp>
        <p:nvSpPr>
          <p:cNvPr id="14" name="Flowchart: Process 13"/>
          <p:cNvSpPr/>
          <p:nvPr/>
        </p:nvSpPr>
        <p:spPr>
          <a:xfrm>
            <a:off x="6290974" y="1864081"/>
            <a:ext cx="1587044" cy="747607"/>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kern="0" dirty="0">
                <a:solidFill>
                  <a:schemeClr val="bg1"/>
                </a:solidFill>
              </a:rPr>
              <a:t>Azure</a:t>
            </a:r>
          </a:p>
          <a:p>
            <a:pPr algn="ctr" defTabSz="914225">
              <a:defRPr/>
            </a:pPr>
            <a:r>
              <a:rPr lang="en-US" kern="0" dirty="0" err="1">
                <a:solidFill>
                  <a:schemeClr val="bg1"/>
                </a:solidFill>
              </a:rPr>
              <a:t>Redis</a:t>
            </a:r>
            <a:r>
              <a:rPr lang="en-US" kern="0" dirty="0">
                <a:solidFill>
                  <a:schemeClr val="bg1"/>
                </a:solidFill>
              </a:rPr>
              <a:t> Cache</a:t>
            </a:r>
          </a:p>
        </p:txBody>
      </p:sp>
      <p:sp>
        <p:nvSpPr>
          <p:cNvPr id="15" name="Flowchart: Process 14"/>
          <p:cNvSpPr/>
          <p:nvPr/>
        </p:nvSpPr>
        <p:spPr>
          <a:xfrm>
            <a:off x="6853399" y="4974327"/>
            <a:ext cx="2221617" cy="925251"/>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t"/>
          <a:lstStyle/>
          <a:p>
            <a:pPr defTabSz="914225">
              <a:defRPr/>
            </a:pPr>
            <a:r>
              <a:rPr lang="en-US" kern="0" dirty="0">
                <a:solidFill>
                  <a:sysClr val="windowText" lastClr="000000"/>
                </a:solidFill>
              </a:rPr>
              <a:t>Data </a:t>
            </a:r>
          </a:p>
          <a:p>
            <a:pPr defTabSz="914225">
              <a:defRPr/>
            </a:pPr>
            <a:r>
              <a:rPr lang="en-US" kern="0" dirty="0">
                <a:solidFill>
                  <a:sysClr val="windowText" lastClr="000000"/>
                </a:solidFill>
              </a:rPr>
              <a:t>Role</a:t>
            </a:r>
          </a:p>
        </p:txBody>
      </p:sp>
      <p:sp>
        <p:nvSpPr>
          <p:cNvPr id="16" name="Flowchart: Process 15"/>
          <p:cNvSpPr/>
          <p:nvPr/>
        </p:nvSpPr>
        <p:spPr>
          <a:xfrm>
            <a:off x="9251203" y="4974327"/>
            <a:ext cx="2136961" cy="937304"/>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t"/>
          <a:lstStyle/>
          <a:p>
            <a:pPr defTabSz="914225">
              <a:defRPr/>
            </a:pPr>
            <a:r>
              <a:rPr lang="en-US" kern="0" dirty="0">
                <a:solidFill>
                  <a:sysClr val="windowText" lastClr="000000"/>
                </a:solidFill>
              </a:rPr>
              <a:t>Data Movement Role</a:t>
            </a:r>
          </a:p>
        </p:txBody>
      </p:sp>
      <p:sp>
        <p:nvSpPr>
          <p:cNvPr id="17" name="Flowchart: Process 16"/>
          <p:cNvSpPr/>
          <p:nvPr/>
        </p:nvSpPr>
        <p:spPr>
          <a:xfrm>
            <a:off x="9246309" y="3711060"/>
            <a:ext cx="2136961" cy="1114458"/>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t"/>
          <a:lstStyle/>
          <a:p>
            <a:pPr defTabSz="914225">
              <a:defRPr/>
            </a:pPr>
            <a:r>
              <a:rPr lang="en-US" kern="0" dirty="0">
                <a:solidFill>
                  <a:sysClr val="windowText" lastClr="000000"/>
                </a:solidFill>
              </a:rPr>
              <a:t>Background Job Processing Role</a:t>
            </a:r>
          </a:p>
        </p:txBody>
      </p:sp>
      <p:sp>
        <p:nvSpPr>
          <p:cNvPr id="18" name="Flowchart: Process 17"/>
          <p:cNvSpPr/>
          <p:nvPr/>
        </p:nvSpPr>
        <p:spPr>
          <a:xfrm>
            <a:off x="8054206" y="1864080"/>
            <a:ext cx="1642801" cy="7476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kern="0" dirty="0">
                <a:solidFill>
                  <a:schemeClr val="bg1"/>
                </a:solidFill>
              </a:rPr>
              <a:t>Azure</a:t>
            </a:r>
          </a:p>
          <a:p>
            <a:pPr algn="ctr" defTabSz="914225">
              <a:defRPr/>
            </a:pPr>
            <a:r>
              <a:rPr lang="en-US" kern="0" dirty="0">
                <a:solidFill>
                  <a:schemeClr val="bg1"/>
                </a:solidFill>
              </a:rPr>
              <a:t>Service Fabric</a:t>
            </a:r>
          </a:p>
        </p:txBody>
      </p:sp>
      <p:sp>
        <p:nvSpPr>
          <p:cNvPr id="19" name="Flowchart: Process 18"/>
          <p:cNvSpPr/>
          <p:nvPr/>
        </p:nvSpPr>
        <p:spPr>
          <a:xfrm>
            <a:off x="10011996" y="2784571"/>
            <a:ext cx="1376167" cy="747607"/>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kern="0" dirty="0">
                <a:solidFill>
                  <a:sysClr val="windowText" lastClr="000000"/>
                </a:solidFill>
              </a:rPr>
              <a:t>Azure</a:t>
            </a:r>
          </a:p>
          <a:p>
            <a:pPr algn="ctr" defTabSz="914225">
              <a:defRPr/>
            </a:pPr>
            <a:r>
              <a:rPr lang="en-US" kern="0" dirty="0">
                <a:solidFill>
                  <a:sysClr val="windowText" lastClr="000000"/>
                </a:solidFill>
              </a:rPr>
              <a:t> BLOB</a:t>
            </a:r>
          </a:p>
        </p:txBody>
      </p:sp>
      <p:sp>
        <p:nvSpPr>
          <p:cNvPr id="20" name="Flowchart: Magnetic Disk 19"/>
          <p:cNvSpPr/>
          <p:nvPr/>
        </p:nvSpPr>
        <p:spPr>
          <a:xfrm>
            <a:off x="10011997" y="1568847"/>
            <a:ext cx="1371273" cy="1042839"/>
          </a:xfrm>
          <a:prstGeom prst="flowChartMagneticDisk">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kern="0" dirty="0">
                <a:solidFill>
                  <a:sysClr val="windowText" lastClr="000000"/>
                </a:solidFill>
              </a:rPr>
              <a:t>Azure SQL</a:t>
            </a:r>
          </a:p>
          <a:p>
            <a:pPr algn="ctr" defTabSz="914225">
              <a:defRPr/>
            </a:pPr>
            <a:r>
              <a:rPr lang="en-US" kern="0" dirty="0">
                <a:solidFill>
                  <a:sysClr val="windowText" lastClr="000000"/>
                </a:solidFill>
              </a:rPr>
              <a:t>Database</a:t>
            </a:r>
          </a:p>
        </p:txBody>
      </p:sp>
      <p:cxnSp>
        <p:nvCxnSpPr>
          <p:cNvPr id="22" name="Straight Connector 21"/>
          <p:cNvCxnSpPr/>
          <p:nvPr/>
        </p:nvCxnSpPr>
        <p:spPr>
          <a:xfrm>
            <a:off x="6604180" y="2784570"/>
            <a:ext cx="0" cy="311500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7" name="Flowchart: Process 6"/>
          <p:cNvSpPr/>
          <p:nvPr/>
        </p:nvSpPr>
        <p:spPr>
          <a:xfrm>
            <a:off x="3157033" y="1648145"/>
            <a:ext cx="1683196" cy="6047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kern="0" dirty="0">
                <a:solidFill>
                  <a:schemeClr val="bg1"/>
                </a:solidFill>
              </a:rPr>
              <a:t>Global Service</a:t>
            </a:r>
          </a:p>
          <a:p>
            <a:pPr algn="ctr" defTabSz="914225">
              <a:defRPr/>
            </a:pPr>
            <a:r>
              <a:rPr lang="en-US" sz="1200" kern="0" dirty="0">
                <a:solidFill>
                  <a:schemeClr val="bg1"/>
                </a:solidFill>
              </a:rPr>
              <a:t>(Azure Table)</a:t>
            </a:r>
          </a:p>
        </p:txBody>
      </p:sp>
      <p:sp>
        <p:nvSpPr>
          <p:cNvPr id="21" name="Oval 20"/>
          <p:cNvSpPr/>
          <p:nvPr/>
        </p:nvSpPr>
        <p:spPr bwMode="auto">
          <a:xfrm>
            <a:off x="9758205" y="961271"/>
            <a:ext cx="1941388" cy="2950250"/>
          </a:xfrm>
          <a:prstGeom prst="ellipse">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da-DK"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100187" y="3669782"/>
            <a:ext cx="4025730" cy="2397539"/>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2000" b="1" kern="0" dirty="0">
                <a:gradFill>
                  <a:gsLst>
                    <a:gs pos="2917">
                      <a:schemeClr val="tx1"/>
                    </a:gs>
                    <a:gs pos="30000">
                      <a:schemeClr val="tx1"/>
                    </a:gs>
                  </a:gsLst>
                  <a:lin ang="5400000" scaled="0"/>
                </a:gradFill>
              </a:rPr>
              <a:t>Azure Blob</a:t>
            </a:r>
            <a:r>
              <a:rPr lang="en-US" sz="2000" kern="0" dirty="0">
                <a:gradFill>
                  <a:gsLst>
                    <a:gs pos="2917">
                      <a:schemeClr val="tx1"/>
                    </a:gs>
                    <a:gs pos="30000">
                      <a:schemeClr val="tx1"/>
                    </a:gs>
                  </a:gsLst>
                  <a:lin ang="5400000" scaled="0"/>
                </a:gradFill>
              </a:rPr>
              <a:t>: User uploaded data</a:t>
            </a:r>
          </a:p>
          <a:p>
            <a:pPr defTabSz="914225">
              <a:lnSpc>
                <a:spcPct val="90000"/>
              </a:lnSpc>
              <a:spcAft>
                <a:spcPts val="600"/>
              </a:spcAft>
              <a:defRPr/>
            </a:pPr>
            <a:r>
              <a:rPr lang="en-US" sz="2000" b="1" kern="0" dirty="0">
                <a:gradFill>
                  <a:gsLst>
                    <a:gs pos="2917">
                      <a:schemeClr val="tx1"/>
                    </a:gs>
                    <a:gs pos="30000">
                      <a:schemeClr val="tx1"/>
                    </a:gs>
                  </a:gsLst>
                  <a:lin ang="5400000" scaled="0"/>
                </a:gradFill>
              </a:rPr>
              <a:t>Azure SQL DB</a:t>
            </a:r>
            <a:r>
              <a:rPr lang="en-US" sz="2000" kern="0" dirty="0">
                <a:gradFill>
                  <a:gsLst>
                    <a:gs pos="2917">
                      <a:schemeClr val="tx1"/>
                    </a:gs>
                    <a:gs pos="30000">
                      <a:schemeClr val="tx1"/>
                    </a:gs>
                  </a:gsLst>
                  <a:lin ang="5400000" scaled="0"/>
                </a:gradFill>
              </a:rPr>
              <a:t>: Metadata/Data</a:t>
            </a:r>
          </a:p>
          <a:p>
            <a:pPr defTabSz="914225">
              <a:lnSpc>
                <a:spcPct val="90000"/>
              </a:lnSpc>
              <a:spcAft>
                <a:spcPts val="600"/>
              </a:spcAft>
              <a:defRPr/>
            </a:pPr>
            <a:endParaRPr lang="en-US" sz="2400" kern="0" dirty="0">
              <a:gradFill>
                <a:gsLst>
                  <a:gs pos="2917">
                    <a:schemeClr val="tx1"/>
                  </a:gs>
                  <a:gs pos="30000">
                    <a:schemeClr val="tx1"/>
                  </a:gs>
                </a:gsLst>
                <a:lin ang="5400000" scaled="0"/>
              </a:gradFill>
            </a:endParaRPr>
          </a:p>
          <a:p>
            <a:pPr defTabSz="914225">
              <a:lnSpc>
                <a:spcPct val="90000"/>
              </a:lnSpc>
              <a:spcAft>
                <a:spcPts val="600"/>
              </a:spcAft>
              <a:defRPr/>
            </a:pPr>
            <a:r>
              <a:rPr lang="en-US" kern="0" dirty="0">
                <a:gradFill>
                  <a:gsLst>
                    <a:gs pos="2917">
                      <a:schemeClr val="tx1"/>
                    </a:gs>
                    <a:gs pos="30000">
                      <a:schemeClr val="tx1"/>
                    </a:gs>
                  </a:gsLst>
                  <a:lin ang="5400000" scaled="0"/>
                </a:gradFill>
              </a:rPr>
              <a:t>Data in Azure SQL DB has TDE enabled </a:t>
            </a:r>
          </a:p>
          <a:p>
            <a:pPr defTabSz="914225">
              <a:lnSpc>
                <a:spcPct val="90000"/>
              </a:lnSpc>
              <a:spcAft>
                <a:spcPts val="600"/>
              </a:spcAft>
              <a:defRPr/>
            </a:pPr>
            <a:r>
              <a:rPr lang="en-US" kern="0" dirty="0">
                <a:gradFill>
                  <a:gsLst>
                    <a:gs pos="2917">
                      <a:schemeClr val="tx1"/>
                    </a:gs>
                    <a:gs pos="30000">
                      <a:schemeClr val="tx1"/>
                    </a:gs>
                  </a:gsLst>
                  <a:lin ang="5400000" scaled="0"/>
                </a:gradFill>
              </a:rPr>
              <a:t>and Azure Blob data is encrypted.</a:t>
            </a:r>
          </a:p>
          <a:p>
            <a:pPr defTabSz="914225">
              <a:lnSpc>
                <a:spcPct val="90000"/>
              </a:lnSpc>
              <a:spcAft>
                <a:spcPts val="600"/>
              </a:spcAft>
              <a:defRPr/>
            </a:pPr>
            <a:endParaRPr lang="en-US" sz="2400" kern="0" dirty="0">
              <a:gradFill>
                <a:gsLst>
                  <a:gs pos="2917">
                    <a:schemeClr val="tx1"/>
                  </a:gs>
                  <a:gs pos="30000">
                    <a:schemeClr val="tx1"/>
                  </a:gs>
                </a:gsLst>
                <a:lin ang="5400000" scaled="0"/>
              </a:gradFill>
            </a:endParaRPr>
          </a:p>
        </p:txBody>
      </p:sp>
      <p:pic>
        <p:nvPicPr>
          <p:cNvPr id="24" name="Picture 23" descr="File:User icon 2.svg">
            <a:extLst>
              <a:ext uri="{FF2B5EF4-FFF2-40B4-BE49-F238E27FC236}">
                <a16:creationId xmlns:a16="http://schemas.microsoft.com/office/drawing/2014/main" id="{7ED40B54-8785-41E5-947C-F9F5697B91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5446" y="2911549"/>
            <a:ext cx="620629" cy="620629"/>
          </a:xfrm>
          <a:prstGeom prst="rect">
            <a:avLst/>
          </a:prstGeom>
          <a:noFill/>
        </p:spPr>
      </p:pic>
      <p:cxnSp>
        <p:nvCxnSpPr>
          <p:cNvPr id="8" name="Connector: Curved 7">
            <a:extLst>
              <a:ext uri="{FF2B5EF4-FFF2-40B4-BE49-F238E27FC236}">
                <a16:creationId xmlns:a16="http://schemas.microsoft.com/office/drawing/2014/main" id="{51FD6E4E-CBDB-4CAC-972C-A2D84242DF22}"/>
              </a:ext>
            </a:extLst>
          </p:cNvPr>
          <p:cNvCxnSpPr>
            <a:stCxn id="24" idx="3"/>
          </p:cNvCxnSpPr>
          <p:nvPr/>
        </p:nvCxnSpPr>
        <p:spPr>
          <a:xfrm>
            <a:off x="3356075" y="3221863"/>
            <a:ext cx="1619394" cy="689657"/>
          </a:xfrm>
          <a:prstGeom prst="curvedConnector3">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7ADABB85-CB9B-4FEE-B348-0F7EA54F83F9}"/>
              </a:ext>
            </a:extLst>
          </p:cNvPr>
          <p:cNvCxnSpPr>
            <a:cxnSpLocks/>
            <a:stCxn id="11" idx="3"/>
          </p:cNvCxnSpPr>
          <p:nvPr/>
        </p:nvCxnSpPr>
        <p:spPr>
          <a:xfrm flipV="1">
            <a:off x="5587438" y="3483670"/>
            <a:ext cx="511895" cy="502408"/>
          </a:xfrm>
          <a:prstGeom prst="curvedConnector3">
            <a:avLst>
              <a:gd name="adj1" fmla="val 50000"/>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1CE74C7F-3523-43D6-A30D-A69879D7127C}"/>
              </a:ext>
            </a:extLst>
          </p:cNvPr>
          <p:cNvCxnSpPr>
            <a:cxnSpLocks/>
          </p:cNvCxnSpPr>
          <p:nvPr/>
        </p:nvCxnSpPr>
        <p:spPr>
          <a:xfrm>
            <a:off x="6156499" y="3498601"/>
            <a:ext cx="1823021" cy="97625"/>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49261FAB-F63D-429A-B0C2-C5BD0E46FBA8}"/>
              </a:ext>
            </a:extLst>
          </p:cNvPr>
          <p:cNvCxnSpPr>
            <a:cxnSpLocks/>
          </p:cNvCxnSpPr>
          <p:nvPr/>
        </p:nvCxnSpPr>
        <p:spPr>
          <a:xfrm>
            <a:off x="6156500" y="3509519"/>
            <a:ext cx="3485854" cy="916727"/>
          </a:xfrm>
          <a:prstGeom prst="curvedConnector3">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516814D0-68C8-49E5-8487-D5E98A4A03EE}"/>
              </a:ext>
            </a:extLst>
          </p:cNvPr>
          <p:cNvCxnSpPr>
            <a:cxnSpLocks/>
          </p:cNvCxnSpPr>
          <p:nvPr/>
        </p:nvCxnSpPr>
        <p:spPr>
          <a:xfrm rot="16200000" flipH="1">
            <a:off x="6006580" y="3648519"/>
            <a:ext cx="2042764" cy="1742927"/>
          </a:xfrm>
          <a:prstGeom prst="curvedConnector3">
            <a:avLst>
              <a:gd name="adj1" fmla="val 106180"/>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D30E9167-3949-4184-8D9A-E443315C9206}"/>
              </a:ext>
            </a:extLst>
          </p:cNvPr>
          <p:cNvCxnSpPr>
            <a:cxnSpLocks/>
          </p:cNvCxnSpPr>
          <p:nvPr/>
        </p:nvCxnSpPr>
        <p:spPr>
          <a:xfrm flipV="1">
            <a:off x="6156499" y="3249752"/>
            <a:ext cx="3976194" cy="248848"/>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58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 premise data </a:t>
            </a:r>
            <a:r>
              <a:rPr lang="en-US" dirty="0" err="1"/>
              <a:t>dateway</a:t>
            </a:r>
            <a:r>
              <a:rPr lang="en-US" dirty="0"/>
              <a:t> security</a:t>
            </a:r>
          </a:p>
        </p:txBody>
      </p:sp>
      <p:pic>
        <p:nvPicPr>
          <p:cNvPr id="1026" name="Picture 2" descr="https://dpspowerbi.blob.core.windows.net/powerbi-prod-media/powerbi.microsoft.com/en-us/documentation/articles/powerbi-gateway-onprem-indepth/20170124112848/includes/gateway-onprem-how-it-works-include/on-prem-data-gateway-how-it-works.png"/>
          <p:cNvPicPr>
            <a:picLocks noChangeAspect="1" noChangeArrowheads="1"/>
          </p:cNvPicPr>
          <p:nvPr/>
        </p:nvPicPr>
        <p:blipFill rotWithShape="1">
          <a:blip r:embed="rId3">
            <a:extLst>
              <a:ext uri="{28A0092B-C50C-407E-A947-70E740481C1C}">
                <a14:useLocalDpi xmlns:a14="http://schemas.microsoft.com/office/drawing/2010/main" val="0"/>
              </a:ext>
            </a:extLst>
          </a:blip>
          <a:srcRect l="848" t="21377" r="4187" b="1483"/>
          <a:stretch/>
        </p:blipFill>
        <p:spPr bwMode="auto">
          <a:xfrm>
            <a:off x="1912685" y="1189496"/>
            <a:ext cx="8202380" cy="38082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25" y="4997743"/>
            <a:ext cx="11679282" cy="1418114"/>
          </a:xfrm>
          <a:prstGeom prst="rect">
            <a:avLst/>
          </a:prstGeom>
          <a:noFill/>
        </p:spPr>
        <p:txBody>
          <a:bodyPr wrap="square" lIns="179285" tIns="143428" rIns="179285" bIns="143428" rtlCol="0">
            <a:spAutoFit/>
          </a:bodyPr>
          <a:lstStyle/>
          <a:p>
            <a:pPr marL="280121" indent="-280121">
              <a:lnSpc>
                <a:spcPct val="90000"/>
              </a:lnSpc>
              <a:spcAft>
                <a:spcPts val="588"/>
              </a:spcAft>
              <a:buFont typeface="Arial" panose="020B0604020202020204" pitchFamily="34" charset="0"/>
              <a:buChar char="•"/>
            </a:pPr>
            <a:r>
              <a:rPr lang="en-US" sz="1765" dirty="0"/>
              <a:t>Data source credentials encrypted using asymmetric encryption so that they cannot be decrypted in the cloud</a:t>
            </a:r>
          </a:p>
          <a:p>
            <a:pPr marL="280121" indent="-280121">
              <a:lnSpc>
                <a:spcPct val="90000"/>
              </a:lnSpc>
              <a:spcAft>
                <a:spcPts val="588"/>
              </a:spcAft>
              <a:buFont typeface="Arial" panose="020B0604020202020204" pitchFamily="34" charset="0"/>
              <a:buChar char="•"/>
            </a:pPr>
            <a:r>
              <a:rPr lang="en-US" sz="1765" dirty="0"/>
              <a:t>The credentials are sent to the machine, running the gateway, on-premises where they are decrypted when the data sources are accessed.</a:t>
            </a:r>
          </a:p>
          <a:p>
            <a:pPr marL="280121" indent="-280121">
              <a:lnSpc>
                <a:spcPct val="90000"/>
              </a:lnSpc>
              <a:spcAft>
                <a:spcPts val="588"/>
              </a:spcAft>
              <a:buFont typeface="Arial" panose="020B0604020202020204" pitchFamily="34" charset="0"/>
              <a:buChar char="•"/>
            </a:pPr>
            <a:r>
              <a:rPr lang="en-US" sz="1765" dirty="0"/>
              <a:t>The On-premises Data Gateway uses data compression, as well as transport encryption.</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0742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my data stored?</a:t>
            </a:r>
          </a:p>
        </p:txBody>
      </p:sp>
      <p:pic>
        <p:nvPicPr>
          <p:cNvPr id="4" name="Picture 3"/>
          <p:cNvPicPr>
            <a:picLocks noChangeAspect="1"/>
          </p:cNvPicPr>
          <p:nvPr/>
        </p:nvPicPr>
        <p:blipFill>
          <a:blip r:embed="rId3"/>
          <a:stretch>
            <a:fillRect/>
          </a:stretch>
        </p:blipFill>
        <p:spPr>
          <a:xfrm>
            <a:off x="4975469" y="1339684"/>
            <a:ext cx="7012657" cy="2166360"/>
          </a:xfrm>
          <a:prstGeom prst="rect">
            <a:avLst/>
          </a:prstGeom>
        </p:spPr>
      </p:pic>
      <p:pic>
        <p:nvPicPr>
          <p:cNvPr id="5" name="Picture 4"/>
          <p:cNvPicPr>
            <a:picLocks noChangeAspect="1"/>
          </p:cNvPicPr>
          <p:nvPr/>
        </p:nvPicPr>
        <p:blipFill>
          <a:blip r:embed="rId4"/>
          <a:stretch>
            <a:fillRect/>
          </a:stretch>
        </p:blipFill>
        <p:spPr>
          <a:xfrm>
            <a:off x="792153" y="1339684"/>
            <a:ext cx="1998280" cy="2334440"/>
          </a:xfrm>
          <a:prstGeom prst="rect">
            <a:avLst/>
          </a:prstGeom>
        </p:spPr>
      </p:pic>
      <p:sp>
        <p:nvSpPr>
          <p:cNvPr id="6" name="Title 1"/>
          <p:cNvSpPr txBox="1">
            <a:spLocks/>
          </p:cNvSpPr>
          <p:nvPr/>
        </p:nvSpPr>
        <p:spPr>
          <a:xfrm>
            <a:off x="269241" y="3653107"/>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400" spc="-100" dirty="0"/>
              <a:t>Is my data stored in same region?</a:t>
            </a:r>
          </a:p>
        </p:txBody>
      </p:sp>
      <p:sp>
        <p:nvSpPr>
          <p:cNvPr id="7" name="Rectangle 6"/>
          <p:cNvSpPr/>
          <p:nvPr/>
        </p:nvSpPr>
        <p:spPr>
          <a:xfrm>
            <a:off x="493345" y="4773638"/>
            <a:ext cx="3667992" cy="695703"/>
          </a:xfrm>
          <a:prstGeom prst="rect">
            <a:avLst/>
          </a:prstGeom>
        </p:spPr>
        <p:txBody>
          <a:bodyPr wrap="none">
            <a:spAutoFit/>
          </a:bodyPr>
          <a:lstStyle/>
          <a:p>
            <a:pPr defTabSz="896386">
              <a:defRPr/>
            </a:pPr>
            <a:r>
              <a:rPr lang="en-US" sz="3921" kern="0" dirty="0">
                <a:solidFill>
                  <a:sysClr val="windowText" lastClr="000000"/>
                </a:solidFill>
                <a:hlinkClick r:id="rId5"/>
              </a:rPr>
              <a:t>Data Sovereignty</a:t>
            </a:r>
            <a:endParaRPr lang="en-US" sz="3921" kern="0" dirty="0">
              <a:solidFill>
                <a:sysClr val="windowText" lastClr="000000"/>
              </a:solidFill>
            </a:endParaRPr>
          </a:p>
        </p:txBody>
      </p:sp>
      <p:graphicFrame>
        <p:nvGraphicFramePr>
          <p:cNvPr id="3" name="Table 2">
            <a:extLst>
              <a:ext uri="{FF2B5EF4-FFF2-40B4-BE49-F238E27FC236}">
                <a16:creationId xmlns:a16="http://schemas.microsoft.com/office/drawing/2014/main" id="{3E8D02C9-9D4C-4EA5-93F5-E119997AC4B8}"/>
              </a:ext>
            </a:extLst>
          </p:cNvPr>
          <p:cNvGraphicFramePr>
            <a:graphicFrameLocks noGrp="1"/>
          </p:cNvGraphicFramePr>
          <p:nvPr>
            <p:extLst>
              <p:ext uri="{D42A27DB-BD31-4B8C-83A1-F6EECF244321}">
                <p14:modId xmlns:p14="http://schemas.microsoft.com/office/powerpoint/2010/main" val="479126883"/>
              </p:ext>
            </p:extLst>
          </p:nvPr>
        </p:nvGraphicFramePr>
        <p:xfrm>
          <a:off x="4821648" y="4303918"/>
          <a:ext cx="6266694" cy="673144"/>
        </p:xfrm>
        <a:graphic>
          <a:graphicData uri="http://schemas.openxmlformats.org/drawingml/2006/table">
            <a:tbl>
              <a:tblPr/>
              <a:tblGrid>
                <a:gridCol w="1460842">
                  <a:extLst>
                    <a:ext uri="{9D8B030D-6E8A-4147-A177-3AD203B41FA5}">
                      <a16:colId xmlns:a16="http://schemas.microsoft.com/office/drawing/2014/main" val="3125400099"/>
                    </a:ext>
                  </a:extLst>
                </a:gridCol>
                <a:gridCol w="4805852">
                  <a:extLst>
                    <a:ext uri="{9D8B030D-6E8A-4147-A177-3AD203B41FA5}">
                      <a16:colId xmlns:a16="http://schemas.microsoft.com/office/drawing/2014/main" val="2883773696"/>
                    </a:ext>
                  </a:extLst>
                </a:gridCol>
              </a:tblGrid>
              <a:tr h="662358">
                <a:tc>
                  <a:txBody>
                    <a:bodyPr/>
                    <a:lstStyle/>
                    <a:p>
                      <a:pPr algn="l" fontAlgn="t"/>
                      <a:r>
                        <a:rPr lang="en-US" sz="1800" b="1">
                          <a:effectLst/>
                        </a:rPr>
                        <a:t>Europe</a:t>
                      </a:r>
                    </a:p>
                  </a:txBody>
                  <a:tcPr marL="74702" marR="74702" marT="62252" marB="62252">
                    <a:lnL>
                      <a:noFill/>
                    </a:lnL>
                    <a:lnR>
                      <a:noFill/>
                    </a:lnR>
                    <a:lnT>
                      <a:noFill/>
                    </a:lnT>
                    <a:lnB>
                      <a:noFill/>
                    </a:lnB>
                    <a:solidFill>
                      <a:srgbClr val="F0F1F1"/>
                    </a:solidFill>
                  </a:tcPr>
                </a:tc>
                <a:tc>
                  <a:txBody>
                    <a:bodyPr/>
                    <a:lstStyle/>
                    <a:p>
                      <a:pPr algn="l" fontAlgn="t">
                        <a:buFont typeface="Arial" panose="020B0604020202020204" pitchFamily="34" charset="0"/>
                        <a:buChar char="•"/>
                      </a:pPr>
                      <a:r>
                        <a:rPr lang="en-US" sz="1800" dirty="0">
                          <a:effectLst/>
                        </a:rPr>
                        <a:t>North Europe (Ireland)</a:t>
                      </a:r>
                    </a:p>
                    <a:p>
                      <a:pPr algn="l" fontAlgn="t">
                        <a:buFont typeface="Arial" panose="020B0604020202020204" pitchFamily="34" charset="0"/>
                        <a:buChar char="•"/>
                      </a:pPr>
                      <a:r>
                        <a:rPr lang="en-US" sz="1800" dirty="0">
                          <a:effectLst/>
                        </a:rPr>
                        <a:t>West Europe (Netherlands)</a:t>
                      </a:r>
                    </a:p>
                  </a:txBody>
                  <a:tcPr marL="74702" marR="74702" marT="62252" marB="62252">
                    <a:lnL>
                      <a:noFill/>
                    </a:lnL>
                    <a:lnR>
                      <a:noFill/>
                    </a:lnR>
                    <a:lnT>
                      <a:noFill/>
                    </a:lnT>
                    <a:lnB>
                      <a:noFill/>
                    </a:lnB>
                    <a:solidFill>
                      <a:srgbClr val="F0F1F1"/>
                    </a:solidFill>
                  </a:tcPr>
                </a:tc>
                <a:extLst>
                  <a:ext uri="{0D108BD9-81ED-4DB2-BD59-A6C34878D82A}">
                    <a16:rowId xmlns:a16="http://schemas.microsoft.com/office/drawing/2014/main" val="2234363720"/>
                  </a:ext>
                </a:extLst>
              </a:tr>
            </a:tbl>
          </a:graphicData>
        </a:graphic>
      </p:graphicFrame>
      <p:graphicFrame>
        <p:nvGraphicFramePr>
          <p:cNvPr id="8" name="Table 7">
            <a:extLst>
              <a:ext uri="{FF2B5EF4-FFF2-40B4-BE49-F238E27FC236}">
                <a16:creationId xmlns:a16="http://schemas.microsoft.com/office/drawing/2014/main" id="{E3A2419C-B072-4EAF-BA74-E5CDD57C7654}"/>
              </a:ext>
            </a:extLst>
          </p:cNvPr>
          <p:cNvGraphicFramePr>
            <a:graphicFrameLocks noGrp="1"/>
          </p:cNvGraphicFramePr>
          <p:nvPr>
            <p:extLst>
              <p:ext uri="{D42A27DB-BD31-4B8C-83A1-F6EECF244321}">
                <p14:modId xmlns:p14="http://schemas.microsoft.com/office/powerpoint/2010/main" val="1294070775"/>
              </p:ext>
            </p:extLst>
          </p:nvPr>
        </p:nvGraphicFramePr>
        <p:xfrm>
          <a:off x="4827377" y="4966277"/>
          <a:ext cx="6266694" cy="673144"/>
        </p:xfrm>
        <a:graphic>
          <a:graphicData uri="http://schemas.openxmlformats.org/drawingml/2006/table">
            <a:tbl>
              <a:tblPr/>
              <a:tblGrid>
                <a:gridCol w="1460842">
                  <a:extLst>
                    <a:ext uri="{9D8B030D-6E8A-4147-A177-3AD203B41FA5}">
                      <a16:colId xmlns:a16="http://schemas.microsoft.com/office/drawing/2014/main" val="3619379971"/>
                    </a:ext>
                  </a:extLst>
                </a:gridCol>
                <a:gridCol w="4805852">
                  <a:extLst>
                    <a:ext uri="{9D8B030D-6E8A-4147-A177-3AD203B41FA5}">
                      <a16:colId xmlns:a16="http://schemas.microsoft.com/office/drawing/2014/main" val="538620819"/>
                    </a:ext>
                  </a:extLst>
                </a:gridCol>
              </a:tblGrid>
              <a:tr h="662358">
                <a:tc>
                  <a:txBody>
                    <a:bodyPr/>
                    <a:lstStyle/>
                    <a:p>
                      <a:pPr algn="l" fontAlgn="t"/>
                      <a:r>
                        <a:rPr lang="en-US" sz="1800" b="1">
                          <a:effectLst/>
                        </a:rPr>
                        <a:t>Australia</a:t>
                      </a:r>
                    </a:p>
                  </a:txBody>
                  <a:tcPr marL="74702" marR="74702" marT="62252" marB="62252">
                    <a:lnL>
                      <a:noFill/>
                    </a:lnL>
                    <a:lnR>
                      <a:noFill/>
                    </a:lnR>
                    <a:lnT>
                      <a:noFill/>
                    </a:lnT>
                    <a:lnB>
                      <a:noFill/>
                    </a:lnB>
                    <a:solidFill>
                      <a:srgbClr val="F0F1F1"/>
                    </a:solidFill>
                  </a:tcPr>
                </a:tc>
                <a:tc>
                  <a:txBody>
                    <a:bodyPr/>
                    <a:lstStyle/>
                    <a:p>
                      <a:pPr algn="l" fontAlgn="t">
                        <a:buFont typeface="Arial" panose="020B0604020202020204" pitchFamily="34" charset="0"/>
                        <a:buChar char="•"/>
                      </a:pPr>
                      <a:r>
                        <a:rPr lang="en-US" sz="1800" dirty="0">
                          <a:effectLst/>
                        </a:rPr>
                        <a:t>Australia East (New South Wales)</a:t>
                      </a:r>
                    </a:p>
                    <a:p>
                      <a:pPr algn="l" fontAlgn="t">
                        <a:buFont typeface="Arial" panose="020B0604020202020204" pitchFamily="34" charset="0"/>
                        <a:buChar char="•"/>
                      </a:pPr>
                      <a:r>
                        <a:rPr lang="en-US" sz="1800" dirty="0">
                          <a:effectLst/>
                        </a:rPr>
                        <a:t>Australia Southeast (Victoria)</a:t>
                      </a:r>
                    </a:p>
                  </a:txBody>
                  <a:tcPr marL="74702" marR="74702" marT="62252" marB="62252">
                    <a:lnL>
                      <a:noFill/>
                    </a:lnL>
                    <a:lnR>
                      <a:noFill/>
                    </a:lnR>
                    <a:lnT>
                      <a:noFill/>
                    </a:lnT>
                    <a:lnB>
                      <a:noFill/>
                    </a:lnB>
                    <a:solidFill>
                      <a:srgbClr val="F0F1F1"/>
                    </a:solidFill>
                  </a:tcPr>
                </a:tc>
                <a:extLst>
                  <a:ext uri="{0D108BD9-81ED-4DB2-BD59-A6C34878D82A}">
                    <a16:rowId xmlns:a16="http://schemas.microsoft.com/office/drawing/2014/main" val="3081896976"/>
                  </a:ext>
                </a:extLst>
              </a:tr>
            </a:tbl>
          </a:graphicData>
        </a:graphic>
      </p:graphicFrame>
      <p:graphicFrame>
        <p:nvGraphicFramePr>
          <p:cNvPr id="9" name="Table 8">
            <a:extLst>
              <a:ext uri="{FF2B5EF4-FFF2-40B4-BE49-F238E27FC236}">
                <a16:creationId xmlns:a16="http://schemas.microsoft.com/office/drawing/2014/main" id="{71C66E54-2288-473F-BD16-AB8EB3C076A6}"/>
              </a:ext>
            </a:extLst>
          </p:cNvPr>
          <p:cNvGraphicFramePr>
            <a:graphicFrameLocks noGrp="1"/>
          </p:cNvGraphicFramePr>
          <p:nvPr>
            <p:extLst>
              <p:ext uri="{D42A27DB-BD31-4B8C-83A1-F6EECF244321}">
                <p14:modId xmlns:p14="http://schemas.microsoft.com/office/powerpoint/2010/main" val="2171779364"/>
              </p:ext>
            </p:extLst>
          </p:nvPr>
        </p:nvGraphicFramePr>
        <p:xfrm>
          <a:off x="4821648" y="5628635"/>
          <a:ext cx="6266694" cy="673144"/>
        </p:xfrm>
        <a:graphic>
          <a:graphicData uri="http://schemas.openxmlformats.org/drawingml/2006/table">
            <a:tbl>
              <a:tblPr/>
              <a:tblGrid>
                <a:gridCol w="1460842">
                  <a:extLst>
                    <a:ext uri="{9D8B030D-6E8A-4147-A177-3AD203B41FA5}">
                      <a16:colId xmlns:a16="http://schemas.microsoft.com/office/drawing/2014/main" val="4122192126"/>
                    </a:ext>
                  </a:extLst>
                </a:gridCol>
                <a:gridCol w="4805852">
                  <a:extLst>
                    <a:ext uri="{9D8B030D-6E8A-4147-A177-3AD203B41FA5}">
                      <a16:colId xmlns:a16="http://schemas.microsoft.com/office/drawing/2014/main" val="722850526"/>
                    </a:ext>
                  </a:extLst>
                </a:gridCol>
              </a:tblGrid>
              <a:tr h="662358">
                <a:tc>
                  <a:txBody>
                    <a:bodyPr/>
                    <a:lstStyle/>
                    <a:p>
                      <a:pPr algn="l" fontAlgn="t"/>
                      <a:r>
                        <a:rPr lang="en-US" sz="1800" b="1">
                          <a:effectLst/>
                        </a:rPr>
                        <a:t>United Kingdom</a:t>
                      </a:r>
                    </a:p>
                  </a:txBody>
                  <a:tcPr marL="74702" marR="74702" marT="62252" marB="62252">
                    <a:lnL>
                      <a:noFill/>
                    </a:lnL>
                    <a:lnR>
                      <a:noFill/>
                    </a:lnR>
                    <a:lnT>
                      <a:noFill/>
                    </a:lnT>
                    <a:lnB>
                      <a:noFill/>
                    </a:lnB>
                    <a:solidFill>
                      <a:srgbClr val="F0F1F1"/>
                    </a:solidFill>
                  </a:tcPr>
                </a:tc>
                <a:tc>
                  <a:txBody>
                    <a:bodyPr/>
                    <a:lstStyle/>
                    <a:p>
                      <a:pPr algn="l" fontAlgn="t">
                        <a:buFont typeface="Arial" panose="020B0604020202020204" pitchFamily="34" charset="0"/>
                        <a:buChar char="•"/>
                      </a:pPr>
                      <a:r>
                        <a:rPr lang="en-US" sz="1800" dirty="0">
                          <a:effectLst/>
                        </a:rPr>
                        <a:t>UK South (London, England)</a:t>
                      </a:r>
                    </a:p>
                    <a:p>
                      <a:pPr algn="l" fontAlgn="t">
                        <a:buFont typeface="Arial" panose="020B0604020202020204" pitchFamily="34" charset="0"/>
                        <a:buChar char="•"/>
                      </a:pPr>
                      <a:r>
                        <a:rPr lang="en-US" sz="1800" dirty="0">
                          <a:effectLst/>
                        </a:rPr>
                        <a:t>UK West (Cardiff, Wales)</a:t>
                      </a:r>
                    </a:p>
                  </a:txBody>
                  <a:tcPr marL="74702" marR="74702" marT="62252" marB="62252">
                    <a:lnL>
                      <a:noFill/>
                    </a:lnL>
                    <a:lnR>
                      <a:noFill/>
                    </a:lnR>
                    <a:lnT>
                      <a:noFill/>
                    </a:lnT>
                    <a:lnB>
                      <a:noFill/>
                    </a:lnB>
                    <a:solidFill>
                      <a:srgbClr val="F0F1F1"/>
                    </a:solidFill>
                  </a:tcPr>
                </a:tc>
                <a:extLst>
                  <a:ext uri="{0D108BD9-81ED-4DB2-BD59-A6C34878D82A}">
                    <a16:rowId xmlns:a16="http://schemas.microsoft.com/office/drawing/2014/main" val="553926336"/>
                  </a:ext>
                </a:extLst>
              </a:tr>
            </a:tbl>
          </a:graphicData>
        </a:graphic>
      </p:graphicFrame>
    </p:spTree>
    <p:extLst>
      <p:ext uri="{BB962C8B-B14F-4D97-AF65-F5344CB8AC3E}">
        <p14:creationId xmlns:p14="http://schemas.microsoft.com/office/powerpoint/2010/main" val="263148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route support</a:t>
            </a:r>
          </a:p>
        </p:txBody>
      </p:sp>
      <p:pic>
        <p:nvPicPr>
          <p:cNvPr id="1026" name="Picture 2" descr="https://dpspowerbi.blob.core.windows.net/powerbi-prod-media/powerbi.microsoft.com/en-us/documentation/articles/powerbi-admin-power-bi-expressroute/20170112093505/pbi_expressrout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364" y="2781218"/>
            <a:ext cx="5864113" cy="345396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
          <p:cNvSpPr txBox="1">
            <a:spLocks/>
          </p:cNvSpPr>
          <p:nvPr/>
        </p:nvSpPr>
        <p:spPr>
          <a:xfrm>
            <a:off x="383697" y="1419879"/>
            <a:ext cx="11653523" cy="467072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Allows you to create a private network connection from your organization to Power BI (or using an ISP’s colocation facility)</a:t>
            </a:r>
          </a:p>
          <a:p>
            <a:r>
              <a:rPr lang="en-US" sz="2800" dirty="0"/>
              <a:t>Part of the Azure Express route functionality (Power BI uses Public peering)</a:t>
            </a:r>
          </a:p>
        </p:txBody>
      </p:sp>
    </p:spTree>
    <p:extLst>
      <p:ext uri="{BB962C8B-B14F-4D97-AF65-F5344CB8AC3E}">
        <p14:creationId xmlns:p14="http://schemas.microsoft.com/office/powerpoint/2010/main" val="58969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&amp; market availability</a:t>
            </a:r>
          </a:p>
        </p:txBody>
      </p:sp>
    </p:spTree>
    <p:extLst>
      <p:ext uri="{BB962C8B-B14F-4D97-AF65-F5344CB8AC3E}">
        <p14:creationId xmlns:p14="http://schemas.microsoft.com/office/powerpoint/2010/main" val="69263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9600" b="1" dirty="0"/>
              <a:t>Welcome!</a:t>
            </a:r>
            <a:br>
              <a:rPr lang="en-US" sz="6600" b="1" dirty="0"/>
            </a:br>
            <a:r>
              <a:rPr lang="en-US" b="1" dirty="0"/>
              <a:t>Power BI User Group (PUG)</a:t>
            </a:r>
            <a:endParaRPr lang="en-US" dirty="0"/>
          </a:p>
        </p:txBody>
      </p:sp>
      <p:sp>
        <p:nvSpPr>
          <p:cNvPr id="3" name="Subtitle 2"/>
          <p:cNvSpPr>
            <a:spLocks noGrp="1"/>
          </p:cNvSpPr>
          <p:nvPr>
            <p:ph type="subTitle" idx="1"/>
          </p:nvPr>
        </p:nvSpPr>
        <p:spPr/>
        <p:txBody>
          <a:bodyPr/>
          <a:lstStyle/>
          <a:p>
            <a:r>
              <a:rPr lang="en-US" b="1" dirty="0"/>
              <a:t>Copenhagen</a:t>
            </a:r>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387642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Compliance and market availability</a:t>
            </a:r>
          </a:p>
        </p:txBody>
      </p:sp>
      <p:graphicFrame>
        <p:nvGraphicFramePr>
          <p:cNvPr id="11" name="Table 10">
            <a:extLst>
              <a:ext uri="{FF2B5EF4-FFF2-40B4-BE49-F238E27FC236}">
                <a16:creationId xmlns:a16="http://schemas.microsoft.com/office/drawing/2014/main" id="{EBD178B1-BEE3-4BE2-8104-9E11F57594CD}"/>
              </a:ext>
            </a:extLst>
          </p:cNvPr>
          <p:cNvGraphicFramePr>
            <a:graphicFrameLocks noGrp="1"/>
          </p:cNvGraphicFramePr>
          <p:nvPr>
            <p:extLst/>
          </p:nvPr>
        </p:nvGraphicFramePr>
        <p:xfrm>
          <a:off x="269241" y="1367246"/>
          <a:ext cx="3809805" cy="4576024"/>
        </p:xfrm>
        <a:graphic>
          <a:graphicData uri="http://schemas.openxmlformats.org/drawingml/2006/table">
            <a:tbl>
              <a:tblPr firstRow="1" firstCol="1" bandRow="1"/>
              <a:tblGrid>
                <a:gridCol w="2420347">
                  <a:extLst>
                    <a:ext uri="{9D8B030D-6E8A-4147-A177-3AD203B41FA5}">
                      <a16:colId xmlns:a16="http://schemas.microsoft.com/office/drawing/2014/main" val="20000"/>
                    </a:ext>
                  </a:extLst>
                </a:gridCol>
                <a:gridCol w="1389458">
                  <a:extLst>
                    <a:ext uri="{9D8B030D-6E8A-4147-A177-3AD203B41FA5}">
                      <a16:colId xmlns:a16="http://schemas.microsoft.com/office/drawing/2014/main" val="1250221636"/>
                    </a:ext>
                  </a:extLst>
                </a:gridCol>
              </a:tblGrid>
              <a:tr h="475105">
                <a:tc>
                  <a:txBody>
                    <a:bodyPr/>
                    <a:lstStyle/>
                    <a:p>
                      <a:pPr marL="0" marR="0" algn="l">
                        <a:lnSpc>
                          <a:spcPct val="90000"/>
                        </a:lnSpc>
                        <a:spcBef>
                          <a:spcPts val="0"/>
                        </a:spcBef>
                        <a:spcAft>
                          <a:spcPts val="0"/>
                        </a:spcAft>
                      </a:pPr>
                      <a:r>
                        <a:rPr lang="en-US" sz="1400" dirty="0">
                          <a:gradFill>
                            <a:gsLst>
                              <a:gs pos="92350">
                                <a:schemeClr val="tx2"/>
                              </a:gs>
                              <a:gs pos="80328">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Compliance</a:t>
                      </a:r>
                    </a:p>
                  </a:txBody>
                  <a:tcPr marL="179285" marR="0" marT="143428" marB="143428" anchor="b">
                    <a:lnL w="12700" cmpd="sng">
                      <a:noFill/>
                      <a:prstDash val="solid"/>
                    </a:lnL>
                    <a:lnR w="12700" cmpd="sng">
                      <a:noFill/>
                      <a:prstDash val="soli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pPr>
                      <a:r>
                        <a:rPr lang="en-US" sz="1400" kern="1200" dirty="0">
                          <a:gradFill>
                            <a:gsLst>
                              <a:gs pos="92350">
                                <a:schemeClr val="tx2"/>
                              </a:gs>
                              <a:gs pos="80328">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Availability</a:t>
                      </a:r>
                    </a:p>
                  </a:txBody>
                  <a:tcPr marL="0" marR="0" marT="143428" marB="143428" anchor="b">
                    <a:lnL w="12700" cmpd="sng">
                      <a:noFill/>
                      <a:prstDash val="solid"/>
                    </a:lnL>
                    <a:lnR w="12700" cmpd="sng">
                      <a:noFill/>
                      <a:prstDash val="soli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7534">
                <a:tc>
                  <a:txBody>
                    <a:bodyPr/>
                    <a:lstStyle/>
                    <a:p>
                      <a:pPr marL="0" marR="0">
                        <a:lnSpc>
                          <a:spcPct val="90000"/>
                        </a:lnSpc>
                        <a:spcBef>
                          <a:spcPts val="0"/>
                        </a:spcBef>
                        <a:spcAft>
                          <a:spcPts val="0"/>
                        </a:spcAft>
                      </a:pPr>
                      <a:r>
                        <a:rPr lang="en-US" sz="1200" dirty="0">
                          <a:gradFill>
                            <a:gsLst>
                              <a:gs pos="80328">
                                <a:schemeClr val="tx1"/>
                              </a:gs>
                              <a:gs pos="61749">
                                <a:schemeClr val="tx1"/>
                              </a:gs>
                            </a:gsLst>
                          </a:gradFill>
                          <a:effectLst/>
                          <a:latin typeface="Segoe UI" panose="020B0502040204020203" pitchFamily="34" charset="0"/>
                          <a:cs typeface="Segoe UI" panose="020B0502040204020203" pitchFamily="34" charset="0"/>
                        </a:rPr>
                        <a:t>ISO/IEC 27001: 2013</a:t>
                      </a:r>
                      <a:endParaRPr lang="en-US" sz="1200" dirty="0">
                        <a:gradFill>
                          <a:gsLst>
                            <a:gs pos="80328">
                              <a:schemeClr val="tx1"/>
                            </a:gs>
                            <a:gs pos="61749">
                              <a:schemeClr val="tx1"/>
                            </a:gs>
                          </a:gsLst>
                        </a:gradFill>
                        <a:effectLst/>
                        <a:latin typeface="Segoe UI" panose="020B0502040204020203" pitchFamily="34" charset="0"/>
                        <a:ea typeface="Calibri" panose="020F0502020204030204" pitchFamily="34" charset="0"/>
                        <a:cs typeface="Segoe UI" panose="020B0502040204020203" pitchFamily="34" charset="0"/>
                      </a:endParaRPr>
                    </a:p>
                  </a:txBody>
                  <a:tcPr marL="179285" marR="0" marT="143428"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kumimoji="0" lang="en-US" sz="1200" b="1" i="0" u="none" strike="noStrike" kern="1200" cap="none" spc="0" normalizeH="0" baseline="0" noProof="0" dirty="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endParaRPr>
                    </a:p>
                  </a:txBody>
                  <a:tcPr marL="0" marR="0" marT="143428"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6856">
                <a:tc>
                  <a:txBody>
                    <a:bodyPr/>
                    <a:lstStyle/>
                    <a:p>
                      <a:pPr marL="0" marR="0">
                        <a:lnSpc>
                          <a:spcPct val="90000"/>
                        </a:lnSpc>
                        <a:spcBef>
                          <a:spcPts val="0"/>
                        </a:spcBef>
                        <a:spcAft>
                          <a:spcPts val="0"/>
                        </a:spcAft>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ISO/IEC 27018:2014</a:t>
                      </a:r>
                      <a:endParaRPr lang="en-US" sz="1200" dirty="0">
                        <a:gradFill>
                          <a:gsLst>
                            <a:gs pos="80328">
                              <a:schemeClr val="tx1"/>
                            </a:gs>
                            <a:gs pos="61749">
                              <a:schemeClr val="tx1"/>
                            </a:gs>
                          </a:gsLst>
                        </a:gradFill>
                        <a:effectLst/>
                        <a:latin typeface="Segoe UI" panose="020B0502040204020203" pitchFamily="34" charset="0"/>
                        <a:ea typeface="Calibri" panose="020F0502020204030204" pitchFamily="34" charset="0"/>
                        <a:cs typeface="Segoe UI" panose="020B0502040204020203" pitchFamily="34" charset="0"/>
                      </a:endParaRP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kumimoji="0" lang="en-US" sz="1200" b="1" i="0" u="none" strike="noStrike" kern="1200" cap="none" spc="0" normalizeH="0" baseline="0" noProof="0" dirty="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1672139"/>
                  </a:ext>
                </a:extLst>
              </a:tr>
              <a:tr h="286856">
                <a:tc>
                  <a:txBody>
                    <a:bodyPr/>
                    <a:lstStyle/>
                    <a:p>
                      <a:pPr marL="0" marR="0">
                        <a:lnSpc>
                          <a:spcPct val="90000"/>
                        </a:lnSpc>
                        <a:spcBef>
                          <a:spcPts val="0"/>
                        </a:spcBef>
                        <a:spcAft>
                          <a:spcPts val="0"/>
                        </a:spcAft>
                      </a:pPr>
                      <a:r>
                        <a:rPr lang="en-US" sz="1200" dirty="0">
                          <a:gradFill>
                            <a:gsLst>
                              <a:gs pos="80328">
                                <a:schemeClr val="tx1"/>
                              </a:gs>
                              <a:gs pos="61749">
                                <a:schemeClr val="tx1"/>
                              </a:gs>
                            </a:gsLst>
                          </a:gradFill>
                          <a:effectLst/>
                          <a:latin typeface="Segoe UI" panose="020B0502040204020203" pitchFamily="34" charset="0"/>
                          <a:cs typeface="Segoe UI" panose="020B0502040204020203" pitchFamily="34" charset="0"/>
                        </a:rPr>
                        <a:t>HIPAA BAA </a:t>
                      </a:r>
                      <a:endParaRPr lang="en-US" sz="1200" dirty="0">
                        <a:gradFill>
                          <a:gsLst>
                            <a:gs pos="80328">
                              <a:schemeClr val="tx1"/>
                            </a:gs>
                            <a:gs pos="61749">
                              <a:schemeClr val="tx1"/>
                            </a:gs>
                          </a:gsLst>
                        </a:gradFill>
                        <a:effectLst/>
                        <a:latin typeface="Segoe UI" panose="020B0502040204020203" pitchFamily="34" charset="0"/>
                        <a:ea typeface="Calibri" panose="020F0502020204030204" pitchFamily="34" charset="0"/>
                        <a:cs typeface="Segoe UI" panose="020B0502040204020203" pitchFamily="34" charset="0"/>
                      </a:endParaRP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kumimoji="0" lang="en-US" sz="1200" b="1" i="0" u="none" strike="noStrike" kern="1200" cap="none" spc="0" normalizeH="0" baseline="0" noProof="0" dirty="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6856">
                <a:tc>
                  <a:txBody>
                    <a:bodyPr/>
                    <a:lstStyle/>
                    <a:p>
                      <a:pPr marL="0" marR="0">
                        <a:lnSpc>
                          <a:spcPct val="90000"/>
                        </a:lnSpc>
                        <a:spcBef>
                          <a:spcPts val="0"/>
                        </a:spcBef>
                        <a:spcAft>
                          <a:spcPts val="0"/>
                        </a:spcAft>
                      </a:pPr>
                      <a:r>
                        <a:rPr lang="en-US" sz="1200" dirty="0">
                          <a:gradFill>
                            <a:gsLst>
                              <a:gs pos="80328">
                                <a:schemeClr val="tx1"/>
                              </a:gs>
                              <a:gs pos="61749">
                                <a:schemeClr val="tx1"/>
                              </a:gs>
                            </a:gsLst>
                          </a:gradFill>
                          <a:effectLst/>
                          <a:latin typeface="Segoe UI" panose="020B0502040204020203" pitchFamily="34" charset="0"/>
                          <a:cs typeface="Segoe UI" panose="020B0502040204020203" pitchFamily="34" charset="0"/>
                        </a:rPr>
                        <a:t>EU Model Clause</a:t>
                      </a:r>
                      <a:endParaRPr lang="en-US" sz="1200" dirty="0">
                        <a:gradFill>
                          <a:gsLst>
                            <a:gs pos="80328">
                              <a:schemeClr val="tx1"/>
                            </a:gs>
                            <a:gs pos="61749">
                              <a:schemeClr val="tx1"/>
                            </a:gs>
                          </a:gsLst>
                        </a:gradFill>
                        <a:effectLst/>
                        <a:latin typeface="Segoe UI" panose="020B0502040204020203" pitchFamily="34" charset="0"/>
                        <a:ea typeface="Calibri" panose="020F0502020204030204" pitchFamily="34" charset="0"/>
                        <a:cs typeface="Segoe UI" panose="020B0502040204020203" pitchFamily="34" charset="0"/>
                      </a:endParaRP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kumimoji="0" lang="en-US" sz="1200" b="1" i="0" u="none" strike="noStrike" kern="1200" cap="none" spc="0" normalizeH="0" baseline="0" noProof="0" dirty="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6856">
                <a:tc>
                  <a:txBody>
                    <a:bodyPr/>
                    <a:lstStyle/>
                    <a:p>
                      <a:pPr marL="0" marR="0">
                        <a:lnSpc>
                          <a:spcPct val="90000"/>
                        </a:lnSpc>
                        <a:spcBef>
                          <a:spcPts val="0"/>
                        </a:spcBef>
                        <a:spcAft>
                          <a:spcPts val="0"/>
                        </a:spcAft>
                      </a:pPr>
                      <a:r>
                        <a:rPr lang="en-US" sz="1200" dirty="0">
                          <a:gradFill>
                            <a:gsLst>
                              <a:gs pos="80328">
                                <a:schemeClr val="tx1"/>
                              </a:gs>
                              <a:gs pos="61749">
                                <a:schemeClr val="tx1"/>
                              </a:gs>
                            </a:gsLst>
                          </a:gradFill>
                          <a:effectLst/>
                          <a:latin typeface="Segoe UI" panose="020B0502040204020203" pitchFamily="34" charset="0"/>
                          <a:cs typeface="Segoe UI" panose="020B0502040204020203" pitchFamily="34" charset="0"/>
                        </a:rPr>
                        <a:t>Data Processing Terms</a:t>
                      </a:r>
                      <a:endParaRPr lang="en-US" sz="1200" dirty="0">
                        <a:gradFill>
                          <a:gsLst>
                            <a:gs pos="80328">
                              <a:schemeClr val="tx1"/>
                            </a:gs>
                            <a:gs pos="61749">
                              <a:schemeClr val="tx1"/>
                            </a:gs>
                          </a:gsLst>
                        </a:gradFill>
                        <a:effectLst/>
                        <a:latin typeface="Segoe UI" panose="020B0502040204020203" pitchFamily="34" charset="0"/>
                        <a:ea typeface="Calibri" panose="020F0502020204030204" pitchFamily="34" charset="0"/>
                        <a:cs typeface="Segoe UI" panose="020B0502040204020203" pitchFamily="34" charset="0"/>
                      </a:endParaRP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rPr>
                        <a:t>✔</a:t>
                      </a:r>
                      <a:endParaRPr kumimoji="0" lang="en-US" sz="1200" b="1" i="0" u="none" strike="noStrike" kern="1200" cap="none" spc="0" normalizeH="0" baseline="0" noProof="0" dirty="0">
                        <a:ln>
                          <a:noFill/>
                        </a:ln>
                        <a:gradFill>
                          <a:gsLst>
                            <a:gs pos="80328">
                              <a:schemeClr val="tx1"/>
                            </a:gs>
                            <a:gs pos="61749">
                              <a:schemeClr val="tx1"/>
                            </a:gs>
                          </a:gsLst>
                        </a:gradFill>
                        <a:effectLst/>
                        <a:uLnTx/>
                        <a:uFillTx/>
                        <a:latin typeface="Segoe UI" panose="020B0502040204020203" pitchFamily="34" charset="0"/>
                        <a:ea typeface="Segoe UI Black" panose="020B0A02040204020203" pitchFamily="34" charset="0"/>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6856">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200" dirty="0">
                          <a:gradFill>
                            <a:gsLst>
                              <a:gs pos="80328">
                                <a:schemeClr val="tx1"/>
                              </a:gs>
                              <a:gs pos="61749">
                                <a:schemeClr val="tx1"/>
                              </a:gs>
                            </a:gsLst>
                          </a:gradFill>
                          <a:effectLst/>
                          <a:latin typeface="Segoe UI" panose="020B0502040204020203" pitchFamily="34" charset="0"/>
                          <a:cs typeface="Segoe UI" panose="020B0502040204020203" pitchFamily="34" charset="0"/>
                        </a:rPr>
                        <a:t>PCI Security Standards Council</a:t>
                      </a:r>
                      <a:endParaRPr lang="en-US" sz="1200" dirty="0">
                        <a:gradFill>
                          <a:gsLst>
                            <a:gs pos="80328">
                              <a:schemeClr val="tx1"/>
                            </a:gs>
                            <a:gs pos="61749">
                              <a:schemeClr val="tx1"/>
                            </a:gs>
                          </a:gsLst>
                        </a:gradFill>
                        <a:latin typeface="Segoe UI" panose="020B0502040204020203" pitchFamily="34" charset="0"/>
                        <a:cs typeface="Segoe UI" panose="020B0502040204020203" pitchFamily="34" charset="0"/>
                      </a:endParaRP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90000"/>
                        </a:lnSpc>
                      </a:pPr>
                      <a:r>
                        <a:rPr lang="en-US" sz="1200" kern="1200">
                          <a:gradFill>
                            <a:gsLst>
                              <a:gs pos="80328">
                                <a:schemeClr val="tx1"/>
                              </a:gs>
                              <a:gs pos="61749">
                                <a:schemeClr val="tx1"/>
                              </a:gs>
                            </a:gsLst>
                          </a:gradFill>
                          <a:effectLst/>
                          <a:latin typeface="Segoe UI" panose="020B0502040204020203" pitchFamily="34" charset="0"/>
                          <a:ea typeface="Segoe UI Black" panose="020B0A02040204020203" pitchFamily="34" charset="0"/>
                          <a:cs typeface="Segoe UI" panose="020B0502040204020203" pitchFamily="34" charset="0"/>
                        </a:rPr>
                        <a:t>✔</a:t>
                      </a:r>
                      <a:endParaRPr lang="en-US" sz="1200" dirty="0">
                        <a:gradFill>
                          <a:gsLst>
                            <a:gs pos="80328">
                              <a:schemeClr val="tx1"/>
                            </a:gs>
                            <a:gs pos="61749">
                              <a:schemeClr val="tx1"/>
                            </a:gs>
                          </a:gsLst>
                        </a:gradFill>
                        <a:latin typeface="Segoe UI" panose="020B0502040204020203" pitchFamily="34" charset="0"/>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648698"/>
                  </a:ext>
                </a:extLst>
              </a:tr>
              <a:tr h="286856">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CSA STAR Certification</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lang="en-US" sz="1200" kern="1200">
                          <a:gradFill>
                            <a:gsLst>
                              <a:gs pos="80328">
                                <a:schemeClr val="tx1"/>
                              </a:gs>
                              <a:gs pos="61749">
                                <a:schemeClr val="tx1"/>
                              </a:gs>
                            </a:gsLst>
                          </a:gradFill>
                          <a:effectLst/>
                          <a:latin typeface="Segoe UI" panose="020B0502040204020203" pitchFamily="34" charset="0"/>
                          <a:ea typeface="Segoe UI Black" panose="020B0A02040204020203" pitchFamily="34" charset="0"/>
                          <a:cs typeface="Segoe UI" panose="020B0502040204020203" pitchFamily="34" charset="0"/>
                        </a:rPr>
                        <a:t>✔</a:t>
                      </a:r>
                      <a:endParaRPr lang="en-US" sz="1200" kern="1200" dirty="0">
                        <a:gradFill>
                          <a:gsLst>
                            <a:gs pos="80328">
                              <a:schemeClr val="tx1"/>
                            </a:gs>
                            <a:gs pos="61749">
                              <a:schemeClr val="tx1"/>
                            </a:gs>
                          </a:gsLst>
                        </a:gradFill>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6270736"/>
                  </a:ext>
                </a:extLst>
              </a:tr>
              <a:tr h="286856">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G-Cloud (UK)</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lang="en-US" sz="1200" kern="1200">
                          <a:gradFill>
                            <a:gsLst>
                              <a:gs pos="80328">
                                <a:schemeClr val="tx1"/>
                              </a:gs>
                              <a:gs pos="61749">
                                <a:schemeClr val="tx1"/>
                              </a:gs>
                            </a:gsLst>
                          </a:gradFill>
                          <a:effectLst/>
                          <a:latin typeface="Segoe UI" panose="020B0502040204020203" pitchFamily="34" charset="0"/>
                          <a:ea typeface="Segoe UI Black" panose="020B0A02040204020203" pitchFamily="34" charset="0"/>
                          <a:cs typeface="Segoe UI" panose="020B0502040204020203" pitchFamily="34" charset="0"/>
                        </a:rPr>
                        <a:t>✔</a:t>
                      </a:r>
                      <a:endParaRPr lang="en-US" sz="1200" kern="1200" dirty="0">
                        <a:gradFill>
                          <a:gsLst>
                            <a:gs pos="80328">
                              <a:schemeClr val="tx1"/>
                            </a:gs>
                            <a:gs pos="61749">
                              <a:schemeClr val="tx1"/>
                            </a:gs>
                          </a:gsLst>
                        </a:gradFill>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1590867"/>
                  </a:ext>
                </a:extLst>
              </a:tr>
              <a:tr h="286856">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Section 508 VPATs</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lang="en-US" sz="1200" kern="1200">
                          <a:gradFill>
                            <a:gsLst>
                              <a:gs pos="80328">
                                <a:schemeClr val="tx1"/>
                              </a:gs>
                              <a:gs pos="61749">
                                <a:schemeClr val="tx1"/>
                              </a:gs>
                            </a:gsLst>
                          </a:gradFill>
                          <a:effectLst/>
                          <a:latin typeface="Segoe UI" panose="020B0502040204020203" pitchFamily="34" charset="0"/>
                          <a:ea typeface="Segoe UI Black" panose="020B0A02040204020203" pitchFamily="34" charset="0"/>
                          <a:cs typeface="Segoe UI" panose="020B0502040204020203" pitchFamily="34" charset="0"/>
                        </a:rPr>
                        <a:t>✔</a:t>
                      </a:r>
                      <a:endParaRPr lang="en-US" sz="1200" kern="1200" dirty="0">
                        <a:gradFill>
                          <a:gsLst>
                            <a:gs pos="80328">
                              <a:schemeClr val="tx1"/>
                            </a:gs>
                            <a:gs pos="61749">
                              <a:schemeClr val="tx1"/>
                            </a:gs>
                          </a:gsLst>
                        </a:gradFill>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6977677"/>
                  </a:ext>
                </a:extLst>
              </a:tr>
              <a:tr h="286856">
                <a:tc>
                  <a:txBody>
                    <a:bodyPr/>
                    <a:lstStyle/>
                    <a:p>
                      <a:pPr marL="0" marR="0">
                        <a:lnSpc>
                          <a:spcPct val="90000"/>
                        </a:lnSpc>
                        <a:spcBef>
                          <a:spcPts val="0"/>
                        </a:spcBef>
                        <a:spcAft>
                          <a:spcPts val="0"/>
                        </a:spcAft>
                      </a:pPr>
                      <a:r>
                        <a:rPr lang="fr-FR" sz="1200" dirty="0">
                          <a:gradFill>
                            <a:gsLst>
                              <a:gs pos="80328">
                                <a:schemeClr val="tx1"/>
                              </a:gs>
                              <a:gs pos="61749">
                                <a:schemeClr val="tx1"/>
                              </a:gs>
                            </a:gsLst>
                          </a:gradFill>
                          <a:effectLst/>
                          <a:latin typeface="Segoe UI" panose="020B0502040204020203" pitchFamily="34" charset="0"/>
                          <a:cs typeface="Segoe UI" panose="020B0502040204020203" pitchFamily="34" charset="0"/>
                        </a:rPr>
                        <a:t>SOC 1, SOC 2 &amp; SOC 3 (SSAE 16)</a:t>
                      </a:r>
                      <a:endParaRPr lang="en-US" sz="1200" dirty="0">
                        <a:gradFill>
                          <a:gsLst>
                            <a:gs pos="80328">
                              <a:schemeClr val="tx1"/>
                            </a:gs>
                            <a:gs pos="61749">
                              <a:schemeClr val="tx1"/>
                            </a:gs>
                          </a:gsLst>
                        </a:gradFill>
                        <a:effectLst/>
                        <a:latin typeface="Segoe UI" panose="020B0502040204020203" pitchFamily="34" charset="0"/>
                        <a:ea typeface="Calibri" panose="020F0502020204030204" pitchFamily="34" charset="0"/>
                        <a:cs typeface="Segoe UI" panose="020B0502040204020203" pitchFamily="34" charset="0"/>
                      </a:endParaRP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lang="en-US" sz="1200" kern="1200">
                          <a:gradFill>
                            <a:gsLst>
                              <a:gs pos="80328">
                                <a:schemeClr val="tx1"/>
                              </a:gs>
                              <a:gs pos="61749">
                                <a:schemeClr val="tx1"/>
                              </a:gs>
                            </a:gsLst>
                          </a:gradFill>
                          <a:effectLst/>
                          <a:latin typeface="Segoe UI" panose="020B0502040204020203" pitchFamily="34" charset="0"/>
                          <a:ea typeface="Segoe UI Black" panose="020B0A02040204020203" pitchFamily="34" charset="0"/>
                          <a:cs typeface="Segoe UI" panose="020B0502040204020203" pitchFamily="34" charset="0"/>
                        </a:rPr>
                        <a:t>✔</a:t>
                      </a:r>
                      <a:endParaRPr lang="en-US" sz="1200" kern="1200" dirty="0">
                        <a:gradFill>
                          <a:gsLst>
                            <a:gs pos="80328">
                              <a:schemeClr val="tx1"/>
                            </a:gs>
                            <a:gs pos="61749">
                              <a:schemeClr val="tx1"/>
                            </a:gs>
                          </a:gsLst>
                        </a:gradFill>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6856">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200" dirty="0">
                          <a:gradFill>
                            <a:gsLst>
                              <a:gs pos="80328">
                                <a:schemeClr val="tx1"/>
                              </a:gs>
                              <a:gs pos="61749">
                                <a:schemeClr val="tx1"/>
                              </a:gs>
                            </a:gsLst>
                          </a:gradFill>
                          <a:latin typeface="Segoe UI" panose="020B0502040204020203" pitchFamily="34" charset="0"/>
                          <a:cs typeface="Segoe UI" panose="020B0502040204020203" pitchFamily="34" charset="0"/>
                        </a:rPr>
                        <a:t>Sarbanes-Oxley</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Segoe UI Black" panose="020B0A02040204020203" pitchFamily="34" charset="0"/>
                          <a:cs typeface="Segoe UI" panose="020B0502040204020203" pitchFamily="34" charset="0"/>
                        </a:rPr>
                        <a:t>✔</a:t>
                      </a:r>
                      <a:endParaRPr lang="en-US" sz="1200" kern="1200" dirty="0">
                        <a:gradFill>
                          <a:gsLst>
                            <a:gs pos="80328">
                              <a:schemeClr val="tx1"/>
                            </a:gs>
                            <a:gs pos="61749">
                              <a:schemeClr val="tx1"/>
                            </a:gs>
                          </a:gsLst>
                        </a:gradFill>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6856">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200" dirty="0">
                          <a:gradFill>
                            <a:gsLst>
                              <a:gs pos="80328">
                                <a:schemeClr val="tx1"/>
                              </a:gs>
                              <a:gs pos="61749">
                                <a:schemeClr val="tx1"/>
                              </a:gs>
                            </a:gsLst>
                          </a:gradFill>
                          <a:latin typeface="Segoe UI" panose="020B0502040204020203" pitchFamily="34" charset="0"/>
                          <a:cs typeface="Segoe UI" panose="020B0502040204020203" pitchFamily="34" charset="0"/>
                        </a:rPr>
                        <a:t>HITRUST</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Coming soon</a:t>
                      </a: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3020768"/>
                  </a:ext>
                </a:extLst>
              </a:tr>
              <a:tr h="528891">
                <a:tc>
                  <a:txBody>
                    <a:bodyPr/>
                    <a:lstStyle/>
                    <a:p>
                      <a: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200" kern="1200" baseline="0" dirty="0">
                          <a:gradFill>
                            <a:gsLst>
                              <a:gs pos="80328">
                                <a:schemeClr val="tx1"/>
                              </a:gs>
                              <a:gs pos="61749">
                                <a:schemeClr val="tx1"/>
                              </a:gs>
                            </a:gsLst>
                          </a:gradFill>
                          <a:effectLst/>
                          <a:latin typeface="Segoe UI" panose="020B0502040204020203" pitchFamily="34" charset="0"/>
                          <a:cs typeface="Segoe UI" panose="020B0502040204020203" pitchFamily="34" charset="0"/>
                        </a:rPr>
                        <a:t>FedRAMP High (in Azure </a:t>
                      </a:r>
                      <a:br>
                        <a:rPr lang="en-US" sz="1200" kern="1200" baseline="0" dirty="0">
                          <a:gradFill>
                            <a:gsLst>
                              <a:gs pos="80328">
                                <a:schemeClr val="tx1"/>
                              </a:gs>
                              <a:gs pos="61749">
                                <a:schemeClr val="tx1"/>
                              </a:gs>
                            </a:gsLst>
                          </a:gradFill>
                          <a:effectLst/>
                          <a:latin typeface="Segoe UI" panose="020B0502040204020203" pitchFamily="34" charset="0"/>
                          <a:cs typeface="Segoe UI" panose="020B0502040204020203" pitchFamily="34" charset="0"/>
                        </a:rPr>
                      </a:br>
                      <a:r>
                        <a:rPr lang="en-US" sz="1200" kern="1200" baseline="0" dirty="0">
                          <a:gradFill>
                            <a:gsLst>
                              <a:gs pos="80328">
                                <a:schemeClr val="tx1"/>
                              </a:gs>
                              <a:gs pos="61749">
                                <a:schemeClr val="tx1"/>
                              </a:gs>
                            </a:gsLst>
                          </a:gradFill>
                          <a:effectLst/>
                          <a:latin typeface="Segoe UI" panose="020B0502040204020203" pitchFamily="34" charset="0"/>
                          <a:cs typeface="Segoe UI" panose="020B0502040204020203" pitchFamily="34" charset="0"/>
                        </a:rPr>
                        <a:t>Government environment)</a:t>
                      </a:r>
                      <a:endParaRPr lang="en-US" sz="1200" b="1" kern="1200" baseline="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endParaRPr>
                    </a:p>
                  </a:txBody>
                  <a:tcPr marL="179285" marR="0" marT="62750" marB="14342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Segoe UI Black" panose="020B0A02040204020203" pitchFamily="34" charset="0"/>
                          <a:cs typeface="Segoe UI" panose="020B0502040204020203" pitchFamily="34" charset="0"/>
                        </a:rPr>
                        <a:t>✔</a:t>
                      </a:r>
                      <a:endParaRPr lang="en-US" sz="1200" kern="1200" dirty="0">
                        <a:gradFill>
                          <a:gsLst>
                            <a:gs pos="80328">
                              <a:schemeClr val="tx1"/>
                            </a:gs>
                            <a:gs pos="61749">
                              <a:schemeClr val="tx1"/>
                            </a:gs>
                          </a:gsLst>
                        </a:gradFill>
                        <a:latin typeface="Segoe UI" panose="020B0502040204020203" pitchFamily="34" charset="0"/>
                        <a:ea typeface="+mn-ea"/>
                        <a:cs typeface="Segoe UI" panose="020B0502040204020203" pitchFamily="34" charset="0"/>
                      </a:endParaRPr>
                    </a:p>
                  </a:txBody>
                  <a:tcPr marL="0" marR="0" marT="62750" marB="14342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12" name="TextBox 11">
            <a:extLst>
              <a:ext uri="{FF2B5EF4-FFF2-40B4-BE49-F238E27FC236}">
                <a16:creationId xmlns:a16="http://schemas.microsoft.com/office/drawing/2014/main" id="{E488BF92-DBAB-4FE8-9379-20F22EF26B58}"/>
              </a:ext>
            </a:extLst>
          </p:cNvPr>
          <p:cNvSpPr txBox="1"/>
          <p:nvPr/>
        </p:nvSpPr>
        <p:spPr>
          <a:xfrm>
            <a:off x="269241" y="5812784"/>
            <a:ext cx="8516004" cy="561211"/>
          </a:xfrm>
          <a:prstGeom prst="rect">
            <a:avLst/>
          </a:prstGeom>
          <a:noFill/>
        </p:spPr>
        <p:txBody>
          <a:bodyPr wrap="square" lIns="179285" tIns="143428" rIns="179285" bIns="143428" rtlCol="0">
            <a:spAutoFit/>
          </a:bodyPr>
          <a:lstStyle/>
          <a:p>
            <a:pPr defTabSz="896386">
              <a:defRPr/>
            </a:pPr>
            <a:r>
              <a:rPr lang="en-US" sz="882" kern="0" dirty="0">
                <a:gradFill>
                  <a:gsLst>
                    <a:gs pos="80328">
                      <a:srgbClr val="353535"/>
                    </a:gs>
                    <a:gs pos="61749">
                      <a:srgbClr val="353535"/>
                    </a:gs>
                  </a:gsLst>
                  <a:lin ang="5400000" scaled="0"/>
                </a:gradFill>
                <a:latin typeface="Segoe UI" panose="020B0502040204020203" pitchFamily="34" charset="0"/>
                <a:cs typeface="Segoe UI" panose="020B0502040204020203" pitchFamily="34" charset="0"/>
              </a:rPr>
              <a:t>All dates are subject to change; this information is a best estimate based on June 2017. Audit schedules are hard to predict and can be outside Microsoft’s control. Some certifications have an annual audit window and failure to pass the audit could result in a 1 year delay.</a:t>
            </a:r>
          </a:p>
        </p:txBody>
      </p:sp>
      <p:graphicFrame>
        <p:nvGraphicFramePr>
          <p:cNvPr id="13" name="Table 12">
            <a:extLst>
              <a:ext uri="{FF2B5EF4-FFF2-40B4-BE49-F238E27FC236}">
                <a16:creationId xmlns:a16="http://schemas.microsoft.com/office/drawing/2014/main" id="{BA87C7CB-B292-4663-9E29-ED6CA9234D76}"/>
              </a:ext>
            </a:extLst>
          </p:cNvPr>
          <p:cNvGraphicFramePr>
            <a:graphicFrameLocks noGrp="1"/>
          </p:cNvGraphicFramePr>
          <p:nvPr>
            <p:extLst/>
          </p:nvPr>
        </p:nvGraphicFramePr>
        <p:xfrm>
          <a:off x="4192258" y="1367246"/>
          <a:ext cx="3809805" cy="3251064"/>
        </p:xfrm>
        <a:graphic>
          <a:graphicData uri="http://schemas.openxmlformats.org/drawingml/2006/table">
            <a:tbl>
              <a:tblPr firstRow="1" firstCol="1" bandRow="1"/>
              <a:tblGrid>
                <a:gridCol w="2420347">
                  <a:extLst>
                    <a:ext uri="{9D8B030D-6E8A-4147-A177-3AD203B41FA5}">
                      <a16:colId xmlns:a16="http://schemas.microsoft.com/office/drawing/2014/main" val="20000"/>
                    </a:ext>
                  </a:extLst>
                </a:gridCol>
                <a:gridCol w="1389458">
                  <a:extLst>
                    <a:ext uri="{9D8B030D-6E8A-4147-A177-3AD203B41FA5}">
                      <a16:colId xmlns:a16="http://schemas.microsoft.com/office/drawing/2014/main" val="1250221636"/>
                    </a:ext>
                  </a:extLst>
                </a:gridCol>
              </a:tblGrid>
              <a:tr h="475105">
                <a:tc>
                  <a:txBody>
                    <a:bodyPr/>
                    <a:lstStyle/>
                    <a:p>
                      <a:pPr marL="0" marR="0" lvl="0" indent="0" algn="l" defTabSz="932563" rtl="0" eaLnBrk="1" fontAlgn="auto" latinLnBrk="0" hangingPunct="1">
                        <a:lnSpc>
                          <a:spcPct val="90000"/>
                        </a:lnSpc>
                        <a:spcBef>
                          <a:spcPts val="0"/>
                        </a:spcBef>
                        <a:spcAft>
                          <a:spcPts val="0"/>
                        </a:spcAft>
                        <a:buClrTx/>
                        <a:buSzTx/>
                        <a:buFontTx/>
                        <a:buNone/>
                        <a:tabLst/>
                        <a:defRPr/>
                      </a:pPr>
                      <a:r>
                        <a:rPr lang="en-US" sz="1400" kern="1200" dirty="0">
                          <a:gradFill>
                            <a:gsLst>
                              <a:gs pos="92350">
                                <a:schemeClr val="tx2"/>
                              </a:gs>
                              <a:gs pos="80328">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Regions (</a:t>
                      </a:r>
                      <a:r>
                        <a:rPr lang="en-US" sz="1400" kern="1200" dirty="0">
                          <a:gradFill>
                            <a:gsLst>
                              <a:gs pos="92350">
                                <a:schemeClr val="tx2"/>
                              </a:gs>
                              <a:gs pos="80328">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hlinkClick r:id="rId3"/>
                        </a:rPr>
                        <a:t>data locations</a:t>
                      </a:r>
                      <a:r>
                        <a:rPr lang="en-US" sz="1400" kern="1200" dirty="0">
                          <a:gradFill>
                            <a:gsLst>
                              <a:gs pos="92350">
                                <a:schemeClr val="tx2"/>
                              </a:gs>
                              <a:gs pos="80328">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 </a:t>
                      </a:r>
                    </a:p>
                  </a:txBody>
                  <a:tcPr marL="179285" marR="0" marT="143428" marB="14342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400" kern="1200" noProof="0" dirty="0">
                          <a:gradFill>
                            <a:gsLst>
                              <a:gs pos="92350">
                                <a:schemeClr val="tx2"/>
                              </a:gs>
                              <a:gs pos="80328">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Availability</a:t>
                      </a:r>
                    </a:p>
                  </a:txBody>
                  <a:tcPr marL="0" marR="0" marT="143428" marB="143428"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12883482"/>
                  </a:ext>
                </a:extLst>
              </a:tr>
              <a:tr h="367534">
                <a:tc>
                  <a:txBody>
                    <a:bodyPr/>
                    <a:lstStyle/>
                    <a:p>
                      <a:pPr marL="0" marR="0" algn="l" defTabSz="932563" rtl="0" eaLnBrk="1" latinLnBrk="0" hangingPunct="1">
                        <a:lnSpc>
                          <a:spcPct val="90000"/>
                        </a:lnSpc>
                        <a:spcBef>
                          <a:spcPts val="0"/>
                        </a:spcBef>
                        <a:spcAft>
                          <a:spcPts val="0"/>
                        </a:spcAft>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Asia Pacific</a:t>
                      </a:r>
                    </a:p>
                  </a:txBody>
                  <a:tcPr marL="179285" marR="0" marT="143428"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p>
                  </a:txBody>
                  <a:tcPr marL="0" marR="0" marT="143428"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6856">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Australia</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endPar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6856">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Brazil</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endPar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4983510"/>
                  </a:ext>
                </a:extLst>
              </a:tr>
              <a:tr h="286856">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Canada</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endPar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4594757"/>
                  </a:ext>
                </a:extLst>
              </a:tr>
              <a:tr h="286856">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Europe</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endPar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4705897"/>
                  </a:ext>
                </a:extLst>
              </a:tr>
              <a:tr h="286856">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India</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endPar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7468724"/>
                  </a:ext>
                </a:extLst>
              </a:tr>
              <a:tr h="286856">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Japan</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2825818"/>
                  </a:ext>
                </a:extLst>
              </a:tr>
              <a:tr h="286856">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United Kingdom</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3332300"/>
                  </a:ext>
                </a:extLst>
              </a:tr>
              <a:tr h="367534">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United States</a:t>
                      </a:r>
                    </a:p>
                  </a:txBody>
                  <a:tcPr marL="179285" marR="0" marT="62750" marB="14342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p>
                  </a:txBody>
                  <a:tcPr marL="0" marR="0" marT="62750" marB="14342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2883046"/>
                  </a:ext>
                </a:extLst>
              </a:tr>
            </a:tbl>
          </a:graphicData>
        </a:graphic>
      </p:graphicFrame>
      <p:graphicFrame>
        <p:nvGraphicFramePr>
          <p:cNvPr id="14" name="Table 13">
            <a:extLst>
              <a:ext uri="{FF2B5EF4-FFF2-40B4-BE49-F238E27FC236}">
                <a16:creationId xmlns:a16="http://schemas.microsoft.com/office/drawing/2014/main" id="{B629DAA3-0888-4EBA-84A6-4BDBDCEC3F09}"/>
              </a:ext>
            </a:extLst>
          </p:cNvPr>
          <p:cNvGraphicFramePr>
            <a:graphicFrameLocks noGrp="1"/>
          </p:cNvGraphicFramePr>
          <p:nvPr>
            <p:extLst/>
          </p:nvPr>
        </p:nvGraphicFramePr>
        <p:xfrm>
          <a:off x="8115276" y="1367246"/>
          <a:ext cx="3809805" cy="1510512"/>
        </p:xfrm>
        <a:graphic>
          <a:graphicData uri="http://schemas.openxmlformats.org/drawingml/2006/table">
            <a:tbl>
              <a:tblPr firstRow="1" firstCol="1" bandRow="1"/>
              <a:tblGrid>
                <a:gridCol w="2420347">
                  <a:extLst>
                    <a:ext uri="{9D8B030D-6E8A-4147-A177-3AD203B41FA5}">
                      <a16:colId xmlns:a16="http://schemas.microsoft.com/office/drawing/2014/main" val="20000"/>
                    </a:ext>
                  </a:extLst>
                </a:gridCol>
                <a:gridCol w="1389458">
                  <a:extLst>
                    <a:ext uri="{9D8B030D-6E8A-4147-A177-3AD203B41FA5}">
                      <a16:colId xmlns:a16="http://schemas.microsoft.com/office/drawing/2014/main" val="1250221636"/>
                    </a:ext>
                  </a:extLst>
                </a:gridCol>
              </a:tblGrid>
              <a:tr h="475105">
                <a:tc>
                  <a:txBody>
                    <a:bodyPr/>
                    <a:lstStyle/>
                    <a:p>
                      <a:pPr marL="0" marR="0" lvl="0" indent="0" algn="l" defTabSz="932563" rtl="0" eaLnBrk="1" fontAlgn="auto" latinLnBrk="0" hangingPunct="1">
                        <a:lnSpc>
                          <a:spcPct val="90000"/>
                        </a:lnSpc>
                        <a:spcBef>
                          <a:spcPts val="0"/>
                        </a:spcBef>
                        <a:spcAft>
                          <a:spcPts val="0"/>
                        </a:spcAft>
                        <a:buClrTx/>
                        <a:buSzTx/>
                        <a:buFontTx/>
                        <a:buNone/>
                        <a:tabLst/>
                        <a:defRPr/>
                      </a:pPr>
                      <a:r>
                        <a:rPr lang="en-US" sz="1400" kern="1200" dirty="0">
                          <a:gradFill>
                            <a:gsLst>
                              <a:gs pos="92350">
                                <a:schemeClr val="tx2"/>
                              </a:gs>
                              <a:gs pos="80328">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National clouds</a:t>
                      </a:r>
                    </a:p>
                  </a:txBody>
                  <a:tcPr marL="179285" marR="0" marT="143428" marB="143428"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400" kern="1200" noProof="0" dirty="0">
                          <a:gradFill>
                            <a:gsLst>
                              <a:gs pos="92350">
                                <a:schemeClr val="tx2"/>
                              </a:gs>
                              <a:gs pos="80328">
                                <a:schemeClr val="tx2"/>
                              </a:gs>
                            </a:gsLst>
                          </a:gradFill>
                          <a:effectLst/>
                          <a:latin typeface="Segoe UI Semibold" panose="020B0702040204020203" pitchFamily="34" charset="0"/>
                          <a:ea typeface="Segoe UI Black" panose="020B0A02040204020203" pitchFamily="34" charset="0"/>
                          <a:cs typeface="Segoe UI Semibold" panose="020B0702040204020203" pitchFamily="34" charset="0"/>
                        </a:rPr>
                        <a:t>Availability</a:t>
                      </a:r>
                    </a:p>
                  </a:txBody>
                  <a:tcPr marL="0" marR="0" marT="143428" marB="143428"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12883482"/>
                  </a:ext>
                </a:extLst>
              </a:tr>
              <a:tr h="367534">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US Government </a:t>
                      </a:r>
                    </a:p>
                  </a:txBody>
                  <a:tcPr marL="179285" marR="0" marT="143428"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p>
                  </a:txBody>
                  <a:tcPr marL="0" marR="0" marT="143428"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4705897"/>
                  </a:ext>
                </a:extLst>
              </a:tr>
              <a:tr h="286856">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China</a:t>
                      </a:r>
                    </a:p>
                  </a:txBody>
                  <a:tcPr marL="179285"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endPar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endParaRPr>
                    </a:p>
                  </a:txBody>
                  <a:tcPr marL="0" marR="0" marT="62750" marB="6275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4260897"/>
                  </a:ext>
                </a:extLst>
              </a:tr>
              <a:tr h="367534">
                <a:tc>
                  <a:txBody>
                    <a:bodyPr/>
                    <a:lstStyle/>
                    <a:p>
                      <a:pPr marL="0" marR="0" indent="0" algn="l" defTabSz="932563" rtl="0" eaLnBrk="1" fontAlgn="auto" latinLnBrk="0" hangingPunct="1">
                        <a:lnSpc>
                          <a:spcPct val="90000"/>
                        </a:lnSpc>
                        <a:spcBef>
                          <a:spcPts val="0"/>
                        </a:spcBef>
                        <a:spcAft>
                          <a:spcPts val="0"/>
                        </a:spcAft>
                        <a:buClrTx/>
                        <a:buSzTx/>
                        <a:buFontTx/>
                        <a:buNone/>
                        <a:tabLst/>
                        <a:defRPr/>
                      </a:pPr>
                      <a:r>
                        <a:rPr lang="en-US" sz="1200" kern="120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Germany</a:t>
                      </a:r>
                    </a:p>
                  </a:txBody>
                  <a:tcPr marL="179285" marR="0" marT="62750" marB="14342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563" rtl="0" eaLnBrk="1" fontAlgn="auto" latinLnBrk="0" hangingPunct="1">
                        <a:lnSpc>
                          <a:spcPct val="90000"/>
                        </a:lnSpc>
                        <a:spcBef>
                          <a:spcPts val="0"/>
                        </a:spcBef>
                        <a:spcAft>
                          <a:spcPts val="0"/>
                        </a:spcAft>
                        <a:buClrTx/>
                        <a:buSzTx/>
                        <a:buFontTx/>
                        <a:buNone/>
                        <a:tabLst/>
                        <a:defRPr/>
                      </a:pPr>
                      <a:r>
                        <a:rPr lang="en-US" sz="1200" kern="1200" noProof="0" dirty="0">
                          <a:gradFill>
                            <a:gsLst>
                              <a:gs pos="80328">
                                <a:schemeClr val="tx1"/>
                              </a:gs>
                              <a:gs pos="61749">
                                <a:schemeClr val="tx1"/>
                              </a:gs>
                            </a:gsLst>
                          </a:gradFill>
                          <a:effectLst/>
                          <a:latin typeface="Segoe UI" panose="020B0502040204020203" pitchFamily="34" charset="0"/>
                          <a:ea typeface="+mn-ea"/>
                          <a:cs typeface="Segoe UI" panose="020B0502040204020203" pitchFamily="34" charset="0"/>
                        </a:rPr>
                        <a:t>✔</a:t>
                      </a:r>
                    </a:p>
                  </a:txBody>
                  <a:tcPr marL="0" marR="0" marT="62750" marB="14342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218790"/>
                  </a:ext>
                </a:extLst>
              </a:tr>
            </a:tbl>
          </a:graphicData>
        </a:graphic>
      </p:graphicFrame>
      <p:cxnSp>
        <p:nvCxnSpPr>
          <p:cNvPr id="15" name="Straight Connector 14">
            <a:extLst>
              <a:ext uri="{FF2B5EF4-FFF2-40B4-BE49-F238E27FC236}">
                <a16:creationId xmlns:a16="http://schemas.microsoft.com/office/drawing/2014/main" id="{309CDA41-312C-4BEC-A417-2EF4AA3C0D6B}"/>
              </a:ext>
            </a:extLst>
          </p:cNvPr>
          <p:cNvCxnSpPr/>
          <p:nvPr/>
        </p:nvCxnSpPr>
        <p:spPr>
          <a:xfrm>
            <a:off x="4192258" y="5903154"/>
            <a:ext cx="3809805" cy="0"/>
          </a:xfrm>
          <a:prstGeom prst="line">
            <a:avLst/>
          </a:prstGeom>
          <a:ln w="63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27F3E6-029E-4488-A1C2-10E6AD2CE83B}"/>
              </a:ext>
            </a:extLst>
          </p:cNvPr>
          <p:cNvCxnSpPr/>
          <p:nvPr/>
        </p:nvCxnSpPr>
        <p:spPr>
          <a:xfrm>
            <a:off x="8115276" y="5903154"/>
            <a:ext cx="3809805" cy="0"/>
          </a:xfrm>
          <a:prstGeom prst="line">
            <a:avLst/>
          </a:prstGeom>
          <a:ln w="63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E95B0D-F581-40B0-B82A-5C6DAFF50BFD}"/>
              </a:ext>
            </a:extLst>
          </p:cNvPr>
          <p:cNvCxnSpPr/>
          <p:nvPr/>
        </p:nvCxnSpPr>
        <p:spPr>
          <a:xfrm>
            <a:off x="269241" y="5903154"/>
            <a:ext cx="3809805" cy="0"/>
          </a:xfrm>
          <a:prstGeom prst="line">
            <a:avLst/>
          </a:prstGeom>
          <a:ln w="63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37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secure your data?</a:t>
            </a:r>
          </a:p>
        </p:txBody>
      </p:sp>
    </p:spTree>
    <p:extLst>
      <p:ext uri="{BB962C8B-B14F-4D97-AF65-F5344CB8AC3E}">
        <p14:creationId xmlns:p14="http://schemas.microsoft.com/office/powerpoint/2010/main" val="15986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DE2F32-989A-430D-A255-58042015B639}"/>
              </a:ext>
            </a:extLst>
          </p:cNvPr>
          <p:cNvSpPr>
            <a:spLocks noGrp="1"/>
          </p:cNvSpPr>
          <p:nvPr>
            <p:ph type="title"/>
          </p:nvPr>
        </p:nvSpPr>
        <p:spPr/>
        <p:txBody>
          <a:bodyPr/>
          <a:lstStyle/>
          <a:p>
            <a:r>
              <a:rPr lang="en-US" dirty="0"/>
              <a:t>How to secure your content</a:t>
            </a:r>
          </a:p>
        </p:txBody>
      </p:sp>
      <p:sp>
        <p:nvSpPr>
          <p:cNvPr id="5" name="Text Placeholder 4">
            <a:extLst>
              <a:ext uri="{FF2B5EF4-FFF2-40B4-BE49-F238E27FC236}">
                <a16:creationId xmlns:a16="http://schemas.microsoft.com/office/drawing/2014/main" id="{2E591FFA-6916-4A4B-B8C4-C03F68A84634}"/>
              </a:ext>
            </a:extLst>
          </p:cNvPr>
          <p:cNvSpPr>
            <a:spLocks noGrp="1"/>
          </p:cNvSpPr>
          <p:nvPr>
            <p:ph type="body" sz="quarter" idx="10"/>
          </p:nvPr>
        </p:nvSpPr>
        <p:spPr>
          <a:xfrm>
            <a:off x="207396" y="1609147"/>
            <a:ext cx="11655078" cy="3989682"/>
          </a:xfrm>
        </p:spPr>
        <p:txBody>
          <a:bodyPr/>
          <a:lstStyle/>
          <a:p>
            <a:pPr marL="560241" indent="-560241">
              <a:buFont typeface="Arial" panose="020B0604020202020204" pitchFamily="34" charset="0"/>
              <a:buChar char="•"/>
            </a:pPr>
            <a:r>
              <a:rPr lang="en-US" dirty="0"/>
              <a:t>Data in your workspace is yours alone</a:t>
            </a:r>
          </a:p>
          <a:p>
            <a:pPr marL="560241" indent="-560241">
              <a:buFont typeface="Arial" panose="020B0604020202020204" pitchFamily="34" charset="0"/>
              <a:buChar char="•"/>
            </a:pPr>
            <a:r>
              <a:rPr lang="en-US" dirty="0"/>
              <a:t>You can </a:t>
            </a:r>
            <a:r>
              <a:rPr lang="en-US" b="1" dirty="0"/>
              <a:t>share dashboards </a:t>
            </a:r>
            <a:r>
              <a:rPr lang="en-US" dirty="0"/>
              <a:t>with others to see</a:t>
            </a:r>
          </a:p>
          <a:p>
            <a:pPr marL="560241" indent="-560241">
              <a:buFont typeface="Arial" panose="020B0604020202020204" pitchFamily="34" charset="0"/>
              <a:buChar char="•"/>
            </a:pPr>
            <a:r>
              <a:rPr lang="en-US" dirty="0"/>
              <a:t>You can create an </a:t>
            </a:r>
            <a:r>
              <a:rPr lang="en-US" b="1" dirty="0"/>
              <a:t>App Workspace</a:t>
            </a:r>
            <a:r>
              <a:rPr lang="en-US" dirty="0"/>
              <a:t> to collaborate with others</a:t>
            </a:r>
          </a:p>
          <a:p>
            <a:pPr marL="560241" indent="-560241">
              <a:buFont typeface="Arial" panose="020B0604020202020204" pitchFamily="34" charset="0"/>
              <a:buChar char="•"/>
            </a:pPr>
            <a:r>
              <a:rPr lang="en-US" dirty="0"/>
              <a:t>You can </a:t>
            </a:r>
            <a:r>
              <a:rPr lang="en-US" b="1" dirty="0"/>
              <a:t>distribute an App</a:t>
            </a:r>
            <a:r>
              <a:rPr lang="en-US" dirty="0"/>
              <a:t> for consumption to users inside (and outside*) your organization using </a:t>
            </a:r>
            <a:r>
              <a:rPr lang="en-US" dirty="0" err="1"/>
              <a:t>AppSource</a:t>
            </a:r>
            <a:r>
              <a:rPr lang="en-US" dirty="0"/>
              <a:t> or direct URL</a:t>
            </a:r>
          </a:p>
          <a:p>
            <a:pPr marL="560241" indent="-560241">
              <a:buFont typeface="Arial" panose="020B0604020202020204" pitchFamily="34" charset="0"/>
              <a:buChar char="•"/>
            </a:pPr>
            <a:r>
              <a:rPr lang="en-US" dirty="0"/>
              <a:t>You can secure rows of data with Row Level Security</a:t>
            </a:r>
          </a:p>
          <a:p>
            <a:endParaRPr lang="en-US" b="1" dirty="0"/>
          </a:p>
          <a:p>
            <a:endParaRPr lang="en-US" sz="1029" b="1" dirty="0"/>
          </a:p>
          <a:p>
            <a:r>
              <a:rPr lang="en-US" sz="1029" b="1" dirty="0"/>
              <a:t>*this is a roadmap item</a:t>
            </a:r>
          </a:p>
        </p:txBody>
      </p:sp>
    </p:spTree>
    <p:extLst>
      <p:ext uri="{BB962C8B-B14F-4D97-AF65-F5344CB8AC3E}">
        <p14:creationId xmlns:p14="http://schemas.microsoft.com/office/powerpoint/2010/main" val="110141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D19E544-9518-427D-9F8C-77D1C5460505}"/>
              </a:ext>
            </a:extLst>
          </p:cNvPr>
          <p:cNvSpPr>
            <a:spLocks noGrp="1"/>
          </p:cNvSpPr>
          <p:nvPr>
            <p:ph type="body" sz="quarter" idx="10"/>
          </p:nvPr>
        </p:nvSpPr>
        <p:spPr>
          <a:xfrm>
            <a:off x="269239" y="1189495"/>
            <a:ext cx="11653523" cy="5696593"/>
          </a:xfrm>
        </p:spPr>
        <p:txBody>
          <a:bodyPr/>
          <a:lstStyle/>
          <a:p>
            <a:r>
              <a:rPr lang="en-US" dirty="0"/>
              <a:t>RLS means Row Level Security</a:t>
            </a:r>
          </a:p>
          <a:p>
            <a:r>
              <a:rPr lang="en-US" dirty="0"/>
              <a:t>It allows you to control what data a report user can see</a:t>
            </a:r>
          </a:p>
          <a:p>
            <a:endParaRPr lang="en-US" dirty="0"/>
          </a:p>
          <a:p>
            <a:endParaRPr lang="en-US" dirty="0"/>
          </a:p>
          <a:p>
            <a:endParaRPr lang="en-US" dirty="0"/>
          </a:p>
          <a:p>
            <a:endParaRPr lang="en-US" dirty="0"/>
          </a:p>
          <a:p>
            <a:endParaRPr lang="en-US" dirty="0"/>
          </a:p>
          <a:p>
            <a:r>
              <a:rPr lang="en-US" dirty="0"/>
              <a:t>Can be used in Power BI and Analysis Services </a:t>
            </a:r>
          </a:p>
          <a:p>
            <a:pPr lvl="1"/>
            <a:r>
              <a:rPr lang="en-US" dirty="0"/>
              <a:t>Additionally security can also be added through SSAS like object level security, SSO and Always Encrypted</a:t>
            </a:r>
          </a:p>
        </p:txBody>
      </p:sp>
      <p:sp>
        <p:nvSpPr>
          <p:cNvPr id="3" name="Title 2">
            <a:extLst>
              <a:ext uri="{FF2B5EF4-FFF2-40B4-BE49-F238E27FC236}">
                <a16:creationId xmlns:a16="http://schemas.microsoft.com/office/drawing/2014/main" id="{401E7D42-6F89-4465-9014-7D68E22374E6}"/>
              </a:ext>
            </a:extLst>
          </p:cNvPr>
          <p:cNvSpPr>
            <a:spLocks noGrp="1"/>
          </p:cNvSpPr>
          <p:nvPr>
            <p:ph type="title"/>
          </p:nvPr>
        </p:nvSpPr>
        <p:spPr/>
        <p:txBody>
          <a:bodyPr/>
          <a:lstStyle/>
          <a:p>
            <a:r>
              <a:rPr lang="en-US" dirty="0"/>
              <a:t>Using Row Level Security</a:t>
            </a:r>
          </a:p>
        </p:txBody>
      </p:sp>
      <p:pic>
        <p:nvPicPr>
          <p:cNvPr id="5" name="Picture 4">
            <a:extLst>
              <a:ext uri="{FF2B5EF4-FFF2-40B4-BE49-F238E27FC236}">
                <a16:creationId xmlns:a16="http://schemas.microsoft.com/office/drawing/2014/main" id="{AF7F91D2-AEF0-400C-A16A-67830D97FBE5}"/>
              </a:ext>
            </a:extLst>
          </p:cNvPr>
          <p:cNvPicPr>
            <a:picLocks noChangeAspect="1"/>
          </p:cNvPicPr>
          <p:nvPr/>
        </p:nvPicPr>
        <p:blipFill>
          <a:blip r:embed="rId3"/>
          <a:stretch>
            <a:fillRect/>
          </a:stretch>
        </p:blipFill>
        <p:spPr>
          <a:xfrm>
            <a:off x="4233644" y="1785968"/>
            <a:ext cx="2567249" cy="2502420"/>
          </a:xfrm>
          <a:prstGeom prst="rect">
            <a:avLst/>
          </a:prstGeom>
        </p:spPr>
      </p:pic>
    </p:spTree>
    <p:extLst>
      <p:ext uri="{BB962C8B-B14F-4D97-AF65-F5344CB8AC3E}">
        <p14:creationId xmlns:p14="http://schemas.microsoft.com/office/powerpoint/2010/main" val="83100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RLS demo</a:t>
            </a:r>
          </a:p>
        </p:txBody>
      </p:sp>
    </p:spTree>
    <p:extLst>
      <p:ext uri="{BB962C8B-B14F-4D97-AF65-F5344CB8AC3E}">
        <p14:creationId xmlns:p14="http://schemas.microsoft.com/office/powerpoint/2010/main" val="3933948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65" dirty="0"/>
              <a:t>Dynamic Row Level security	</a:t>
            </a:r>
          </a:p>
        </p:txBody>
      </p:sp>
      <p:sp>
        <p:nvSpPr>
          <p:cNvPr id="3" name="Text Placeholder 2"/>
          <p:cNvSpPr>
            <a:spLocks noGrp="1"/>
          </p:cNvSpPr>
          <p:nvPr>
            <p:ph idx="4294967295"/>
          </p:nvPr>
        </p:nvSpPr>
        <p:spPr>
          <a:xfrm>
            <a:off x="409948" y="1690688"/>
            <a:ext cx="10943852" cy="5014570"/>
          </a:xfrm>
        </p:spPr>
        <p:txBody>
          <a:bodyPr>
            <a:normAutofit/>
          </a:bodyPr>
          <a:lstStyle/>
          <a:p>
            <a:r>
              <a:rPr lang="en-US" sz="3600" dirty="0"/>
              <a:t>Dynamic Row Level Security allows you to determine which rows of data are available based on data in the model.</a:t>
            </a:r>
          </a:p>
          <a:p>
            <a:r>
              <a:rPr lang="en-US" sz="3600" dirty="0"/>
              <a:t>Reduces maintenance costs</a:t>
            </a:r>
          </a:p>
          <a:p>
            <a:r>
              <a:rPr lang="en-US" sz="3600" dirty="0"/>
              <a:t>Allows updates by just refreshing data </a:t>
            </a:r>
          </a:p>
          <a:p>
            <a:r>
              <a:rPr lang="en-US" sz="3600" dirty="0"/>
              <a:t>Used by most enterprise models</a:t>
            </a:r>
            <a:endParaRPr lang="en-US" dirty="0"/>
          </a:p>
        </p:txBody>
      </p:sp>
    </p:spTree>
    <p:extLst>
      <p:ext uri="{BB962C8B-B14F-4D97-AF65-F5344CB8AC3E}">
        <p14:creationId xmlns:p14="http://schemas.microsoft.com/office/powerpoint/2010/main" val="262588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48998" y="259873"/>
            <a:ext cx="11147432" cy="74776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r>
              <a:rPr lang="en-US" sz="5399" dirty="0">
                <a:solidFill>
                  <a:schemeClr val="tx1"/>
                </a:solidFill>
              </a:rPr>
              <a:t>Setting up dynamic RLS</a:t>
            </a:r>
          </a:p>
        </p:txBody>
      </p:sp>
      <p:sp>
        <p:nvSpPr>
          <p:cNvPr id="6" name="Text Placeholder 1"/>
          <p:cNvSpPr txBox="1">
            <a:spLocks/>
          </p:cNvSpPr>
          <p:nvPr/>
        </p:nvSpPr>
        <p:spPr>
          <a:xfrm>
            <a:off x="248998" y="1360443"/>
            <a:ext cx="11647423" cy="4628190"/>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99" dirty="0">
                <a:solidFill>
                  <a:schemeClr val="tx1"/>
                </a:solidFill>
              </a:rPr>
              <a:t>Use Bi-Directional cross filtering and a particular model that stores usernames</a:t>
            </a:r>
          </a:p>
          <a:p>
            <a:r>
              <a:rPr lang="en-US" sz="3599" dirty="0">
                <a:solidFill>
                  <a:schemeClr val="tx1"/>
                </a:solidFill>
              </a:rPr>
              <a:t>Use a single DAX function =USERNAME() to initiate security</a:t>
            </a:r>
          </a:p>
          <a:p>
            <a:r>
              <a:rPr lang="en-US" sz="3599" dirty="0">
                <a:solidFill>
                  <a:schemeClr val="tx1"/>
                </a:solidFill>
              </a:rPr>
              <a:t>Two functions available:</a:t>
            </a:r>
          </a:p>
          <a:p>
            <a:pPr lvl="1"/>
            <a:r>
              <a:rPr lang="en-US" sz="3527" dirty="0">
                <a:solidFill>
                  <a:schemeClr val="tx1"/>
                </a:solidFill>
              </a:rPr>
              <a:t>USERNAME = current user’s the domain and username</a:t>
            </a:r>
          </a:p>
          <a:p>
            <a:pPr lvl="1"/>
            <a:r>
              <a:rPr lang="en-US" sz="3527" dirty="0">
                <a:solidFill>
                  <a:schemeClr val="tx1"/>
                </a:solidFill>
              </a:rPr>
              <a:t>USERPRINCIPLENAME = current user’s name in UPN</a:t>
            </a:r>
            <a:endParaRPr lang="en-US" sz="3207" dirty="0">
              <a:solidFill>
                <a:schemeClr val="tx1"/>
              </a:solidFill>
            </a:endParaRPr>
          </a:p>
          <a:p>
            <a:endParaRPr lang="en-US" sz="3599" dirty="0">
              <a:solidFill>
                <a:schemeClr val="tx1"/>
              </a:solidFill>
            </a:endParaRPr>
          </a:p>
          <a:p>
            <a:endParaRPr lang="en-US" sz="3599" dirty="0">
              <a:solidFill>
                <a:schemeClr val="tx1"/>
              </a:solidFill>
            </a:endParaRPr>
          </a:p>
        </p:txBody>
      </p:sp>
    </p:spTree>
    <p:extLst>
      <p:ext uri="{BB962C8B-B14F-4D97-AF65-F5344CB8AC3E}">
        <p14:creationId xmlns:p14="http://schemas.microsoft.com/office/powerpoint/2010/main" val="1935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53" y="1090320"/>
            <a:ext cx="11116558" cy="5671596"/>
          </a:xfrm>
          <a:prstGeom prst="rect">
            <a:avLst/>
          </a:prstGeom>
        </p:spPr>
      </p:pic>
      <p:sp>
        <p:nvSpPr>
          <p:cNvPr id="5" name="Rectangle 4"/>
          <p:cNvSpPr/>
          <p:nvPr/>
        </p:nvSpPr>
        <p:spPr>
          <a:xfrm>
            <a:off x="8630665" y="5693538"/>
            <a:ext cx="2090817" cy="555628"/>
          </a:xfrm>
          <a:prstGeom prst="rect">
            <a:avLst/>
          </a:prstGeom>
          <a:solidFill>
            <a:srgbClr val="466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99" dirty="0">
                <a:solidFill>
                  <a:srgbClr val="FFFFFF"/>
                </a:solidFill>
              </a:rPr>
              <a:t>Filter by Username</a:t>
            </a:r>
          </a:p>
        </p:txBody>
      </p:sp>
      <p:sp>
        <p:nvSpPr>
          <p:cNvPr id="6" name="Rectangle 5"/>
          <p:cNvSpPr/>
          <p:nvPr/>
        </p:nvSpPr>
        <p:spPr>
          <a:xfrm>
            <a:off x="5059360" y="5693537"/>
            <a:ext cx="2090817" cy="555628"/>
          </a:xfrm>
          <a:prstGeom prst="rect">
            <a:avLst/>
          </a:prstGeom>
          <a:solidFill>
            <a:srgbClr val="466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99" dirty="0">
                <a:solidFill>
                  <a:srgbClr val="FFFFFF"/>
                </a:solidFill>
              </a:rPr>
              <a:t>Filter by Username</a:t>
            </a:r>
          </a:p>
        </p:txBody>
      </p:sp>
      <p:pic>
        <p:nvPicPr>
          <p:cNvPr id="3" name="Picture 2"/>
          <p:cNvPicPr>
            <a:picLocks noChangeAspect="1"/>
          </p:cNvPicPr>
          <p:nvPr/>
        </p:nvPicPr>
        <p:blipFill>
          <a:blip r:embed="rId4"/>
          <a:stretch>
            <a:fillRect/>
          </a:stretch>
        </p:blipFill>
        <p:spPr>
          <a:xfrm>
            <a:off x="4988198" y="3142911"/>
            <a:ext cx="1407948" cy="1460966"/>
          </a:xfrm>
          <a:prstGeom prst="rect">
            <a:avLst/>
          </a:prstGeom>
        </p:spPr>
      </p:pic>
      <p:sp>
        <p:nvSpPr>
          <p:cNvPr id="8" name="Rectangle 7"/>
          <p:cNvSpPr/>
          <p:nvPr/>
        </p:nvSpPr>
        <p:spPr>
          <a:xfrm>
            <a:off x="5007031" y="2431024"/>
            <a:ext cx="2090817" cy="555628"/>
          </a:xfrm>
          <a:prstGeom prst="rect">
            <a:avLst/>
          </a:prstGeom>
          <a:solidFill>
            <a:srgbClr val="466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99" dirty="0">
                <a:solidFill>
                  <a:srgbClr val="FFFFFF"/>
                </a:solidFill>
              </a:rPr>
              <a:t>Filter by Groups of this user</a:t>
            </a:r>
          </a:p>
        </p:txBody>
      </p:sp>
      <p:sp>
        <p:nvSpPr>
          <p:cNvPr id="9" name="Rectangle 8"/>
          <p:cNvSpPr/>
          <p:nvPr/>
        </p:nvSpPr>
        <p:spPr>
          <a:xfrm>
            <a:off x="582003" y="3156923"/>
            <a:ext cx="2090817" cy="555628"/>
          </a:xfrm>
          <a:prstGeom prst="rect">
            <a:avLst/>
          </a:prstGeom>
          <a:solidFill>
            <a:srgbClr val="4668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99" dirty="0">
                <a:solidFill>
                  <a:srgbClr val="FFFFFF"/>
                </a:solidFill>
              </a:rPr>
              <a:t>Filter by Groups of this user</a:t>
            </a:r>
          </a:p>
        </p:txBody>
      </p:sp>
    </p:spTree>
    <p:extLst>
      <p:ext uri="{BB962C8B-B14F-4D97-AF65-F5344CB8AC3E}">
        <p14:creationId xmlns:p14="http://schemas.microsoft.com/office/powerpoint/2010/main" val="2327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RLS demo</a:t>
            </a:r>
          </a:p>
        </p:txBody>
      </p:sp>
    </p:spTree>
    <p:extLst>
      <p:ext uri="{BB962C8B-B14F-4D97-AF65-F5344CB8AC3E}">
        <p14:creationId xmlns:p14="http://schemas.microsoft.com/office/powerpoint/2010/main" val="30335908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0914C-C936-41A6-8474-71AD58AC643E}"/>
              </a:ext>
            </a:extLst>
          </p:cNvPr>
          <p:cNvSpPr>
            <a:spLocks noGrp="1"/>
          </p:cNvSpPr>
          <p:nvPr>
            <p:ph type="title"/>
          </p:nvPr>
        </p:nvSpPr>
        <p:spPr/>
        <p:txBody>
          <a:bodyPr/>
          <a:lstStyle/>
          <a:p>
            <a:r>
              <a:rPr lang="en-US" dirty="0"/>
              <a:t>More reading</a:t>
            </a:r>
          </a:p>
        </p:txBody>
      </p:sp>
      <p:sp>
        <p:nvSpPr>
          <p:cNvPr id="5" name="Text Placeholder 4">
            <a:extLst>
              <a:ext uri="{FF2B5EF4-FFF2-40B4-BE49-F238E27FC236}">
                <a16:creationId xmlns:a16="http://schemas.microsoft.com/office/drawing/2014/main" id="{94855291-D136-4EE9-8CB5-6F80F8419511}"/>
              </a:ext>
            </a:extLst>
          </p:cNvPr>
          <p:cNvSpPr>
            <a:spLocks noGrp="1"/>
          </p:cNvSpPr>
          <p:nvPr>
            <p:ph type="body" sz="quarter" idx="10"/>
          </p:nvPr>
        </p:nvSpPr>
        <p:spPr>
          <a:xfrm>
            <a:off x="268461" y="1794677"/>
            <a:ext cx="11655078" cy="3576364"/>
          </a:xfrm>
        </p:spPr>
        <p:txBody>
          <a:bodyPr/>
          <a:lstStyle/>
          <a:p>
            <a:pPr marL="560241" indent="-560241">
              <a:buFont typeface="Arial" panose="020B0604020202020204" pitchFamily="34" charset="0"/>
              <a:buChar char="•"/>
            </a:pPr>
            <a:r>
              <a:rPr lang="en-US" b="1" dirty="0">
                <a:hlinkClick r:id="rId3"/>
              </a:rPr>
              <a:t>Power BI Security whitepaper</a:t>
            </a:r>
            <a:endParaRPr lang="en-US" b="1" dirty="0"/>
          </a:p>
          <a:p>
            <a:pPr marL="560241" indent="-560241">
              <a:buFont typeface="Arial" panose="020B0604020202020204" pitchFamily="34" charset="0"/>
              <a:buChar char="•"/>
            </a:pPr>
            <a:r>
              <a:rPr lang="en-US" b="1" dirty="0">
                <a:hlinkClick r:id="rId4"/>
              </a:rPr>
              <a:t>Power BI trust center</a:t>
            </a:r>
            <a:endParaRPr lang="en-US" b="1" dirty="0"/>
          </a:p>
          <a:p>
            <a:pPr marL="560241" indent="-560241">
              <a:buFont typeface="Arial" panose="020B0604020202020204" pitchFamily="34" charset="0"/>
              <a:buChar char="•"/>
            </a:pPr>
            <a:r>
              <a:rPr lang="en-US" b="1" dirty="0">
                <a:hlinkClick r:id="rId5"/>
              </a:rPr>
              <a:t>Dynamic row level security cheat sheet</a:t>
            </a:r>
            <a:endParaRPr lang="en-US" b="1" dirty="0"/>
          </a:p>
          <a:p>
            <a:pPr marL="560241" indent="-560241">
              <a:buFont typeface="Arial" panose="020B0604020202020204" pitchFamily="34" charset="0"/>
              <a:buChar char="•"/>
            </a:pPr>
            <a:r>
              <a:rPr lang="en-US" b="1" dirty="0">
                <a:hlinkClick r:id="rId6"/>
              </a:rPr>
              <a:t>Whitepaper: Bidirectional Cross Filtering</a:t>
            </a:r>
            <a:endParaRPr lang="en-US" b="1" dirty="0"/>
          </a:p>
          <a:p>
            <a:pPr marL="560241" indent="-560241">
              <a:buFont typeface="Arial" panose="020B0604020202020204" pitchFamily="34" charset="0"/>
              <a:buChar char="•"/>
            </a:pPr>
            <a:r>
              <a:rPr lang="en-US" b="1" dirty="0">
                <a:hlinkClick r:id="rId7"/>
              </a:rPr>
              <a:t>Power BI and </a:t>
            </a:r>
            <a:r>
              <a:rPr lang="en-US" b="1" dirty="0" err="1">
                <a:hlinkClick r:id="rId7"/>
              </a:rPr>
              <a:t>Expressroute</a:t>
            </a:r>
            <a:r>
              <a:rPr lang="en-US" b="1" dirty="0">
                <a:hlinkClick r:id="rId7"/>
              </a:rPr>
              <a:t> </a:t>
            </a:r>
            <a:endParaRPr lang="en-US" b="1" dirty="0"/>
          </a:p>
          <a:p>
            <a:pPr marL="560241" indent="-560241">
              <a:buFont typeface="Arial" panose="020B0604020202020204" pitchFamily="34" charset="0"/>
              <a:buChar char="•"/>
            </a:pPr>
            <a:r>
              <a:rPr lang="en-US" b="1" dirty="0">
                <a:hlinkClick r:id="rId8"/>
              </a:rPr>
              <a:t>Securing the Tabular model and Power BI whitepaper</a:t>
            </a:r>
            <a:endParaRPr lang="en-US" b="1" dirty="0"/>
          </a:p>
          <a:p>
            <a:pPr marL="560241" indent="-560241">
              <a:buFont typeface="Arial" panose="020B0604020202020204" pitchFamily="34" charset="0"/>
              <a:buChar char="•"/>
            </a:pPr>
            <a:r>
              <a:rPr lang="en-US" b="1" dirty="0">
                <a:hlinkClick r:id="rId9"/>
              </a:rPr>
              <a:t>Power BI app distribution</a:t>
            </a:r>
            <a:endParaRPr lang="en-US" b="1" dirty="0"/>
          </a:p>
        </p:txBody>
      </p:sp>
    </p:spTree>
    <p:extLst>
      <p:ext uri="{BB962C8B-B14F-4D97-AF65-F5344CB8AC3E}">
        <p14:creationId xmlns:p14="http://schemas.microsoft.com/office/powerpoint/2010/main" val="330017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Power BI Security </a:t>
            </a:r>
          </a:p>
        </p:txBody>
      </p:sp>
      <p:sp>
        <p:nvSpPr>
          <p:cNvPr id="5" name="Text Placeholder 4"/>
          <p:cNvSpPr>
            <a:spLocks noGrp="1"/>
          </p:cNvSpPr>
          <p:nvPr>
            <p:ph type="subTitle" idx="1"/>
          </p:nvPr>
        </p:nvSpPr>
        <p:spPr/>
        <p:txBody>
          <a:bodyPr/>
          <a:lstStyle/>
          <a:p>
            <a:r>
              <a:rPr lang="en-US" dirty="0"/>
              <a:t>Kasper de Jonge</a:t>
            </a:r>
          </a:p>
          <a:p>
            <a:r>
              <a:rPr lang="en-US" dirty="0"/>
              <a:t>Senior Program Manager</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109647"/>
            <a:ext cx="9144000" cy="509985"/>
          </a:xfrm>
        </p:spPr>
        <p:txBody>
          <a:bodyPr>
            <a:normAutofit fontScale="90000"/>
          </a:bodyPr>
          <a:lstStyle/>
          <a:p>
            <a:r>
              <a:rPr lang="en-US" dirty="0"/>
              <a:t>Thank you for Attending!</a:t>
            </a:r>
          </a:p>
        </p:txBody>
      </p:sp>
      <p:sp>
        <p:nvSpPr>
          <p:cNvPr id="5" name="Subtitle 4"/>
          <p:cNvSpPr>
            <a:spLocks noGrp="1"/>
          </p:cNvSpPr>
          <p:nvPr>
            <p:ph type="subTitle" idx="1"/>
          </p:nvPr>
        </p:nvSpPr>
        <p:spPr>
          <a:xfrm>
            <a:off x="3623858" y="3025393"/>
            <a:ext cx="4944283" cy="2186238"/>
          </a:xfrm>
        </p:spPr>
        <p:txBody>
          <a:bodyPr>
            <a:normAutofit fontScale="85000" lnSpcReduction="10000"/>
          </a:bodyPr>
          <a:lstStyle/>
          <a:p>
            <a:r>
              <a:rPr lang="en-US" dirty="0"/>
              <a:t>Don’t forget to join your local PUG to enjoy year-round networking and learning. </a:t>
            </a:r>
          </a:p>
          <a:p>
            <a:endParaRPr lang="en-US" dirty="0"/>
          </a:p>
          <a:p>
            <a:r>
              <a:rPr lang="en-US" u="sng" dirty="0">
                <a:hlinkClick r:id="rId3"/>
              </a:rPr>
              <a:t>www.pbiusergroup.com/denmark</a:t>
            </a:r>
            <a:endParaRPr lang="en-US" u="sng" dirty="0"/>
          </a:p>
          <a:p>
            <a:r>
              <a:rPr lang="en-US" u="sng" dirty="0">
                <a:hlinkClick r:id="rId4"/>
              </a:rPr>
              <a:t>www.pbiusergroup.com/</a:t>
            </a:r>
            <a:r>
              <a:rPr lang="en-US" dirty="0">
                <a:hlinkClick r:id="rId4"/>
              </a:rPr>
              <a:t>sweden</a:t>
            </a:r>
            <a:endParaRPr lang="en-US" dirty="0"/>
          </a:p>
          <a:p>
            <a:r>
              <a:rPr lang="en-US" u="sng" dirty="0">
                <a:hlinkClick r:id="rId5"/>
              </a:rPr>
              <a:t>www.pbiusergroup.com/gebruikersgroep</a:t>
            </a:r>
            <a:r>
              <a:rPr lang="en-US" dirty="0"/>
              <a:t> </a:t>
            </a:r>
          </a:p>
        </p:txBody>
      </p:sp>
    </p:spTree>
    <p:extLst>
      <p:ext uri="{BB962C8B-B14F-4D97-AF65-F5344CB8AC3E}">
        <p14:creationId xmlns:p14="http://schemas.microsoft.com/office/powerpoint/2010/main" val="71594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98A84D-AB57-455D-9919-48907044DFDF}"/>
              </a:ext>
            </a:extLst>
          </p:cNvPr>
          <p:cNvSpPr>
            <a:spLocks noGrp="1"/>
          </p:cNvSpPr>
          <p:nvPr>
            <p:ph type="title"/>
          </p:nvPr>
        </p:nvSpPr>
        <p:spPr/>
        <p:txBody>
          <a:bodyPr/>
          <a:lstStyle/>
          <a:p>
            <a:r>
              <a:rPr lang="en-US" dirty="0"/>
              <a:t>Please update this deck before presenting it</a:t>
            </a:r>
          </a:p>
        </p:txBody>
      </p:sp>
      <p:sp>
        <p:nvSpPr>
          <p:cNvPr id="6" name="Text Placeholder 5">
            <a:extLst>
              <a:ext uri="{FF2B5EF4-FFF2-40B4-BE49-F238E27FC236}">
                <a16:creationId xmlns:a16="http://schemas.microsoft.com/office/drawing/2014/main" id="{400A9BBF-AE7D-4A93-B5B3-7754EBA770D1}"/>
              </a:ext>
            </a:extLst>
          </p:cNvPr>
          <p:cNvSpPr>
            <a:spLocks noGrp="1"/>
          </p:cNvSpPr>
          <p:nvPr>
            <p:ph type="body" sz="quarter" idx="10"/>
          </p:nvPr>
        </p:nvSpPr>
        <p:spPr>
          <a:xfrm>
            <a:off x="269303" y="1187963"/>
            <a:ext cx="11655078" cy="3282782"/>
          </a:xfrm>
        </p:spPr>
        <p:txBody>
          <a:bodyPr/>
          <a:lstStyle/>
          <a:p>
            <a:r>
              <a:rPr lang="en-US" sz="2800" dirty="0">
                <a:solidFill>
                  <a:schemeClr val="tx1"/>
                </a:solidFill>
              </a:rPr>
              <a:t>This deck is current as of August 2017, Power BI moves in a rapid cadence and much can and will change over time.</a:t>
            </a:r>
          </a:p>
          <a:p>
            <a:endParaRPr lang="en-US" sz="2800" dirty="0">
              <a:solidFill>
                <a:schemeClr val="tx1"/>
              </a:solidFill>
            </a:endParaRPr>
          </a:p>
          <a:p>
            <a:r>
              <a:rPr lang="en-US" sz="2800" dirty="0">
                <a:solidFill>
                  <a:schemeClr val="tx1"/>
                </a:solidFill>
              </a:rPr>
              <a:t>To get the latest information please visit:</a:t>
            </a:r>
          </a:p>
          <a:p>
            <a:pPr lvl="1"/>
            <a:r>
              <a:rPr lang="en-US" sz="3200" b="1" dirty="0">
                <a:hlinkClick r:id="rId3"/>
              </a:rPr>
              <a:t>Power BI Security whitepaper</a:t>
            </a:r>
            <a:endParaRPr lang="en-US" sz="3200" b="1" dirty="0"/>
          </a:p>
          <a:p>
            <a:pPr lvl="1"/>
            <a:r>
              <a:rPr lang="en-US" sz="3200" b="1" dirty="0">
                <a:hlinkClick r:id="rId4"/>
              </a:rPr>
              <a:t>Power BI trust center</a:t>
            </a:r>
            <a:endParaRPr lang="en-US" sz="3200" b="1" dirty="0"/>
          </a:p>
        </p:txBody>
      </p:sp>
    </p:spTree>
    <p:extLst>
      <p:ext uri="{BB962C8B-B14F-4D97-AF65-F5344CB8AC3E}">
        <p14:creationId xmlns:p14="http://schemas.microsoft.com/office/powerpoint/2010/main" val="86976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69240" y="1189495"/>
            <a:ext cx="11655078" cy="3604513"/>
          </a:xfrm>
        </p:spPr>
        <p:txBody>
          <a:bodyPr/>
          <a:lstStyle/>
          <a:p>
            <a:pPr marL="728314" indent="-728314">
              <a:buFont typeface="+mj-lt"/>
              <a:buAutoNum type="arabicPeriod"/>
            </a:pPr>
            <a:endParaRPr lang="en-US" sz="3529" dirty="0"/>
          </a:p>
          <a:p>
            <a:pPr marL="728314" indent="-728314">
              <a:buFont typeface="+mj-lt"/>
              <a:buAutoNum type="arabicPeriod"/>
            </a:pPr>
            <a:endParaRPr lang="en-US" dirty="0"/>
          </a:p>
          <a:p>
            <a:pPr marL="728314" indent="-728314">
              <a:buFont typeface="+mj-lt"/>
              <a:buAutoNum type="arabicPeriod"/>
            </a:pPr>
            <a:r>
              <a:rPr lang="en-US" sz="3600" dirty="0"/>
              <a:t>User Identity</a:t>
            </a:r>
          </a:p>
          <a:p>
            <a:pPr marL="728314" indent="-728314">
              <a:buFont typeface="+mj-lt"/>
              <a:buAutoNum type="arabicPeriod"/>
            </a:pPr>
            <a:r>
              <a:rPr lang="en-US" sz="3600" dirty="0"/>
              <a:t>Data Security</a:t>
            </a:r>
          </a:p>
          <a:p>
            <a:pPr marL="728314" indent="-728314">
              <a:buFont typeface="+mj-lt"/>
              <a:buAutoNum type="arabicPeriod"/>
            </a:pPr>
            <a:r>
              <a:rPr lang="en-US" sz="3600" dirty="0"/>
              <a:t>Compliance &amp; market availability </a:t>
            </a:r>
          </a:p>
          <a:p>
            <a:pPr marL="728314" indent="-728314">
              <a:buFont typeface="+mj-lt"/>
              <a:buAutoNum type="arabicPeriod"/>
            </a:pPr>
            <a:r>
              <a:rPr lang="en-US" sz="3600" dirty="0"/>
              <a:t>How can you secure your content?</a:t>
            </a:r>
            <a:endParaRPr lang="en-US" dirty="0"/>
          </a:p>
        </p:txBody>
      </p:sp>
      <p:grpSp>
        <p:nvGrpSpPr>
          <p:cNvPr id="40" name="Group 39"/>
          <p:cNvGrpSpPr/>
          <p:nvPr/>
        </p:nvGrpSpPr>
        <p:grpSpPr>
          <a:xfrm>
            <a:off x="8486466" y="2834132"/>
            <a:ext cx="3361593" cy="2338862"/>
            <a:chOff x="8656637" y="2887662"/>
            <a:chExt cx="3429000" cy="2385761"/>
          </a:xfrm>
        </p:grpSpPr>
        <p:sp>
          <p:nvSpPr>
            <p:cNvPr id="4" name="Rectangle 3"/>
            <p:cNvSpPr/>
            <p:nvPr/>
          </p:nvSpPr>
          <p:spPr bwMode="auto">
            <a:xfrm>
              <a:off x="8656637" y="2887662"/>
              <a:ext cx="3429000" cy="2385761"/>
            </a:xfrm>
            <a:prstGeom prst="rect">
              <a:avLst/>
            </a:prstGeom>
            <a:solidFill>
              <a:schemeClr val="bg1">
                <a:lumMod val="20000"/>
                <a:lumOff val="80000"/>
              </a:schemeClr>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grpSp>
          <p:nvGrpSpPr>
            <p:cNvPr id="5" name="Group 4"/>
            <p:cNvGrpSpPr/>
            <p:nvPr/>
          </p:nvGrpSpPr>
          <p:grpSpPr>
            <a:xfrm>
              <a:off x="9943996" y="4151267"/>
              <a:ext cx="682294" cy="800077"/>
              <a:chOff x="439651" y="4837907"/>
              <a:chExt cx="682294" cy="800077"/>
            </a:xfrm>
          </p:grpSpPr>
          <p:sp>
            <p:nvSpPr>
              <p:cNvPr id="7" name="Flowchart: Document 6"/>
              <p:cNvSpPr/>
              <p:nvPr/>
            </p:nvSpPr>
            <p:spPr bwMode="auto">
              <a:xfrm>
                <a:off x="439651" y="4837907"/>
                <a:ext cx="682294" cy="800077"/>
              </a:xfrm>
              <a:prstGeom prst="flowChartDocument">
                <a:avLst/>
              </a:prstGeom>
              <a:solidFill>
                <a:schemeClr val="bg1">
                  <a:lumMod val="85000"/>
                </a:schemeClr>
              </a:solidFill>
              <a:ln w="28575">
                <a:solidFill>
                  <a:srgbClr val="28282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ln w="0"/>
                  <a:solidFill>
                    <a:schemeClr val="tx1"/>
                  </a:solidFill>
                  <a:effectLst>
                    <a:outerShdw blurRad="38100" dist="19050" dir="2700000" algn="tl" rotWithShape="0">
                      <a:schemeClr val="dk1">
                        <a:alpha val="40000"/>
                      </a:schemeClr>
                    </a:outerShdw>
                  </a:effectLst>
                  <a:ea typeface="Segoe UI" pitchFamily="34" charset="0"/>
                  <a:cs typeface="Segoe UI" pitchFamily="34" charset="0"/>
                </a:endParaRPr>
              </a:p>
            </p:txBody>
          </p:sp>
          <p:sp>
            <p:nvSpPr>
              <p:cNvPr id="8" name="TextBox 7"/>
              <p:cNvSpPr txBox="1"/>
              <p:nvPr/>
            </p:nvSpPr>
            <p:spPr>
              <a:xfrm>
                <a:off x="489503" y="4882390"/>
                <a:ext cx="593300" cy="646331"/>
              </a:xfrm>
              <a:prstGeom prst="rect">
                <a:avLst/>
              </a:prstGeom>
              <a:noFill/>
            </p:spPr>
            <p:txBody>
              <a:bodyPr wrap="square" lIns="0" tIns="0" rIns="0" bIns="0" rtlCol="0">
                <a:spAutoFit/>
              </a:bodyPr>
              <a:lstStyle/>
              <a:p>
                <a:pPr defTabSz="896386">
                  <a:defRPr/>
                </a:pPr>
                <a:r>
                  <a:rPr lang="en-US" sz="588" kern="0" dirty="0">
                    <a:ln w="0"/>
                    <a:solidFill>
                      <a:sysClr val="windowText" lastClr="000000"/>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10101101011010110101101011010110101101011010110101101011010110101101011010110101101011010110</a:t>
                </a:r>
              </a:p>
            </p:txBody>
          </p:sp>
        </p:grpSp>
        <p:grpSp>
          <p:nvGrpSpPr>
            <p:cNvPr id="9" name="Group 8"/>
            <p:cNvGrpSpPr/>
            <p:nvPr/>
          </p:nvGrpSpPr>
          <p:grpSpPr>
            <a:xfrm>
              <a:off x="10542940" y="3108092"/>
              <a:ext cx="1110619" cy="832819"/>
              <a:chOff x="4914769" y="3405989"/>
              <a:chExt cx="1110619" cy="832819"/>
            </a:xfrm>
          </p:grpSpPr>
          <p:sp>
            <p:nvSpPr>
              <p:cNvPr id="10" name="Rectangle 9"/>
              <p:cNvSpPr/>
              <p:nvPr/>
            </p:nvSpPr>
            <p:spPr>
              <a:xfrm>
                <a:off x="4948518" y="3431249"/>
                <a:ext cx="674798" cy="7806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613536" y="3441224"/>
                <a:ext cx="402072" cy="780697"/>
              </a:xfrm>
              <a:prstGeom prst="rect">
                <a:avLst/>
              </a:prstGeom>
              <a:solidFill>
                <a:srgbClr val="EDC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ln w="0"/>
                  <a:solidFill>
                    <a:schemeClr val="tx1"/>
                  </a:solidFill>
                  <a:effectLst>
                    <a:outerShdw blurRad="38100" dist="19050" dir="2700000" algn="tl" rotWithShape="0">
                      <a:schemeClr val="dk1">
                        <a:alpha val="40000"/>
                      </a:schemeClr>
                    </a:outerShdw>
                  </a:effectLst>
                </a:endParaRPr>
              </a:p>
            </p:txBody>
          </p:sp>
          <p:grpSp>
            <p:nvGrpSpPr>
              <p:cNvPr id="12" name="Group 11"/>
              <p:cNvGrpSpPr/>
              <p:nvPr/>
            </p:nvGrpSpPr>
            <p:grpSpPr>
              <a:xfrm>
                <a:off x="4914769" y="3405989"/>
                <a:ext cx="1110619" cy="832819"/>
                <a:chOff x="3406096" y="5375871"/>
                <a:chExt cx="646192" cy="484559"/>
              </a:xfrm>
              <a:solidFill>
                <a:srgbClr val="282828"/>
              </a:solidFill>
            </p:grpSpPr>
            <p:sp>
              <p:nvSpPr>
                <p:cNvPr id="13" name="Freeform 6"/>
                <p:cNvSpPr>
                  <a:spLocks noChangeAspect="1" noEditPoints="1"/>
                </p:cNvSpPr>
                <p:nvPr/>
              </p:nvSpPr>
              <p:spPr bwMode="gray">
                <a:xfrm>
                  <a:off x="3406096" y="5375871"/>
                  <a:ext cx="646192" cy="484559"/>
                </a:xfrm>
                <a:custGeom>
                  <a:avLst/>
                  <a:gdLst>
                    <a:gd name="T0" fmla="*/ 0 w 824"/>
                    <a:gd name="T1" fmla="*/ 16 h 620"/>
                    <a:gd name="T2" fmla="*/ 808 w 824"/>
                    <a:gd name="T3" fmla="*/ 620 h 620"/>
                    <a:gd name="T4" fmla="*/ 808 w 824"/>
                    <a:gd name="T5" fmla="*/ 0 h 620"/>
                    <a:gd name="T6" fmla="*/ 71 w 824"/>
                    <a:gd name="T7" fmla="*/ 546 h 620"/>
                    <a:gd name="T8" fmla="*/ 267 w 824"/>
                    <a:gd name="T9" fmla="*/ 546 h 620"/>
                    <a:gd name="T10" fmla="*/ 76 w 824"/>
                    <a:gd name="T11" fmla="*/ 504 h 620"/>
                    <a:gd name="T12" fmla="*/ 262 w 824"/>
                    <a:gd name="T13" fmla="*/ 492 h 620"/>
                    <a:gd name="T14" fmla="*/ 262 w 824"/>
                    <a:gd name="T15" fmla="*/ 460 h 620"/>
                    <a:gd name="T16" fmla="*/ 76 w 824"/>
                    <a:gd name="T17" fmla="*/ 448 h 620"/>
                    <a:gd name="T18" fmla="*/ 262 w 824"/>
                    <a:gd name="T19" fmla="*/ 460 h 620"/>
                    <a:gd name="T20" fmla="*/ 71 w 824"/>
                    <a:gd name="T21" fmla="*/ 410 h 620"/>
                    <a:gd name="T22" fmla="*/ 267 w 824"/>
                    <a:gd name="T23" fmla="*/ 410 h 620"/>
                    <a:gd name="T24" fmla="*/ 76 w 824"/>
                    <a:gd name="T25" fmla="*/ 368 h 620"/>
                    <a:gd name="T26" fmla="*/ 262 w 824"/>
                    <a:gd name="T27" fmla="*/ 356 h 620"/>
                    <a:gd name="T28" fmla="*/ 262 w 824"/>
                    <a:gd name="T29" fmla="*/ 324 h 620"/>
                    <a:gd name="T30" fmla="*/ 76 w 824"/>
                    <a:gd name="T31" fmla="*/ 312 h 620"/>
                    <a:gd name="T32" fmla="*/ 262 w 824"/>
                    <a:gd name="T33" fmla="*/ 324 h 620"/>
                    <a:gd name="T34" fmla="*/ 303 w 824"/>
                    <a:gd name="T35" fmla="*/ 546 h 620"/>
                    <a:gd name="T36" fmla="*/ 499 w 824"/>
                    <a:gd name="T37" fmla="*/ 546 h 620"/>
                    <a:gd name="T38" fmla="*/ 308 w 824"/>
                    <a:gd name="T39" fmla="*/ 504 h 620"/>
                    <a:gd name="T40" fmla="*/ 494 w 824"/>
                    <a:gd name="T41" fmla="*/ 492 h 620"/>
                    <a:gd name="T42" fmla="*/ 494 w 824"/>
                    <a:gd name="T43" fmla="*/ 460 h 620"/>
                    <a:gd name="T44" fmla="*/ 308 w 824"/>
                    <a:gd name="T45" fmla="*/ 448 h 620"/>
                    <a:gd name="T46" fmla="*/ 494 w 824"/>
                    <a:gd name="T47" fmla="*/ 460 h 620"/>
                    <a:gd name="T48" fmla="*/ 303 w 824"/>
                    <a:gd name="T49" fmla="*/ 410 h 620"/>
                    <a:gd name="T50" fmla="*/ 499 w 824"/>
                    <a:gd name="T51" fmla="*/ 410 h 620"/>
                    <a:gd name="T52" fmla="*/ 308 w 824"/>
                    <a:gd name="T53" fmla="*/ 368 h 620"/>
                    <a:gd name="T54" fmla="*/ 494 w 824"/>
                    <a:gd name="T55" fmla="*/ 356 h 620"/>
                    <a:gd name="T56" fmla="*/ 494 w 824"/>
                    <a:gd name="T57" fmla="*/ 324 h 620"/>
                    <a:gd name="T58" fmla="*/ 308 w 824"/>
                    <a:gd name="T59" fmla="*/ 312 h 620"/>
                    <a:gd name="T60" fmla="*/ 494 w 824"/>
                    <a:gd name="T61" fmla="*/ 324 h 620"/>
                    <a:gd name="T62" fmla="*/ 71 w 824"/>
                    <a:gd name="T63" fmla="*/ 274 h 620"/>
                    <a:gd name="T64" fmla="*/ 499 w 824"/>
                    <a:gd name="T65" fmla="*/ 274 h 620"/>
                    <a:gd name="T66" fmla="*/ 76 w 824"/>
                    <a:gd name="T67" fmla="*/ 232 h 620"/>
                    <a:gd name="T68" fmla="*/ 494 w 824"/>
                    <a:gd name="T69" fmla="*/ 220 h 620"/>
                    <a:gd name="T70" fmla="*/ 500 w 824"/>
                    <a:gd name="T71" fmla="*/ 114 h 620"/>
                    <a:gd name="T72" fmla="*/ 64 w 824"/>
                    <a:gd name="T73" fmla="*/ 114 h 620"/>
                    <a:gd name="T74" fmla="*/ 478 w 824"/>
                    <a:gd name="T75" fmla="*/ 76 h 620"/>
                    <a:gd name="T76" fmla="*/ 672 w 824"/>
                    <a:gd name="T77" fmla="*/ 540 h 620"/>
                    <a:gd name="T78" fmla="*/ 779 w 824"/>
                    <a:gd name="T79" fmla="*/ 433 h 620"/>
                    <a:gd name="T80" fmla="*/ 553 w 824"/>
                    <a:gd name="T81" fmla="*/ 268 h 620"/>
                    <a:gd name="T82" fmla="*/ 568 w 824"/>
                    <a:gd name="T83" fmla="*/ 256 h 620"/>
                    <a:gd name="T84" fmla="*/ 582 w 824"/>
                    <a:gd name="T85" fmla="*/ 184 h 620"/>
                    <a:gd name="T86" fmla="*/ 624 w 824"/>
                    <a:gd name="T87" fmla="*/ 256 h 620"/>
                    <a:gd name="T88" fmla="*/ 640 w 824"/>
                    <a:gd name="T89" fmla="*/ 64 h 620"/>
                    <a:gd name="T90" fmla="*/ 680 w 824"/>
                    <a:gd name="T91" fmla="*/ 256 h 620"/>
                    <a:gd name="T92" fmla="*/ 697 w 824"/>
                    <a:gd name="T93" fmla="*/ 152 h 620"/>
                    <a:gd name="T94" fmla="*/ 740 w 824"/>
                    <a:gd name="T95" fmla="*/ 256 h 620"/>
                    <a:gd name="T96" fmla="*/ 755 w 824"/>
                    <a:gd name="T97" fmla="*/ 108 h 620"/>
                    <a:gd name="T98" fmla="*/ 780 w 824"/>
                    <a:gd name="T99" fmla="*/ 256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4" h="620">
                      <a:moveTo>
                        <a:pt x="808" y="0"/>
                      </a:moveTo>
                      <a:cubicBezTo>
                        <a:pt x="16" y="0"/>
                        <a:pt x="16" y="0"/>
                        <a:pt x="16" y="0"/>
                      </a:cubicBezTo>
                      <a:cubicBezTo>
                        <a:pt x="7" y="0"/>
                        <a:pt x="0" y="7"/>
                        <a:pt x="0" y="16"/>
                      </a:cubicBezTo>
                      <a:cubicBezTo>
                        <a:pt x="0" y="604"/>
                        <a:pt x="0" y="604"/>
                        <a:pt x="0" y="604"/>
                      </a:cubicBezTo>
                      <a:cubicBezTo>
                        <a:pt x="0" y="613"/>
                        <a:pt x="7" y="620"/>
                        <a:pt x="16" y="620"/>
                      </a:cubicBezTo>
                      <a:cubicBezTo>
                        <a:pt x="808" y="620"/>
                        <a:pt x="808" y="620"/>
                        <a:pt x="808" y="620"/>
                      </a:cubicBezTo>
                      <a:cubicBezTo>
                        <a:pt x="817" y="620"/>
                        <a:pt x="824" y="613"/>
                        <a:pt x="824" y="604"/>
                      </a:cubicBezTo>
                      <a:cubicBezTo>
                        <a:pt x="824" y="16"/>
                        <a:pt x="824" y="16"/>
                        <a:pt x="824" y="16"/>
                      </a:cubicBezTo>
                      <a:cubicBezTo>
                        <a:pt x="824" y="7"/>
                        <a:pt x="817" y="0"/>
                        <a:pt x="808" y="0"/>
                      </a:cubicBezTo>
                      <a:close/>
                      <a:moveTo>
                        <a:pt x="262" y="552"/>
                      </a:moveTo>
                      <a:cubicBezTo>
                        <a:pt x="76" y="552"/>
                        <a:pt x="76" y="552"/>
                        <a:pt x="76" y="552"/>
                      </a:cubicBezTo>
                      <a:cubicBezTo>
                        <a:pt x="73" y="552"/>
                        <a:pt x="71" y="549"/>
                        <a:pt x="71" y="546"/>
                      </a:cubicBezTo>
                      <a:cubicBezTo>
                        <a:pt x="71" y="543"/>
                        <a:pt x="73" y="540"/>
                        <a:pt x="76" y="540"/>
                      </a:cubicBezTo>
                      <a:cubicBezTo>
                        <a:pt x="262" y="540"/>
                        <a:pt x="262" y="540"/>
                        <a:pt x="262" y="540"/>
                      </a:cubicBezTo>
                      <a:cubicBezTo>
                        <a:pt x="265" y="540"/>
                        <a:pt x="267" y="543"/>
                        <a:pt x="267" y="546"/>
                      </a:cubicBezTo>
                      <a:cubicBezTo>
                        <a:pt x="267" y="549"/>
                        <a:pt x="265" y="552"/>
                        <a:pt x="262" y="552"/>
                      </a:cubicBezTo>
                      <a:close/>
                      <a:moveTo>
                        <a:pt x="262" y="504"/>
                      </a:moveTo>
                      <a:cubicBezTo>
                        <a:pt x="76" y="504"/>
                        <a:pt x="76" y="504"/>
                        <a:pt x="76" y="504"/>
                      </a:cubicBezTo>
                      <a:cubicBezTo>
                        <a:pt x="73" y="504"/>
                        <a:pt x="71" y="501"/>
                        <a:pt x="71" y="498"/>
                      </a:cubicBezTo>
                      <a:cubicBezTo>
                        <a:pt x="71" y="495"/>
                        <a:pt x="73" y="492"/>
                        <a:pt x="76" y="492"/>
                      </a:cubicBezTo>
                      <a:cubicBezTo>
                        <a:pt x="262" y="492"/>
                        <a:pt x="262" y="492"/>
                        <a:pt x="262" y="492"/>
                      </a:cubicBezTo>
                      <a:cubicBezTo>
                        <a:pt x="265" y="492"/>
                        <a:pt x="267" y="495"/>
                        <a:pt x="267" y="498"/>
                      </a:cubicBezTo>
                      <a:cubicBezTo>
                        <a:pt x="267" y="501"/>
                        <a:pt x="265" y="504"/>
                        <a:pt x="262" y="504"/>
                      </a:cubicBezTo>
                      <a:close/>
                      <a:moveTo>
                        <a:pt x="262" y="460"/>
                      </a:moveTo>
                      <a:cubicBezTo>
                        <a:pt x="76" y="460"/>
                        <a:pt x="76" y="460"/>
                        <a:pt x="76" y="460"/>
                      </a:cubicBezTo>
                      <a:cubicBezTo>
                        <a:pt x="73" y="460"/>
                        <a:pt x="71" y="457"/>
                        <a:pt x="71" y="454"/>
                      </a:cubicBezTo>
                      <a:cubicBezTo>
                        <a:pt x="71" y="451"/>
                        <a:pt x="73" y="448"/>
                        <a:pt x="76" y="448"/>
                      </a:cubicBezTo>
                      <a:cubicBezTo>
                        <a:pt x="262" y="448"/>
                        <a:pt x="262" y="448"/>
                        <a:pt x="262" y="448"/>
                      </a:cubicBezTo>
                      <a:cubicBezTo>
                        <a:pt x="265" y="448"/>
                        <a:pt x="267" y="451"/>
                        <a:pt x="267" y="454"/>
                      </a:cubicBezTo>
                      <a:cubicBezTo>
                        <a:pt x="267" y="457"/>
                        <a:pt x="265" y="460"/>
                        <a:pt x="262" y="460"/>
                      </a:cubicBezTo>
                      <a:close/>
                      <a:moveTo>
                        <a:pt x="262" y="416"/>
                      </a:moveTo>
                      <a:cubicBezTo>
                        <a:pt x="76" y="416"/>
                        <a:pt x="76" y="416"/>
                        <a:pt x="76" y="416"/>
                      </a:cubicBezTo>
                      <a:cubicBezTo>
                        <a:pt x="73" y="416"/>
                        <a:pt x="71" y="413"/>
                        <a:pt x="71" y="410"/>
                      </a:cubicBezTo>
                      <a:cubicBezTo>
                        <a:pt x="71" y="407"/>
                        <a:pt x="73" y="404"/>
                        <a:pt x="76" y="404"/>
                      </a:cubicBezTo>
                      <a:cubicBezTo>
                        <a:pt x="262" y="404"/>
                        <a:pt x="262" y="404"/>
                        <a:pt x="262" y="404"/>
                      </a:cubicBezTo>
                      <a:cubicBezTo>
                        <a:pt x="265" y="404"/>
                        <a:pt x="267" y="407"/>
                        <a:pt x="267" y="410"/>
                      </a:cubicBezTo>
                      <a:cubicBezTo>
                        <a:pt x="267" y="413"/>
                        <a:pt x="265" y="416"/>
                        <a:pt x="262" y="416"/>
                      </a:cubicBezTo>
                      <a:close/>
                      <a:moveTo>
                        <a:pt x="262" y="368"/>
                      </a:moveTo>
                      <a:cubicBezTo>
                        <a:pt x="76" y="368"/>
                        <a:pt x="76" y="368"/>
                        <a:pt x="76" y="368"/>
                      </a:cubicBezTo>
                      <a:cubicBezTo>
                        <a:pt x="73" y="368"/>
                        <a:pt x="71" y="365"/>
                        <a:pt x="71" y="362"/>
                      </a:cubicBezTo>
                      <a:cubicBezTo>
                        <a:pt x="71" y="359"/>
                        <a:pt x="73" y="356"/>
                        <a:pt x="76" y="356"/>
                      </a:cubicBezTo>
                      <a:cubicBezTo>
                        <a:pt x="262" y="356"/>
                        <a:pt x="262" y="356"/>
                        <a:pt x="262" y="356"/>
                      </a:cubicBezTo>
                      <a:cubicBezTo>
                        <a:pt x="265" y="356"/>
                        <a:pt x="267" y="359"/>
                        <a:pt x="267" y="362"/>
                      </a:cubicBezTo>
                      <a:cubicBezTo>
                        <a:pt x="267" y="365"/>
                        <a:pt x="265" y="368"/>
                        <a:pt x="262" y="368"/>
                      </a:cubicBezTo>
                      <a:close/>
                      <a:moveTo>
                        <a:pt x="262" y="324"/>
                      </a:moveTo>
                      <a:cubicBezTo>
                        <a:pt x="76" y="324"/>
                        <a:pt x="76" y="324"/>
                        <a:pt x="76" y="324"/>
                      </a:cubicBezTo>
                      <a:cubicBezTo>
                        <a:pt x="73" y="324"/>
                        <a:pt x="71" y="321"/>
                        <a:pt x="71" y="318"/>
                      </a:cubicBezTo>
                      <a:cubicBezTo>
                        <a:pt x="71" y="315"/>
                        <a:pt x="73" y="312"/>
                        <a:pt x="76" y="312"/>
                      </a:cubicBezTo>
                      <a:cubicBezTo>
                        <a:pt x="262" y="312"/>
                        <a:pt x="262" y="312"/>
                        <a:pt x="262" y="312"/>
                      </a:cubicBezTo>
                      <a:cubicBezTo>
                        <a:pt x="265" y="312"/>
                        <a:pt x="267" y="315"/>
                        <a:pt x="267" y="318"/>
                      </a:cubicBezTo>
                      <a:cubicBezTo>
                        <a:pt x="267" y="321"/>
                        <a:pt x="265" y="324"/>
                        <a:pt x="262" y="324"/>
                      </a:cubicBezTo>
                      <a:close/>
                      <a:moveTo>
                        <a:pt x="494" y="552"/>
                      </a:moveTo>
                      <a:cubicBezTo>
                        <a:pt x="308" y="552"/>
                        <a:pt x="308" y="552"/>
                        <a:pt x="308" y="552"/>
                      </a:cubicBezTo>
                      <a:cubicBezTo>
                        <a:pt x="305" y="552"/>
                        <a:pt x="303" y="549"/>
                        <a:pt x="303" y="546"/>
                      </a:cubicBezTo>
                      <a:cubicBezTo>
                        <a:pt x="303" y="543"/>
                        <a:pt x="305" y="540"/>
                        <a:pt x="308" y="540"/>
                      </a:cubicBezTo>
                      <a:cubicBezTo>
                        <a:pt x="494" y="540"/>
                        <a:pt x="494" y="540"/>
                        <a:pt x="494" y="540"/>
                      </a:cubicBezTo>
                      <a:cubicBezTo>
                        <a:pt x="497" y="540"/>
                        <a:pt x="499" y="543"/>
                        <a:pt x="499" y="546"/>
                      </a:cubicBezTo>
                      <a:cubicBezTo>
                        <a:pt x="499" y="549"/>
                        <a:pt x="497" y="552"/>
                        <a:pt x="494" y="552"/>
                      </a:cubicBezTo>
                      <a:close/>
                      <a:moveTo>
                        <a:pt x="494" y="504"/>
                      </a:moveTo>
                      <a:cubicBezTo>
                        <a:pt x="308" y="504"/>
                        <a:pt x="308" y="504"/>
                        <a:pt x="308" y="504"/>
                      </a:cubicBezTo>
                      <a:cubicBezTo>
                        <a:pt x="305" y="504"/>
                        <a:pt x="303" y="501"/>
                        <a:pt x="303" y="498"/>
                      </a:cubicBezTo>
                      <a:cubicBezTo>
                        <a:pt x="303" y="495"/>
                        <a:pt x="305" y="492"/>
                        <a:pt x="308" y="492"/>
                      </a:cubicBezTo>
                      <a:cubicBezTo>
                        <a:pt x="494" y="492"/>
                        <a:pt x="494" y="492"/>
                        <a:pt x="494" y="492"/>
                      </a:cubicBezTo>
                      <a:cubicBezTo>
                        <a:pt x="497" y="492"/>
                        <a:pt x="499" y="495"/>
                        <a:pt x="499" y="498"/>
                      </a:cubicBezTo>
                      <a:cubicBezTo>
                        <a:pt x="499" y="501"/>
                        <a:pt x="497" y="504"/>
                        <a:pt x="494" y="504"/>
                      </a:cubicBezTo>
                      <a:close/>
                      <a:moveTo>
                        <a:pt x="494" y="460"/>
                      </a:moveTo>
                      <a:cubicBezTo>
                        <a:pt x="308" y="460"/>
                        <a:pt x="308" y="460"/>
                        <a:pt x="308" y="460"/>
                      </a:cubicBezTo>
                      <a:cubicBezTo>
                        <a:pt x="305" y="460"/>
                        <a:pt x="303" y="457"/>
                        <a:pt x="303" y="454"/>
                      </a:cubicBezTo>
                      <a:cubicBezTo>
                        <a:pt x="303" y="451"/>
                        <a:pt x="305" y="448"/>
                        <a:pt x="308" y="448"/>
                      </a:cubicBezTo>
                      <a:cubicBezTo>
                        <a:pt x="494" y="448"/>
                        <a:pt x="494" y="448"/>
                        <a:pt x="494" y="448"/>
                      </a:cubicBezTo>
                      <a:cubicBezTo>
                        <a:pt x="497" y="448"/>
                        <a:pt x="499" y="451"/>
                        <a:pt x="499" y="454"/>
                      </a:cubicBezTo>
                      <a:cubicBezTo>
                        <a:pt x="499" y="457"/>
                        <a:pt x="497" y="460"/>
                        <a:pt x="494" y="460"/>
                      </a:cubicBezTo>
                      <a:close/>
                      <a:moveTo>
                        <a:pt x="494" y="416"/>
                      </a:moveTo>
                      <a:cubicBezTo>
                        <a:pt x="308" y="416"/>
                        <a:pt x="308" y="416"/>
                        <a:pt x="308" y="416"/>
                      </a:cubicBezTo>
                      <a:cubicBezTo>
                        <a:pt x="305" y="416"/>
                        <a:pt x="303" y="413"/>
                        <a:pt x="303" y="410"/>
                      </a:cubicBezTo>
                      <a:cubicBezTo>
                        <a:pt x="303" y="407"/>
                        <a:pt x="305" y="404"/>
                        <a:pt x="308" y="404"/>
                      </a:cubicBezTo>
                      <a:cubicBezTo>
                        <a:pt x="494" y="404"/>
                        <a:pt x="494" y="404"/>
                        <a:pt x="494" y="404"/>
                      </a:cubicBezTo>
                      <a:cubicBezTo>
                        <a:pt x="497" y="404"/>
                        <a:pt x="499" y="407"/>
                        <a:pt x="499" y="410"/>
                      </a:cubicBezTo>
                      <a:cubicBezTo>
                        <a:pt x="499" y="413"/>
                        <a:pt x="497" y="416"/>
                        <a:pt x="494" y="416"/>
                      </a:cubicBezTo>
                      <a:close/>
                      <a:moveTo>
                        <a:pt x="494" y="368"/>
                      </a:moveTo>
                      <a:cubicBezTo>
                        <a:pt x="308" y="368"/>
                        <a:pt x="308" y="368"/>
                        <a:pt x="308" y="368"/>
                      </a:cubicBezTo>
                      <a:cubicBezTo>
                        <a:pt x="305" y="368"/>
                        <a:pt x="303" y="365"/>
                        <a:pt x="303" y="362"/>
                      </a:cubicBezTo>
                      <a:cubicBezTo>
                        <a:pt x="303" y="359"/>
                        <a:pt x="305" y="356"/>
                        <a:pt x="308" y="356"/>
                      </a:cubicBezTo>
                      <a:cubicBezTo>
                        <a:pt x="494" y="356"/>
                        <a:pt x="494" y="356"/>
                        <a:pt x="494" y="356"/>
                      </a:cubicBezTo>
                      <a:cubicBezTo>
                        <a:pt x="497" y="356"/>
                        <a:pt x="499" y="359"/>
                        <a:pt x="499" y="362"/>
                      </a:cubicBezTo>
                      <a:cubicBezTo>
                        <a:pt x="499" y="365"/>
                        <a:pt x="497" y="368"/>
                        <a:pt x="494" y="368"/>
                      </a:cubicBezTo>
                      <a:close/>
                      <a:moveTo>
                        <a:pt x="494" y="324"/>
                      </a:moveTo>
                      <a:cubicBezTo>
                        <a:pt x="308" y="324"/>
                        <a:pt x="308" y="324"/>
                        <a:pt x="308" y="324"/>
                      </a:cubicBezTo>
                      <a:cubicBezTo>
                        <a:pt x="305" y="324"/>
                        <a:pt x="303" y="321"/>
                        <a:pt x="303" y="318"/>
                      </a:cubicBezTo>
                      <a:cubicBezTo>
                        <a:pt x="303" y="315"/>
                        <a:pt x="305" y="312"/>
                        <a:pt x="308" y="312"/>
                      </a:cubicBezTo>
                      <a:cubicBezTo>
                        <a:pt x="494" y="312"/>
                        <a:pt x="494" y="312"/>
                        <a:pt x="494" y="312"/>
                      </a:cubicBezTo>
                      <a:cubicBezTo>
                        <a:pt x="497" y="312"/>
                        <a:pt x="499" y="315"/>
                        <a:pt x="499" y="318"/>
                      </a:cubicBezTo>
                      <a:cubicBezTo>
                        <a:pt x="499" y="321"/>
                        <a:pt x="497" y="324"/>
                        <a:pt x="494" y="324"/>
                      </a:cubicBezTo>
                      <a:close/>
                      <a:moveTo>
                        <a:pt x="494" y="280"/>
                      </a:moveTo>
                      <a:cubicBezTo>
                        <a:pt x="76" y="280"/>
                        <a:pt x="76" y="280"/>
                        <a:pt x="76" y="280"/>
                      </a:cubicBezTo>
                      <a:cubicBezTo>
                        <a:pt x="73" y="280"/>
                        <a:pt x="71" y="277"/>
                        <a:pt x="71" y="274"/>
                      </a:cubicBezTo>
                      <a:cubicBezTo>
                        <a:pt x="71" y="271"/>
                        <a:pt x="73" y="268"/>
                        <a:pt x="76" y="268"/>
                      </a:cubicBezTo>
                      <a:cubicBezTo>
                        <a:pt x="494" y="268"/>
                        <a:pt x="494" y="268"/>
                        <a:pt x="494" y="268"/>
                      </a:cubicBezTo>
                      <a:cubicBezTo>
                        <a:pt x="497" y="268"/>
                        <a:pt x="499" y="271"/>
                        <a:pt x="499" y="274"/>
                      </a:cubicBezTo>
                      <a:cubicBezTo>
                        <a:pt x="499" y="277"/>
                        <a:pt x="497" y="280"/>
                        <a:pt x="494" y="280"/>
                      </a:cubicBezTo>
                      <a:close/>
                      <a:moveTo>
                        <a:pt x="494" y="232"/>
                      </a:moveTo>
                      <a:cubicBezTo>
                        <a:pt x="76" y="232"/>
                        <a:pt x="76" y="232"/>
                        <a:pt x="76" y="232"/>
                      </a:cubicBezTo>
                      <a:cubicBezTo>
                        <a:pt x="73" y="232"/>
                        <a:pt x="71" y="229"/>
                        <a:pt x="71" y="226"/>
                      </a:cubicBezTo>
                      <a:cubicBezTo>
                        <a:pt x="71" y="223"/>
                        <a:pt x="73" y="220"/>
                        <a:pt x="76" y="220"/>
                      </a:cubicBezTo>
                      <a:cubicBezTo>
                        <a:pt x="494" y="220"/>
                        <a:pt x="494" y="220"/>
                        <a:pt x="494" y="220"/>
                      </a:cubicBezTo>
                      <a:cubicBezTo>
                        <a:pt x="497" y="220"/>
                        <a:pt x="499" y="223"/>
                        <a:pt x="499" y="226"/>
                      </a:cubicBezTo>
                      <a:cubicBezTo>
                        <a:pt x="499" y="229"/>
                        <a:pt x="497" y="232"/>
                        <a:pt x="494" y="232"/>
                      </a:cubicBezTo>
                      <a:close/>
                      <a:moveTo>
                        <a:pt x="500" y="114"/>
                      </a:moveTo>
                      <a:cubicBezTo>
                        <a:pt x="500" y="130"/>
                        <a:pt x="490" y="144"/>
                        <a:pt x="478" y="144"/>
                      </a:cubicBezTo>
                      <a:cubicBezTo>
                        <a:pt x="85" y="144"/>
                        <a:pt x="85" y="144"/>
                        <a:pt x="85" y="144"/>
                      </a:cubicBezTo>
                      <a:cubicBezTo>
                        <a:pt x="73" y="144"/>
                        <a:pt x="64" y="130"/>
                        <a:pt x="64" y="114"/>
                      </a:cubicBezTo>
                      <a:cubicBezTo>
                        <a:pt x="64" y="106"/>
                        <a:pt x="64" y="106"/>
                        <a:pt x="64" y="106"/>
                      </a:cubicBezTo>
                      <a:cubicBezTo>
                        <a:pt x="64" y="90"/>
                        <a:pt x="73" y="76"/>
                        <a:pt x="85" y="76"/>
                      </a:cubicBezTo>
                      <a:cubicBezTo>
                        <a:pt x="478" y="76"/>
                        <a:pt x="478" y="76"/>
                        <a:pt x="478" y="76"/>
                      </a:cubicBezTo>
                      <a:cubicBezTo>
                        <a:pt x="490" y="76"/>
                        <a:pt x="500" y="90"/>
                        <a:pt x="500" y="106"/>
                      </a:cubicBezTo>
                      <a:lnTo>
                        <a:pt x="500" y="114"/>
                      </a:lnTo>
                      <a:close/>
                      <a:moveTo>
                        <a:pt x="672" y="540"/>
                      </a:moveTo>
                      <a:cubicBezTo>
                        <a:pt x="613" y="540"/>
                        <a:pt x="565" y="492"/>
                        <a:pt x="565" y="433"/>
                      </a:cubicBezTo>
                      <a:cubicBezTo>
                        <a:pt x="565" y="374"/>
                        <a:pt x="613" y="326"/>
                        <a:pt x="672" y="326"/>
                      </a:cubicBezTo>
                      <a:cubicBezTo>
                        <a:pt x="731" y="326"/>
                        <a:pt x="779" y="374"/>
                        <a:pt x="779" y="433"/>
                      </a:cubicBezTo>
                      <a:cubicBezTo>
                        <a:pt x="779" y="492"/>
                        <a:pt x="731" y="540"/>
                        <a:pt x="672" y="540"/>
                      </a:cubicBezTo>
                      <a:close/>
                      <a:moveTo>
                        <a:pt x="780" y="268"/>
                      </a:moveTo>
                      <a:cubicBezTo>
                        <a:pt x="553" y="268"/>
                        <a:pt x="553" y="268"/>
                        <a:pt x="553" y="268"/>
                      </a:cubicBezTo>
                      <a:cubicBezTo>
                        <a:pt x="551" y="268"/>
                        <a:pt x="548" y="265"/>
                        <a:pt x="548" y="262"/>
                      </a:cubicBezTo>
                      <a:cubicBezTo>
                        <a:pt x="548" y="259"/>
                        <a:pt x="551" y="256"/>
                        <a:pt x="553" y="256"/>
                      </a:cubicBezTo>
                      <a:cubicBezTo>
                        <a:pt x="568" y="256"/>
                        <a:pt x="568" y="256"/>
                        <a:pt x="568" y="256"/>
                      </a:cubicBezTo>
                      <a:cubicBezTo>
                        <a:pt x="568" y="192"/>
                        <a:pt x="568" y="192"/>
                        <a:pt x="568" y="192"/>
                      </a:cubicBezTo>
                      <a:cubicBezTo>
                        <a:pt x="568" y="187"/>
                        <a:pt x="572" y="184"/>
                        <a:pt x="579" y="184"/>
                      </a:cubicBezTo>
                      <a:cubicBezTo>
                        <a:pt x="582" y="184"/>
                        <a:pt x="582" y="184"/>
                        <a:pt x="582" y="184"/>
                      </a:cubicBezTo>
                      <a:cubicBezTo>
                        <a:pt x="589" y="184"/>
                        <a:pt x="596" y="187"/>
                        <a:pt x="596" y="192"/>
                      </a:cubicBezTo>
                      <a:cubicBezTo>
                        <a:pt x="596" y="256"/>
                        <a:pt x="596" y="256"/>
                        <a:pt x="596" y="256"/>
                      </a:cubicBezTo>
                      <a:cubicBezTo>
                        <a:pt x="624" y="256"/>
                        <a:pt x="624" y="256"/>
                        <a:pt x="624" y="256"/>
                      </a:cubicBezTo>
                      <a:cubicBezTo>
                        <a:pt x="624" y="74"/>
                        <a:pt x="624" y="74"/>
                        <a:pt x="624" y="74"/>
                      </a:cubicBezTo>
                      <a:cubicBezTo>
                        <a:pt x="624" y="69"/>
                        <a:pt x="630" y="64"/>
                        <a:pt x="637" y="64"/>
                      </a:cubicBezTo>
                      <a:cubicBezTo>
                        <a:pt x="640" y="64"/>
                        <a:pt x="640" y="64"/>
                        <a:pt x="640" y="64"/>
                      </a:cubicBezTo>
                      <a:cubicBezTo>
                        <a:pt x="647" y="64"/>
                        <a:pt x="652" y="69"/>
                        <a:pt x="652" y="74"/>
                      </a:cubicBezTo>
                      <a:cubicBezTo>
                        <a:pt x="652" y="256"/>
                        <a:pt x="652" y="256"/>
                        <a:pt x="652" y="256"/>
                      </a:cubicBezTo>
                      <a:cubicBezTo>
                        <a:pt x="680" y="256"/>
                        <a:pt x="680" y="256"/>
                        <a:pt x="680" y="256"/>
                      </a:cubicBezTo>
                      <a:cubicBezTo>
                        <a:pt x="680" y="160"/>
                        <a:pt x="680" y="160"/>
                        <a:pt x="680" y="160"/>
                      </a:cubicBezTo>
                      <a:cubicBezTo>
                        <a:pt x="680" y="155"/>
                        <a:pt x="687" y="152"/>
                        <a:pt x="694" y="152"/>
                      </a:cubicBezTo>
                      <a:cubicBezTo>
                        <a:pt x="697" y="152"/>
                        <a:pt x="697" y="152"/>
                        <a:pt x="697" y="152"/>
                      </a:cubicBezTo>
                      <a:cubicBezTo>
                        <a:pt x="704" y="152"/>
                        <a:pt x="712" y="155"/>
                        <a:pt x="712" y="160"/>
                      </a:cubicBezTo>
                      <a:cubicBezTo>
                        <a:pt x="712" y="256"/>
                        <a:pt x="712" y="256"/>
                        <a:pt x="712" y="256"/>
                      </a:cubicBezTo>
                      <a:cubicBezTo>
                        <a:pt x="740" y="256"/>
                        <a:pt x="740" y="256"/>
                        <a:pt x="740" y="256"/>
                      </a:cubicBezTo>
                      <a:cubicBezTo>
                        <a:pt x="740" y="118"/>
                        <a:pt x="740" y="118"/>
                        <a:pt x="740" y="118"/>
                      </a:cubicBezTo>
                      <a:cubicBezTo>
                        <a:pt x="740" y="113"/>
                        <a:pt x="744" y="108"/>
                        <a:pt x="751" y="108"/>
                      </a:cubicBezTo>
                      <a:cubicBezTo>
                        <a:pt x="755" y="108"/>
                        <a:pt x="755" y="108"/>
                        <a:pt x="755" y="108"/>
                      </a:cubicBezTo>
                      <a:cubicBezTo>
                        <a:pt x="762" y="108"/>
                        <a:pt x="768" y="113"/>
                        <a:pt x="768" y="118"/>
                      </a:cubicBezTo>
                      <a:cubicBezTo>
                        <a:pt x="768" y="256"/>
                        <a:pt x="768" y="256"/>
                        <a:pt x="768" y="256"/>
                      </a:cubicBezTo>
                      <a:cubicBezTo>
                        <a:pt x="780" y="256"/>
                        <a:pt x="780" y="256"/>
                        <a:pt x="780" y="256"/>
                      </a:cubicBezTo>
                      <a:cubicBezTo>
                        <a:pt x="782" y="256"/>
                        <a:pt x="785" y="259"/>
                        <a:pt x="785" y="262"/>
                      </a:cubicBezTo>
                      <a:cubicBezTo>
                        <a:pt x="785" y="265"/>
                        <a:pt x="782" y="268"/>
                        <a:pt x="780" y="2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defRPr/>
                  </a:pPr>
                  <a:endParaRPr lang="en-US" sz="1176" kern="0" dirty="0">
                    <a:ln w="0"/>
                    <a:solidFill>
                      <a:sysClr val="windowText" lastClr="000000"/>
                    </a:solidFill>
                    <a:effectLst>
                      <a:outerShdw blurRad="38100" dist="19050" dir="2700000" algn="tl" rotWithShape="0">
                        <a:schemeClr val="dk1">
                          <a:alpha val="40000"/>
                        </a:schemeClr>
                      </a:outerShdw>
                    </a:effectLst>
                  </a:endParaRPr>
                </a:p>
              </p:txBody>
            </p:sp>
            <p:sp>
              <p:nvSpPr>
                <p:cNvPr id="14" name="Pie 13"/>
                <p:cNvSpPr/>
                <p:nvPr/>
              </p:nvSpPr>
              <p:spPr bwMode="auto">
                <a:xfrm>
                  <a:off x="3864833" y="5639003"/>
                  <a:ext cx="135667" cy="135667"/>
                </a:xfrm>
                <a:prstGeom prst="pie">
                  <a:avLst>
                    <a:gd name="adj1" fmla="val 0"/>
                    <a:gd name="adj2" fmla="val 16236044"/>
                  </a:avLst>
                </a:prstGeom>
                <a:grpFill/>
                <a:ln w="9525" cap="flat" cmpd="sng" algn="ctr">
                  <a:noFill/>
                  <a:prstDash val="solid"/>
                  <a:headEnd type="none" w="med" len="med"/>
                  <a:tailEnd type="none" w="med" len="med"/>
                </a:ln>
                <a:effectLst/>
              </p:spPr>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defRPr/>
                  </a:pPr>
                  <a:endParaRPr lang="en-US" sz="1176" kern="0" dirty="0">
                    <a:ln w="0"/>
                    <a:solidFill>
                      <a:sysClr val="windowText" lastClr="000000"/>
                    </a:solidFill>
                    <a:effectLst>
                      <a:outerShdw blurRad="38100" dist="19050" dir="2700000" algn="tl" rotWithShape="0">
                        <a:schemeClr val="dk1">
                          <a:alpha val="40000"/>
                        </a:schemeClr>
                      </a:outerShdw>
                    </a:effectLst>
                    <a:latin typeface="Segoe UI"/>
                    <a:ea typeface="Segoe UI" pitchFamily="34" charset="0"/>
                    <a:cs typeface="Segoe UI" pitchFamily="34" charset="0"/>
                  </a:endParaRPr>
                </a:p>
              </p:txBody>
            </p:sp>
          </p:grpSp>
        </p:grpSp>
        <p:grpSp>
          <p:nvGrpSpPr>
            <p:cNvPr id="15" name="Group 14"/>
            <p:cNvGrpSpPr/>
            <p:nvPr/>
          </p:nvGrpSpPr>
          <p:grpSpPr>
            <a:xfrm>
              <a:off x="9010890" y="3222656"/>
              <a:ext cx="1144238" cy="637234"/>
              <a:chOff x="959318" y="4632202"/>
              <a:chExt cx="989444" cy="551028"/>
            </a:xfrm>
          </p:grpSpPr>
          <p:sp>
            <p:nvSpPr>
              <p:cNvPr id="16" name="Rectangle 15"/>
              <p:cNvSpPr/>
              <p:nvPr/>
            </p:nvSpPr>
            <p:spPr>
              <a:xfrm>
                <a:off x="992638" y="4670681"/>
                <a:ext cx="924179" cy="468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US" sz="1765" kern="0">
                  <a:solidFill>
                    <a:sysClr val="windowText" lastClr="000000"/>
                  </a:solidFill>
                </a:endParaRPr>
              </a:p>
            </p:txBody>
          </p:sp>
          <p:sp>
            <p:nvSpPr>
              <p:cNvPr id="18" name="Freeform 17"/>
              <p:cNvSpPr/>
              <p:nvPr/>
            </p:nvSpPr>
            <p:spPr bwMode="auto">
              <a:xfrm>
                <a:off x="959318" y="4632202"/>
                <a:ext cx="989444" cy="551028"/>
              </a:xfrm>
              <a:custGeom>
                <a:avLst/>
                <a:gdLst>
                  <a:gd name="connsiteX0" fmla="*/ 2096079 w 7733887"/>
                  <a:gd name="connsiteY0" fmla="*/ 2187091 h 4307055"/>
                  <a:gd name="connsiteX1" fmla="*/ 1264612 w 7733887"/>
                  <a:gd name="connsiteY1" fmla="*/ 2683653 h 4307055"/>
                  <a:gd name="connsiteX2" fmla="*/ 2186504 w 7733887"/>
                  <a:gd name="connsiteY2" fmla="*/ 3202380 h 4307055"/>
                  <a:gd name="connsiteX3" fmla="*/ 3022642 w 7733887"/>
                  <a:gd name="connsiteY3" fmla="*/ 2786729 h 4307055"/>
                  <a:gd name="connsiteX4" fmla="*/ 3053850 w 7733887"/>
                  <a:gd name="connsiteY4" fmla="*/ 2740060 h 4307055"/>
                  <a:gd name="connsiteX5" fmla="*/ 5873932 w 7733887"/>
                  <a:gd name="connsiteY5" fmla="*/ 1915322 h 4307055"/>
                  <a:gd name="connsiteX6" fmla="*/ 6409508 w 7733887"/>
                  <a:gd name="connsiteY6" fmla="*/ 2163071 h 4307055"/>
                  <a:gd name="connsiteX7" fmla="*/ 6409508 w 7733887"/>
                  <a:gd name="connsiteY7" fmla="*/ 2642487 h 4307055"/>
                  <a:gd name="connsiteX8" fmla="*/ 4646425 w 7733887"/>
                  <a:gd name="connsiteY8" fmla="*/ 2642487 h 4307055"/>
                  <a:gd name="connsiteX9" fmla="*/ 5055326 w 7733887"/>
                  <a:gd name="connsiteY9" fmla="*/ 2268019 h 4307055"/>
                  <a:gd name="connsiteX10" fmla="*/ 5425440 w 7733887"/>
                  <a:gd name="connsiteY10" fmla="*/ 2411710 h 4307055"/>
                  <a:gd name="connsiteX11" fmla="*/ 6409507 w 7733887"/>
                  <a:gd name="connsiteY11" fmla="*/ 1109173 h 4307055"/>
                  <a:gd name="connsiteX12" fmla="*/ 6409507 w 7733887"/>
                  <a:gd name="connsiteY12" fmla="*/ 1930743 h 4307055"/>
                  <a:gd name="connsiteX13" fmla="*/ 5839097 w 7733887"/>
                  <a:gd name="connsiteY13" fmla="*/ 1658419 h 4307055"/>
                  <a:gd name="connsiteX14" fmla="*/ 5399314 w 7733887"/>
                  <a:gd name="connsiteY14" fmla="*/ 2167870 h 4307055"/>
                  <a:gd name="connsiteX15" fmla="*/ 5020491 w 7733887"/>
                  <a:gd name="connsiteY15" fmla="*/ 2045950 h 4307055"/>
                  <a:gd name="connsiteX16" fmla="*/ 4615541 w 7733887"/>
                  <a:gd name="connsiteY16" fmla="*/ 2302660 h 4307055"/>
                  <a:gd name="connsiteX17" fmla="*/ 4615541 w 7733887"/>
                  <a:gd name="connsiteY17" fmla="*/ 1692763 h 4307055"/>
                  <a:gd name="connsiteX18" fmla="*/ 5142411 w 7733887"/>
                  <a:gd name="connsiteY18" fmla="*/ 1715025 h 4307055"/>
                  <a:gd name="connsiteX19" fmla="*/ 5412377 w 7733887"/>
                  <a:gd name="connsiteY19" fmla="*/ 1375390 h 4307055"/>
                  <a:gd name="connsiteX20" fmla="*/ 5904411 w 7733887"/>
                  <a:gd name="connsiteY20" fmla="*/ 1384099 h 4307055"/>
                  <a:gd name="connsiteX21" fmla="*/ 2177843 w 7733887"/>
                  <a:gd name="connsiteY21" fmla="*/ 1066233 h 4307055"/>
                  <a:gd name="connsiteX22" fmla="*/ 2177843 w 7733887"/>
                  <a:gd name="connsiteY22" fmla="*/ 2038210 h 4307055"/>
                  <a:gd name="connsiteX23" fmla="*/ 3135340 w 7733887"/>
                  <a:gd name="connsiteY23" fmla="*/ 2591021 h 4307055"/>
                  <a:gd name="connsiteX24" fmla="*/ 3167740 w 7733887"/>
                  <a:gd name="connsiteY24" fmla="*/ 2522735 h 4307055"/>
                  <a:gd name="connsiteX25" fmla="*/ 3095879 w 7733887"/>
                  <a:gd name="connsiteY25" fmla="*/ 1591752 h 4307055"/>
                  <a:gd name="connsiteX26" fmla="*/ 2177843 w 7733887"/>
                  <a:gd name="connsiteY26" fmla="*/ 1066233 h 4307055"/>
                  <a:gd name="connsiteX27" fmla="*/ 4114799 w 7733887"/>
                  <a:gd name="connsiteY27" fmla="*/ 992212 h 4307055"/>
                  <a:gd name="connsiteX28" fmla="*/ 4404363 w 7733887"/>
                  <a:gd name="connsiteY28" fmla="*/ 992212 h 4307055"/>
                  <a:gd name="connsiteX29" fmla="*/ 4404363 w 7733887"/>
                  <a:gd name="connsiteY29" fmla="*/ 2905926 h 4307055"/>
                  <a:gd name="connsiteX30" fmla="*/ 6396445 w 7733887"/>
                  <a:gd name="connsiteY30" fmla="*/ 2905926 h 4307055"/>
                  <a:gd name="connsiteX31" fmla="*/ 6396445 w 7733887"/>
                  <a:gd name="connsiteY31" fmla="*/ 3208544 h 4307055"/>
                  <a:gd name="connsiteX32" fmla="*/ 4114799 w 7733887"/>
                  <a:gd name="connsiteY32" fmla="*/ 3208544 h 4307055"/>
                  <a:gd name="connsiteX33" fmla="*/ 2179319 w 7733887"/>
                  <a:gd name="connsiteY33" fmla="*/ 935606 h 4307055"/>
                  <a:gd name="connsiteX34" fmla="*/ 3374571 w 7733887"/>
                  <a:gd name="connsiteY34" fmla="*/ 2130858 h 4307055"/>
                  <a:gd name="connsiteX35" fmla="*/ 2179319 w 7733887"/>
                  <a:gd name="connsiteY35" fmla="*/ 3326110 h 4307055"/>
                  <a:gd name="connsiteX36" fmla="*/ 984067 w 7733887"/>
                  <a:gd name="connsiteY36" fmla="*/ 2130858 h 4307055"/>
                  <a:gd name="connsiteX37" fmla="*/ 2179319 w 7733887"/>
                  <a:gd name="connsiteY37" fmla="*/ 935606 h 4307055"/>
                  <a:gd name="connsiteX38" fmla="*/ 593626 w 7733887"/>
                  <a:gd name="connsiteY38" fmla="*/ 413490 h 4307055"/>
                  <a:gd name="connsiteX39" fmla="*/ 361224 w 7733887"/>
                  <a:gd name="connsiteY39" fmla="*/ 645892 h 4307055"/>
                  <a:gd name="connsiteX40" fmla="*/ 361224 w 7733887"/>
                  <a:gd name="connsiteY40" fmla="*/ 3681640 h 4307055"/>
                  <a:gd name="connsiteX41" fmla="*/ 593626 w 7733887"/>
                  <a:gd name="connsiteY41" fmla="*/ 3914042 h 4307055"/>
                  <a:gd name="connsiteX42" fmla="*/ 7126407 w 7733887"/>
                  <a:gd name="connsiteY42" fmla="*/ 3914042 h 4307055"/>
                  <a:gd name="connsiteX43" fmla="*/ 7358809 w 7733887"/>
                  <a:gd name="connsiteY43" fmla="*/ 3681640 h 4307055"/>
                  <a:gd name="connsiteX44" fmla="*/ 7358809 w 7733887"/>
                  <a:gd name="connsiteY44" fmla="*/ 645892 h 4307055"/>
                  <a:gd name="connsiteX45" fmla="*/ 7126407 w 7733887"/>
                  <a:gd name="connsiteY45" fmla="*/ 413490 h 4307055"/>
                  <a:gd name="connsiteX46" fmla="*/ 285945 w 7733887"/>
                  <a:gd name="connsiteY46" fmla="*/ 0 h 4307055"/>
                  <a:gd name="connsiteX47" fmla="*/ 7447942 w 7733887"/>
                  <a:gd name="connsiteY47" fmla="*/ 0 h 4307055"/>
                  <a:gd name="connsiteX48" fmla="*/ 7733887 w 7733887"/>
                  <a:gd name="connsiteY48" fmla="*/ 285945 h 4307055"/>
                  <a:gd name="connsiteX49" fmla="*/ 7733887 w 7733887"/>
                  <a:gd name="connsiteY49" fmla="*/ 4021110 h 4307055"/>
                  <a:gd name="connsiteX50" fmla="*/ 7447942 w 7733887"/>
                  <a:gd name="connsiteY50" fmla="*/ 4307055 h 4307055"/>
                  <a:gd name="connsiteX51" fmla="*/ 285945 w 7733887"/>
                  <a:gd name="connsiteY51" fmla="*/ 4307055 h 4307055"/>
                  <a:gd name="connsiteX52" fmla="*/ 0 w 7733887"/>
                  <a:gd name="connsiteY52" fmla="*/ 4021110 h 4307055"/>
                  <a:gd name="connsiteX53" fmla="*/ 0 w 7733887"/>
                  <a:gd name="connsiteY53" fmla="*/ 285945 h 4307055"/>
                  <a:gd name="connsiteX54" fmla="*/ 285945 w 7733887"/>
                  <a:gd name="connsiteY54" fmla="*/ 0 h 4307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7733887" h="4307055">
                    <a:moveTo>
                      <a:pt x="2096079" y="2187091"/>
                    </a:moveTo>
                    <a:lnTo>
                      <a:pt x="1264612" y="2683653"/>
                    </a:lnTo>
                    <a:cubicBezTo>
                      <a:pt x="1458192" y="3007796"/>
                      <a:pt x="1808967" y="3205168"/>
                      <a:pt x="2186504" y="3202380"/>
                    </a:cubicBezTo>
                    <a:cubicBezTo>
                      <a:pt x="2516848" y="3199940"/>
                      <a:pt x="2824442" y="3044573"/>
                      <a:pt x="3022642" y="2786729"/>
                    </a:cubicBezTo>
                    <a:lnTo>
                      <a:pt x="3053850" y="2740060"/>
                    </a:lnTo>
                    <a:close/>
                    <a:moveTo>
                      <a:pt x="5873932" y="1915322"/>
                    </a:moveTo>
                    <a:lnTo>
                      <a:pt x="6409508" y="2163071"/>
                    </a:lnTo>
                    <a:lnTo>
                      <a:pt x="6409508" y="2642487"/>
                    </a:lnTo>
                    <a:lnTo>
                      <a:pt x="4646425" y="2642487"/>
                    </a:lnTo>
                    <a:lnTo>
                      <a:pt x="5055326" y="2268019"/>
                    </a:lnTo>
                    <a:lnTo>
                      <a:pt x="5425440" y="2411710"/>
                    </a:lnTo>
                    <a:close/>
                    <a:moveTo>
                      <a:pt x="6409507" y="1109173"/>
                    </a:moveTo>
                    <a:lnTo>
                      <a:pt x="6409507" y="1930743"/>
                    </a:lnTo>
                    <a:lnTo>
                      <a:pt x="5839097" y="1658419"/>
                    </a:lnTo>
                    <a:lnTo>
                      <a:pt x="5399314" y="2167870"/>
                    </a:lnTo>
                    <a:lnTo>
                      <a:pt x="5020491" y="2045950"/>
                    </a:lnTo>
                    <a:lnTo>
                      <a:pt x="4615541" y="2302660"/>
                    </a:lnTo>
                    <a:lnTo>
                      <a:pt x="4615541" y="1692763"/>
                    </a:lnTo>
                    <a:lnTo>
                      <a:pt x="5142411" y="1715025"/>
                    </a:lnTo>
                    <a:lnTo>
                      <a:pt x="5412377" y="1375390"/>
                    </a:lnTo>
                    <a:lnTo>
                      <a:pt x="5904411" y="1384099"/>
                    </a:lnTo>
                    <a:close/>
                    <a:moveTo>
                      <a:pt x="2177843" y="1066233"/>
                    </a:moveTo>
                    <a:lnTo>
                      <a:pt x="2177843" y="2038210"/>
                    </a:lnTo>
                    <a:lnTo>
                      <a:pt x="3135340" y="2591021"/>
                    </a:lnTo>
                    <a:lnTo>
                      <a:pt x="3167740" y="2522735"/>
                    </a:lnTo>
                    <a:cubicBezTo>
                      <a:pt x="3287488" y="2220365"/>
                      <a:pt x="3263164" y="1876619"/>
                      <a:pt x="3095879" y="1591752"/>
                    </a:cubicBezTo>
                    <a:cubicBezTo>
                      <a:pt x="2904697" y="1266190"/>
                      <a:pt x="2555390" y="1066233"/>
                      <a:pt x="2177843" y="1066233"/>
                    </a:cubicBezTo>
                    <a:close/>
                    <a:moveTo>
                      <a:pt x="4114799" y="992212"/>
                    </a:moveTo>
                    <a:lnTo>
                      <a:pt x="4404363" y="992212"/>
                    </a:lnTo>
                    <a:lnTo>
                      <a:pt x="4404363" y="2905926"/>
                    </a:lnTo>
                    <a:lnTo>
                      <a:pt x="6396445" y="2905926"/>
                    </a:lnTo>
                    <a:lnTo>
                      <a:pt x="6396445" y="3208544"/>
                    </a:lnTo>
                    <a:lnTo>
                      <a:pt x="4114799" y="3208544"/>
                    </a:lnTo>
                    <a:close/>
                    <a:moveTo>
                      <a:pt x="2179319" y="935606"/>
                    </a:moveTo>
                    <a:cubicBezTo>
                      <a:pt x="2839438" y="935606"/>
                      <a:pt x="3374571" y="1470739"/>
                      <a:pt x="3374571" y="2130858"/>
                    </a:cubicBezTo>
                    <a:cubicBezTo>
                      <a:pt x="3374571" y="2790977"/>
                      <a:pt x="2839438" y="3326110"/>
                      <a:pt x="2179319" y="3326110"/>
                    </a:cubicBezTo>
                    <a:cubicBezTo>
                      <a:pt x="1519200" y="3326110"/>
                      <a:pt x="984067" y="2790977"/>
                      <a:pt x="984067" y="2130858"/>
                    </a:cubicBezTo>
                    <a:cubicBezTo>
                      <a:pt x="984067" y="1470739"/>
                      <a:pt x="1519200" y="935606"/>
                      <a:pt x="2179319" y="935606"/>
                    </a:cubicBezTo>
                    <a:close/>
                    <a:moveTo>
                      <a:pt x="593626" y="413490"/>
                    </a:moveTo>
                    <a:cubicBezTo>
                      <a:pt x="465274" y="413490"/>
                      <a:pt x="361224" y="517540"/>
                      <a:pt x="361224" y="645892"/>
                    </a:cubicBezTo>
                    <a:lnTo>
                      <a:pt x="361224" y="3681640"/>
                    </a:lnTo>
                    <a:cubicBezTo>
                      <a:pt x="361224" y="3809992"/>
                      <a:pt x="465274" y="3914042"/>
                      <a:pt x="593626" y="3914042"/>
                    </a:cubicBezTo>
                    <a:lnTo>
                      <a:pt x="7126407" y="3914042"/>
                    </a:lnTo>
                    <a:cubicBezTo>
                      <a:pt x="7254759" y="3914042"/>
                      <a:pt x="7358809" y="3809992"/>
                      <a:pt x="7358809" y="3681640"/>
                    </a:cubicBezTo>
                    <a:lnTo>
                      <a:pt x="7358809" y="645892"/>
                    </a:lnTo>
                    <a:cubicBezTo>
                      <a:pt x="7358809" y="517540"/>
                      <a:pt x="7254759" y="413490"/>
                      <a:pt x="7126407" y="413490"/>
                    </a:cubicBezTo>
                    <a:close/>
                    <a:moveTo>
                      <a:pt x="285945" y="0"/>
                    </a:moveTo>
                    <a:lnTo>
                      <a:pt x="7447942" y="0"/>
                    </a:lnTo>
                    <a:cubicBezTo>
                      <a:pt x="7605865" y="0"/>
                      <a:pt x="7733887" y="128022"/>
                      <a:pt x="7733887" y="285945"/>
                    </a:cubicBezTo>
                    <a:lnTo>
                      <a:pt x="7733887" y="4021110"/>
                    </a:lnTo>
                    <a:cubicBezTo>
                      <a:pt x="7733887" y="4179033"/>
                      <a:pt x="7605865" y="4307055"/>
                      <a:pt x="7447942" y="4307055"/>
                    </a:cubicBezTo>
                    <a:lnTo>
                      <a:pt x="285945" y="4307055"/>
                    </a:lnTo>
                    <a:cubicBezTo>
                      <a:pt x="128022" y="4307055"/>
                      <a:pt x="0" y="4179033"/>
                      <a:pt x="0" y="4021110"/>
                    </a:cubicBezTo>
                    <a:lnTo>
                      <a:pt x="0" y="285945"/>
                    </a:lnTo>
                    <a:cubicBezTo>
                      <a:pt x="0" y="128022"/>
                      <a:pt x="128022" y="0"/>
                      <a:pt x="28594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961" b="1" kern="0" dirty="0">
                  <a:solidFill>
                    <a:schemeClr val="tx1"/>
                  </a:solidFill>
                  <a:latin typeface="+mj-lt"/>
                  <a:ea typeface="Segoe UI" pitchFamily="34" charset="0"/>
                  <a:cs typeface="Segoe UI" pitchFamily="34" charset="0"/>
                </a:endParaRPr>
              </a:p>
            </p:txBody>
          </p:sp>
        </p:grpSp>
      </p:grpSp>
      <p:grpSp>
        <p:nvGrpSpPr>
          <p:cNvPr id="2" name="Group 1"/>
          <p:cNvGrpSpPr/>
          <p:nvPr/>
        </p:nvGrpSpPr>
        <p:grpSpPr>
          <a:xfrm>
            <a:off x="9768563" y="1379693"/>
            <a:ext cx="690936" cy="1252184"/>
            <a:chOff x="9964442" y="1404059"/>
            <a:chExt cx="704791" cy="1277293"/>
          </a:xfrm>
        </p:grpSpPr>
        <p:pic>
          <p:nvPicPr>
            <p:cNvPr id="19" name="Picture 18" descr="female user icon - vector Clip Art"/>
            <p:cNvPicPr>
              <a:picLocks noChangeAspect="1"/>
            </p:cNvPicPr>
            <p:nvPr/>
          </p:nvPicPr>
          <p:blipFill>
            <a:blip r:embed="rId3"/>
            <a:stretch>
              <a:fillRect/>
            </a:stretch>
          </p:blipFill>
          <p:spPr>
            <a:xfrm>
              <a:off x="9964442" y="1404059"/>
              <a:ext cx="704791" cy="703616"/>
            </a:xfrm>
            <a:prstGeom prst="rect">
              <a:avLst/>
            </a:prstGeom>
          </p:spPr>
        </p:pic>
        <p:sp>
          <p:nvSpPr>
            <p:cNvPr id="20" name="Down Arrow 19"/>
            <p:cNvSpPr/>
            <p:nvPr/>
          </p:nvSpPr>
          <p:spPr bwMode="auto">
            <a:xfrm>
              <a:off x="10072984" y="2283016"/>
              <a:ext cx="509449" cy="398336"/>
            </a:xfrm>
            <a:prstGeom prst="downArrow">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grpSp>
      <p:sp>
        <p:nvSpPr>
          <p:cNvPr id="21" name="Can 20"/>
          <p:cNvSpPr/>
          <p:nvPr/>
        </p:nvSpPr>
        <p:spPr bwMode="auto">
          <a:xfrm>
            <a:off x="10541058" y="5681847"/>
            <a:ext cx="474714" cy="349159"/>
          </a:xfrm>
          <a:prstGeom prst="can">
            <a:avLst/>
          </a:prstGeom>
          <a:solidFill>
            <a:schemeClr val="tx2">
              <a:lumMod val="50000"/>
            </a:schemeClr>
          </a:solidFill>
          <a:ln w="38100">
            <a:solidFill>
              <a:schemeClr val="tx2">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23" name="Right Arrow 22"/>
          <p:cNvSpPr/>
          <p:nvPr/>
        </p:nvSpPr>
        <p:spPr bwMode="auto">
          <a:xfrm rot="16200000">
            <a:off x="9942188" y="4859831"/>
            <a:ext cx="483593" cy="790222"/>
          </a:xfrm>
          <a:prstGeom prst="rightArrow">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3" name="Picture 2" descr="Remove Male User Icon 64x64 Png | HD Walls | Find Wallpapers"/>
          <p:cNvPicPr>
            <a:picLocks noChangeAspect="1"/>
          </p:cNvPicPr>
          <p:nvPr/>
        </p:nvPicPr>
        <p:blipFill>
          <a:blip r:embed="rId4"/>
          <a:stretch>
            <a:fillRect/>
          </a:stretch>
        </p:blipFill>
        <p:spPr>
          <a:xfrm>
            <a:off x="6930713" y="1382739"/>
            <a:ext cx="885141" cy="885141"/>
          </a:xfrm>
          <a:prstGeom prst="rect">
            <a:avLst/>
          </a:prstGeom>
        </p:spPr>
      </p:pic>
      <p:sp>
        <p:nvSpPr>
          <p:cNvPr id="24" name="Down Arrow 23"/>
          <p:cNvSpPr/>
          <p:nvPr/>
        </p:nvSpPr>
        <p:spPr bwMode="auto">
          <a:xfrm rot="5400000">
            <a:off x="8414886" y="1381444"/>
            <a:ext cx="499434" cy="864939"/>
          </a:xfrm>
          <a:prstGeom prst="downArrow">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43" name="Picture 42" descr="No higher resolution available."/>
          <p:cNvPicPr>
            <a:picLocks noChangeAspect="1"/>
          </p:cNvPicPr>
          <p:nvPr/>
        </p:nvPicPr>
        <p:blipFill>
          <a:blip r:embed="rId5"/>
          <a:stretch>
            <a:fillRect/>
          </a:stretch>
        </p:blipFill>
        <p:spPr>
          <a:xfrm>
            <a:off x="9157017" y="5629674"/>
            <a:ext cx="762267" cy="533852"/>
          </a:xfrm>
          <a:prstGeom prst="rect">
            <a:avLst/>
          </a:prstGeom>
        </p:spPr>
      </p:pic>
    </p:spTree>
    <p:extLst>
      <p:ext uri="{BB962C8B-B14F-4D97-AF65-F5344CB8AC3E}">
        <p14:creationId xmlns:p14="http://schemas.microsoft.com/office/powerpoint/2010/main" val="66570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Identity</a:t>
            </a:r>
          </a:p>
        </p:txBody>
      </p:sp>
    </p:spTree>
    <p:extLst>
      <p:ext uri="{BB962C8B-B14F-4D97-AF65-F5344CB8AC3E}">
        <p14:creationId xmlns:p14="http://schemas.microsoft.com/office/powerpoint/2010/main" val="285158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Identity</a:t>
            </a:r>
          </a:p>
        </p:txBody>
      </p:sp>
      <p:sp>
        <p:nvSpPr>
          <p:cNvPr id="3" name="Text Placeholder 2"/>
          <p:cNvSpPr>
            <a:spLocks noGrp="1"/>
          </p:cNvSpPr>
          <p:nvPr>
            <p:ph type="body" sz="quarter" idx="10"/>
          </p:nvPr>
        </p:nvSpPr>
        <p:spPr>
          <a:xfrm>
            <a:off x="269303" y="1187962"/>
            <a:ext cx="11655078" cy="4924174"/>
          </a:xfrm>
        </p:spPr>
        <p:txBody>
          <a:bodyPr/>
          <a:lstStyle/>
          <a:p>
            <a:endParaRPr lang="en-US" sz="3529" dirty="0"/>
          </a:p>
          <a:p>
            <a:r>
              <a:rPr lang="en-US" sz="3529" dirty="0">
                <a:solidFill>
                  <a:schemeClr val="tx1"/>
                </a:solidFill>
              </a:rPr>
              <a:t>Power BI is part of the larger Microsoft cloud, it all runs on Azure! </a:t>
            </a:r>
          </a:p>
          <a:p>
            <a:pPr marL="560241" indent="-560241">
              <a:buFont typeface="Arial" panose="020B0604020202020204" pitchFamily="34" charset="0"/>
              <a:buChar char="•"/>
            </a:pPr>
            <a:endParaRPr lang="en-US" dirty="0"/>
          </a:p>
          <a:p>
            <a:pPr marL="784338" lvl="1" indent="-560241">
              <a:buFont typeface="Arial" panose="020B0604020202020204" pitchFamily="34" charset="0"/>
              <a:buChar char="•"/>
            </a:pPr>
            <a:r>
              <a:rPr lang="en-US" sz="2800" dirty="0"/>
              <a:t>Security system is built on Azure Active Directory</a:t>
            </a:r>
          </a:p>
          <a:p>
            <a:pPr marL="784338" lvl="2" indent="-560241">
              <a:buFont typeface="Arial" panose="020B0604020202020204" pitchFamily="34" charset="0"/>
              <a:buChar char="•"/>
            </a:pPr>
            <a:r>
              <a:rPr lang="en-US" sz="2800" dirty="0"/>
              <a:t>Already using other Office 365 services? same tenant! </a:t>
            </a:r>
          </a:p>
          <a:p>
            <a:pPr marL="784338" lvl="1" indent="-560241">
              <a:buFont typeface="Arial" panose="020B0604020202020204" pitchFamily="34" charset="0"/>
              <a:buChar char="•"/>
            </a:pPr>
            <a:endParaRPr lang="en-US" sz="2800" dirty="0"/>
          </a:p>
          <a:p>
            <a:pPr marL="784338" lvl="1" indent="-560241">
              <a:buFont typeface="Arial" panose="020B0604020202020204" pitchFamily="34" charset="0"/>
              <a:buChar char="•"/>
            </a:pPr>
            <a:r>
              <a:rPr lang="en-US" sz="2800" dirty="0"/>
              <a:t>Azure Active Directory (AAD) will be used to secure all of your MS  resources with a common set of users and groups. </a:t>
            </a:r>
          </a:p>
          <a:p>
            <a:pPr marL="784338" lvl="1" indent="-560241">
              <a:buFont typeface="Arial" panose="020B0604020202020204" pitchFamily="34" charset="0"/>
              <a:buChar char="•"/>
            </a:pPr>
            <a:endParaRPr lang="en-US" dirty="0"/>
          </a:p>
        </p:txBody>
      </p:sp>
    </p:spTree>
    <p:extLst>
      <p:ext uri="{BB962C8B-B14F-4D97-AF65-F5344CB8AC3E}">
        <p14:creationId xmlns:p14="http://schemas.microsoft.com/office/powerpoint/2010/main" val="52641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Identity</a:t>
            </a:r>
          </a:p>
        </p:txBody>
      </p:sp>
      <p:sp>
        <p:nvSpPr>
          <p:cNvPr id="3" name="Text Placeholder 2"/>
          <p:cNvSpPr>
            <a:spLocks noGrp="1"/>
          </p:cNvSpPr>
          <p:nvPr>
            <p:ph type="body" sz="quarter" idx="10"/>
          </p:nvPr>
        </p:nvSpPr>
        <p:spPr>
          <a:xfrm>
            <a:off x="269303" y="1187962"/>
            <a:ext cx="11655078" cy="4966415"/>
          </a:xfrm>
        </p:spPr>
        <p:txBody>
          <a:bodyPr/>
          <a:lstStyle/>
          <a:p>
            <a:pPr marL="560241" indent="-560241">
              <a:buFont typeface="Arial" panose="020B0604020202020204" pitchFamily="34" charset="0"/>
              <a:buChar char="•"/>
            </a:pPr>
            <a:r>
              <a:rPr lang="en-US" sz="3529" dirty="0">
                <a:solidFill>
                  <a:schemeClr val="tx1"/>
                </a:solidFill>
              </a:rPr>
              <a:t>Choosing your identity infrastructure is key!</a:t>
            </a:r>
          </a:p>
          <a:p>
            <a:pPr marL="1008435" lvl="3" indent="-560241">
              <a:buFont typeface="Arial" panose="020B0604020202020204" pitchFamily="34" charset="0"/>
              <a:buChar char="•"/>
            </a:pPr>
            <a:r>
              <a:rPr lang="en-US" sz="2745" dirty="0"/>
              <a:t>Managed Identities (Password Sync?)</a:t>
            </a:r>
          </a:p>
          <a:p>
            <a:pPr marL="1008435" lvl="3" indent="-560241">
              <a:buFont typeface="Arial" panose="020B0604020202020204" pitchFamily="34" charset="0"/>
              <a:buChar char="•"/>
            </a:pPr>
            <a:r>
              <a:rPr lang="en-US" sz="2745" dirty="0"/>
              <a:t>Federated Identities (AD FS?  3</a:t>
            </a:r>
            <a:r>
              <a:rPr lang="en-US" sz="2745" baseline="30000" dirty="0"/>
              <a:t>rd</a:t>
            </a:r>
            <a:r>
              <a:rPr lang="en-US" sz="2745" dirty="0"/>
              <a:t> party STS?)</a:t>
            </a:r>
            <a:endParaRPr lang="en-US" sz="3137" dirty="0"/>
          </a:p>
          <a:p>
            <a:pPr marL="560241" indent="-560241">
              <a:buFont typeface="Arial" panose="020B0604020202020204" pitchFamily="34" charset="0"/>
              <a:buChar char="•"/>
            </a:pPr>
            <a:endParaRPr lang="en-US" sz="3529" dirty="0">
              <a:solidFill>
                <a:schemeClr val="tx1"/>
              </a:solidFill>
            </a:endParaRPr>
          </a:p>
          <a:p>
            <a:pPr marL="560241" indent="-560241">
              <a:buFont typeface="Arial" panose="020B0604020202020204" pitchFamily="34" charset="0"/>
              <a:buChar char="•"/>
            </a:pPr>
            <a:r>
              <a:rPr lang="en-US" sz="3529" dirty="0">
                <a:solidFill>
                  <a:schemeClr val="tx1"/>
                </a:solidFill>
              </a:rPr>
              <a:t>If you have an on-premises directory/IDM you already manage, </a:t>
            </a:r>
            <a:r>
              <a:rPr lang="en-US" sz="3529" dirty="0">
                <a:solidFill>
                  <a:schemeClr val="tx1"/>
                </a:solidFill>
                <a:hlinkClick r:id="rId3"/>
              </a:rPr>
              <a:t>set up AAD Connect</a:t>
            </a:r>
            <a:r>
              <a:rPr lang="en-US" sz="3529" dirty="0">
                <a:solidFill>
                  <a:schemeClr val="tx1"/>
                </a:solidFill>
              </a:rPr>
              <a:t> so you only manage once</a:t>
            </a:r>
          </a:p>
          <a:p>
            <a:pPr marL="560241" indent="-560241">
              <a:buFont typeface="Arial" panose="020B0604020202020204" pitchFamily="34" charset="0"/>
              <a:buChar char="•"/>
            </a:pPr>
            <a:endParaRPr lang="en-US" dirty="0">
              <a:solidFill>
                <a:schemeClr val="tx1"/>
              </a:solidFill>
            </a:endParaRPr>
          </a:p>
          <a:p>
            <a:pPr marL="560241" indent="-560241">
              <a:buFont typeface="Arial" panose="020B0604020202020204" pitchFamily="34" charset="0"/>
              <a:buChar char="•"/>
            </a:pPr>
            <a:r>
              <a:rPr lang="en-US" sz="3529" dirty="0">
                <a:solidFill>
                  <a:schemeClr val="tx1"/>
                </a:solidFill>
              </a:rPr>
              <a:t>Every user can sign up for a free Power BI license (this can be turned off)</a:t>
            </a:r>
          </a:p>
        </p:txBody>
      </p:sp>
    </p:spTree>
    <p:extLst>
      <p:ext uri="{BB962C8B-B14F-4D97-AF65-F5344CB8AC3E}">
        <p14:creationId xmlns:p14="http://schemas.microsoft.com/office/powerpoint/2010/main" val="198517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b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bi" id="{5D5561E2-75B4-4B03-9923-1B47907B53F7}" vid="{9103DB42-8961-4AEB-B7E0-65FC1C6838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2924</TotalTime>
  <Words>3058</Words>
  <Application>Microsoft Office PowerPoint</Application>
  <PresentationFormat>Widescreen</PresentationFormat>
  <Paragraphs>478</Paragraphs>
  <Slides>40</Slides>
  <Notes>35</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MS PGothic</vt:lpstr>
      <vt:lpstr>Arial</vt:lpstr>
      <vt:lpstr>Calibri</vt:lpstr>
      <vt:lpstr>Calibri Light</vt:lpstr>
      <vt:lpstr>Segoe UI</vt:lpstr>
      <vt:lpstr>Segoe UI Black</vt:lpstr>
      <vt:lpstr>Segoe UI Light</vt:lpstr>
      <vt:lpstr>Segoe UI Semibold</vt:lpstr>
      <vt:lpstr>Wingdings</vt:lpstr>
      <vt:lpstr>Wingdings 3</vt:lpstr>
      <vt:lpstr>pbi</vt:lpstr>
      <vt:lpstr>Row Level Security only</vt:lpstr>
      <vt:lpstr>Power BI Security</vt:lpstr>
      <vt:lpstr>Welcome! Power BI User Group (PUG)</vt:lpstr>
      <vt:lpstr>Power BI Security </vt:lpstr>
      <vt:lpstr>Please update this deck before presenting it</vt:lpstr>
      <vt:lpstr>Agenda</vt:lpstr>
      <vt:lpstr>User Identity</vt:lpstr>
      <vt:lpstr>User Identity</vt:lpstr>
      <vt:lpstr>User Identity</vt:lpstr>
      <vt:lpstr>Power BI Security</vt:lpstr>
      <vt:lpstr>Power BI Authentication </vt:lpstr>
      <vt:lpstr>User Access Control</vt:lpstr>
      <vt:lpstr>User Access Control</vt:lpstr>
      <vt:lpstr>User Access Control</vt:lpstr>
      <vt:lpstr>Power BI Security</vt:lpstr>
      <vt:lpstr>Admin Control</vt:lpstr>
      <vt:lpstr>Admin controls demo we will do them with slides 9.04 later.</vt:lpstr>
      <vt:lpstr>Power BI Security</vt:lpstr>
      <vt:lpstr>Data Security</vt:lpstr>
      <vt:lpstr>PowerPoint Presentation</vt:lpstr>
      <vt:lpstr>How Power BI handles data</vt:lpstr>
      <vt:lpstr>What types of data at rest are there?</vt:lpstr>
      <vt:lpstr>Data at Rest, where is it stored?</vt:lpstr>
      <vt:lpstr>How is the data encrypted?</vt:lpstr>
      <vt:lpstr>Power BI Data Storage Architecture</vt:lpstr>
      <vt:lpstr>On premise data dateway security</vt:lpstr>
      <vt:lpstr>Where is my data stored?</vt:lpstr>
      <vt:lpstr>Express route support</vt:lpstr>
      <vt:lpstr>Compliance &amp; market availability</vt:lpstr>
      <vt:lpstr>Compliance and market availability</vt:lpstr>
      <vt:lpstr>How can you secure your data?</vt:lpstr>
      <vt:lpstr>How to secure your content</vt:lpstr>
      <vt:lpstr>Using Row Level Security</vt:lpstr>
      <vt:lpstr>Configure RLS demo</vt:lpstr>
      <vt:lpstr>Dynamic Row Level security </vt:lpstr>
      <vt:lpstr>PowerPoint Presentation</vt:lpstr>
      <vt:lpstr>PowerPoint Presentation</vt:lpstr>
      <vt:lpstr>Dynamic RLS demo</vt:lpstr>
      <vt:lpstr>More reading</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Power BI User Group (PUG)</dc:title>
  <dc:creator>Quinne Germain</dc:creator>
  <cp:lastModifiedBy>David Moss</cp:lastModifiedBy>
  <cp:revision>45</cp:revision>
  <dcterms:created xsi:type="dcterms:W3CDTF">2017-03-30T20:31:26Z</dcterms:created>
  <dcterms:modified xsi:type="dcterms:W3CDTF">2018-06-21T21:36:56Z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kadejo@microsoft.com</vt:lpwstr>
  </property>
  <property fmtid="{D5CDD505-2E9C-101B-9397-08002B2CF9AE}" pid="6" name="MSIP_Label_f42aa342-8706-4288-bd11-ebb85995028c_SetDate">
    <vt:lpwstr>2017-08-07T12:35:54.2977573+02:00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