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0" r:id="rId2"/>
    <p:sldId id="272" r:id="rId3"/>
    <p:sldId id="256" r:id="rId4"/>
    <p:sldId id="258" r:id="rId5"/>
    <p:sldId id="260" r:id="rId6"/>
    <p:sldId id="261" r:id="rId7"/>
    <p:sldId id="267" r:id="rId8"/>
    <p:sldId id="264" r:id="rId9"/>
    <p:sldId id="265" r:id="rId10"/>
    <p:sldId id="266" r:id="rId11"/>
    <p:sldId id="262" r:id="rId12"/>
    <p:sldId id="269" r:id="rId13"/>
    <p:sldId id="281" r:id="rId14"/>
    <p:sldId id="268" r:id="rId15"/>
    <p:sldId id="282" r:id="rId16"/>
    <p:sldId id="283" r:id="rId17"/>
    <p:sldId id="280" r:id="rId18"/>
    <p:sldId id="286" r:id="rId19"/>
    <p:sldId id="285" r:id="rId20"/>
    <p:sldId id="289" r:id="rId21"/>
    <p:sldId id="28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3760A-9520-4BC0-B10F-C5CF685FC6EF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B36E36-5F05-4A8D-8B75-4C30BD8174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308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36E36-5F05-4A8D-8B75-4C30BD81749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8322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36E36-5F05-4A8D-8B75-4C30BD81749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247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C:\Users\david\Documents\CurAct2017\2017_Study\PowerBI\Presentations\18_04 Dublin\</a:t>
            </a:r>
            <a:r>
              <a:rPr lang="en-GB" dirty="0" err="1"/>
              <a:t>Dublin_FinalPresentations</a:t>
            </a:r>
            <a:r>
              <a:rPr lang="en-GB" dirty="0"/>
              <a:t>\Streaming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36E36-5F05-4A8D-8B75-4C30BD81749B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30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C:\Users\david\Documents\CurAct2017\2017_Study\PowerBI\Presentations\18_04 Dublin\</a:t>
            </a:r>
            <a:r>
              <a:rPr lang="en-GB" dirty="0" err="1"/>
              <a:t>Dublin_FinalPresentations</a:t>
            </a:r>
            <a:r>
              <a:rPr lang="en-GB" dirty="0"/>
              <a:t>\Streaming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36E36-5F05-4A8D-8B75-4C30BD81749B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2800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C:\Users\david\Documents\CurAct2017\2017_Study\PowerBI\Presentations\18_04 Dublin\</a:t>
            </a:r>
            <a:r>
              <a:rPr lang="en-GB" dirty="0" err="1"/>
              <a:t>Dublin_FinalPresentations</a:t>
            </a:r>
            <a:r>
              <a:rPr lang="en-GB" dirty="0"/>
              <a:t>\Streaming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36E36-5F05-4A8D-8B75-4C30BD81749B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2803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C:\Users\david\Documents\CurAct2017\2017_Study\PowerBI\Presentations\18_04 Dublin\</a:t>
            </a:r>
            <a:r>
              <a:rPr lang="en-GB" dirty="0" err="1"/>
              <a:t>Dublin_FinalPresentations</a:t>
            </a:r>
            <a:r>
              <a:rPr lang="en-GB" dirty="0"/>
              <a:t>\Streaming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36E36-5F05-4A8D-8B75-4C30BD81749B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554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C:\Users\david\Documents\CurAct2017\2017_Study\PowerBI\Presentations\18_04 Dublin\</a:t>
            </a:r>
            <a:r>
              <a:rPr lang="en-GB" dirty="0" err="1"/>
              <a:t>Dublin_FinalPresentations</a:t>
            </a:r>
            <a:r>
              <a:rPr lang="en-GB" dirty="0"/>
              <a:t>\Streaming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36E36-5F05-4A8D-8B75-4C30BD81749B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2162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36E36-5F05-4A8D-8B75-4C30BD81749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57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36E36-5F05-4A8D-8B75-4C30BD81749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164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36E36-5F05-4A8D-8B75-4C30BD81749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449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C:\Users\david\Documents\CurAct2017\BIC\RoomCrowd\SmarterKey\Wottabyte\PowerBI Courses\2019\PBIIntermediate-Q12019\WIP-</a:t>
            </a:r>
            <a:r>
              <a:rPr lang="en-GB" dirty="0" err="1"/>
              <a:t>DemoFiles</a:t>
            </a:r>
            <a:endParaRPr lang="en-GB" dirty="0"/>
          </a:p>
          <a:p>
            <a:r>
              <a:rPr lang="en-GB" dirty="0"/>
              <a:t>L6-reportingTips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36E36-5F05-4A8D-8B75-4C30BD81749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4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See Dublin Finance presentation</a:t>
            </a:r>
          </a:p>
          <a:p>
            <a:r>
              <a:rPr lang="en-GB" dirty="0"/>
              <a:t>C:\Users\david\Documents\CurAct2017\2017_Study\PowerBI\Presentations\18_04 Dublin\</a:t>
            </a:r>
            <a:r>
              <a:rPr lang="en-GB" dirty="0" err="1"/>
              <a:t>Dublin_FinalPresentations</a:t>
            </a:r>
            <a:r>
              <a:rPr lang="en-GB" dirty="0"/>
              <a:t>\Accountant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36E36-5F05-4A8D-8B75-4C30BD81749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742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C:\Users\david\Documents\CurAct2017\2017_Study\PowerBI\Presentations\18_04 Dublin\</a:t>
            </a:r>
            <a:r>
              <a:rPr lang="en-GB" dirty="0" err="1"/>
              <a:t>Dublin_FinalPresentations</a:t>
            </a:r>
            <a:r>
              <a:rPr lang="en-GB" dirty="0"/>
              <a:t>\Accountant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36E36-5F05-4A8D-8B75-4C30BD81749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615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36E36-5F05-4A8D-8B75-4C30BD81749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628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36E36-5F05-4A8D-8B75-4C30BD81749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664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19517-45DE-41C6-97E3-0931BCF76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D4FD65-C4C1-44E8-8DC1-DEE31446E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0ABDD5-C2AD-402D-A5B7-689E9B0CF0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870" y="5735637"/>
            <a:ext cx="3346130" cy="110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54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44F99-DDDF-4226-9D3D-2C4CB2DC1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5D0E0-98F7-41D5-863B-462B6AB26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76BAD-8516-4B42-A515-90586E5A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BA62-63A5-4D0D-BF80-A1F4909EFF75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ADB5C-24E5-4B30-9242-4028375E5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6A0FE-5625-4C77-96DD-3A1BA4ACD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3BA4-95E5-4D16-B2E4-C8B351477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25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A9AC03-225A-4C7A-B268-BE6CD4E67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FA5FE-A648-4F87-BC2B-E8053D4B2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BC936-9C52-45E3-A4F1-15926791B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BA62-63A5-4D0D-BF80-A1F4909EFF75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35A3C-A8ED-4FC6-BB15-282394B28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3B782-9BC2-4BF3-9020-BB258B517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3BA4-95E5-4D16-B2E4-C8B351477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631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5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8960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5B2F5-80BE-4522-913B-DD84C7375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50446-B971-4789-9B99-144030766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2A6BE-4DD2-466A-A693-382851B2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BA62-63A5-4D0D-BF80-A1F4909EFF75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C6C25-02FD-4C11-8458-89C96E93B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112CE-F0AF-4E99-A374-6812DDC6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3BA4-95E5-4D16-B2E4-C8B351477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971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8BE6B-5E71-43EC-8241-D6799C83B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3B700-A11C-44B6-A5D6-A222EF11A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96ACF-F3FD-42B6-A895-99F696DDF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BA62-63A5-4D0D-BF80-A1F4909EFF75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7C520-4E80-436D-BF80-9FBAD8F12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B7A9C-30F2-43AF-80A5-B09218C14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3BA4-95E5-4D16-B2E4-C8B351477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206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25222-4F1E-43F1-B7F2-D0B0F8B58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05231-2E9F-4AA5-9AA4-037339CB4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98D07-533C-481E-969B-C165D5283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CF98A-A8E6-4C0E-9868-D2D78676E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BA62-63A5-4D0D-BF80-A1F4909EFF75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8D3FF-C66D-403E-9D24-99E9B2C38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91DFB-2542-4DC6-8FC5-BE8E2B1B5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3BA4-95E5-4D16-B2E4-C8B351477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852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C6F49-9D9D-4F92-813B-7426DAC18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2F24F-AA7C-4A89-9D17-A72C4582C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8D91F2-28F6-4FFE-9E2F-21968CCA8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5468AC-1CDC-4010-B9C0-D6DF8E44A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BFC962-19CA-4649-AB55-C858B942A0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B2A0D8-6D02-45B2-8785-A33DFD3D7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BA62-63A5-4D0D-BF80-A1F4909EFF75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8363AE-FF46-4FF1-843F-55015F9FF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C182BE-8B56-485D-8636-3341C9DD6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3BA4-95E5-4D16-B2E4-C8B351477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93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5BC3C-3500-451D-9F69-210E65934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ADE3D3-A21E-42AD-B989-E81A7D23A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BA62-63A5-4D0D-BF80-A1F4909EFF75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E2C6D-B8FB-435B-A5FA-06F80BC7B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795CBE-9F6E-4F3A-A629-E78C211C5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3BA4-95E5-4D16-B2E4-C8B351477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355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1B05A8-CA09-472F-B026-FC9C29086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BA62-63A5-4D0D-BF80-A1F4909EFF75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E47D9E-84D0-40ED-B5B4-E0AC92A83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6DD2C-49D8-4FA4-9253-4DFD2F618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3BA4-95E5-4D16-B2E4-C8B351477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026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56EA6-15EA-4582-88B4-542319CDD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59A37-5FBE-4F1F-A1B1-BBB993C96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1DC435-E250-4EEF-A1AB-6EC53CEFB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C1BCE-7A22-4086-9AA1-D6116A9D9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BA62-63A5-4D0D-BF80-A1F4909EFF75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CF813-0865-47A6-9036-A9003E540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97C79-896C-4B8E-8EFB-05C96AC7B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3BA4-95E5-4D16-B2E4-C8B351477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56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51017-6145-428B-A7E7-91E7229C0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C22842-4EB0-4938-8CC8-39E411E59C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635BA3-A9DA-49AA-816E-55BF607FF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BA9BD-9DDF-4EE8-888E-9DB1129B3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BA62-63A5-4D0D-BF80-A1F4909EFF75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C9AAC-EEC4-43B5-B90B-121A6C4B0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8C06A-4007-4931-B33E-B01A3E5FF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3BA4-95E5-4D16-B2E4-C8B351477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82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3D4A6D-A4D3-4275-AAA2-FC00AEC1A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DAF35-9E58-4E55-8ACE-F89E69A9E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2411F-B7ED-4BE9-8DA6-F743D05508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7BA62-63A5-4D0D-BF80-A1F4909EFF75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36B99-06E2-49F4-BC58-F171460DAE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4E3AC-5252-404F-A6E5-CEABD36373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33BA4-95E5-4D16-B2E4-C8B351477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61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avid@wottabyte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xpatterns.com/time-patterns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daxpatterns.com/cumulative-total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tallan.com/2017/02/16/analysis-services-tabular-displaying-history-and-slowly-changing-dimension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log.gbrueckl.at/2012/02/handling-scd2-dimensions-and-facts-with-powerpivot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ottabyte/PBITrain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31271-7B6A-400C-BA62-1614BCD39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34956"/>
          </a:xfrm>
        </p:spPr>
        <p:txBody>
          <a:bodyPr>
            <a:normAutofit/>
          </a:bodyPr>
          <a:lstStyle/>
          <a:p>
            <a:r>
              <a:rPr lang="en-GB" dirty="0"/>
              <a:t>Power BI Intermediate Developer</a:t>
            </a:r>
            <a:br>
              <a:rPr lang="en-GB" dirty="0"/>
            </a:br>
            <a:r>
              <a:rPr lang="en-GB" dirty="0"/>
              <a:t>6 week training 14</a:t>
            </a:r>
            <a:r>
              <a:rPr lang="en-GB" baseline="30000" dirty="0"/>
              <a:t>th</a:t>
            </a:r>
            <a:r>
              <a:rPr lang="en-GB" dirty="0"/>
              <a:t> Jan -  18</a:t>
            </a:r>
            <a:r>
              <a:rPr lang="en-GB" baseline="30000" dirty="0"/>
              <a:t>th</a:t>
            </a:r>
            <a:r>
              <a:rPr lang="en-GB" dirty="0"/>
              <a:t> Feb 2019</a:t>
            </a:r>
            <a:br>
              <a:rPr lang="en-GB" dirty="0"/>
            </a:br>
            <a:br>
              <a:rPr lang="en-GB" dirty="0"/>
            </a:br>
            <a:r>
              <a:rPr lang="en-GB" sz="2800" dirty="0"/>
              <a:t>Trainer: David Moss</a:t>
            </a:r>
            <a:br>
              <a:rPr lang="en-GB" sz="2800" dirty="0"/>
            </a:br>
            <a:r>
              <a:rPr lang="en-GB" sz="2800" dirty="0"/>
              <a:t>E: </a:t>
            </a:r>
            <a:r>
              <a:rPr lang="en-GB" sz="2800" dirty="0">
                <a:hlinkClick r:id="rId2"/>
              </a:rPr>
              <a:t>david@wottabyte.com</a:t>
            </a:r>
            <a:br>
              <a:rPr lang="en-GB" sz="2800" dirty="0"/>
            </a:br>
            <a:r>
              <a:rPr lang="en-GB" sz="2800" dirty="0"/>
              <a:t>www.wottabyte.com</a:t>
            </a:r>
            <a:br>
              <a:rPr lang="en-GB" sz="2800" dirty="0"/>
            </a:br>
            <a:endParaRPr lang="en-GB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F8284D-1020-4465-9155-F3324689D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432" y="4564408"/>
            <a:ext cx="5117460" cy="1688889"/>
          </a:xfrm>
        </p:spPr>
      </p:pic>
    </p:spTree>
    <p:extLst>
      <p:ext uri="{BB962C8B-B14F-4D97-AF65-F5344CB8AC3E}">
        <p14:creationId xmlns:p14="http://schemas.microsoft.com/office/powerpoint/2010/main" val="3629923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FE88-7B14-4763-806D-A2BFC137C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0" y="252414"/>
            <a:ext cx="9144000" cy="656850"/>
          </a:xfrm>
        </p:spPr>
        <p:txBody>
          <a:bodyPr>
            <a:normAutofit fontScale="90000"/>
          </a:bodyPr>
          <a:lstStyle/>
          <a:p>
            <a:r>
              <a:rPr lang="en-GB" dirty="0"/>
              <a:t>Dax SCD2 homework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97543-2A3A-4FD5-9DA6-D09EB6B64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8040" y="1006867"/>
            <a:ext cx="9144000" cy="4435867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Hierarchy with a time stamp on dimSCD2</a:t>
            </a:r>
          </a:p>
          <a:p>
            <a:pPr algn="l"/>
            <a:r>
              <a:rPr lang="en-GB" dirty="0"/>
              <a:t>Basic using lookup from Fact table date driven…..alternative</a:t>
            </a:r>
          </a:p>
          <a:p>
            <a:pPr algn="l"/>
            <a:r>
              <a:rPr lang="en-GB" dirty="0"/>
              <a:t>With a </a:t>
            </a:r>
            <a:r>
              <a:rPr lang="en-GB" dirty="0" err="1"/>
              <a:t>dimDate</a:t>
            </a:r>
            <a:r>
              <a:rPr lang="en-GB" dirty="0"/>
              <a:t> as selector of the SCD2 period rather than Fact driven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SCD2 = CALCULATE( [</a:t>
            </a:r>
            <a:r>
              <a:rPr lang="en-GB" dirty="0" err="1"/>
              <a:t>BaseMeasureSales</a:t>
            </a:r>
            <a:r>
              <a:rPr lang="en-GB" dirty="0"/>
              <a:t>], </a:t>
            </a:r>
          </a:p>
          <a:p>
            <a:pPr algn="l"/>
            <a:r>
              <a:rPr lang="en-GB" dirty="0"/>
              <a:t>            FILTER(‘dimSCD2',</a:t>
            </a:r>
          </a:p>
          <a:p>
            <a:pPr algn="l"/>
            <a:r>
              <a:rPr lang="en-GB" dirty="0"/>
              <a:t>                MIN(‘dimdateSCD2'[</a:t>
            </a:r>
            <a:r>
              <a:rPr lang="en-GB" dirty="0" err="1"/>
              <a:t>MonthEnd</a:t>
            </a:r>
            <a:r>
              <a:rPr lang="en-GB" dirty="0"/>
              <a:t>]) &gt;= ‘dimSCD2'[Start Date] &amp;&amp;</a:t>
            </a:r>
          </a:p>
          <a:p>
            <a:pPr algn="l"/>
            <a:r>
              <a:rPr lang="en-GB" dirty="0"/>
              <a:t>                MIN(‘dimdateSCD2'[</a:t>
            </a:r>
            <a:r>
              <a:rPr lang="en-GB" dirty="0" err="1"/>
              <a:t>MonthEnd</a:t>
            </a:r>
            <a:r>
              <a:rPr lang="en-GB" dirty="0"/>
              <a:t>]) &lt;= ‘dimSCD2'[End Date]</a:t>
            </a:r>
          </a:p>
          <a:p>
            <a:pPr algn="l"/>
            <a:r>
              <a:rPr lang="en-GB" dirty="0"/>
              <a:t>            ))</a:t>
            </a:r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0686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FE88-7B14-4763-806D-A2BFC137C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9550" y="735013"/>
            <a:ext cx="9144000" cy="1347787"/>
          </a:xfrm>
        </p:spPr>
        <p:txBody>
          <a:bodyPr>
            <a:normAutofit fontScale="90000"/>
          </a:bodyPr>
          <a:lstStyle/>
          <a:p>
            <a:r>
              <a:rPr lang="en-GB" dirty="0"/>
              <a:t>Power BI Intermediate Developer</a:t>
            </a:r>
            <a:br>
              <a:rPr lang="en-GB" dirty="0"/>
            </a:br>
            <a:r>
              <a:rPr lang="en-GB" dirty="0"/>
              <a:t>Lesson 2 of 6 Monday 21</a:t>
            </a:r>
            <a:r>
              <a:rPr lang="en-GB" baseline="30000" dirty="0"/>
              <a:t>st</a:t>
            </a:r>
            <a:r>
              <a:rPr lang="en-GB" dirty="0"/>
              <a:t> Jan 2019</a:t>
            </a:r>
            <a:br>
              <a:rPr lang="en-GB" dirty="0"/>
            </a:br>
            <a:r>
              <a:rPr lang="en-GB" dirty="0"/>
              <a:t>Extras and homework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97543-2A3A-4FD5-9DA6-D09EB6B64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36800"/>
            <a:ext cx="9144000" cy="29210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GB" dirty="0"/>
              <a:t>Extras: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/>
              <a:t>Workspaces good practice with both old &amp; new workspaces. (see 1.1a)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/>
              <a:t>Power BI financial data modelling &amp; Time Intelligence. (link to sqlbi.com handout. Check they all have done lesson 2 of EdX.org course)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/>
              <a:t>Research Power Query Editor, parameters.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/>
              <a:t>Setup wottabyte PBI workspace and each subscribe for an Azure subscription.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/>
              <a:t>Subscribe to YouTube channels: Guy in a Cube, Microsoft channel.</a:t>
            </a:r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4039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FE88-7B14-4763-806D-A2BFC137C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9550" y="735013"/>
            <a:ext cx="9144000" cy="1347787"/>
          </a:xfrm>
        </p:spPr>
        <p:txBody>
          <a:bodyPr>
            <a:normAutofit fontScale="90000"/>
          </a:bodyPr>
          <a:lstStyle/>
          <a:p>
            <a:r>
              <a:rPr lang="en-GB" dirty="0"/>
              <a:t>Power BI Intermediate Developer</a:t>
            </a:r>
            <a:br>
              <a:rPr lang="en-GB" dirty="0"/>
            </a:br>
            <a:r>
              <a:rPr lang="en-GB" dirty="0"/>
              <a:t>Lesson 3 of 6 Monday 28th Jan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97543-2A3A-4FD5-9DA6-D09EB6B64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36800"/>
            <a:ext cx="9144000" cy="29210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GB" dirty="0"/>
              <a:t>Agenda: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/>
              <a:t>Confirm all uploaded content into WB PBI workspaces. &amp; workspaces.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/>
              <a:t>Go through and demo homework. LAb2 See slack channel #homework.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/>
              <a:t>Power BI Streaming demos (without Oxford Uni Azure Streaming).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/>
              <a:t>Power Query Editor &amp; Parameters (dev/prod server).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/>
              <a:t>DAX </a:t>
            </a:r>
            <a:r>
              <a:rPr lang="en-GB" dirty="0" err="1"/>
              <a:t>datamodelling</a:t>
            </a:r>
            <a:r>
              <a:rPr lang="en-GB" dirty="0"/>
              <a:t> with YTD &amp; time stamped SCDs (type2).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/>
              <a:t>Workspaces good practice and deploying Apps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/>
              <a:t>Power BI Premium, incremental refresh.</a:t>
            </a:r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4124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05871-F4CA-40C3-B10F-187036F4E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DAX lesson 3 of 6 see Lab 2 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6340D-07A9-41EE-868C-81BCB4EFA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027"/>
            <a:ext cx="10515600" cy="4676936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Check homework from week 2 on Time Intelligence.</a:t>
            </a:r>
          </a:p>
          <a:p>
            <a:r>
              <a:rPr lang="en-GB" dirty="0"/>
              <a:t>Use demo file TPBIApprentice-EndLab3 from C:\DAT207x\Lab3</a:t>
            </a:r>
          </a:p>
          <a:p>
            <a:pPr marL="0" indent="0" fontAlgn="base">
              <a:buNone/>
            </a:pPr>
            <a:endParaRPr lang="en-GB" b="1" dirty="0"/>
          </a:p>
          <a:p>
            <a:pPr fontAlgn="base"/>
            <a:r>
              <a:rPr lang="en-GB" b="1" dirty="0"/>
              <a:t>Total Sales</a:t>
            </a:r>
            <a:r>
              <a:rPr lang="en-GB" dirty="0"/>
              <a:t>: calculates the total sales.</a:t>
            </a:r>
          </a:p>
          <a:p>
            <a:pPr fontAlgn="base"/>
            <a:r>
              <a:rPr lang="en-GB" b="1" dirty="0"/>
              <a:t>LY Sales</a:t>
            </a:r>
            <a:r>
              <a:rPr lang="en-GB" dirty="0"/>
              <a:t>: calculates last year sales.</a:t>
            </a:r>
          </a:p>
          <a:p>
            <a:pPr fontAlgn="base"/>
            <a:r>
              <a:rPr lang="en-GB" b="1" dirty="0"/>
              <a:t>Sales Var</a:t>
            </a:r>
            <a:r>
              <a:rPr lang="en-GB" dirty="0"/>
              <a:t>: calculates sales variance between this year and last year sales.</a:t>
            </a:r>
          </a:p>
          <a:p>
            <a:pPr fontAlgn="base"/>
            <a:r>
              <a:rPr lang="en-GB" b="1" dirty="0"/>
              <a:t>Sales Var %</a:t>
            </a:r>
            <a:r>
              <a:rPr lang="en-GB" dirty="0"/>
              <a:t>: calculates sales variance between this year and last year sales in percentage.</a:t>
            </a:r>
          </a:p>
          <a:p>
            <a:pPr fontAlgn="base"/>
            <a:r>
              <a:rPr lang="en-GB" b="1" dirty="0"/>
              <a:t>YTD Sales</a:t>
            </a:r>
            <a:r>
              <a:rPr lang="en-GB" dirty="0"/>
              <a:t>: calculates YTD sales.</a:t>
            </a:r>
          </a:p>
          <a:p>
            <a:pPr fontAlgn="base"/>
            <a:r>
              <a:rPr lang="en-GB" b="1" dirty="0"/>
              <a:t>LY YTD Sales</a:t>
            </a:r>
            <a:r>
              <a:rPr lang="en-GB" dirty="0"/>
              <a:t>: calculates last year YTD sales.</a:t>
            </a:r>
          </a:p>
          <a:p>
            <a:pPr fontAlgn="base"/>
            <a:r>
              <a:rPr lang="en-GB" b="1" dirty="0"/>
              <a:t>YTD Sales Var</a:t>
            </a:r>
            <a:r>
              <a:rPr lang="en-GB" dirty="0"/>
              <a:t>: calculates sales variance between this year and last year YTD sales.</a:t>
            </a:r>
          </a:p>
          <a:p>
            <a:pPr fontAlgn="base"/>
            <a:r>
              <a:rPr lang="en-GB" b="1" dirty="0"/>
              <a:t>YTD Sales Var %</a:t>
            </a:r>
            <a:r>
              <a:rPr lang="en-GB" dirty="0"/>
              <a:t>: calculates sales variance between this year and last year YTD sales in percentage.</a:t>
            </a:r>
          </a:p>
          <a:p>
            <a:pPr fontAlgn="base"/>
            <a:r>
              <a:rPr lang="en-GB" b="1" dirty="0"/>
              <a:t>Total </a:t>
            </a:r>
            <a:r>
              <a:rPr lang="en-GB" b="1" dirty="0" err="1"/>
              <a:t>VanArsdel</a:t>
            </a:r>
            <a:r>
              <a:rPr lang="en-GB" b="1" dirty="0"/>
              <a:t> Sales</a:t>
            </a:r>
            <a:r>
              <a:rPr lang="en-GB" dirty="0"/>
              <a:t>: calculates sales for </a:t>
            </a:r>
            <a:r>
              <a:rPr lang="en-GB" dirty="0" err="1"/>
              <a:t>VanArsdel</a:t>
            </a:r>
            <a:r>
              <a:rPr lang="en-GB" dirty="0"/>
              <a:t> manufactured goods.</a:t>
            </a:r>
          </a:p>
          <a:p>
            <a:pPr fontAlgn="base"/>
            <a:r>
              <a:rPr lang="en-GB" b="1" dirty="0"/>
              <a:t>% Sales Market Share</a:t>
            </a:r>
            <a:r>
              <a:rPr lang="en-GB" dirty="0"/>
              <a:t>: calculates the percentage of </a:t>
            </a:r>
            <a:r>
              <a:rPr lang="en-GB" dirty="0" err="1"/>
              <a:t>VanArsdel</a:t>
            </a:r>
            <a:r>
              <a:rPr lang="en-GB" dirty="0"/>
              <a:t> manufactured goods from the total sales.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818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2B9F-4FC8-4E37-9334-8FEDC9242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Dax helper but units not sales Lab 2 : Sales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1703B-B327-4C95-A0D8-95239914D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GB" dirty="0"/>
              <a:t>If you're stuck, check out the following DAX expressions to calculate similar measures, but on </a:t>
            </a:r>
            <a:r>
              <a:rPr lang="en-GB" b="1" dirty="0"/>
              <a:t>Units</a:t>
            </a:r>
            <a:r>
              <a:rPr lang="en-GB" dirty="0"/>
              <a:t> instead of </a:t>
            </a:r>
            <a:r>
              <a:rPr lang="en-GB" b="1" dirty="0"/>
              <a:t>Revenue</a:t>
            </a:r>
            <a:r>
              <a:rPr lang="en-GB" dirty="0"/>
              <a:t>.</a:t>
            </a:r>
          </a:p>
          <a:p>
            <a:pPr fontAlgn="base"/>
            <a:r>
              <a:rPr lang="en-GB" b="1" dirty="0"/>
              <a:t>Total Units</a:t>
            </a:r>
            <a:r>
              <a:rPr lang="en-GB" dirty="0"/>
              <a:t>: Total Units = SUM(Sales[Units])</a:t>
            </a:r>
          </a:p>
          <a:p>
            <a:pPr fontAlgn="base"/>
            <a:r>
              <a:rPr lang="en-GB" b="1" dirty="0"/>
              <a:t>LY Total Units:</a:t>
            </a:r>
            <a:r>
              <a:rPr lang="en-GB" dirty="0"/>
              <a:t> LY Total Units = CALCULATE([Total Units],SAMEPERIODLASTYEAR('Date'[Date])</a:t>
            </a:r>
          </a:p>
          <a:p>
            <a:pPr fontAlgn="base"/>
            <a:r>
              <a:rPr lang="en-GB" b="1" dirty="0"/>
              <a:t>Total Units Var</a:t>
            </a:r>
            <a:r>
              <a:rPr lang="en-GB" dirty="0"/>
              <a:t>: Total Units Var = [Total Units] - [LY Total Units]</a:t>
            </a:r>
          </a:p>
          <a:p>
            <a:pPr fontAlgn="base"/>
            <a:r>
              <a:rPr lang="en-GB" b="1" dirty="0"/>
              <a:t>Total Units Var %</a:t>
            </a:r>
            <a:r>
              <a:rPr lang="en-GB" dirty="0"/>
              <a:t>: Total Units Var % = DIVIDE([Total Units Var],[LY Total Units])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300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1BF5-5BC4-4800-8C54-E66BCFC66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Dax helper but units not sales Lab 2 : YTDs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6F8F1-7894-4804-A180-21533EF24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GB" dirty="0"/>
              <a:t>if you're stuck, check out the following DAX expressions to calculate similar measures, but on </a:t>
            </a:r>
            <a:r>
              <a:rPr lang="en-GB" b="1" dirty="0"/>
              <a:t>Units</a:t>
            </a:r>
            <a:r>
              <a:rPr lang="en-GB" dirty="0"/>
              <a:t> instead of </a:t>
            </a:r>
            <a:r>
              <a:rPr lang="en-GB" b="1" dirty="0"/>
              <a:t>Revenue</a:t>
            </a:r>
            <a:r>
              <a:rPr lang="en-GB" dirty="0"/>
              <a:t>.</a:t>
            </a:r>
          </a:p>
          <a:p>
            <a:pPr fontAlgn="base"/>
            <a:r>
              <a:rPr lang="en-GB" b="1" dirty="0"/>
              <a:t>YTD Total Units</a:t>
            </a:r>
            <a:r>
              <a:rPr lang="en-GB" dirty="0"/>
              <a:t>: YTD Total Units = TOTALYTD([Total Units],'Date'[Date])</a:t>
            </a:r>
          </a:p>
          <a:p>
            <a:pPr fontAlgn="base"/>
            <a:r>
              <a:rPr lang="en-GB" b="1" dirty="0"/>
              <a:t>LY YTD Total Units:</a:t>
            </a:r>
            <a:r>
              <a:rPr lang="en-GB" dirty="0"/>
              <a:t> LY YTD Total Units = CALCULATE([YTD Total Units],SAMEPERIODLASTYEAR('Date'[Date]))</a:t>
            </a:r>
          </a:p>
          <a:p>
            <a:pPr fontAlgn="base"/>
            <a:r>
              <a:rPr lang="en-GB" b="1" dirty="0"/>
              <a:t>YTD Total Units Var</a:t>
            </a:r>
            <a:r>
              <a:rPr lang="en-GB" dirty="0"/>
              <a:t>: YTD Total Units Var = [YTD Total Units] - [LY YTD Total Units]</a:t>
            </a:r>
          </a:p>
          <a:p>
            <a:pPr fontAlgn="base"/>
            <a:r>
              <a:rPr lang="en-GB" b="1" dirty="0"/>
              <a:t>YTD Total Units Var %</a:t>
            </a:r>
            <a:r>
              <a:rPr lang="en-GB" dirty="0"/>
              <a:t>: YTD Total Units Var % = DIVIDE([YTD Total Units Var],[LY YTD Total Units])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8659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412FE-EF5E-4222-92F1-18E088C0B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Dax helper but units not sales Lab 2 : Market Share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F95CB-48CC-45F9-9BB6-36FA14D15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GB" dirty="0"/>
              <a:t>If you're stuck, check out the following DAX expressions to calculate similar measures, but on </a:t>
            </a:r>
            <a:r>
              <a:rPr lang="en-GB" b="1" dirty="0"/>
              <a:t>Units</a:t>
            </a:r>
            <a:r>
              <a:rPr lang="en-GB" dirty="0"/>
              <a:t> instead of </a:t>
            </a:r>
            <a:r>
              <a:rPr lang="en-GB" b="1" dirty="0"/>
              <a:t>Revenue</a:t>
            </a:r>
            <a:r>
              <a:rPr lang="en-GB" dirty="0"/>
              <a:t>.</a:t>
            </a:r>
          </a:p>
          <a:p>
            <a:pPr fontAlgn="base"/>
            <a:r>
              <a:rPr lang="en-GB" b="1" dirty="0"/>
              <a:t>Total </a:t>
            </a:r>
            <a:r>
              <a:rPr lang="en-GB" b="1" dirty="0" err="1"/>
              <a:t>VanArsdel</a:t>
            </a:r>
            <a:r>
              <a:rPr lang="en-GB" b="1" dirty="0"/>
              <a:t> Units</a:t>
            </a:r>
            <a:r>
              <a:rPr lang="en-GB" dirty="0"/>
              <a:t>: Total </a:t>
            </a:r>
            <a:r>
              <a:rPr lang="en-GB" dirty="0" err="1"/>
              <a:t>VanArsdel</a:t>
            </a:r>
            <a:r>
              <a:rPr lang="en-GB" dirty="0"/>
              <a:t> Units = CALCULATE([Total Units],Manufacturers[Manufacturer]="</a:t>
            </a:r>
            <a:r>
              <a:rPr lang="en-GB" dirty="0" err="1"/>
              <a:t>VanArsdel</a:t>
            </a:r>
            <a:r>
              <a:rPr lang="en-GB" dirty="0"/>
              <a:t>")</a:t>
            </a:r>
          </a:p>
          <a:p>
            <a:pPr fontAlgn="base"/>
            <a:r>
              <a:rPr lang="en-GB" b="1" dirty="0"/>
              <a:t>% Units Market Share:</a:t>
            </a:r>
            <a:r>
              <a:rPr lang="en-GB" dirty="0"/>
              <a:t> % Units Market Share = IF([Total </a:t>
            </a:r>
            <a:r>
              <a:rPr lang="en-GB" dirty="0" err="1"/>
              <a:t>VanArsdel</a:t>
            </a:r>
            <a:r>
              <a:rPr lang="en-GB" dirty="0"/>
              <a:t> Units]=0,0,DIVIDE([Total </a:t>
            </a:r>
            <a:r>
              <a:rPr lang="en-GB" dirty="0" err="1"/>
              <a:t>VanArsdel</a:t>
            </a:r>
            <a:r>
              <a:rPr lang="en-GB" dirty="0"/>
              <a:t> Units],[Total Units],0))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4184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FE88-7B14-4763-806D-A2BFC137C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0" y="252414"/>
            <a:ext cx="9144000" cy="656850"/>
          </a:xfrm>
        </p:spPr>
        <p:txBody>
          <a:bodyPr>
            <a:normAutofit fontScale="90000"/>
          </a:bodyPr>
          <a:lstStyle/>
          <a:p>
            <a:r>
              <a:rPr lang="en-GB" dirty="0"/>
              <a:t>Power BI DAX YTD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97543-2A3A-4FD5-9DA6-D09EB6B64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63671"/>
            <a:ext cx="9144000" cy="4435867"/>
          </a:xfrm>
        </p:spPr>
        <p:txBody>
          <a:bodyPr>
            <a:normAutofit fontScale="92500" lnSpcReduction="20000"/>
          </a:bodyPr>
          <a:lstStyle/>
          <a:p>
            <a:pPr algn="l"/>
            <a:endParaRPr lang="en-GB" dirty="0"/>
          </a:p>
          <a:p>
            <a:pPr algn="l"/>
            <a:r>
              <a:rPr lang="en-GB" dirty="0"/>
              <a:t>YTD = CALCULATE ( [Base Measure],</a:t>
            </a:r>
          </a:p>
          <a:p>
            <a:pPr algn="l"/>
            <a:r>
              <a:rPr lang="en-GB" dirty="0"/>
              <a:t>	FILTER (    All ( </a:t>
            </a:r>
            <a:r>
              <a:rPr lang="en-GB" dirty="0" err="1"/>
              <a:t>DimDate</a:t>
            </a:r>
            <a:r>
              <a:rPr lang="en-GB" dirty="0"/>
              <a:t> ) ,</a:t>
            </a:r>
          </a:p>
          <a:p>
            <a:pPr algn="l"/>
            <a:r>
              <a:rPr lang="en-GB" dirty="0"/>
              <a:t>	</a:t>
            </a:r>
            <a:r>
              <a:rPr lang="en-GB" dirty="0" err="1"/>
              <a:t>dimDate</a:t>
            </a:r>
            <a:r>
              <a:rPr lang="en-GB" dirty="0"/>
              <a:t> [Year] = max (</a:t>
            </a:r>
            <a:r>
              <a:rPr lang="en-GB" dirty="0" err="1"/>
              <a:t>dimDate</a:t>
            </a:r>
            <a:r>
              <a:rPr lang="en-GB" dirty="0"/>
              <a:t> [Year]) </a:t>
            </a:r>
          </a:p>
          <a:p>
            <a:pPr algn="l"/>
            <a:r>
              <a:rPr lang="en-GB" dirty="0"/>
              <a:t>&amp;&amp; </a:t>
            </a:r>
            <a:r>
              <a:rPr lang="en-GB" dirty="0" err="1"/>
              <a:t>dimDate</a:t>
            </a:r>
            <a:r>
              <a:rPr lang="en-GB" dirty="0"/>
              <a:t> [ Date ]  &lt;= Max ( </a:t>
            </a:r>
            <a:r>
              <a:rPr lang="en-GB" dirty="0" err="1"/>
              <a:t>dimDate</a:t>
            </a:r>
            <a:r>
              <a:rPr lang="en-GB" dirty="0"/>
              <a:t> [Date ])   )   )</a:t>
            </a:r>
          </a:p>
          <a:p>
            <a:pPr algn="l"/>
            <a:r>
              <a:rPr lang="en-GB" dirty="0"/>
              <a:t>			&gt;= max(</a:t>
            </a:r>
            <a:r>
              <a:rPr lang="en-GB" dirty="0" err="1"/>
              <a:t>dimDate</a:t>
            </a:r>
            <a:r>
              <a:rPr lang="en-GB" dirty="0"/>
              <a:t>[</a:t>
            </a:r>
            <a:r>
              <a:rPr lang="en-GB" dirty="0" err="1"/>
              <a:t>yyyymm</a:t>
            </a:r>
            <a:r>
              <a:rPr lang="en-GB" dirty="0"/>
              <a:t>)-12</a:t>
            </a:r>
          </a:p>
          <a:p>
            <a:pPr algn="l"/>
            <a:r>
              <a:rPr lang="en-GB" dirty="0">
                <a:hlinkClick r:id="rId3"/>
              </a:rPr>
              <a:t>https://www.daxpatterns.com/time-patterns/</a:t>
            </a:r>
            <a:endParaRPr lang="en-GB" dirty="0"/>
          </a:p>
          <a:p>
            <a:pPr algn="l"/>
            <a:r>
              <a:rPr lang="en-GB" dirty="0">
                <a:hlinkClick r:id="rId4"/>
              </a:rPr>
              <a:t>https://www.daxpatterns.com/cumulative-total/</a:t>
            </a:r>
            <a:endParaRPr lang="en-GB" dirty="0"/>
          </a:p>
          <a:p>
            <a:pPr algn="l"/>
            <a:endParaRPr lang="en-GB" dirty="0"/>
          </a:p>
          <a:p>
            <a:pPr algn="l"/>
            <a:r>
              <a:rPr lang="en-GB" b="1" dirty="0"/>
              <a:t>Homework</a:t>
            </a:r>
            <a:r>
              <a:rPr lang="en-GB" dirty="0"/>
              <a:t> do beginners DAX series Sam McKay 18 videos time 2 hours.</a:t>
            </a:r>
          </a:p>
          <a:p>
            <a:pPr algn="l"/>
            <a:r>
              <a:rPr lang="en-GB" dirty="0"/>
              <a:t>https://www.youtube.com/watch?v=gNR5yNczQ-s&amp;list=PL1myWUzvmmDGmLfty3BDluz8nzme1dZxg</a:t>
            </a:r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190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FE88-7B14-4763-806D-A2BFC137C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0" y="252414"/>
            <a:ext cx="9144000" cy="656850"/>
          </a:xfrm>
        </p:spPr>
        <p:txBody>
          <a:bodyPr>
            <a:normAutofit fontScale="90000"/>
          </a:bodyPr>
          <a:lstStyle/>
          <a:p>
            <a:r>
              <a:rPr lang="en-GB" dirty="0"/>
              <a:t>Dax SCD type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97543-2A3A-4FD5-9DA6-D09EB6B64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63671"/>
            <a:ext cx="9144000" cy="4435867"/>
          </a:xfrm>
        </p:spPr>
        <p:txBody>
          <a:bodyPr>
            <a:normAutofit/>
          </a:bodyPr>
          <a:lstStyle/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EF62DD6-25EE-491D-8957-EB6046F9F8D1}"/>
              </a:ext>
            </a:extLst>
          </p:cNvPr>
          <p:cNvSpPr txBox="1">
            <a:spLocks/>
          </p:cNvSpPr>
          <p:nvPr/>
        </p:nvSpPr>
        <p:spPr>
          <a:xfrm>
            <a:off x="1676400" y="1216071"/>
            <a:ext cx="9144000" cy="4435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76719E-E8B7-4A2F-98E5-B7A5D50E91AB}"/>
              </a:ext>
            </a:extLst>
          </p:cNvPr>
          <p:cNvSpPr txBox="1"/>
          <p:nvPr/>
        </p:nvSpPr>
        <p:spPr>
          <a:xfrm>
            <a:off x="1566809" y="1351052"/>
            <a:ext cx="815254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Copy code here</a:t>
            </a:r>
          </a:p>
          <a:p>
            <a:endParaRPr lang="en-GB" dirty="0"/>
          </a:p>
          <a:p>
            <a:r>
              <a:rPr lang="en-GB" dirty="0"/>
              <a:t>SCD2 = CALCULATE( [Base Measure], </a:t>
            </a:r>
          </a:p>
          <a:p>
            <a:r>
              <a:rPr lang="en-GB" dirty="0"/>
              <a:t>            FILTER(‘DIM',</a:t>
            </a:r>
          </a:p>
          <a:p>
            <a:r>
              <a:rPr lang="en-GB" dirty="0"/>
              <a:t>                MIN('date SCD2'[</a:t>
            </a:r>
            <a:r>
              <a:rPr lang="en-GB" dirty="0" err="1"/>
              <a:t>MonthEnd</a:t>
            </a:r>
            <a:r>
              <a:rPr lang="en-GB" dirty="0"/>
              <a:t>]) &gt;= 'DIM'[Start Date] &amp;&amp;</a:t>
            </a:r>
          </a:p>
          <a:p>
            <a:r>
              <a:rPr lang="en-GB" dirty="0"/>
              <a:t>                MIN('date SCD2'[</a:t>
            </a:r>
            <a:r>
              <a:rPr lang="en-GB" dirty="0" err="1"/>
              <a:t>MonthEnd</a:t>
            </a:r>
            <a:r>
              <a:rPr lang="en-GB" dirty="0"/>
              <a:t>]) &lt;= 'DIM'[End Date]</a:t>
            </a:r>
          </a:p>
          <a:p>
            <a:r>
              <a:rPr lang="en-GB" dirty="0"/>
              <a:t>            ))</a:t>
            </a:r>
          </a:p>
          <a:p>
            <a:r>
              <a:rPr lang="en-GB" dirty="0"/>
              <a:t>/* this is with SCD2 filter on the actual dimension hierarchy table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>
                <a:hlinkClick r:id="rId3"/>
              </a:rPr>
              <a:t>https://blog.tallan.com/2017/02/16/analysis-services-tabular-displaying-history-and-slowly-changing-dimensions/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4"/>
              </a:rPr>
              <a:t>https://blog.gbrueckl.at/2012/02/handling-scd2-dimensions-and-facts-with-powerpivot/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2929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FE88-7B14-4763-806D-A2BFC137C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0" y="252414"/>
            <a:ext cx="9144000" cy="656850"/>
          </a:xfrm>
        </p:spPr>
        <p:txBody>
          <a:bodyPr>
            <a:normAutofit fontScale="90000"/>
          </a:bodyPr>
          <a:lstStyle/>
          <a:p>
            <a:r>
              <a:rPr lang="en-GB" dirty="0"/>
              <a:t>Power BI Query Parameters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97543-2A3A-4FD5-9DA6-D09EB6B64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63671"/>
            <a:ext cx="9144000" cy="4435867"/>
          </a:xfrm>
        </p:spPr>
        <p:txBody>
          <a:bodyPr>
            <a:normAutofit/>
          </a:bodyPr>
          <a:lstStyle/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EF62DD6-25EE-491D-8957-EB6046F9F8D1}"/>
              </a:ext>
            </a:extLst>
          </p:cNvPr>
          <p:cNvSpPr txBox="1">
            <a:spLocks/>
          </p:cNvSpPr>
          <p:nvPr/>
        </p:nvSpPr>
        <p:spPr>
          <a:xfrm>
            <a:off x="1676400" y="1216071"/>
            <a:ext cx="9144000" cy="4435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Check query parameter in Power Query</a:t>
            </a:r>
          </a:p>
          <a:p>
            <a:pPr algn="l"/>
            <a:r>
              <a:rPr lang="en-GB" dirty="0"/>
              <a:t>Example use for server / dev </a:t>
            </a:r>
            <a:r>
              <a:rPr lang="en-GB" dirty="0" err="1"/>
              <a:t>url</a:t>
            </a:r>
            <a:r>
              <a:rPr lang="en-GB" dirty="0"/>
              <a:t> configure</a:t>
            </a:r>
          </a:p>
          <a:p>
            <a:pPr algn="l"/>
            <a:r>
              <a:rPr lang="en-GB" dirty="0"/>
              <a:t>Change value in the Power Bi Service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Insert parameter in M code (think filter manufacturer)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Also What if parameters on canvas</a:t>
            </a:r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697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B32724C-D643-4BB4-AA7A-A5965A7D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222" y="-50736"/>
            <a:ext cx="6300323" cy="1040297"/>
          </a:xfrm>
        </p:spPr>
        <p:txBody>
          <a:bodyPr>
            <a:normAutofit/>
          </a:bodyPr>
          <a:lstStyle/>
          <a:p>
            <a:r>
              <a:rPr lang="en-US" dirty="0"/>
              <a:t>David Moss</a:t>
            </a:r>
          </a:p>
        </p:txBody>
      </p:sp>
      <p:pic>
        <p:nvPicPr>
          <p:cNvPr id="4" name="Picture Placeholder 9">
            <a:extLst>
              <a:ext uri="{FF2B5EF4-FFF2-40B4-BE49-F238E27FC236}">
                <a16:creationId xmlns:a16="http://schemas.microsoft.com/office/drawing/2014/main" id="{E3CFE768-7052-4C67-A52B-E140957770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>
            <a:fillRect/>
          </a:stretch>
        </p:blipFill>
        <p:spPr>
          <a:xfrm rot="5400000">
            <a:off x="379222" y="1055338"/>
            <a:ext cx="2671384" cy="2671383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B93BA3-C19D-47E0-B190-767E3C9B80C3}"/>
              </a:ext>
            </a:extLst>
          </p:cNvPr>
          <p:cNvSpPr txBox="1">
            <a:spLocks/>
          </p:cNvSpPr>
          <p:nvPr/>
        </p:nvSpPr>
        <p:spPr>
          <a:xfrm>
            <a:off x="4730097" y="1131959"/>
            <a:ext cx="6632372" cy="6155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137" b="1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</a:rPr>
              <a:t>Azure &amp; Power</a:t>
            </a:r>
            <a:r>
              <a:rPr lang="en-GB" sz="3137" dirty="0"/>
              <a:t> </a:t>
            </a:r>
            <a:r>
              <a:rPr lang="en-GB" sz="3137" b="1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</a:rPr>
              <a:t>BI Solutions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8EB9907-C38A-4B51-A744-E6EAFD3D0926}"/>
              </a:ext>
            </a:extLst>
          </p:cNvPr>
          <p:cNvSpPr txBox="1">
            <a:spLocks/>
          </p:cNvSpPr>
          <p:nvPr/>
        </p:nvSpPr>
        <p:spPr>
          <a:xfrm>
            <a:off x="4709980" y="1594067"/>
            <a:ext cx="7138356" cy="995697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61" dirty="0"/>
              <a:t>Delivering end to end architect &amp; BI solutions both on-premises &amp; Azure with a passion for Power BI </a:t>
            </a:r>
            <a:r>
              <a:rPr lang="en-US" sz="1961" dirty="0" err="1"/>
              <a:t>visulisations</a:t>
            </a:r>
            <a:r>
              <a:rPr lang="en-US" sz="1961" dirty="0"/>
              <a:t> across </a:t>
            </a:r>
            <a:r>
              <a:rPr lang="en-US" sz="1961" dirty="0" err="1"/>
              <a:t>IoT</a:t>
            </a:r>
            <a:r>
              <a:rPr lang="en-US" sz="1961" dirty="0"/>
              <a:t>, e-commerce &amp; manufacturing verticals.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6109DE3-C049-4AAC-B8D8-4FACA53B1C7E}"/>
              </a:ext>
            </a:extLst>
          </p:cNvPr>
          <p:cNvSpPr txBox="1">
            <a:spLocks/>
          </p:cNvSpPr>
          <p:nvPr/>
        </p:nvSpPr>
        <p:spPr>
          <a:xfrm>
            <a:off x="4709978" y="2828358"/>
            <a:ext cx="7138356" cy="615522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137" b="1" dirty="0"/>
              <a:t>MVP Data Platform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15B05F50-68A3-40F4-85D2-5100D4AAE0D9}"/>
              </a:ext>
            </a:extLst>
          </p:cNvPr>
          <p:cNvSpPr txBox="1">
            <a:spLocks/>
          </p:cNvSpPr>
          <p:nvPr/>
        </p:nvSpPr>
        <p:spPr>
          <a:xfrm>
            <a:off x="4709978" y="4411272"/>
            <a:ext cx="7138356" cy="615522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137" b="1" dirty="0"/>
              <a:t>ACMA, CGMA Accountant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A08723E-FB93-4B41-A48A-CA0D5FF2F8A7}"/>
              </a:ext>
            </a:extLst>
          </p:cNvPr>
          <p:cNvSpPr txBox="1">
            <a:spLocks/>
          </p:cNvSpPr>
          <p:nvPr/>
        </p:nvSpPr>
        <p:spPr>
          <a:xfrm>
            <a:off x="4709978" y="3297935"/>
            <a:ext cx="7138356" cy="968542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65" dirty="0"/>
              <a:t>2017 &amp; 2018 awarded MVP for my community contributions. Co-leader of the London and Manchester Power BI User Group.</a:t>
            </a:r>
          </a:p>
          <a:p>
            <a:r>
              <a:rPr lang="en-US" sz="1765" dirty="0"/>
              <a:t>Power BI Global Advisory Board member.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EC89B9-AD81-48DD-97B3-4118D7ACE2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22" y="4476799"/>
            <a:ext cx="484469" cy="4844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317B20-5F05-4B4D-A402-6A13400607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2" y="5013802"/>
            <a:ext cx="485790" cy="4857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01E8E8-9942-4E4A-BE0D-DAEA0B7331F1}"/>
              </a:ext>
            </a:extLst>
          </p:cNvPr>
          <p:cNvSpPr txBox="1"/>
          <p:nvPr/>
        </p:nvSpPr>
        <p:spPr>
          <a:xfrm>
            <a:off x="888595" y="3915588"/>
            <a:ext cx="2009714" cy="561211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GB" sz="1961" b="1" dirty="0"/>
              <a:t>@</a:t>
            </a:r>
            <a:r>
              <a:rPr lang="en-GB" sz="1961" b="1" dirty="0" err="1"/>
              <a:t>wottabyte</a:t>
            </a:r>
            <a:endParaRPr lang="en-GB" sz="1961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B37678-29EE-4CD8-BCD9-95181AB884CF}"/>
              </a:ext>
            </a:extLst>
          </p:cNvPr>
          <p:cNvSpPr txBox="1"/>
          <p:nvPr/>
        </p:nvSpPr>
        <p:spPr>
          <a:xfrm>
            <a:off x="888594" y="4460032"/>
            <a:ext cx="2009714" cy="561211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GB" sz="1961" b="1" dirty="0" err="1"/>
              <a:t>wottabyte</a:t>
            </a:r>
            <a:endParaRPr lang="en-GB" sz="1961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072817-DA4F-4E66-B893-14EC2A442627}"/>
              </a:ext>
            </a:extLst>
          </p:cNvPr>
          <p:cNvSpPr txBox="1"/>
          <p:nvPr/>
        </p:nvSpPr>
        <p:spPr>
          <a:xfrm>
            <a:off x="888593" y="5013802"/>
            <a:ext cx="2860674" cy="561211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GB" sz="1961" b="1" dirty="0"/>
              <a:t>www.wottabyte.com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D5F7FD6-1A65-4499-BBC8-2F8F9127DB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5090" y="5820011"/>
            <a:ext cx="3087122" cy="8795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B9E6FAB-6879-42B4-A59D-46123676782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110" y="3763905"/>
            <a:ext cx="981395" cy="98139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D5310B0-C3BC-4AF5-8CC1-7B3632652C7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504" y="2603078"/>
            <a:ext cx="1846285" cy="74490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828EA82-4C23-402D-BC52-87073512BEF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22" y="3939796"/>
            <a:ext cx="484469" cy="484469"/>
          </a:xfrm>
          <a:prstGeom prst="rect">
            <a:avLst/>
          </a:prstGeom>
        </p:spPr>
      </p:pic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86A5EC11-84BB-4DA9-956B-225446E753B5}"/>
              </a:ext>
            </a:extLst>
          </p:cNvPr>
          <p:cNvSpPr txBox="1">
            <a:spLocks/>
          </p:cNvSpPr>
          <p:nvPr/>
        </p:nvSpPr>
        <p:spPr>
          <a:xfrm>
            <a:off x="4709978" y="4797039"/>
            <a:ext cx="7138356" cy="724143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61" dirty="0"/>
              <a:t>A qualified CGMA accountant all my career which keeps me commercially aware and able to work across the enterprise.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8B5CF81-18E6-4E7E-B425-A82C2C0126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12801" y="5521182"/>
            <a:ext cx="2160131" cy="109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699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FE88-7B14-4763-806D-A2BFC137C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0" y="252414"/>
            <a:ext cx="9144000" cy="656850"/>
          </a:xfrm>
        </p:spPr>
        <p:txBody>
          <a:bodyPr>
            <a:normAutofit fontScale="90000"/>
          </a:bodyPr>
          <a:lstStyle/>
          <a:p>
            <a:r>
              <a:rPr lang="en-GB" dirty="0"/>
              <a:t>Power BI Workspaces best Practice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97543-2A3A-4FD5-9DA6-D09EB6B64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63671"/>
            <a:ext cx="9144000" cy="4435867"/>
          </a:xfrm>
        </p:spPr>
        <p:txBody>
          <a:bodyPr>
            <a:normAutofit/>
          </a:bodyPr>
          <a:lstStyle/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EF62DD6-25EE-491D-8957-EB6046F9F8D1}"/>
              </a:ext>
            </a:extLst>
          </p:cNvPr>
          <p:cNvSpPr txBox="1">
            <a:spLocks/>
          </p:cNvSpPr>
          <p:nvPr/>
        </p:nvSpPr>
        <p:spPr>
          <a:xfrm>
            <a:off x="1676400" y="1216071"/>
            <a:ext cx="9144000" cy="4435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76719E-E8B7-4A2F-98E5-B7A5D50E91AB}"/>
              </a:ext>
            </a:extLst>
          </p:cNvPr>
          <p:cNvSpPr txBox="1"/>
          <p:nvPr/>
        </p:nvSpPr>
        <p:spPr>
          <a:xfrm>
            <a:off x="1566809" y="1345915"/>
            <a:ext cx="8152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quick slide demo 1.1a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3149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FE88-7B14-4763-806D-A2BFC137C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0" y="252414"/>
            <a:ext cx="9144000" cy="656850"/>
          </a:xfrm>
        </p:spPr>
        <p:txBody>
          <a:bodyPr>
            <a:normAutofit fontScale="90000"/>
          </a:bodyPr>
          <a:lstStyle/>
          <a:p>
            <a:r>
              <a:rPr lang="en-GB" dirty="0"/>
              <a:t>Power BI Real time datasets: Streaming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97543-2A3A-4FD5-9DA6-D09EB6B64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63671"/>
            <a:ext cx="9144000" cy="4435867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See slides  15-27</a:t>
            </a:r>
          </a:p>
          <a:p>
            <a:pPr algn="l"/>
            <a:r>
              <a:rPr lang="en-GB" dirty="0" err="1"/>
              <a:t>DataBI</a:t>
            </a:r>
            <a:r>
              <a:rPr lang="en-GB" dirty="0"/>
              <a:t>-Summit - Streaming IoT Power BI Dashboards</a:t>
            </a:r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Push to API from Fiddler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Pub Nub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Historic reporting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Azure Streaming Analytics demo (not time)…</a:t>
            </a:r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1026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FE88-7B14-4763-806D-A2BFC137C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9550" y="735013"/>
            <a:ext cx="9144000" cy="1347787"/>
          </a:xfrm>
        </p:spPr>
        <p:txBody>
          <a:bodyPr>
            <a:normAutofit fontScale="90000"/>
          </a:bodyPr>
          <a:lstStyle/>
          <a:p>
            <a:r>
              <a:rPr lang="en-GB" dirty="0"/>
              <a:t>Power BI Intermediate Developer</a:t>
            </a:r>
            <a:br>
              <a:rPr lang="en-GB" dirty="0"/>
            </a:br>
            <a:r>
              <a:rPr lang="en-GB" dirty="0"/>
              <a:t>Lesson 1 of 6 Monday 14</a:t>
            </a:r>
            <a:r>
              <a:rPr lang="en-GB" baseline="30000" dirty="0"/>
              <a:t>th</a:t>
            </a:r>
            <a:r>
              <a:rPr lang="en-GB" dirty="0"/>
              <a:t> Jan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97543-2A3A-4FD5-9DA6-D09EB6B64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36800"/>
            <a:ext cx="9144000" cy="292100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GB" dirty="0"/>
              <a:t>Agenda: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/>
              <a:t>Introductions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/>
              <a:t>Power BI Introduction &amp; the PBI ecosystem.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/>
              <a:t>Onboarding a .</a:t>
            </a:r>
            <a:r>
              <a:rPr lang="en-GB" dirty="0" err="1"/>
              <a:t>pbix</a:t>
            </a:r>
            <a:r>
              <a:rPr lang="en-GB" dirty="0"/>
              <a:t> each do a demo to understand level &amp; ability. (PQE view, </a:t>
            </a:r>
            <a:r>
              <a:rPr lang="en-GB" dirty="0" err="1"/>
              <a:t>datamodel</a:t>
            </a:r>
            <a:r>
              <a:rPr lang="en-GB" dirty="0"/>
              <a:t>, </a:t>
            </a:r>
            <a:r>
              <a:rPr lang="en-GB" dirty="0" err="1"/>
              <a:t>datasource</a:t>
            </a:r>
            <a:r>
              <a:rPr lang="en-GB" dirty="0"/>
              <a:t>, trace base measures).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/>
              <a:t>Power BI Drill-Through,  Bookmarks, sync slicers &amp; custom tooltips. (didn’t do so set as homework)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/>
              <a:t>Homework: create a report with a slide on screen sync slicer (bookmark). (didn’t set as homework so will demo in Lesson 2.)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/>
              <a:t>Setup wottabyte email, PBI workspace, Slack and an Azure subscription.</a:t>
            </a:r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7091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FE88-7B14-4763-806D-A2BFC137C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0" y="252413"/>
            <a:ext cx="9144000" cy="1347787"/>
          </a:xfrm>
        </p:spPr>
        <p:txBody>
          <a:bodyPr>
            <a:normAutofit fontScale="90000"/>
          </a:bodyPr>
          <a:lstStyle/>
          <a:p>
            <a:r>
              <a:rPr lang="en-GB" dirty="0"/>
              <a:t>Power BI Intermediate Developer</a:t>
            </a:r>
            <a:br>
              <a:rPr lang="en-GB" dirty="0"/>
            </a:br>
            <a:r>
              <a:rPr lang="en-GB" dirty="0"/>
              <a:t>Lesson 1 of 6 Monday 14</a:t>
            </a:r>
            <a:r>
              <a:rPr lang="en-GB" baseline="30000" dirty="0"/>
              <a:t>th</a:t>
            </a:r>
            <a:r>
              <a:rPr lang="en-GB" dirty="0"/>
              <a:t> Jan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97543-2A3A-4FD5-9DA6-D09EB6B64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36800"/>
            <a:ext cx="9144000" cy="2921000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Agenda: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/>
              <a:t> Better reporting techniques: arrows buttons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dirty="0"/>
              <a:t>Better reporting techniques: Drill through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dirty="0"/>
              <a:t>Better reporting techniques: Tooltip cards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dirty="0"/>
              <a:t>Better reporting techniques: Bookmarks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dirty="0"/>
              <a:t>Better reporting techniques: Sync Slicers (didn’t do)</a:t>
            </a:r>
          </a:p>
          <a:p>
            <a:pPr marL="514350" indent="-514350" algn="l">
              <a:buFont typeface="+mj-lt"/>
              <a:buAutoNum type="arabicPeriod"/>
            </a:pPr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6160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FE88-7B14-4763-806D-A2BFC137C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0" y="252413"/>
            <a:ext cx="9144000" cy="1347787"/>
          </a:xfrm>
        </p:spPr>
        <p:txBody>
          <a:bodyPr>
            <a:normAutofit fontScale="90000"/>
          </a:bodyPr>
          <a:lstStyle/>
          <a:p>
            <a:r>
              <a:rPr lang="en-GB" dirty="0"/>
              <a:t>Power BI Intermediate Developer</a:t>
            </a:r>
            <a:br>
              <a:rPr lang="en-GB" dirty="0"/>
            </a:br>
            <a:r>
              <a:rPr lang="en-GB" dirty="0"/>
              <a:t>Lesson 1 of 6 Monday 14</a:t>
            </a:r>
            <a:r>
              <a:rPr lang="en-GB" baseline="30000" dirty="0"/>
              <a:t>th</a:t>
            </a:r>
            <a:r>
              <a:rPr lang="en-GB" dirty="0"/>
              <a:t> Jan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97543-2A3A-4FD5-9DA6-D09EB6B64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933" y="2054831"/>
            <a:ext cx="9846067" cy="3883632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GB" sz="6200" dirty="0"/>
              <a:t>Homework:</a:t>
            </a:r>
          </a:p>
          <a:p>
            <a:pPr algn="l"/>
            <a:r>
              <a:rPr lang="en-GB" sz="6200" dirty="0"/>
              <a:t>TASK 1: download the last file on the </a:t>
            </a:r>
            <a:r>
              <a:rPr lang="en-GB" sz="6200" dirty="0" err="1"/>
              <a:t>github</a:t>
            </a:r>
            <a:r>
              <a:rPr lang="en-GB" sz="6200" dirty="0"/>
              <a:t> called '</a:t>
            </a:r>
            <a:r>
              <a:rPr lang="en-GB" sz="6200" dirty="0" err="1"/>
              <a:t>VanArsdel</a:t>
            </a:r>
            <a:r>
              <a:rPr lang="en-GB" sz="6200" dirty="0"/>
              <a:t> </a:t>
            </a:r>
            <a:r>
              <a:rPr lang="en-GB" sz="6200" dirty="0" err="1"/>
              <a:t>Performance.pbix</a:t>
            </a:r>
            <a:r>
              <a:rPr lang="en-GB" sz="6200" dirty="0"/>
              <a:t>’ (you too can recreate the file from scratch by following the instructions in the file DIAD.pdf on the same </a:t>
            </a:r>
            <a:r>
              <a:rPr lang="en-GB" sz="6200" dirty="0" err="1"/>
              <a:t>github</a:t>
            </a:r>
            <a:r>
              <a:rPr lang="en-GB" sz="6200" dirty="0"/>
              <a:t> and using the data.xlsx)</a:t>
            </a:r>
          </a:p>
          <a:p>
            <a:pPr algn="l"/>
            <a:r>
              <a:rPr lang="en-GB" sz="6200" dirty="0"/>
              <a:t>TASK 2: </a:t>
            </a:r>
            <a:r>
              <a:rPr lang="en-GB" sz="6200" dirty="0" err="1"/>
              <a:t>Drillthrough</a:t>
            </a:r>
            <a:r>
              <a:rPr lang="en-GB" sz="6200" dirty="0"/>
              <a:t>: on a new page in the .</a:t>
            </a:r>
            <a:r>
              <a:rPr lang="en-GB" sz="6200" dirty="0" err="1"/>
              <a:t>pbix</a:t>
            </a:r>
            <a:r>
              <a:rPr lang="en-GB" sz="6200" dirty="0"/>
              <a:t> report from Task 1 create a report with </a:t>
            </a:r>
            <a:r>
              <a:rPr lang="en-GB" sz="6200" dirty="0" err="1"/>
              <a:t>manufactuer's</a:t>
            </a:r>
            <a:r>
              <a:rPr lang="en-GB" sz="6200" dirty="0"/>
              <a:t> sales top level stats. </a:t>
            </a:r>
            <a:r>
              <a:rPr lang="en-GB" sz="6200" dirty="0" err="1"/>
              <a:t>tThen</a:t>
            </a:r>
            <a:r>
              <a:rPr lang="en-GB" sz="6200" dirty="0"/>
              <a:t> create  a 2nd page with a more detailed </a:t>
            </a:r>
            <a:r>
              <a:rPr lang="en-GB" sz="6200" dirty="0" err="1"/>
              <a:t>Manufactuer's</a:t>
            </a:r>
            <a:r>
              <a:rPr lang="en-GB" sz="6200" dirty="0"/>
              <a:t> report and configure drill through from the 1st page to the 2nd page.</a:t>
            </a:r>
          </a:p>
          <a:p>
            <a:pPr algn="l"/>
            <a:r>
              <a:rPr lang="en-GB" sz="6200" dirty="0" err="1"/>
              <a:t>TAsk</a:t>
            </a:r>
            <a:r>
              <a:rPr lang="en-GB" sz="6200" dirty="0"/>
              <a:t> 3: Custom tooltip: add a 3rd page and create a custom tooltip such that the tooltip appears when you hover over a chart on 2nd page</a:t>
            </a:r>
          </a:p>
          <a:p>
            <a:pPr algn="l"/>
            <a:r>
              <a:rPr lang="en-GB" sz="6200" dirty="0"/>
              <a:t>Task 4: Create a 4th page report at your discretion and bookmark it then put an arrow on page 1 with a link to the bookmark page.</a:t>
            </a:r>
          </a:p>
          <a:p>
            <a:pPr algn="l"/>
            <a:r>
              <a:rPr lang="en-GB" sz="6200" dirty="0"/>
              <a:t>TASK 5 (optional) : learn about sync slicers</a:t>
            </a:r>
          </a:p>
          <a:p>
            <a:pPr algn="l"/>
            <a:r>
              <a:rPr lang="en-GB" sz="6200" dirty="0"/>
              <a:t>Links: </a:t>
            </a:r>
            <a:r>
              <a:rPr lang="en-GB" sz="6200" dirty="0">
                <a:hlinkClick r:id="rId3"/>
              </a:rPr>
              <a:t>https://github.com/wottabyte/PBITraining</a:t>
            </a:r>
            <a:endParaRPr lang="en-GB" sz="6200" dirty="0"/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3937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FE88-7B14-4763-806D-A2BFC137C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9550" y="735013"/>
            <a:ext cx="9144000" cy="1347787"/>
          </a:xfrm>
        </p:spPr>
        <p:txBody>
          <a:bodyPr>
            <a:normAutofit fontScale="90000"/>
          </a:bodyPr>
          <a:lstStyle/>
          <a:p>
            <a:r>
              <a:rPr lang="en-GB" dirty="0"/>
              <a:t>Power BI Intermediate Developer</a:t>
            </a:r>
            <a:br>
              <a:rPr lang="en-GB" dirty="0"/>
            </a:br>
            <a:r>
              <a:rPr lang="en-GB" dirty="0"/>
              <a:t>Lesson 2 of 6 Monday 21</a:t>
            </a:r>
            <a:r>
              <a:rPr lang="en-GB" baseline="30000" dirty="0"/>
              <a:t>st</a:t>
            </a:r>
            <a:r>
              <a:rPr lang="en-GB" dirty="0"/>
              <a:t> Jan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97543-2A3A-4FD5-9DA6-D09EB6B64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36800"/>
            <a:ext cx="9144000" cy="2921000"/>
          </a:xfrm>
        </p:spPr>
        <p:txBody>
          <a:bodyPr>
            <a:normAutofit lnSpcReduction="10000"/>
          </a:bodyPr>
          <a:lstStyle/>
          <a:p>
            <a:pPr algn="l"/>
            <a:r>
              <a:rPr lang="en-GB" dirty="0"/>
              <a:t>Agenda: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/>
              <a:t>Confirm all got an email account. (new link)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/>
              <a:t>Go through and demo homework of </a:t>
            </a:r>
            <a:r>
              <a:rPr lang="en-GB" dirty="0" err="1"/>
              <a:t>drillthrough</a:t>
            </a:r>
            <a:r>
              <a:rPr lang="en-GB" dirty="0"/>
              <a:t>,  arrows 2 bookmarks, custom tooltips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/>
              <a:t>create a report with a slide on screen sync slicer (bookmark).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strike="sngStrike" dirty="0"/>
              <a:t>Power BI Streaming demos (without Oxford Uni Azure Streaming).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/>
              <a:t>DAX </a:t>
            </a:r>
            <a:r>
              <a:rPr lang="en-GB" dirty="0" err="1"/>
              <a:t>datamodelling</a:t>
            </a:r>
            <a:r>
              <a:rPr lang="en-GB" dirty="0"/>
              <a:t> with multi tables, hierarchies and SCDs (type2).</a:t>
            </a:r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2075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FE88-7B14-4763-806D-A2BFC137C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0" y="252414"/>
            <a:ext cx="9144000" cy="1355492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Drillthrough</a:t>
            </a:r>
            <a:r>
              <a:rPr lang="en-GB" dirty="0"/>
              <a:t>, Custom Tooltips, Arrows</a:t>
            </a:r>
            <a:br>
              <a:rPr lang="en-GB" dirty="0"/>
            </a:br>
            <a:r>
              <a:rPr lang="en-GB" dirty="0"/>
              <a:t>Sliding slicers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97543-2A3A-4FD5-9DA6-D09EB6B64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57177"/>
            <a:ext cx="9144000" cy="4435867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Use L6-reportingTips.pbix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 err="1"/>
              <a:t>Drillthrough</a:t>
            </a:r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Bookmarks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Arrows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Custom tooltips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Sliding slicer configuration</a:t>
            </a:r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7400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FE88-7B14-4763-806D-A2BFC137C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0" y="252413"/>
            <a:ext cx="9144000" cy="1347787"/>
          </a:xfrm>
        </p:spPr>
        <p:txBody>
          <a:bodyPr>
            <a:normAutofit fontScale="90000"/>
          </a:bodyPr>
          <a:lstStyle/>
          <a:p>
            <a:r>
              <a:rPr lang="en-GB" dirty="0"/>
              <a:t>Power BI Intermediate Developer</a:t>
            </a:r>
            <a:br>
              <a:rPr lang="en-GB" dirty="0"/>
            </a:br>
            <a:r>
              <a:rPr lang="en-GB" dirty="0"/>
              <a:t>Lesson 2 of 6 Monday 14</a:t>
            </a:r>
            <a:r>
              <a:rPr lang="en-GB" baseline="30000" dirty="0"/>
              <a:t>th</a:t>
            </a:r>
            <a:r>
              <a:rPr lang="en-GB" dirty="0"/>
              <a:t> Jan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97543-2A3A-4FD5-9DA6-D09EB6B64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36800"/>
            <a:ext cx="9144000" cy="2921000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Hierarchies : path(</a:t>
            </a:r>
            <a:r>
              <a:rPr lang="en-GB" dirty="0" err="1"/>
              <a:t>child,parent</a:t>
            </a:r>
            <a:r>
              <a:rPr lang="en-GB" dirty="0"/>
              <a:t>), </a:t>
            </a:r>
            <a:r>
              <a:rPr lang="en-GB" dirty="0" err="1"/>
              <a:t>pathitem</a:t>
            </a:r>
            <a:r>
              <a:rPr lang="en-GB" dirty="0"/>
              <a:t>, </a:t>
            </a:r>
            <a:r>
              <a:rPr lang="en-GB" dirty="0" err="1"/>
              <a:t>pathdepth</a:t>
            </a:r>
            <a:r>
              <a:rPr lang="en-GB" dirty="0"/>
              <a:t>. Build a/cs hierarchy</a:t>
            </a:r>
          </a:p>
          <a:p>
            <a:pPr algn="l"/>
            <a:r>
              <a:rPr lang="en-GB" dirty="0"/>
              <a:t>Staging tables distinct join with 2 similar fact tables.</a:t>
            </a:r>
          </a:p>
          <a:p>
            <a:pPr algn="l"/>
            <a:r>
              <a:rPr lang="en-GB" dirty="0"/>
              <a:t>Many 2 many relationships: filter bi directional, now possible.</a:t>
            </a:r>
          </a:p>
          <a:p>
            <a:pPr algn="l"/>
            <a:r>
              <a:rPr lang="en-GB" dirty="0"/>
              <a:t>Multi Tables : </a:t>
            </a:r>
          </a:p>
          <a:p>
            <a:pPr algn="l"/>
            <a:r>
              <a:rPr lang="en-GB" dirty="0"/>
              <a:t>SCD type 2 : DAX code (homework ?)</a:t>
            </a:r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6707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FE88-7B14-4763-806D-A2BFC137C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0" y="252414"/>
            <a:ext cx="9144000" cy="656850"/>
          </a:xfrm>
        </p:spPr>
        <p:txBody>
          <a:bodyPr>
            <a:normAutofit fontScale="90000"/>
          </a:bodyPr>
          <a:lstStyle/>
          <a:p>
            <a:r>
              <a:rPr lang="en-GB" dirty="0"/>
              <a:t>Dax create hierarchy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97543-2A3A-4FD5-9DA6-D09EB6B64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63671"/>
            <a:ext cx="9144000" cy="4435867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Slides 15-20</a:t>
            </a:r>
          </a:p>
          <a:p>
            <a:pPr algn="l"/>
            <a:r>
              <a:rPr lang="en-GB" dirty="0" err="1"/>
              <a:t>DataBI</a:t>
            </a:r>
            <a:r>
              <a:rPr lang="en-GB" dirty="0"/>
              <a:t> Summit Power BI for Accountants</a:t>
            </a:r>
          </a:p>
          <a:p>
            <a:pPr algn="l"/>
            <a:endParaRPr lang="en-GB" dirty="0"/>
          </a:p>
          <a:p>
            <a:pPr algn="l"/>
            <a:r>
              <a:rPr lang="en-GB" dirty="0" err="1"/>
              <a:t>HierarchyPath</a:t>
            </a:r>
            <a:r>
              <a:rPr lang="en-GB" dirty="0"/>
              <a:t> = Path(child, parent)</a:t>
            </a:r>
          </a:p>
          <a:p>
            <a:pPr algn="l"/>
            <a:r>
              <a:rPr lang="en-GB" dirty="0"/>
              <a:t>PathItem1 = </a:t>
            </a:r>
            <a:r>
              <a:rPr lang="en-GB" dirty="0" err="1"/>
              <a:t>Pathitem</a:t>
            </a:r>
            <a:r>
              <a:rPr lang="en-GB" dirty="0"/>
              <a:t>(HiearchyPath,1)</a:t>
            </a:r>
          </a:p>
          <a:p>
            <a:pPr algn="l"/>
            <a:r>
              <a:rPr lang="en-GB" dirty="0"/>
              <a:t>Hierarchy Depth = Pathlength of (</a:t>
            </a:r>
            <a:r>
              <a:rPr lang="en-GB" dirty="0" err="1"/>
              <a:t>hiearchyPath</a:t>
            </a:r>
            <a:r>
              <a:rPr lang="en-GB" dirty="0"/>
              <a:t>)</a:t>
            </a:r>
          </a:p>
          <a:p>
            <a:pPr algn="l"/>
            <a:r>
              <a:rPr lang="en-GB" dirty="0"/>
              <a:t>Level1 = LOOKUPVALUE (account, where account,(=)</a:t>
            </a:r>
            <a:r>
              <a:rPr lang="en-GB" dirty="0" err="1"/>
              <a:t>pathitem,depth</a:t>
            </a:r>
            <a:r>
              <a:rPr lang="en-GB" dirty="0"/>
              <a:t>)</a:t>
            </a:r>
          </a:p>
          <a:p>
            <a:pPr algn="l"/>
            <a:r>
              <a:rPr lang="en-GB" dirty="0"/>
              <a:t>Level6 = if </a:t>
            </a:r>
            <a:r>
              <a:rPr lang="en-GB" dirty="0" err="1"/>
              <a:t>Hdepth</a:t>
            </a:r>
            <a:r>
              <a:rPr lang="en-GB" dirty="0"/>
              <a:t>&gt;=6, Level6Lookup (else), ColumnLevel5)</a:t>
            </a:r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6360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5694</TotalTime>
  <Words>1421</Words>
  <Application>Microsoft Office PowerPoint</Application>
  <PresentationFormat>Widescreen</PresentationFormat>
  <Paragraphs>211</Paragraphs>
  <Slides>21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 BI Intermediate Developer 6 week training 14th Jan -  18th Feb 2019  Trainer: David Moss E: david@wottabyte.com www.wottabyte.com </vt:lpstr>
      <vt:lpstr>David Moss</vt:lpstr>
      <vt:lpstr>Power BI Intermediate Developer Lesson 1 of 6 Monday 14th Jan 2019</vt:lpstr>
      <vt:lpstr>Power BI Intermediate Developer Lesson 1 of 6 Monday 14th Jan 2019</vt:lpstr>
      <vt:lpstr>Power BI Intermediate Developer Lesson 1 of 6 Monday 14th Jan 2019</vt:lpstr>
      <vt:lpstr>Power BI Intermediate Developer Lesson 2 of 6 Monday 21st Jan 2019</vt:lpstr>
      <vt:lpstr>Drillthrough, Custom Tooltips, Arrows Sliding slicers</vt:lpstr>
      <vt:lpstr>Power BI Intermediate Developer Lesson 2 of 6 Monday 14th Jan 2019</vt:lpstr>
      <vt:lpstr>Dax create hierarchy</vt:lpstr>
      <vt:lpstr>Dax SCD2 homework</vt:lpstr>
      <vt:lpstr>Power BI Intermediate Developer Lesson 2 of 6 Monday 21st Jan 2019 Extras and homework</vt:lpstr>
      <vt:lpstr>Power BI Intermediate Developer Lesson 3 of 6 Monday 28th Jan 2019</vt:lpstr>
      <vt:lpstr>DAX lesson 3 of 6 see Lab 2 homework</vt:lpstr>
      <vt:lpstr>Dax helper but units not sales Lab 2 : Sales</vt:lpstr>
      <vt:lpstr>Dax helper but units not sales Lab 2 : YTDs</vt:lpstr>
      <vt:lpstr>Dax helper but units not sales Lab 2 : Market Share</vt:lpstr>
      <vt:lpstr>Power BI DAX YTD</vt:lpstr>
      <vt:lpstr>Dax SCD type 2</vt:lpstr>
      <vt:lpstr>Power BI Query Parameters</vt:lpstr>
      <vt:lpstr>Power BI Workspaces best Practice</vt:lpstr>
      <vt:lpstr>Power BI Real time datasets: Streaming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Intermediate Developer Lesson 1 of 6 Monday 14th Jan 2019</dc:title>
  <dc:creator>David Moss</dc:creator>
  <cp:lastModifiedBy>David Moss</cp:lastModifiedBy>
  <cp:revision>51</cp:revision>
  <dcterms:created xsi:type="dcterms:W3CDTF">2019-01-14T06:47:41Z</dcterms:created>
  <dcterms:modified xsi:type="dcterms:W3CDTF">2019-01-30T12:57:52Z</dcterms:modified>
</cp:coreProperties>
</file>