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076137136" r:id="rId5"/>
    <p:sldId id="2076137139" r:id="rId6"/>
    <p:sldId id="2076137140" r:id="rId7"/>
    <p:sldId id="2076137141" r:id="rId8"/>
    <p:sldId id="2076137146" r:id="rId9"/>
    <p:sldId id="2076137130" r:id="rId10"/>
    <p:sldId id="2076137119" r:id="rId11"/>
    <p:sldId id="2076137117" r:id="rId12"/>
    <p:sldId id="2076137152" r:id="rId13"/>
    <p:sldId id="2076137153" r:id="rId14"/>
    <p:sldId id="2076137145" r:id="rId15"/>
    <p:sldId id="2076137156" r:id="rId16"/>
    <p:sldId id="2076137148" r:id="rId17"/>
    <p:sldId id="2076137142" r:id="rId18"/>
    <p:sldId id="2076137149" r:id="rId19"/>
    <p:sldId id="2076137143" r:id="rId20"/>
    <p:sldId id="2076137150" r:id="rId21"/>
    <p:sldId id="2076137151" r:id="rId22"/>
    <p:sldId id="2076137138" r:id="rId23"/>
    <p:sldId id="2076137195" r:id="rId24"/>
    <p:sldId id="2076137155" r:id="rId25"/>
    <p:sldId id="2076137154" r:id="rId26"/>
    <p:sldId id="2076137190" r:id="rId27"/>
    <p:sldId id="2076137198" r:id="rId28"/>
    <p:sldId id="2076137163" r:id="rId29"/>
    <p:sldId id="2076137166" r:id="rId30"/>
    <p:sldId id="2076137175" r:id="rId31"/>
    <p:sldId id="2076137201" r:id="rId32"/>
    <p:sldId id="2076137170" r:id="rId33"/>
    <p:sldId id="2076137165" r:id="rId34"/>
    <p:sldId id="2076137202" r:id="rId35"/>
    <p:sldId id="2076137203" r:id="rId36"/>
    <p:sldId id="2076137193" r:id="rId37"/>
    <p:sldId id="2076137157" r:id="rId38"/>
    <p:sldId id="2076137191" r:id="rId39"/>
    <p:sldId id="2076137192" r:id="rId40"/>
    <p:sldId id="2076137189" r:id="rId41"/>
    <p:sldId id="2076137197" r:id="rId42"/>
    <p:sldId id="2076137164" r:id="rId43"/>
    <p:sldId id="2076137194" r:id="rId44"/>
    <p:sldId id="20761371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outlineViewPr>
    <p:cViewPr>
      <p:scale>
        <a:sx n="33" d="100"/>
        <a:sy n="33" d="100"/>
      </p:scale>
      <p:origin x="0" y="-45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8D8A6-1ED3-41DA-9A43-D0F70D2E5BE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25682-116F-442C-A8BC-7F458E28C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9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1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Desktop … Installed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10/18/2021 9:00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10/18/2021 9:00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1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588-B1B8-43D2-83B5-88789A37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ED458-2AD0-472F-8AD5-C17F714F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F78D-F909-4981-A813-B21BB897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D41F-AB6E-46AE-89E3-838DD28E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E10B-AC66-4CB3-85A2-0C1E9E35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9513-B002-4B33-B190-6936D656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B9B7-B67E-4CC8-97F2-E8FE01C7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5CC4-5E10-4B4E-9223-6C5B038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FDFA-0442-475A-8E05-65E1E2D5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513B-0DB1-41C5-B273-B9CEAFAD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0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C26A3-AA4A-41C8-BA48-B9600BCD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F8E6D-9875-486A-8AE1-03A7F076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F392-0F2E-4699-9C13-0085FF5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F09D-DEB0-47AB-8F47-E9E854D2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C6F7-E018-4246-977A-7685A44D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3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3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9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7F9-F75C-46A9-9878-BEFACD21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60D2-7B9E-4855-833E-4897E30C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D7B4-8DA0-4EA2-A07E-AFF118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5BD8-BAE5-4270-A9A9-A8257551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6213-6BB2-4F58-90DD-2135AB0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B504-C00F-48F0-AD27-75AAA083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B441-18DF-4B3D-9CBC-FB203F12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657D-880A-4108-9534-CDD9CB1C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8CDB-E0E2-4F12-BF90-2D2905E8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F6B6-D882-4D45-B9A2-68D5761D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CB26-B23A-4975-9660-C231C468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AB61-5275-4D34-842E-BC3EE1AD0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2D26-1FC5-4F2E-921F-17551759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34FE-57F3-469C-9C11-A13215AF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6791-731D-42F2-9E81-EA1A960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3F0E-41F1-4CF9-BD4A-C9F3934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1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57-B334-4703-8D75-D209FB6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F369-B23D-46FC-A3A1-6CD31FC9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495C-8FA4-4010-A99E-F3886556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49B6-D691-443D-93B7-3BDCB5E98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B7738-8264-4BF2-9BC7-72C6C05B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F6EA1-E98C-4169-9449-2AEE5947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F04E1-96EB-471D-B45D-74C7BB7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856B4-38BB-4461-856A-B3D05102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067-6731-4AA5-AB40-9944687E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29724-775A-4F15-BB4E-E99CF3A6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1EF7E-75EA-466D-BC52-99F377BC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1D6E-5665-4DCF-9CAC-5888FEB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438B7-8E98-436A-B039-7DD9686D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69B4-3137-430F-8EC5-4AD9095C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C8B4-CA2F-4DE3-A2B5-C831BE08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1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7344-1863-4543-B93F-D47BA8D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387D-ABFB-4DA8-AFF0-27FFC41E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5BA8B-31F7-464E-8710-09F92BFC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AE5E-A926-4150-A72F-B278AA9E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151F-6B7D-475F-B45B-2F905C3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28A1-DA29-455D-9D78-C549DE60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562-0C23-4D92-ADB0-2DE68D66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B3B27-5BB1-4E0D-922C-6E2FAF3E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B48C-C4DD-40B4-824A-A1F20271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2E46-33FA-414C-860F-956A9A50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F158-3228-4458-B2E7-A911150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E990-3C21-4035-9A59-2AD5F526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3DC21-122C-482C-8332-C8B9B54F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74CE-CD88-4A00-8115-BD473737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9A08-D0AA-43B5-AF29-6101C03B0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D215-A4CB-49DC-B1FA-3E4C817F2B9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C5BB-8B49-4F5F-A78B-D0364B6F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F3E9-546C-426A-AF22-6AF696347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power-bi/create-reports/desktop-excel-stunning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hyperlink" Target="https://docs.microsoft.com/en-us/power-bi/learning-cata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power-bi/create-reports/desktop-excel-stunning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wottabyte/PBITraining/tree/master/10WeekPBIonline20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hyperlink" Target="https://docs.microsoft.com/en-us/power-bi/learning-catalo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paths/prepare-data-power-bi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docs.microsoft.com/en-us/power-bi/consumer/end-user-sign-in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hyperlink" Target="https://docs.microsoft.com/en-us/power-bi/fundamentals/service-self-service-signup-for-power-bi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vp.microsoft.com/en-us/PublicProfile/5002550" TargetMode="External"/><Relationship Id="rId11" Type="http://schemas.openxmlformats.org/officeDocument/2006/relationships/image" Target="../media/image10.jfif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210"/>
            <a:ext cx="9144000" cy="1167979"/>
          </a:xfrm>
        </p:spPr>
        <p:txBody>
          <a:bodyPr/>
          <a:lstStyle/>
          <a:p>
            <a:r>
              <a:rPr lang="en-GB" dirty="0"/>
              <a:t>Microsoft Power BI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LandMark</a:t>
            </a:r>
            <a:r>
              <a:rPr lang="en-GB" dirty="0"/>
              <a:t>, School Lane, Burnley. BB11 1UF</a:t>
            </a:r>
          </a:p>
          <a:p>
            <a:r>
              <a:rPr lang="en-GB" dirty="0"/>
              <a:t>Monday 11</a:t>
            </a:r>
            <a:r>
              <a:rPr lang="en-GB" baseline="30000" dirty="0"/>
              <a:t>th</a:t>
            </a:r>
            <a:r>
              <a:rPr lang="en-GB" dirty="0"/>
              <a:t> October 17:30 – 18:30</a:t>
            </a:r>
          </a:p>
          <a:p>
            <a:r>
              <a:rPr lang="en-GB" dirty="0"/>
              <a:t>www.landmarkburnley.co.uk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77F2C3-BC57-4754-A4DB-DB64DDC1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4A0D9C-62CD-4690-B79B-48239694A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3" y="5166500"/>
            <a:ext cx="3956967" cy="196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0956-4441-47A0-9A17-7DE21B82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5" y="5349875"/>
            <a:ext cx="1748578" cy="12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4BCD-C663-4462-80A5-E105E00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67407"/>
            <a:ext cx="11952331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97D43-5319-4656-8308-E8A6C99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1" y="-208734"/>
            <a:ext cx="10541502" cy="73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09A-710F-4B8B-8E37-2EC85F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 of audience</a:t>
            </a:r>
            <a:endParaRPr lang="en-GB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7F21713-C306-4F6D-9F7D-6BF8E7F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190750"/>
            <a:ext cx="445770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21E70-9E00-465A-89FC-F26A706D691E}"/>
              </a:ext>
            </a:extLst>
          </p:cNvPr>
          <p:cNvSpPr txBox="1"/>
          <p:nvPr/>
        </p:nvSpPr>
        <p:spPr>
          <a:xfrm>
            <a:off x="1028700" y="25717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https://forms.office.com/Pages/ResponsePage.aspx?id=WkuituyrDEaGarPmYT9Z1NvMNOjKOFdHsnEJjP6WpoNUREdYRjdPUUQ0SzlQVzYzUEdJSkVKV1U5Ni4u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1F505-BB5F-41DF-B932-B940AB384222}"/>
              </a:ext>
            </a:extLst>
          </p:cNvPr>
          <p:cNvSpPr txBox="1"/>
          <p:nvPr/>
        </p:nvSpPr>
        <p:spPr>
          <a:xfrm>
            <a:off x="1181100" y="42291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go to form and submit</a:t>
            </a:r>
          </a:p>
          <a:p>
            <a:r>
              <a:rPr lang="en-US" dirty="0"/>
              <a:t>Trainer display live online results in Power BI dashboard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5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5FC-4CBB-4FAA-AB72-DCE432A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F57-D3F8-4660-A0D6-B18AE609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Power BI Desktop from </a:t>
            </a:r>
            <a:r>
              <a:rPr lang="en-GB" dirty="0">
                <a:hlinkClick r:id="rId2"/>
              </a:rPr>
              <a:t>www.powerbi.com</a:t>
            </a:r>
            <a:r>
              <a:rPr lang="en-GB" dirty="0"/>
              <a:t> scroll to bottom of page.</a:t>
            </a:r>
          </a:p>
          <a:p>
            <a:r>
              <a:rPr lang="en-GB" dirty="0"/>
              <a:t>Install (next page)</a:t>
            </a:r>
          </a:p>
          <a:p>
            <a:r>
              <a:rPr lang="en-GB" dirty="0"/>
              <a:t>Build your first report  - use blog next pages</a:t>
            </a:r>
          </a:p>
          <a:p>
            <a:r>
              <a:rPr lang="en-GB" dirty="0"/>
              <a:t>Quick look at PBI Desktop features</a:t>
            </a:r>
          </a:p>
          <a:p>
            <a:r>
              <a:rPr lang="en-GB" dirty="0"/>
              <a:t>Save your report as .</a:t>
            </a:r>
            <a:r>
              <a:rPr lang="en-GB" dirty="0" err="1"/>
              <a:t>pbix</a:t>
            </a:r>
            <a:endParaRPr lang="en-GB" dirty="0"/>
          </a:p>
          <a:p>
            <a:r>
              <a:rPr lang="en-GB" dirty="0"/>
              <a:t>Get a Microsoft account</a:t>
            </a:r>
          </a:p>
          <a:p>
            <a:r>
              <a:rPr lang="en-GB" dirty="0"/>
              <a:t>Publish to Power BI Service  </a:t>
            </a:r>
            <a:r>
              <a:rPr lang="en-GB" dirty="0">
                <a:hlinkClick r:id="rId2"/>
              </a:rPr>
              <a:t>app.powerbi.com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9C7A7D-35C8-4AE7-BEDB-41F7C6969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953D-02A5-40E7-AAA7-DF59408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826-B16E-4F43-947F-B2329FC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375"/>
            <a:ext cx="4267200" cy="20034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Power BI Desktop</a:t>
            </a:r>
          </a:p>
          <a:p>
            <a:r>
              <a:rPr lang="en-GB" dirty="0"/>
              <a:t>Windows Store  - W10 app</a:t>
            </a:r>
          </a:p>
          <a:p>
            <a:r>
              <a:rPr lang="en-GB" dirty="0"/>
              <a:t>Or Download desktop version</a:t>
            </a:r>
          </a:p>
          <a:p>
            <a:r>
              <a:rPr lang="en-GB" dirty="0"/>
              <a:t>32 bit or 64 bit</a:t>
            </a:r>
          </a:p>
          <a:p>
            <a:r>
              <a:rPr lang="en-GB" dirty="0"/>
              <a:t>Windows not Apple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FE6B-8728-480C-A6BC-177273C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009650"/>
            <a:ext cx="6257926" cy="42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03A7-BC7E-440A-BD11-6375B11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90"/>
            <a:ext cx="7196138" cy="222561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F504B4-B16E-433D-8F38-41080059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59BC-F123-404B-B1AF-8B8D32ED0AF2}"/>
              </a:ext>
            </a:extLst>
          </p:cNvPr>
          <p:cNvSpPr txBox="1"/>
          <p:nvPr/>
        </p:nvSpPr>
        <p:spPr>
          <a:xfrm>
            <a:off x="174172" y="3438597"/>
            <a:ext cx="5357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PBI desktop ?</a:t>
            </a:r>
          </a:p>
          <a:p>
            <a:r>
              <a:rPr lang="en-GB" sz="1200" dirty="0"/>
              <a:t>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47316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AA67-A363-4175-8F1A-C671D895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Sponsor next Power BI Training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2516-A1EB-4C46-8E0F-102043E5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looking for a sponsor for next weeks meeting</a:t>
            </a:r>
          </a:p>
          <a:p>
            <a:r>
              <a:rPr lang="en-GB" dirty="0"/>
              <a:t>Anyone in the room 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Logo on the Landmark newsletter, twitter feed, community engagement, </a:t>
            </a:r>
            <a:r>
              <a:rPr lang="en-GB" dirty="0" err="1"/>
              <a:t>Wottabyte</a:t>
            </a:r>
            <a:r>
              <a:rPr lang="en-GB" dirty="0"/>
              <a:t> marketing co-branding.</a:t>
            </a:r>
          </a:p>
        </p:txBody>
      </p:sp>
    </p:spTree>
    <p:extLst>
      <p:ext uri="{BB962C8B-B14F-4D97-AF65-F5344CB8AC3E}">
        <p14:creationId xmlns:p14="http://schemas.microsoft.com/office/powerpoint/2010/main" val="320690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31B0C-8C27-4270-9185-F7CEB09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Lesson 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8" y="2317750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81" y="1721459"/>
            <a:ext cx="9317037" cy="472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2615049" y="490855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5973833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945A-979B-4115-BECB-A515953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7" y="2105025"/>
            <a:ext cx="8568885" cy="4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1A15-161D-48E6-824E-99C6FC1D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Blank – end of Lesson</a:t>
            </a:r>
          </a:p>
        </p:txBody>
      </p:sp>
    </p:spTree>
    <p:extLst>
      <p:ext uri="{BB962C8B-B14F-4D97-AF65-F5344CB8AC3E}">
        <p14:creationId xmlns:p14="http://schemas.microsoft.com/office/powerpoint/2010/main" val="129007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210"/>
            <a:ext cx="9144000" cy="2239752"/>
          </a:xfrm>
        </p:spPr>
        <p:txBody>
          <a:bodyPr>
            <a:normAutofit fontScale="90000"/>
          </a:bodyPr>
          <a:lstStyle/>
          <a:p>
            <a:r>
              <a:rPr lang="en-GB" dirty="0"/>
              <a:t>Microsoft Power BI training</a:t>
            </a:r>
            <a:br>
              <a:rPr lang="en-GB" dirty="0"/>
            </a:br>
            <a:r>
              <a:rPr lang="en-GB" dirty="0"/>
              <a:t>Week 2</a:t>
            </a:r>
            <a:br>
              <a:rPr lang="en-GB" dirty="0"/>
            </a:br>
            <a:r>
              <a:rPr lang="en-GB" dirty="0"/>
              <a:t>Power BI for Data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LandMark</a:t>
            </a:r>
            <a:r>
              <a:rPr lang="en-GB" dirty="0"/>
              <a:t>, School Lane, Burnley. BB11 1UF</a:t>
            </a:r>
          </a:p>
          <a:p>
            <a:r>
              <a:rPr lang="en-GB" dirty="0"/>
              <a:t>Monday 18</a:t>
            </a:r>
            <a:r>
              <a:rPr lang="en-GB" baseline="30000" dirty="0"/>
              <a:t>th</a:t>
            </a:r>
            <a:r>
              <a:rPr lang="en-GB" dirty="0"/>
              <a:t> October 17:00 – 18:30</a:t>
            </a:r>
          </a:p>
          <a:p>
            <a:r>
              <a:rPr lang="en-GB" dirty="0"/>
              <a:t>www.landmarkburnley.co.uk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77F2C3-BC57-4754-A4DB-DB64DDC1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4A0D9C-62CD-4690-B79B-48239694A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3" y="5166500"/>
            <a:ext cx="3956967" cy="196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0956-4441-47A0-9A17-7DE21B82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5" y="5349875"/>
            <a:ext cx="1748578" cy="12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3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19" y="2400422"/>
            <a:ext cx="7875195" cy="3991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1979018" y="979126"/>
            <a:ext cx="7875195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Power BI – LESSON 2 of 10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50" y="4699738"/>
            <a:ext cx="1923689" cy="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32C01-2D8F-4173-A7CF-2A398258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"/>
            <a:ext cx="12192000" cy="6843356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EF3F57-5C35-4ECC-A8A6-3A5C3571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020" y="55983"/>
            <a:ext cx="1956318" cy="578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9948C2-1A1E-4D0D-94BE-3E2760E9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92725"/>
            <a:ext cx="751775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7223"/>
            <a:ext cx="11061577" cy="601862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4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1028724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Open blog </a:t>
            </a:r>
            <a:r>
              <a:rPr lang="en-GB" dirty="0">
                <a:hlinkClick r:id="rId2"/>
              </a:rPr>
              <a:t>https://docs.microsoft.com/en-us/power-bi/create-reports/desktop-excel-stunning-report</a:t>
            </a:r>
            <a:endParaRPr lang="en-GB" dirty="0"/>
          </a:p>
          <a:p>
            <a:r>
              <a:rPr lang="en-GB" dirty="0"/>
              <a:t>Demo a step</a:t>
            </a:r>
          </a:p>
          <a:p>
            <a:r>
              <a:rPr lang="en-GB" dirty="0"/>
              <a:t>Show finished report</a:t>
            </a:r>
          </a:p>
          <a:p>
            <a:r>
              <a:rPr lang="en-GB" dirty="0"/>
              <a:t>Save Power BI desktop report as .</a:t>
            </a:r>
            <a:r>
              <a:rPr lang="en-GB" dirty="0" err="1"/>
              <a:t>pbix</a:t>
            </a:r>
            <a:r>
              <a:rPr lang="en-GB" dirty="0"/>
              <a:t> locally</a:t>
            </a:r>
          </a:p>
          <a:p>
            <a:r>
              <a:rPr lang="en-GB" dirty="0"/>
              <a:t>Conrad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Complete Power BI report from Lesson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" y="597217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21BCD-2643-40A4-9FE8-17A7F6971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39" y="3429000"/>
            <a:ext cx="60455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2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Back to get &amp; prepare data with Power Query Editor</a:t>
            </a:r>
          </a:p>
          <a:p>
            <a:r>
              <a:rPr lang="en-GB" dirty="0"/>
              <a:t>From Power BI Desktop open Power Query Editor...how ?</a:t>
            </a:r>
          </a:p>
          <a:p>
            <a:r>
              <a:rPr lang="en-GB" dirty="0"/>
              <a:t>Show PQE features</a:t>
            </a:r>
          </a:p>
          <a:p>
            <a:r>
              <a:rPr lang="en-GB" dirty="0"/>
              <a:t>Power Query Language = M</a:t>
            </a:r>
          </a:p>
          <a:p>
            <a:r>
              <a:rPr lang="en-GB" dirty="0"/>
              <a:t>BTW it’s the same in Excel </a:t>
            </a:r>
          </a:p>
          <a:p>
            <a:r>
              <a:rPr lang="en-GB" dirty="0"/>
              <a:t>Get data &amp; transform as demo in 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Use Power Query Editor to get data &amp; prepare your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1" y="5949069"/>
            <a:ext cx="2383530" cy="78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ABB16-D471-46AD-BD58-19810EDF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79" y="1795462"/>
            <a:ext cx="222885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9CACF-A062-4C0F-B124-E6C29F7F7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328" y="4687410"/>
            <a:ext cx="5505671" cy="22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Hi &amp; Intros: David, Conrad</a:t>
            </a:r>
          </a:p>
          <a:p>
            <a:r>
              <a:rPr lang="en-GB" dirty="0"/>
              <a:t>Logistics: Classroom course</a:t>
            </a:r>
          </a:p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week sign up on Meetup.com for the weekly event &amp; Q&amp;A workshop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2 screens is better than 1.</a:t>
            </a:r>
          </a:p>
          <a:p>
            <a:r>
              <a:rPr lang="en-GB" dirty="0"/>
              <a:t>Microphones on mute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723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11</a:t>
            </a:r>
            <a:r>
              <a:rPr lang="en-GB" sz="2400" baseline="30000" dirty="0">
                <a:solidFill>
                  <a:schemeClr val="bg1"/>
                </a:solidFill>
              </a:rPr>
              <a:t>th</a:t>
            </a:r>
            <a:r>
              <a:rPr lang="en-GB" sz="2400" dirty="0">
                <a:solidFill>
                  <a:schemeClr val="bg1"/>
                </a:solidFill>
              </a:rPr>
              <a:t> Oct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480"/>
            <a:ext cx="10515600" cy="21042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Csv &gt; raw ? See </a:t>
            </a:r>
            <a:r>
              <a:rPr lang="en-GB" dirty="0" err="1"/>
              <a:t>url</a:t>
            </a:r>
            <a:r>
              <a:rPr lang="en-GB" dirty="0"/>
              <a:t> : </a:t>
            </a:r>
            <a:r>
              <a:rPr lang="en-GB" dirty="0">
                <a:hlinkClick r:id="rId2"/>
              </a:rPr>
              <a:t>https://github.com/wottabyte/PBITraining/tree/master/10WeekPBIonline2021</a:t>
            </a:r>
            <a:endParaRPr lang="en-GB" dirty="0"/>
          </a:p>
          <a:p>
            <a:r>
              <a:rPr lang="en-GB" dirty="0"/>
              <a:t>PQE use Web </a:t>
            </a:r>
          </a:p>
          <a:p>
            <a:r>
              <a:rPr lang="en-GB" dirty="0"/>
              <a:t>Lowercase then capitalize</a:t>
            </a:r>
          </a:p>
          <a:p>
            <a:r>
              <a:rPr lang="en-GB" dirty="0"/>
              <a:t>Pivot years</a:t>
            </a:r>
          </a:p>
          <a:p>
            <a:r>
              <a:rPr lang="en-GB" dirty="0"/>
              <a:t>Close &amp; Apply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Power Query Editor: Capitalize &amp; </a:t>
            </a:r>
            <a:r>
              <a:rPr lang="en-GB" sz="2400" dirty="0" err="1">
                <a:solidFill>
                  <a:schemeClr val="bg1"/>
                </a:solidFill>
              </a:rPr>
              <a:t>UNpivot</a:t>
            </a:r>
            <a:r>
              <a:rPr lang="en-GB" sz="2400" dirty="0">
                <a:solidFill>
                  <a:schemeClr val="bg1"/>
                </a:solidFill>
              </a:rPr>
              <a:t> data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1333E-9249-4E36-B9BE-A3650CEE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64" y="3530244"/>
            <a:ext cx="9459690" cy="24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3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126303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Microsoft Learn - Complete Learning Path ‘Prepare Data for analysis’</a:t>
            </a:r>
          </a:p>
          <a:p>
            <a:r>
              <a:rPr lang="en-GB" dirty="0"/>
              <a:t>Module – ‘Get data in Power BI</a:t>
            </a:r>
          </a:p>
          <a:p>
            <a:r>
              <a:rPr lang="en-GB" dirty="0"/>
              <a:t>Module – ‘Clean, transform and load data in Power BI</a:t>
            </a:r>
          </a:p>
          <a:p>
            <a:r>
              <a:rPr lang="en-GB" dirty="0"/>
              <a:t>Download the slides from GitHub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 </a:t>
            </a:r>
            <a:r>
              <a:rPr lang="en-GB" sz="3600" dirty="0" err="1">
                <a:solidFill>
                  <a:schemeClr val="bg1"/>
                </a:solidFill>
              </a:rPr>
              <a:t>CourseWork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EFCA6-EB56-4318-9501-46F6579F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4789"/>
            <a:ext cx="50673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6511B-60E4-4C64-AD6A-A3FBCB9B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47" y="3487323"/>
            <a:ext cx="418147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01337-79A5-4581-B5BE-650CE29F1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64" y="4681238"/>
            <a:ext cx="4724400" cy="1076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865804-B3A4-47A4-94FA-AE4F6432EFF7}"/>
              </a:ext>
            </a:extLst>
          </p:cNvPr>
          <p:cNvSpPr txBox="1"/>
          <p:nvPr/>
        </p:nvSpPr>
        <p:spPr>
          <a:xfrm>
            <a:off x="1051264" y="6001923"/>
            <a:ext cx="833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6"/>
              </a:rPr>
              <a:t>https://docs.microsoft.com/en-us/learn/paths/prepare-data-power-bi/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80536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1665263"/>
            <a:ext cx="10515600" cy="2684796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Goto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www.powerbi.com</a:t>
            </a:r>
            <a:r>
              <a:rPr lang="en-GB" dirty="0"/>
              <a:t> and click ‘Sign in’. Free license.</a:t>
            </a:r>
          </a:p>
          <a:p>
            <a:r>
              <a:rPr lang="en-GB" dirty="0"/>
              <a:t>Work or school a/c ? If none then create a Microsoft a/c but cannot use a </a:t>
            </a:r>
            <a:r>
              <a:rPr lang="en-GB" dirty="0" err="1"/>
              <a:t>gmail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https://docs.microsoft.com/en-us/power-bi/consumer/end-user-sign-in</a:t>
            </a:r>
            <a:endParaRPr lang="en-GB" dirty="0"/>
          </a:p>
          <a:p>
            <a:r>
              <a:rPr lang="en-GB" dirty="0"/>
              <a:t>If fails we can help you during the workshop later this eve.</a:t>
            </a:r>
          </a:p>
          <a:p>
            <a:r>
              <a:rPr lang="en-GB" dirty="0"/>
              <a:t>Show Power BI Service Home page My workspace is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Create a Power BI Service account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Sign up &amp; login with Power BI account (needs a Microsoft a/c)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70" y="5840127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47DFC-429E-4E88-90CB-4EB3627F2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97" y="1081363"/>
            <a:ext cx="10722605" cy="642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F0C6A-5ED6-4875-BE99-27B5E5153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36" y="4309093"/>
            <a:ext cx="3033712" cy="235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55247-5CCB-4594-BEA0-B07DCFC58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525" y="4659324"/>
            <a:ext cx="9181730" cy="770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7C3EA-3551-41CA-9F94-24CE26ED7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525" y="4240224"/>
            <a:ext cx="2390775" cy="419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6DD217-563B-4D73-BEA4-26E0BB4BECDF}"/>
              </a:ext>
            </a:extLst>
          </p:cNvPr>
          <p:cNvSpPr txBox="1"/>
          <p:nvPr/>
        </p:nvSpPr>
        <p:spPr>
          <a:xfrm>
            <a:off x="3672257" y="5545414"/>
            <a:ext cx="568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@ Workshop if needed or read </a:t>
            </a:r>
            <a:r>
              <a:rPr lang="en-GB" dirty="0">
                <a:hlinkClick r:id="rId9"/>
              </a:rPr>
              <a:t>https://docs.microsoft.com/en-us/power-bi/fundamentals/service-self-service-signup-for-power-bi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90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945A-979B-4115-BECB-A515953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7" y="2105025"/>
            <a:ext cx="8568885" cy="4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24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1A15-161D-48E6-824E-99C6FC1D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Blank – end of Lesson</a:t>
            </a:r>
          </a:p>
        </p:txBody>
      </p:sp>
    </p:spTree>
    <p:extLst>
      <p:ext uri="{BB962C8B-B14F-4D97-AF65-F5344CB8AC3E}">
        <p14:creationId xmlns:p14="http://schemas.microsoft.com/office/powerpoint/2010/main" val="202014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21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GB" dirty="0"/>
              <a:t>Microsoft Power BI training</a:t>
            </a:r>
            <a:br>
              <a:rPr lang="en-GB" dirty="0"/>
            </a:br>
            <a:r>
              <a:rPr lang="en-GB" dirty="0"/>
              <a:t>Week 3</a:t>
            </a:r>
            <a:br>
              <a:rPr lang="en-GB" dirty="0"/>
            </a:br>
            <a:r>
              <a:rPr lang="en-GB" dirty="0"/>
              <a:t>Power Bi for Business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LandMark</a:t>
            </a:r>
            <a:r>
              <a:rPr lang="en-GB" dirty="0"/>
              <a:t>, School Lane, Burnley. BB11 1UF</a:t>
            </a:r>
          </a:p>
          <a:p>
            <a:r>
              <a:rPr lang="en-GB" dirty="0"/>
              <a:t>Monday 25</a:t>
            </a:r>
            <a:r>
              <a:rPr lang="en-GB" baseline="30000" dirty="0"/>
              <a:t>th</a:t>
            </a:r>
            <a:r>
              <a:rPr lang="en-GB" dirty="0"/>
              <a:t> October 17:00 – 18:30</a:t>
            </a:r>
          </a:p>
          <a:p>
            <a:r>
              <a:rPr lang="en-GB" dirty="0"/>
              <a:t>www.landmarkburnley.co.uk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77F2C3-BC57-4754-A4DB-DB64DDC1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4A0D9C-62CD-4690-B79B-48239694A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3" y="5166500"/>
            <a:ext cx="3956967" cy="196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0956-4441-47A0-9A17-7DE21B82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5" y="5349875"/>
            <a:ext cx="1748578" cy="12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9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19" y="2400422"/>
            <a:ext cx="7875195" cy="3991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1979018" y="979126"/>
            <a:ext cx="7875195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Power BI – LESSON 3 of 10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50" y="4699738"/>
            <a:ext cx="1923689" cy="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3" y="-50242"/>
            <a:ext cx="6299429" cy="1040150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80033" y="1055676"/>
            <a:ext cx="2671005" cy="267100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3914768" y="469833"/>
            <a:ext cx="8277233" cy="615434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| Power Platform | D365 Solutions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3914767" y="1000573"/>
            <a:ext cx="7137343" cy="1011889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Azure AI &amp; BI hybrid solutions with a passion for D365, Power Platform &amp; Power BI reports across IoT, e-commerce, </a:t>
            </a:r>
            <a:r>
              <a:rPr lang="en-US" sz="1961" dirty="0" err="1"/>
              <a:t>telcos</a:t>
            </a:r>
            <a:r>
              <a:rPr lang="en-US" sz="1961" dirty="0"/>
              <a:t>, fintech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3914767" y="2107753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3914767" y="3726680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3914767" y="2606752"/>
            <a:ext cx="7137343" cy="1267334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- Microsoft Valued Professional - for my community contributions.</a:t>
            </a:r>
          </a:p>
          <a:p>
            <a:r>
              <a:rPr lang="en-US" sz="1765" dirty="0"/>
              <a:t>Leader of Power BI meetup user groups in London and online.</a:t>
            </a:r>
          </a:p>
          <a:p>
            <a:r>
              <a:rPr lang="en-US" sz="1765" dirty="0"/>
              <a:t>Community &amp; conference presenter.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3" y="5968672"/>
            <a:ext cx="1846023" cy="7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3918718" y="4240624"/>
            <a:ext cx="7137343" cy="995657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ACMA accountant all my career which keeps me commercially aware &amp; business facing partner on D365 F&amp;O projects.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32" y="5324635"/>
            <a:ext cx="1748578" cy="1288075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" y="5587900"/>
            <a:ext cx="3410571" cy="1125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84371-5376-49D7-8DCE-67DC16D69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46" y="5381864"/>
            <a:ext cx="1325691" cy="13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0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for Business Users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4755C9-ADB0-4B3B-9C9F-8DDD97BA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99" y="1636888"/>
            <a:ext cx="5490395" cy="4572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BBA3D-C7C0-4F0E-BBF0-9A5B5B67D08B}"/>
              </a:ext>
            </a:extLst>
          </p:cNvPr>
          <p:cNvSpPr txBox="1"/>
          <p:nvPr/>
        </p:nvSpPr>
        <p:spPr>
          <a:xfrm>
            <a:off x="1051264" y="1431211"/>
            <a:ext cx="5044736" cy="25853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POWER BI</a:t>
            </a:r>
          </a:p>
          <a:p>
            <a:pPr algn="ctr"/>
            <a:r>
              <a:rPr lang="en-GB" sz="5400" dirty="0"/>
              <a:t>FOR</a:t>
            </a:r>
          </a:p>
          <a:p>
            <a:pPr algn="ctr"/>
            <a:r>
              <a:rPr lang="en-GB" sz="5400" dirty="0"/>
              <a:t>BUSINESS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AD75-6BDE-45F0-AA61-2986449B1B81}"/>
              </a:ext>
            </a:extLst>
          </p:cNvPr>
          <p:cNvSpPr txBox="1"/>
          <p:nvPr/>
        </p:nvSpPr>
        <p:spPr>
          <a:xfrm>
            <a:off x="1051264" y="4134127"/>
            <a:ext cx="504473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MONDAY 25</a:t>
            </a:r>
            <a:r>
              <a:rPr lang="en-GB" sz="5400" baseline="30000" dirty="0">
                <a:solidFill>
                  <a:schemeClr val="bg1"/>
                </a:solidFill>
              </a:rPr>
              <a:t>th</a:t>
            </a:r>
            <a:r>
              <a:rPr lang="en-GB" sz="5400" dirty="0">
                <a:solidFill>
                  <a:schemeClr val="bg1"/>
                </a:solidFill>
              </a:rPr>
              <a:t> OCT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</a:rPr>
              <a:t>17:00 GMT</a:t>
            </a:r>
          </a:p>
        </p:txBody>
      </p:sp>
    </p:spTree>
    <p:extLst>
      <p:ext uri="{BB962C8B-B14F-4D97-AF65-F5344CB8AC3E}">
        <p14:creationId xmlns:p14="http://schemas.microsoft.com/office/powerpoint/2010/main" val="2816683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7223"/>
            <a:ext cx="11061577" cy="601862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9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1287262"/>
            <a:ext cx="10515600" cy="39575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in Power BI Desktop</a:t>
            </a:r>
          </a:p>
          <a:p>
            <a:r>
              <a:rPr lang="en-GB" dirty="0"/>
              <a:t>open .</a:t>
            </a:r>
            <a:r>
              <a:rPr lang="en-GB" dirty="0" err="1"/>
              <a:t>pbix</a:t>
            </a:r>
            <a:r>
              <a:rPr lang="en-GB" dirty="0"/>
              <a:t> then Click Publish</a:t>
            </a:r>
          </a:p>
          <a:p>
            <a:r>
              <a:rPr lang="en-GB" dirty="0"/>
              <a:t>Select My Workspace and click confirm.</a:t>
            </a:r>
          </a:p>
          <a:p>
            <a:r>
              <a:rPr lang="en-GB" dirty="0"/>
              <a:t>Check success message</a:t>
            </a:r>
          </a:p>
          <a:p>
            <a:r>
              <a:rPr lang="en-GB" dirty="0" err="1"/>
              <a:t>Goto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Open My Workspace</a:t>
            </a:r>
          </a:p>
          <a:p>
            <a:r>
              <a:rPr lang="en-GB" dirty="0"/>
              <a:t>See you report</a:t>
            </a:r>
          </a:p>
          <a:p>
            <a:r>
              <a:rPr lang="en-GB" dirty="0"/>
              <a:t>Navigate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118251"/>
            <a:ext cx="10515600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Publish to Power BI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.</a:t>
            </a:r>
            <a:r>
              <a:rPr lang="en-GB" sz="2400" dirty="0" err="1">
                <a:solidFill>
                  <a:schemeClr val="bg1"/>
                </a:solidFill>
              </a:rPr>
              <a:t>pbix</a:t>
            </a:r>
            <a:r>
              <a:rPr lang="en-GB" sz="2400" dirty="0">
                <a:solidFill>
                  <a:schemeClr val="bg1"/>
                </a:solidFill>
              </a:rPr>
              <a:t>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816A520-544D-4737-ABB2-A2B9C620C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64" y="1201066"/>
            <a:ext cx="2367368" cy="124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6038C-0A6D-45C4-A184-717E681EC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99" y="2830046"/>
            <a:ext cx="4726480" cy="1335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A1511-3F90-47CD-8E23-590BF66C0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414" y="1305575"/>
            <a:ext cx="923925" cy="143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DF966-9495-43C4-AF20-17F2CECE1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062" y="5160665"/>
            <a:ext cx="3529013" cy="1584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C80AA7-9430-4AC2-A4BB-9D43E89A36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960" y="4783571"/>
            <a:ext cx="3529013" cy="19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7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1A15-161D-48E6-824E-99C6FC1D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Blank – end of Lesson</a:t>
            </a:r>
          </a:p>
        </p:txBody>
      </p:sp>
    </p:spTree>
    <p:extLst>
      <p:ext uri="{BB962C8B-B14F-4D97-AF65-F5344CB8AC3E}">
        <p14:creationId xmlns:p14="http://schemas.microsoft.com/office/powerpoint/2010/main" val="246551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297-5B1D-4EF8-9F36-B408150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Conrad Moss : Power BI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2586-F100-475D-8A76-B3A66A00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87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Certified MCSA BI Reporting : Power BI &amp; Excel</a:t>
            </a:r>
          </a:p>
          <a:p>
            <a:r>
              <a:rPr lang="en-GB" dirty="0"/>
              <a:t>Power BI Certification 70-778 , DA-100 &amp; MCT.</a:t>
            </a:r>
          </a:p>
          <a:p>
            <a:r>
              <a:rPr lang="en-GB" dirty="0"/>
              <a:t>Manchester United fan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31ACF5-3CC4-4748-889D-D55F0890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7F5A6-7135-4263-B911-1535999C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26" y="3793151"/>
            <a:ext cx="2293581" cy="2159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81F3A-1AA5-4ABA-8DB8-456B4AD5E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36" y="3872205"/>
            <a:ext cx="8198801" cy="18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1A2-CF25-4725-A57B-4128F88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pPr algn="ctr"/>
            <a:r>
              <a:rPr lang="en-GB" dirty="0" err="1"/>
              <a:t>Linkedin</a:t>
            </a:r>
            <a:r>
              <a:rPr lang="en-GB" dirty="0"/>
              <a:t> : QR Codes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4351FB8-038B-4646-AF84-467E0BA4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688"/>
            <a:ext cx="4421065" cy="5670312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CE173C6-8EC5-433A-A6C3-8F66CA99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66" y="1187688"/>
            <a:ext cx="4379706" cy="55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1: Monday 18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2: Monday 25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2021: 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7223"/>
            <a:ext cx="11061577" cy="601862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1469</Words>
  <Application>Microsoft Office PowerPoint</Application>
  <PresentationFormat>Widescreen</PresentationFormat>
  <Paragraphs>185</Paragraphs>
  <Slides>44</Slides>
  <Notes>6</Notes>
  <HiddenSlides>2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Segoe UI</vt:lpstr>
      <vt:lpstr>Office Theme</vt:lpstr>
      <vt:lpstr>Microsoft Power BI training</vt:lpstr>
      <vt:lpstr>PowerPoint Presentation</vt:lpstr>
      <vt:lpstr>PowerPoint Presentation</vt:lpstr>
      <vt:lpstr>David Moss</vt:lpstr>
      <vt:lpstr>Conrad Moss : Power BI Developer</vt:lpstr>
      <vt:lpstr>Linkedin : QR Codes</vt:lpstr>
      <vt:lpstr>PowerPoint Presentation</vt:lpstr>
      <vt:lpstr>What is Power BI ?</vt:lpstr>
      <vt:lpstr>PBI Desktop, PBI Service, PBI Mobile apps</vt:lpstr>
      <vt:lpstr>PowerPoint Presentation</vt:lpstr>
      <vt:lpstr>PowerPoint Presentation</vt:lpstr>
      <vt:lpstr>Quick Survey of audience</vt:lpstr>
      <vt:lpstr>Power BI Desktop</vt:lpstr>
      <vt:lpstr>Power BI Desktop</vt:lpstr>
      <vt:lpstr>Sponsor next Power BI Training session</vt:lpstr>
      <vt:lpstr>PowerPoint Presentation</vt:lpstr>
      <vt:lpstr>Lesson 1 - build your first report </vt:lpstr>
      <vt:lpstr>Publish to www.powerbi.com</vt:lpstr>
      <vt:lpstr>Preparation for next week</vt:lpstr>
      <vt:lpstr>Social Media : Meetup , LinkedIN, YouTube</vt:lpstr>
      <vt:lpstr>You Tube</vt:lpstr>
      <vt:lpstr>The End</vt:lpstr>
      <vt:lpstr>Blank – end of Lesson</vt:lpstr>
      <vt:lpstr>Microsoft Power BI training Week 2 Power BI for Data Analyst</vt:lpstr>
      <vt:lpstr>PowerPoint Presentation</vt:lpstr>
      <vt:lpstr>PowerPoint Presentation</vt:lpstr>
      <vt:lpstr>PBI Desktop, PBI Service, PBI Mobile apps</vt:lpstr>
      <vt:lpstr>PowerPoint Presentation</vt:lpstr>
      <vt:lpstr>PowerPoint Presentation</vt:lpstr>
      <vt:lpstr>PowerPoint Presentation</vt:lpstr>
      <vt:lpstr>Preparation for next week</vt:lpstr>
      <vt:lpstr>PowerPoint Presentation</vt:lpstr>
      <vt:lpstr>PowerPoint Presentation</vt:lpstr>
      <vt:lpstr>Social Media : Meetup , LinkedIN, YouTube</vt:lpstr>
      <vt:lpstr>You Tube</vt:lpstr>
      <vt:lpstr>The End</vt:lpstr>
      <vt:lpstr>Blank – end of Lesson</vt:lpstr>
      <vt:lpstr>Microsoft Power BI training Week 3 Power Bi for Business Users</vt:lpstr>
      <vt:lpstr>PowerPoint Presentation</vt:lpstr>
      <vt:lpstr>PowerPoint Presentation</vt:lpstr>
      <vt:lpstr>PBI Desktop, PBI Service, PBI Mobile apps</vt:lpstr>
      <vt:lpstr>PowerPoint Presentation</vt:lpstr>
      <vt:lpstr>The End</vt:lpstr>
      <vt:lpstr>Blank – 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training</dc:title>
  <dc:creator>David Moss</dc:creator>
  <cp:lastModifiedBy>David Moss</cp:lastModifiedBy>
  <cp:revision>4</cp:revision>
  <dcterms:created xsi:type="dcterms:W3CDTF">2021-10-11T10:37:41Z</dcterms:created>
  <dcterms:modified xsi:type="dcterms:W3CDTF">2021-10-18T09:03:01Z</dcterms:modified>
</cp:coreProperties>
</file>