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076137426" r:id="rId4"/>
    <p:sldId id="259" r:id="rId5"/>
    <p:sldId id="2076137136" r:id="rId6"/>
    <p:sldId id="2076137427" r:id="rId7"/>
    <p:sldId id="2076137146" r:id="rId8"/>
    <p:sldId id="2076137130" r:id="rId9"/>
    <p:sldId id="2076137119" r:id="rId10"/>
    <p:sldId id="2076137117" r:id="rId11"/>
    <p:sldId id="2076137141" r:id="rId12"/>
    <p:sldId id="2076137145" r:id="rId13"/>
    <p:sldId id="2076137148" r:id="rId14"/>
    <p:sldId id="2076137142" r:id="rId15"/>
    <p:sldId id="2076137144" r:id="rId16"/>
    <p:sldId id="2076137143" r:id="rId17"/>
    <p:sldId id="2076137149" r:id="rId18"/>
    <p:sldId id="2076137150" r:id="rId19"/>
    <p:sldId id="2076137151" r:id="rId20"/>
    <p:sldId id="2076137429" r:id="rId21"/>
    <p:sldId id="2076137138" r:id="rId22"/>
    <p:sldId id="2076137428" r:id="rId23"/>
    <p:sldId id="2076137432" r:id="rId24"/>
    <p:sldId id="2076137430" r:id="rId25"/>
    <p:sldId id="2076137431" r:id="rId26"/>
    <p:sldId id="2076137433" r:id="rId27"/>
    <p:sldId id="2076137435" r:id="rId28"/>
    <p:sldId id="2076137443" r:id="rId29"/>
    <p:sldId id="2076137436" r:id="rId30"/>
    <p:sldId id="2076137444" r:id="rId31"/>
    <p:sldId id="2076137437" r:id="rId32"/>
    <p:sldId id="2076137439" r:id="rId33"/>
    <p:sldId id="2076137440" r:id="rId34"/>
    <p:sldId id="2076137441" r:id="rId35"/>
    <p:sldId id="2076137438" r:id="rId36"/>
    <p:sldId id="207613744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A92D19-71F1-4398-BA7F-5B89CF856D21}">
          <p14:sldIdLst>
            <p14:sldId id="257"/>
            <p14:sldId id="258"/>
          </p14:sldIdLst>
        </p14:section>
        <p14:section name="Lesson 1" id="{74FDF612-CF4E-4957-9A88-FE8D77887717}">
          <p14:sldIdLst>
            <p14:sldId id="2076137426"/>
            <p14:sldId id="259"/>
            <p14:sldId id="2076137136"/>
            <p14:sldId id="2076137427"/>
            <p14:sldId id="2076137146"/>
            <p14:sldId id="2076137130"/>
            <p14:sldId id="2076137119"/>
            <p14:sldId id="2076137117"/>
            <p14:sldId id="2076137141"/>
            <p14:sldId id="2076137145"/>
            <p14:sldId id="2076137148"/>
            <p14:sldId id="2076137142"/>
            <p14:sldId id="2076137144"/>
            <p14:sldId id="2076137143"/>
            <p14:sldId id="2076137149"/>
            <p14:sldId id="2076137150"/>
            <p14:sldId id="2076137151"/>
            <p14:sldId id="2076137429"/>
            <p14:sldId id="2076137138"/>
            <p14:sldId id="2076137428"/>
          </p14:sldIdLst>
        </p14:section>
        <p14:section name="Lesson 2" id="{1B24B0A3-6142-45DF-B8AF-63FB373F2D3E}">
          <p14:sldIdLst>
            <p14:sldId id="2076137432"/>
            <p14:sldId id="2076137430"/>
            <p14:sldId id="2076137431"/>
            <p14:sldId id="2076137433"/>
            <p14:sldId id="2076137435"/>
            <p14:sldId id="2076137443"/>
            <p14:sldId id="2076137436"/>
            <p14:sldId id="2076137444"/>
            <p14:sldId id="2076137437"/>
            <p14:sldId id="2076137439"/>
            <p14:sldId id="2076137440"/>
            <p14:sldId id="2076137441"/>
          </p14:sldIdLst>
        </p14:section>
        <p14:section name="Lesson 3" id="{4F919229-E814-4852-A7EB-D7F691B62B49}">
          <p14:sldIdLst>
            <p14:sldId id="2076137438"/>
            <p14:sldId id="20761374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85276-5228-47BC-ABCC-DF0AF3A4802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49B24-1215-418D-8D0F-8AA1E58E7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54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1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 out cards &amp; stickers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1606C-7C03-4A75-B2D2-B284FEF6712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3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Desktop … Installed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2/21/2022 9:01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Dashboard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2/21/2022 9:01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Goto</a:t>
            </a:r>
            <a:r>
              <a:rPr lang="en-GB" dirty="0"/>
              <a:t> blog and walk through how to build this report.</a:t>
            </a:r>
          </a:p>
          <a:p>
            <a:r>
              <a:rPr lang="en-GB" dirty="0"/>
              <a:t>|Blank .</a:t>
            </a:r>
            <a:r>
              <a:rPr lang="en-GB" dirty="0" err="1"/>
              <a:t>pbix</a:t>
            </a:r>
            <a:r>
              <a:rPr lang="en-GB" dirty="0"/>
              <a:t> file on main screen ‘ Try a sample Dataset’</a:t>
            </a:r>
          </a:p>
          <a:p>
            <a:r>
              <a:rPr lang="en-GB" dirty="0"/>
              <a:t>Prepare date in PQE</a:t>
            </a:r>
          </a:p>
          <a:p>
            <a:r>
              <a:rPr lang="en-GB" dirty="0"/>
              <a:t>Units Sold make whole number</a:t>
            </a:r>
          </a:p>
          <a:p>
            <a:r>
              <a:rPr lang="en-GB" dirty="0"/>
              <a:t>Segment column use Transform&gt;Format&gt;UPPERCASE</a:t>
            </a:r>
          </a:p>
          <a:p>
            <a:r>
              <a:rPr lang="en-GB" dirty="0"/>
              <a:t>Rename column ‘Month Name’ to Month</a:t>
            </a:r>
          </a:p>
          <a:p>
            <a:r>
              <a:rPr lang="en-GB" dirty="0"/>
              <a:t>Product column remove ‘Montana’</a:t>
            </a:r>
          </a:p>
          <a:p>
            <a:r>
              <a:rPr lang="en-GB" dirty="0"/>
              <a:t>Review Applied Steps</a:t>
            </a:r>
          </a:p>
          <a:p>
            <a:r>
              <a:rPr lang="en-GB" dirty="0"/>
              <a:t>Close &amp; Apply</a:t>
            </a:r>
          </a:p>
          <a:p>
            <a:endParaRPr lang="en-GB" dirty="0"/>
          </a:p>
          <a:p>
            <a:r>
              <a:rPr lang="en-GB" dirty="0"/>
              <a:t>Build report as per the blog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28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Goto</a:t>
            </a:r>
            <a:r>
              <a:rPr lang="en-GB" dirty="0"/>
              <a:t> blog and walk through how to build this report.</a:t>
            </a:r>
          </a:p>
          <a:p>
            <a:r>
              <a:rPr lang="en-GB" dirty="0"/>
              <a:t>|Blank .</a:t>
            </a:r>
            <a:r>
              <a:rPr lang="en-GB" dirty="0" err="1"/>
              <a:t>pbix</a:t>
            </a:r>
            <a:r>
              <a:rPr lang="en-GB" dirty="0"/>
              <a:t> file on main screen ‘ Try a sample Dataset’</a:t>
            </a:r>
          </a:p>
          <a:p>
            <a:r>
              <a:rPr lang="en-GB" dirty="0"/>
              <a:t>Prepare date in PQE</a:t>
            </a:r>
          </a:p>
          <a:p>
            <a:r>
              <a:rPr lang="en-GB" dirty="0"/>
              <a:t>Units Sold make whole number</a:t>
            </a:r>
          </a:p>
          <a:p>
            <a:r>
              <a:rPr lang="en-GB" dirty="0"/>
              <a:t>Segment column use Transform&gt;Format&gt;UPPERCASE</a:t>
            </a:r>
          </a:p>
          <a:p>
            <a:r>
              <a:rPr lang="en-GB" dirty="0"/>
              <a:t>Rename column ‘Month Name’ to Month</a:t>
            </a:r>
          </a:p>
          <a:p>
            <a:r>
              <a:rPr lang="en-GB" dirty="0"/>
              <a:t>Product column remove ‘Montana’</a:t>
            </a:r>
          </a:p>
          <a:p>
            <a:r>
              <a:rPr lang="en-GB" dirty="0"/>
              <a:t>Review Applied Steps</a:t>
            </a:r>
          </a:p>
          <a:p>
            <a:r>
              <a:rPr lang="en-GB" dirty="0"/>
              <a:t>Close &amp; Apply</a:t>
            </a:r>
          </a:p>
          <a:p>
            <a:endParaRPr lang="en-GB" dirty="0"/>
          </a:p>
          <a:p>
            <a:r>
              <a:rPr lang="en-GB" dirty="0"/>
              <a:t>Build report as per the blog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ADB5-E544-48EA-AB0B-798B2BA4796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8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213E-B981-432A-94DB-3F828E4DB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CA4E2-EDC4-48DF-85F6-98F9B42F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BA46-67D9-4157-9378-051E5CDF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8698-0DF6-4B99-B812-99192FE6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EF8A-63CF-4005-BCE2-0A2834C7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6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574D-5723-4BFE-B59E-FB4D7733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CFDA2-4BA7-4A0C-87FF-DD11F3F1E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AA77-E696-44D8-A12E-0C2687F1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72166-7430-4BAA-A769-7F3B0D3A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3053-8F28-48F5-8EB5-56B0B27F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CC0F6-0025-4C61-AD51-DCCB13274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2C163-CD31-4682-9F13-BFC9A29F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4D20-4C01-4232-8E8D-359827DC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534A-5BD7-4CBE-857E-BD6488B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F28A-2842-4D79-A2FD-72D73C6D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25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3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2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20D-5095-4CC9-81FD-0DD0591A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6173-2A8F-47C1-A282-78601F66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55E6-D6F2-43FC-8537-9101B79A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DF7A-6AFB-41CE-9781-65D64E50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9486-166D-48FB-9EA5-70B96DD7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FB2A-8AB0-4649-A1C3-E07DFED7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E5C13-0FFC-48F9-8F14-C32A94D2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F4A4-5048-407B-9F6B-72ABDE65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B84C-879C-4B76-A5D5-452CB41A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8D3D-8A9D-45DD-A0EC-6BF955A4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A043-9E38-4763-8774-98BE0CBE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4EA9-8FDD-4177-891F-021D37A9F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2DB4-A27A-49C0-B3A4-EBD33F12B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91507-5EA9-483D-B169-B78D9033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622A-529E-4CE8-B6D9-438CC74C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296C-217B-49DD-87EF-40CDEEC8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9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9CE6-7919-4C04-A61F-CA2F2CA2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B58F-B9C6-4A83-B332-14DCC15F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55F3-49AC-48FC-B3CA-A9CF4952D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4C14A-719A-4DFD-A122-33050FC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68A8C-8187-405E-A81E-C7C8CECA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68403-E8E7-4E16-8E26-93974733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11462-B5C3-49A8-A294-79F34B1E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D1B75-ED67-4EC9-B6CF-6D41A56A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8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ED46-AF7E-46A8-88F5-E5B2EEFF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61409-E3AF-4C52-A234-87C897D4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D73FA-8603-4803-859D-214FF06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641EC-20AC-4014-8B08-F5165135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FDFC2-2228-4C5C-9BDB-63A17227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DC4A9-F682-4965-A7C1-90AD9A83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4D3A7-9234-4208-A648-080BB318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1592-A207-415A-8815-353B24DE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02-F788-422E-8985-D2632C0C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76942-993F-4487-AF52-F73A781C6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1521-C89F-47AD-8B26-F341F8CD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F051-29DB-4795-A411-700B5F17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8A22-3D29-4F81-824B-4BC9A204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5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820D-FF17-4E5D-8420-C15D496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1E63F-15ED-443F-A4D9-6E7F0BD32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B77B7-6334-4DF4-BD66-46B37C46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757E-382C-4329-9F58-E887922E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1A632-3D27-4032-93B3-4177775E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4D0A-FF43-4F6E-BE3A-6F287C50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6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8A3CA-D2AA-41D7-8A3F-264FA8E9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7AF2-E3DF-4987-8C98-862DD953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00C3-9A13-40F6-9D2F-BF74D0C0A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717A-43FD-48B0-AB14-939612D6799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3B90-EAC4-4B90-B4C5-206D6340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3843-4A6A-4D70-AA72-618644EF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0702-500A-4B2C-83D4-204990C77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bi.com/" TargetMode="External"/><Relationship Id="rId2" Type="http://schemas.openxmlformats.org/officeDocument/2006/relationships/hyperlink" Target="https://powerbi.microso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aka.ms/pbidesktopstor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desktop/" TargetMode="External"/><Relationship Id="rId5" Type="http://schemas.openxmlformats.org/officeDocument/2006/relationships/hyperlink" Target="https://docs.microsoft.com/en-us/power-bi/fundamentals/desktop-getting-started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reate-reports/desktop-excel-stunning-repo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data-analytics-microsoft/" TargetMode="External"/><Relationship Id="rId2" Type="http://schemas.openxmlformats.org/officeDocument/2006/relationships/hyperlink" Target="https://docs.microsoft.com/en-us/learn/certifications/exams/da-1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hyperlink" Target="https://docs.microsoft.com/en-us/power-bi/learning-catalo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fundamentals/service-self-service-signup-for-power-bi" TargetMode="External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NOPtxx4qO8?feature=oembed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reate-reports/desktop-excel-stunning-repo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data-analytics-microsoft/" TargetMode="External"/><Relationship Id="rId2" Type="http://schemas.openxmlformats.org/officeDocument/2006/relationships/hyperlink" Target="https://docs.microsoft.com/en-us/learn/certifications/exams/da-1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hyperlink" Target="https://docs.microsoft.com/en-us/power-bi/learning-catalo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fundamentals/service-self-service-signup-for-power-bi" TargetMode="External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vp.microsoft.com/en-us/PublicProfile/5002550" TargetMode="External"/><Relationship Id="rId11" Type="http://schemas.openxmlformats.org/officeDocument/2006/relationships/image" Target="../media/image10.jfif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52C-8E3C-4B57-A596-1BB7C4900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41FA-8244-4945-973F-022497D7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 Zero to Hero</a:t>
            </a:r>
          </a:p>
          <a:p>
            <a:r>
              <a:rPr lang="en-GB" dirty="0"/>
              <a:t>2022 series of talks &amp; presentations</a:t>
            </a:r>
          </a:p>
          <a:p>
            <a:r>
              <a:rPr lang="en-GB" dirty="0"/>
              <a:t>in preparation for PL-300 (old DA-100)</a:t>
            </a:r>
          </a:p>
        </p:txBody>
      </p:sp>
    </p:spTree>
    <p:extLst>
      <p:ext uri="{BB962C8B-B14F-4D97-AF65-F5344CB8AC3E}">
        <p14:creationId xmlns:p14="http://schemas.microsoft.com/office/powerpoint/2010/main" val="253982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97D43-5319-4656-8308-E8A6C998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31" y="-208734"/>
            <a:ext cx="10541502" cy="73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05FC-4CBB-4FAA-AB72-DCE432AA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3F57-D3F8-4660-A0D6-B18AE609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Power BI Desktop from </a:t>
            </a:r>
            <a:r>
              <a:rPr lang="en-GB" dirty="0">
                <a:hlinkClick r:id="rId2"/>
              </a:rPr>
              <a:t>https://powerbi.microsoft.com/</a:t>
            </a:r>
            <a:endParaRPr lang="en-GB" dirty="0"/>
          </a:p>
          <a:p>
            <a:r>
              <a:rPr lang="en-GB" dirty="0"/>
              <a:t>Install</a:t>
            </a:r>
          </a:p>
          <a:p>
            <a:r>
              <a:rPr lang="en-GB" dirty="0"/>
              <a:t>Build your first report  - use blog next page</a:t>
            </a:r>
          </a:p>
          <a:p>
            <a:r>
              <a:rPr lang="en-GB" dirty="0"/>
              <a:t>Quick look at PBI Desktop features</a:t>
            </a:r>
          </a:p>
          <a:p>
            <a:r>
              <a:rPr lang="en-GB" dirty="0"/>
              <a:t>Save your report as .</a:t>
            </a:r>
            <a:r>
              <a:rPr lang="en-GB" dirty="0" err="1"/>
              <a:t>pbix</a:t>
            </a:r>
            <a:endParaRPr lang="en-GB" dirty="0"/>
          </a:p>
          <a:p>
            <a:r>
              <a:rPr lang="en-GB" dirty="0"/>
              <a:t>Get a Microsoft account</a:t>
            </a:r>
          </a:p>
          <a:p>
            <a:r>
              <a:rPr lang="en-GB" dirty="0"/>
              <a:t>Publish to Power BI Service  </a:t>
            </a:r>
            <a:r>
              <a:rPr lang="en-GB" dirty="0">
                <a:hlinkClick r:id="rId3"/>
              </a:rPr>
              <a:t>app.powerbi.com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9C7A7D-35C8-4AE7-BEDB-41F7C6969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953D-02A5-40E7-AAA7-DF594087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3826-B16E-4F43-947F-B2329FC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9375"/>
            <a:ext cx="4267200" cy="200342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Download Power BI Desktop</a:t>
            </a:r>
          </a:p>
          <a:p>
            <a:r>
              <a:rPr lang="en-GB" dirty="0"/>
              <a:t>Windows Store  - W10 app</a:t>
            </a:r>
          </a:p>
          <a:p>
            <a:r>
              <a:rPr lang="en-GB" dirty="0"/>
              <a:t>Or Download desktop version</a:t>
            </a:r>
          </a:p>
          <a:p>
            <a:r>
              <a:rPr lang="en-GB" dirty="0"/>
              <a:t>32 bit or 64 bit</a:t>
            </a:r>
          </a:p>
          <a:p>
            <a:r>
              <a:rPr lang="en-GB" dirty="0"/>
              <a:t>Windows not Apple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3FE6B-8728-480C-A6BC-177273CF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009650"/>
            <a:ext cx="6257926" cy="423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F03A7-BC7E-440A-BD11-6375B11D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2390"/>
            <a:ext cx="7196138" cy="222561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F504B4-B16E-433D-8F38-41080059B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159BC-F123-404B-B1AF-8B8D32ED0AF2}"/>
              </a:ext>
            </a:extLst>
          </p:cNvPr>
          <p:cNvSpPr txBox="1"/>
          <p:nvPr/>
        </p:nvSpPr>
        <p:spPr>
          <a:xfrm>
            <a:off x="174172" y="3438597"/>
            <a:ext cx="53571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PBI desktop ?</a:t>
            </a:r>
          </a:p>
          <a:p>
            <a:r>
              <a:rPr lang="en-GB" sz="1200" dirty="0">
                <a:hlinkClick r:id="rId5"/>
              </a:rPr>
              <a:t>https://docs.microsoft.com/en-us/power-bi/fundamentals/desktop-getting-started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Desktop : </a:t>
            </a:r>
            <a:r>
              <a:rPr lang="en-GB" sz="1200" dirty="0">
                <a:hlinkClick r:id="rId6"/>
              </a:rPr>
              <a:t>https://powerbi.microsoft.com/en-us/desktop/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Store : </a:t>
            </a:r>
            <a:r>
              <a:rPr lang="en-GB" sz="1200" dirty="0">
                <a:hlinkClick r:id="rId7"/>
              </a:rPr>
              <a:t>https://aka.ms/pbidesktopstore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7316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31B0C-8C27-4270-9185-F7CEB09B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528-33B5-493F-A0C4-12713A8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GB" dirty="0"/>
              <a:t>1 - build your first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72D8-8388-4451-8296-C2243FB6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1022350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https://docs.microsoft.com/en-us/power-bi/create-reports/desktop-excel-stunning-report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1363-C023-4E83-98A8-E2A46A33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99" y="2097339"/>
            <a:ext cx="7491412" cy="424909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8EA55D-C38E-4D4E-9170-7AA072A13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02B20-5B3C-46EF-B858-EE717401FD4A}"/>
              </a:ext>
            </a:extLst>
          </p:cNvPr>
          <p:cNvSpPr txBox="1"/>
          <p:nvPr/>
        </p:nvSpPr>
        <p:spPr>
          <a:xfrm>
            <a:off x="226503" y="6346437"/>
            <a:ext cx="917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help: https://docs.microsoft.com/en-us/power-bi/fundamentals/desktop-getting-started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79996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5771-FB62-4ACC-B8BD-1FCBD0AF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r>
              <a:rPr lang="en-GB" dirty="0"/>
              <a:t>Microsoft Learn PL-300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3728-76D1-4EA3-B5D6-13C6DB06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6"/>
            <a:ext cx="10515600" cy="1165225"/>
          </a:xfrm>
        </p:spPr>
        <p:txBody>
          <a:bodyPr>
            <a:normAutofit fontScale="40000" lnSpcReduction="20000"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Graphik Meetup"/>
              </a:rPr>
              <a:t>Review curriculum</a:t>
            </a:r>
          </a:p>
          <a:p>
            <a:r>
              <a:rPr lang="en-US" i="0" dirty="0">
                <a:solidFill>
                  <a:srgbClr val="212121"/>
                </a:solidFill>
                <a:effectLst/>
                <a:latin typeface="Graphik Meetup"/>
              </a:rPr>
              <a:t>https://techcommunity.microsoft.com/t5/microsoft-learn-blog/announcing-a-new-name-for-the-data-analyst-associate/ba-p/2388941</a:t>
            </a:r>
          </a:p>
          <a:p>
            <a:r>
              <a:rPr lang="en-US" sz="4200" i="0" dirty="0">
                <a:solidFill>
                  <a:srgbClr val="212121"/>
                </a:solidFill>
                <a:effectLst/>
                <a:latin typeface="Graphik Meetup"/>
              </a:rPr>
              <a:t>https://docs.microsoft.com/en-us/learn/certifications/exams/da-100</a:t>
            </a:r>
          </a:p>
          <a:p>
            <a:r>
              <a:rPr lang="en-GB" sz="4200" dirty="0"/>
              <a:t>https://docs.microsoft.com/en-us/learn/certifications/exams/pl-300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FB5A5C0-1991-4BF2-AC39-6C46E7645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A932-5395-4876-A101-981E9447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33" y="2209326"/>
            <a:ext cx="8020290" cy="45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4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7DC-BD5C-468C-9F4E-40A6588A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D677-B6E6-4CE3-AB1E-E1EBC8A9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Learn : </a:t>
            </a:r>
            <a:r>
              <a:rPr lang="en-GB" dirty="0">
                <a:hlinkClick r:id="rId2"/>
              </a:rPr>
              <a:t>https://docs.microsoft.com/en-us/learn/certifications/exams/da-100</a:t>
            </a:r>
            <a:endParaRPr lang="en-GB" dirty="0"/>
          </a:p>
          <a:p>
            <a:r>
              <a:rPr lang="en-GB" dirty="0"/>
              <a:t>Get started with MS data analytics </a:t>
            </a:r>
            <a:r>
              <a:rPr lang="en-GB" dirty="0">
                <a:hlinkClick r:id="rId3"/>
              </a:rPr>
              <a:t>https://docs.microsoft.com/en-us/learn/paths/data-analytics-microsoft/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 documentation : </a:t>
            </a:r>
            <a:r>
              <a:rPr lang="en-GB" dirty="0">
                <a:hlinkClick r:id="rId4"/>
              </a:rPr>
              <a:t>https://docs.microsoft.com/en-us/power-bi/learning-catalog/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404CD-6B77-4449-898F-A0EDB59F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181350"/>
            <a:ext cx="4457700" cy="18669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C8343B-14F1-433E-996F-FD6CBC57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618B-DF8B-435A-979C-C7D6490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to www.powerbi.com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6F-17AA-4C9A-B00C-2047CF0E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/>
          <a:lstStyle/>
          <a:p>
            <a:r>
              <a:rPr lang="en-GB" dirty="0"/>
              <a:t>Sign in at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You need a MS a/c   work account not a social email not </a:t>
            </a:r>
            <a:r>
              <a:rPr lang="en-GB" dirty="0" err="1"/>
              <a:t>gmail</a:t>
            </a:r>
            <a:r>
              <a:rPr lang="en-GB" dirty="0"/>
              <a:t> !!</a:t>
            </a:r>
          </a:p>
          <a:p>
            <a:r>
              <a:rPr lang="en-GB" dirty="0">
                <a:hlinkClick r:id="rId3"/>
              </a:rPr>
              <a:t>https://docs.microsoft.com/en-us/power-bi/fundamentals/service-self-service-signup-for-power-bi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7A102-3891-4C63-8F79-D188D1BB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643-3A9B-4A5F-A6D7-35CFAA1C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: Meetup , </a:t>
            </a:r>
            <a:r>
              <a:rPr lang="en-GB" dirty="0" err="1"/>
              <a:t>LinkedIN</a:t>
            </a:r>
            <a:r>
              <a:rPr lang="en-GB" dirty="0"/>
              <a:t>,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3523-D433-4D78-ADC0-6E0DD481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5903"/>
            <a:ext cx="9944100" cy="33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355-EE1E-4808-88FA-1B3E36E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Tube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685E-E660-4F28-BDC0-9B85B9ADEB6A}"/>
              </a:ext>
            </a:extLst>
          </p:cNvPr>
          <p:cNvSpPr txBox="1"/>
          <p:nvPr/>
        </p:nvSpPr>
        <p:spPr>
          <a:xfrm>
            <a:off x="904875" y="1367522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https://www.youtube.com/channel/UCDtmmwK3YxWqzDNZ5L3pdMw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AADE2-75CF-473C-BC30-797585C4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41" y="1735987"/>
            <a:ext cx="8206171" cy="5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81" y="1721459"/>
            <a:ext cx="9317037" cy="4722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2615049" y="490855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preparation for PL-300 (old DA-100)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77" y="5973833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3D94-E3CD-4D30-9024-A279D812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copy of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2E85-98E8-4259-838C-56316336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https://github.com/wottabyte/PBITraining/tree/master/PL-300%20online%202022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5F0D4-A3C0-472B-8651-3756A7F7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3048001"/>
            <a:ext cx="10595214" cy="283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4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D0F-CBB9-40BD-9867-2904FBBF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pic>
        <p:nvPicPr>
          <p:cNvPr id="6" name="Online Media 5" title="Thats all Folks (Rare)">
            <a:hlinkClick r:id="" action="ppaction://media"/>
            <a:extLst>
              <a:ext uri="{FF2B5EF4-FFF2-40B4-BE49-F238E27FC236}">
                <a16:creationId xmlns:a16="http://schemas.microsoft.com/office/drawing/2014/main" id="{CE4314A2-C148-4820-8A92-F2A455447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6EAD1F-A79C-4A41-BF98-239E7436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5A8E-43FA-4761-8122-FE5FA634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PL-300 Student’s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601-FED7-456F-9962-5B20B007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Includes </a:t>
            </a:r>
            <a:r>
              <a:rPr lang="en-GB" dirty="0" err="1"/>
              <a:t>upto</a:t>
            </a:r>
            <a:r>
              <a:rPr lang="en-GB" dirty="0"/>
              <a:t> session 1</a:t>
            </a:r>
          </a:p>
        </p:txBody>
      </p:sp>
    </p:spTree>
    <p:extLst>
      <p:ext uri="{BB962C8B-B14F-4D97-AF65-F5344CB8AC3E}">
        <p14:creationId xmlns:p14="http://schemas.microsoft.com/office/powerpoint/2010/main" val="3025016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5A8E-43FA-4761-8122-FE5FA634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601-FED7-456F-9962-5B20B007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6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3" y="543752"/>
            <a:ext cx="10681707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Introduction to Power BI free online training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BBA3D-C7C0-4F0E-BBF0-9A5B5B67D08B}"/>
              </a:ext>
            </a:extLst>
          </p:cNvPr>
          <p:cNvSpPr txBox="1"/>
          <p:nvPr/>
        </p:nvSpPr>
        <p:spPr>
          <a:xfrm>
            <a:off x="1051264" y="1423396"/>
            <a:ext cx="5044736" cy="34163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2 - Build your 1</a:t>
            </a:r>
            <a:r>
              <a:rPr lang="en-GB" sz="5400" baseline="30000" dirty="0"/>
              <a:t>st</a:t>
            </a:r>
            <a:r>
              <a:rPr lang="en-GB" sz="5400" dirty="0"/>
              <a:t> Power BI report. </a:t>
            </a:r>
          </a:p>
          <a:p>
            <a:pPr algn="ctr"/>
            <a:r>
              <a:rPr lang="en-GB" sz="5400" dirty="0"/>
              <a:t>DA-100 &amp; PL-300</a:t>
            </a:r>
          </a:p>
          <a:p>
            <a:pPr algn="ctr"/>
            <a:r>
              <a:rPr lang="en-GB" sz="5400" dirty="0"/>
              <a:t>syllabus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5AD75-6BDE-45F0-AA61-2986449B1B81}"/>
              </a:ext>
            </a:extLst>
          </p:cNvPr>
          <p:cNvSpPr txBox="1"/>
          <p:nvPr/>
        </p:nvSpPr>
        <p:spPr>
          <a:xfrm>
            <a:off x="1051264" y="4978400"/>
            <a:ext cx="504473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Monday 21</a:t>
            </a:r>
            <a:r>
              <a:rPr lang="en-GB" sz="4800" baseline="30000" dirty="0">
                <a:solidFill>
                  <a:schemeClr val="bg1"/>
                </a:solidFill>
              </a:rPr>
              <a:t>st</a:t>
            </a:r>
            <a:r>
              <a:rPr lang="en-GB" sz="4800" dirty="0">
                <a:solidFill>
                  <a:schemeClr val="bg1"/>
                </a:solidFill>
              </a:rPr>
              <a:t> FEB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</a:rPr>
              <a:t>20:00 GMT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622A6-A08F-4576-837E-D27AC4AC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0612"/>
            <a:ext cx="5447323" cy="53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1"/>
            <a:ext cx="10515600" cy="3189458"/>
          </a:xfrm>
        </p:spPr>
        <p:txBody>
          <a:bodyPr>
            <a:normAutofit/>
          </a:bodyPr>
          <a:lstStyle/>
          <a:p>
            <a:r>
              <a:rPr lang="en-GB" dirty="0"/>
              <a:t>Recording on </a:t>
            </a:r>
            <a:r>
              <a:rPr lang="en-GB" dirty="0" err="1"/>
              <a:t>Youtube</a:t>
            </a:r>
            <a:r>
              <a:rPr lang="en-GB" dirty="0"/>
              <a:t>. Leave if not happy to be recorded</a:t>
            </a:r>
          </a:p>
          <a:p>
            <a:r>
              <a:rPr lang="en-GB" dirty="0"/>
              <a:t>Each session sign up on Meetup.com for the live call</a:t>
            </a:r>
          </a:p>
          <a:p>
            <a:r>
              <a:rPr lang="en-GB" dirty="0"/>
              <a:t>Each session will be a new Zoom link</a:t>
            </a:r>
          </a:p>
          <a:p>
            <a:r>
              <a:rPr lang="en-GB" dirty="0"/>
              <a:t>Questions into the chat or raise your hand</a:t>
            </a:r>
          </a:p>
          <a:p>
            <a:r>
              <a:rPr lang="en-GB" dirty="0"/>
              <a:t>All sessions available on YouTube</a:t>
            </a:r>
          </a:p>
          <a:p>
            <a:r>
              <a:rPr lang="en-GB" dirty="0"/>
              <a:t>Microphones on mute….you are been recorded 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838200" y="117474"/>
            <a:ext cx="10515600" cy="1354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Introduction to Power BI and your first Power BI report.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26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B35-4485-4D54-83B6-97DF497C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094"/>
            <a:ext cx="10515600" cy="50034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Power BI and your first Power BI report.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PL-300 syllabus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Power Query Editor to get data &amp; prepare your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Power BI desktop to structure &amp; create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datamodels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&amp; configure Power BI visuals like charts, maps &amp; KPIs.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user friendly report navigation features, slicers &amp; tooltips.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 &amp; share Power BI reports &amp; dashboards.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to grips with Power BI cloud service &amp; mobile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your data with DAX for KPIs reporting.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reporting &amp; AI features in Power BI.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at work with workspaces, datasets &amp;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8ED0-0F69-4685-8664-EEC5A7CF8F67}"/>
              </a:ext>
            </a:extLst>
          </p:cNvPr>
          <p:cNvSpPr txBox="1"/>
          <p:nvPr/>
        </p:nvSpPr>
        <p:spPr>
          <a:xfrm>
            <a:off x="2615049" y="117474"/>
            <a:ext cx="6961902" cy="12618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series of talks &amp; presentations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 preparation for PL-300 (old DA-100)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4693E-8B56-476B-BA1B-9E22CA81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83DAD-2B25-4D32-A60C-E8E359C7E6CE}"/>
              </a:ext>
            </a:extLst>
          </p:cNvPr>
          <p:cNvSpPr txBox="1"/>
          <p:nvPr/>
        </p:nvSpPr>
        <p:spPr>
          <a:xfrm>
            <a:off x="5761893" y="6420498"/>
            <a:ext cx="41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https://powerbi.microsoft.com/en-gb/</a:t>
            </a:r>
          </a:p>
        </p:txBody>
      </p:sp>
    </p:spTree>
    <p:extLst>
      <p:ext uri="{BB962C8B-B14F-4D97-AF65-F5344CB8AC3E}">
        <p14:creationId xmlns:p14="http://schemas.microsoft.com/office/powerpoint/2010/main" val="404757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528-33B5-493F-A0C4-12713A8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GB" dirty="0"/>
              <a:t>1 - build your first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72D8-8388-4451-8296-C2243FB6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1022350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https://docs.microsoft.com/en-us/power-bi/create-reports/desktop-excel-stunning-report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1363-C023-4E83-98A8-E2A46A33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99" y="2097339"/>
            <a:ext cx="7491412" cy="424909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8EA55D-C38E-4D4E-9170-7AA072A13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02B20-5B3C-46EF-B858-EE717401FD4A}"/>
              </a:ext>
            </a:extLst>
          </p:cNvPr>
          <p:cNvSpPr txBox="1"/>
          <p:nvPr/>
        </p:nvSpPr>
        <p:spPr>
          <a:xfrm>
            <a:off x="226503" y="6346437"/>
            <a:ext cx="917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help: https://docs.microsoft.com/en-us/power-bi/fundamentals/desktop-getting-started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4041615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5A8E-43FA-4761-8122-FE5FA634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up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601-FED7-456F-9962-5B20B007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week we ingested the data in the Power Query Editor</a:t>
            </a:r>
          </a:p>
          <a:p>
            <a:r>
              <a:rPr lang="en-GB" dirty="0"/>
              <a:t>We made some simple transformations</a:t>
            </a:r>
          </a:p>
          <a:p>
            <a:r>
              <a:rPr lang="en-GB" dirty="0"/>
              <a:t>We started to build the report</a:t>
            </a:r>
          </a:p>
          <a:p>
            <a:r>
              <a:rPr lang="en-GB" dirty="0"/>
              <a:t>Lets continue in Power BI Desktop and build 1</a:t>
            </a:r>
            <a:r>
              <a:rPr lang="en-GB" baseline="30000" dirty="0"/>
              <a:t>st</a:t>
            </a:r>
            <a:r>
              <a:rPr lang="en-GB" dirty="0"/>
              <a:t> report.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800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5771-FB62-4ACC-B8BD-1FCBD0AF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r>
              <a:rPr lang="en-GB" dirty="0"/>
              <a:t>Microsoft Learn PL-300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3728-76D1-4EA3-B5D6-13C6DB06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6"/>
            <a:ext cx="10515600" cy="1165225"/>
          </a:xfrm>
        </p:spPr>
        <p:txBody>
          <a:bodyPr>
            <a:normAutofit fontScale="40000" lnSpcReduction="20000"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Graphik Meetup"/>
              </a:rPr>
              <a:t>Review curriculum</a:t>
            </a:r>
          </a:p>
          <a:p>
            <a:r>
              <a:rPr lang="en-US" i="0" dirty="0">
                <a:solidFill>
                  <a:srgbClr val="212121"/>
                </a:solidFill>
                <a:effectLst/>
                <a:latin typeface="Graphik Meetup"/>
              </a:rPr>
              <a:t>https://techcommunity.microsoft.com/t5/microsoft-learn-blog/announcing-a-new-name-for-the-data-analyst-associate/ba-p/2388941</a:t>
            </a:r>
          </a:p>
          <a:p>
            <a:r>
              <a:rPr lang="en-US" sz="4200" i="0" dirty="0">
                <a:solidFill>
                  <a:srgbClr val="212121"/>
                </a:solidFill>
                <a:effectLst/>
                <a:latin typeface="Graphik Meetup"/>
              </a:rPr>
              <a:t>https://docs.microsoft.com/en-us/learn/certifications/exams/da-100</a:t>
            </a:r>
          </a:p>
          <a:p>
            <a:r>
              <a:rPr lang="en-GB" sz="4200" dirty="0"/>
              <a:t>https://docs.microsoft.com/en-us/learn/certifications/exams/pl-300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FB5A5C0-1991-4BF2-AC39-6C46E7645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A932-5395-4876-A101-981E9447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33" y="2209326"/>
            <a:ext cx="8020290" cy="45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3" y="543752"/>
            <a:ext cx="10681707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Introduction to Power BI free online training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BBA3D-C7C0-4F0E-BBF0-9A5B5B67D08B}"/>
              </a:ext>
            </a:extLst>
          </p:cNvPr>
          <p:cNvSpPr txBox="1"/>
          <p:nvPr/>
        </p:nvSpPr>
        <p:spPr>
          <a:xfrm>
            <a:off x="1051264" y="1431211"/>
            <a:ext cx="5044736" cy="34163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POWER BI</a:t>
            </a:r>
          </a:p>
          <a:p>
            <a:pPr algn="ctr"/>
            <a:r>
              <a:rPr lang="en-GB" sz="5400" dirty="0"/>
              <a:t>BEGINNER</a:t>
            </a:r>
          </a:p>
          <a:p>
            <a:pPr algn="ctr"/>
            <a:r>
              <a:rPr lang="en-GB" sz="5400" dirty="0"/>
              <a:t>Preparation </a:t>
            </a:r>
          </a:p>
          <a:p>
            <a:pPr algn="ctr"/>
            <a:r>
              <a:rPr lang="en-GB" sz="5400" dirty="0"/>
              <a:t>DA-100 &amp; PL-300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5AD75-6BDE-45F0-AA61-2986449B1B81}"/>
              </a:ext>
            </a:extLst>
          </p:cNvPr>
          <p:cNvSpPr txBox="1"/>
          <p:nvPr/>
        </p:nvSpPr>
        <p:spPr>
          <a:xfrm>
            <a:off x="1051264" y="4978400"/>
            <a:ext cx="504473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Monday 14</a:t>
            </a:r>
            <a:r>
              <a:rPr lang="en-GB" sz="4800" baseline="30000" dirty="0">
                <a:solidFill>
                  <a:schemeClr val="bg1"/>
                </a:solidFill>
              </a:rPr>
              <a:t>th</a:t>
            </a:r>
            <a:r>
              <a:rPr lang="en-GB" sz="4800" dirty="0">
                <a:solidFill>
                  <a:schemeClr val="bg1"/>
                </a:solidFill>
              </a:rPr>
              <a:t> FEB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</a:rPr>
              <a:t>21:00 GMT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6DDE6-FC12-4A8D-A44E-E6C3D9FD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7072"/>
            <a:ext cx="5636971" cy="5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7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47D-8C0E-4941-9EA3-4392492F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PL-300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DF9A-1100-4DCE-BC82-BF0CFE96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the excel sheet with the breakdown of the PL-300 syllabus</a:t>
            </a:r>
          </a:p>
        </p:txBody>
      </p:sp>
    </p:spTree>
    <p:extLst>
      <p:ext uri="{BB962C8B-B14F-4D97-AF65-F5344CB8AC3E}">
        <p14:creationId xmlns:p14="http://schemas.microsoft.com/office/powerpoint/2010/main" val="2407146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7DC-BD5C-468C-9F4E-40A6588A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D677-B6E6-4CE3-AB1E-E1EBC8A9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Learn : </a:t>
            </a:r>
            <a:r>
              <a:rPr lang="en-GB" dirty="0">
                <a:hlinkClick r:id="rId2"/>
              </a:rPr>
              <a:t>https://docs.microsoft.com/en-us/learn/certifications/exams/da-100</a:t>
            </a:r>
            <a:endParaRPr lang="en-GB" dirty="0"/>
          </a:p>
          <a:p>
            <a:r>
              <a:rPr lang="en-GB" dirty="0"/>
              <a:t>Get started with MS data analytics </a:t>
            </a:r>
            <a:r>
              <a:rPr lang="en-GB" dirty="0">
                <a:hlinkClick r:id="rId3"/>
              </a:rPr>
              <a:t>https://docs.microsoft.com/en-us/learn/paths/data-analytics-microsoft/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 documentation : </a:t>
            </a:r>
            <a:r>
              <a:rPr lang="en-GB" dirty="0">
                <a:hlinkClick r:id="rId4"/>
              </a:rPr>
              <a:t>https://docs.microsoft.com/en-us/power-bi/learning-catalog/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404CD-6B77-4449-898F-A0EDB59F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181350"/>
            <a:ext cx="4457700" cy="18669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C8343B-14F1-433E-996F-FD6CBC57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5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643-3A9B-4A5F-A6D7-35CFAA1C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: Meetup , </a:t>
            </a:r>
            <a:r>
              <a:rPr lang="en-GB" dirty="0" err="1"/>
              <a:t>LinkedIN</a:t>
            </a:r>
            <a:r>
              <a:rPr lang="en-GB" dirty="0"/>
              <a:t>,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3523-D433-4D78-ADC0-6E0DD481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5903"/>
            <a:ext cx="9944100" cy="33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20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355-EE1E-4808-88FA-1B3E36E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Tube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685E-E660-4F28-BDC0-9B85B9ADEB6A}"/>
              </a:ext>
            </a:extLst>
          </p:cNvPr>
          <p:cNvSpPr txBox="1"/>
          <p:nvPr/>
        </p:nvSpPr>
        <p:spPr>
          <a:xfrm>
            <a:off x="904875" y="1367522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https://www.youtube.com/channel/UCDtmmwK3YxWqzDNZ5L3pdMw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AADE2-75CF-473C-BC30-797585C4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41" y="1735987"/>
            <a:ext cx="8206171" cy="5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31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3D94-E3CD-4D30-9024-A279D812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copy of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2E85-98E8-4259-838C-56316336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https://github.com/wottabyte/PBITraining/tree/master/PL-300%20online%202022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5F0D4-A3C0-472B-8651-3756A7F7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3048001"/>
            <a:ext cx="10595214" cy="283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76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618B-DF8B-435A-979C-C7D6490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to www.powerbi.com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6F-17AA-4C9A-B00C-2047CF0E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/>
          <a:lstStyle/>
          <a:p>
            <a:r>
              <a:rPr lang="en-GB" dirty="0"/>
              <a:t>Sign in at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You need a MS a/c   work account not a social email not </a:t>
            </a:r>
            <a:r>
              <a:rPr lang="en-GB" dirty="0" err="1"/>
              <a:t>gmail</a:t>
            </a:r>
            <a:r>
              <a:rPr lang="en-GB" dirty="0"/>
              <a:t> !!</a:t>
            </a:r>
          </a:p>
          <a:p>
            <a:r>
              <a:rPr lang="en-GB" dirty="0">
                <a:hlinkClick r:id="rId3"/>
              </a:rPr>
              <a:t>https://docs.microsoft.com/en-us/power-bi/fundamentals/service-self-service-signup-for-power-bi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7A102-3891-4C63-8F79-D188D1BB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1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5A8E-43FA-4761-8122-FE5FA634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601-FED7-456F-9962-5B20B007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48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/>
          </a:bodyPr>
          <a:lstStyle/>
          <a:p>
            <a:r>
              <a:rPr lang="en-GB" dirty="0"/>
              <a:t>Recording on </a:t>
            </a:r>
            <a:r>
              <a:rPr lang="en-GB" dirty="0" err="1"/>
              <a:t>Youtube</a:t>
            </a:r>
            <a:r>
              <a:rPr lang="en-GB" dirty="0"/>
              <a:t>. Leave if not happy to be recorded</a:t>
            </a:r>
          </a:p>
          <a:p>
            <a:r>
              <a:rPr lang="en-GB" dirty="0"/>
              <a:t>Each session sign up on Meetup.com for the live call</a:t>
            </a:r>
          </a:p>
          <a:p>
            <a:r>
              <a:rPr lang="en-GB" dirty="0"/>
              <a:t>Each session will be a new Zoom link</a:t>
            </a:r>
          </a:p>
          <a:p>
            <a:r>
              <a:rPr lang="en-GB" dirty="0"/>
              <a:t>Questions into the chat or raise your hand</a:t>
            </a:r>
          </a:p>
          <a:p>
            <a:r>
              <a:rPr lang="en-GB" dirty="0"/>
              <a:t>All sessions available on YouTube</a:t>
            </a:r>
          </a:p>
          <a:p>
            <a:r>
              <a:rPr lang="en-GB" dirty="0"/>
              <a:t>Microphones on mute….you are been recorded 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838200" y="117474"/>
            <a:ext cx="10515600" cy="1354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Introduction to Power BI and your first Power BI report.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3" y="-50242"/>
            <a:ext cx="6299429" cy="1040150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80033" y="1055676"/>
            <a:ext cx="2671005" cy="267100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3914768" y="469833"/>
            <a:ext cx="8277233" cy="615434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| Power Platform | D365 Solutions Architect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3914767" y="1000573"/>
            <a:ext cx="7137343" cy="1267205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Azure, Power Platform, D365 BI hybrid solutions with a passion for Power Platform integration &amp; Power BI reports across IoT, e-commerce, telcos, fintech, manufacturing &amp; blockchain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3914767" y="2107753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3914767" y="3726680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3914767" y="2606752"/>
            <a:ext cx="7137343" cy="1267334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Since 2017 awarded MVP - Microsoft Valued Professional - for my community contributions.</a:t>
            </a:r>
          </a:p>
          <a:p>
            <a:r>
              <a:rPr lang="en-US" sz="1765" dirty="0"/>
              <a:t>Leader of Power BI meetup user groups online.</a:t>
            </a:r>
          </a:p>
          <a:p>
            <a:r>
              <a:rPr lang="en-US" sz="1765" dirty="0"/>
              <a:t>Community &amp; conference presenter &amp; MCT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4476650"/>
            <a:ext cx="484401" cy="484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5013578"/>
            <a:ext cx="485721" cy="485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9333" y="3915520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9332" y="4459887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9332" y="5013578"/>
            <a:ext cx="286026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8" name="Picture 17">
            <a:hlinkClick r:id="rId6"/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3" y="5968672"/>
            <a:ext cx="1846023" cy="74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3939724"/>
            <a:ext cx="484401" cy="484401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3918718" y="4240624"/>
            <a:ext cx="7137343" cy="724108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ACMA accountant all my career which keeps me commercially aware &amp; business facing partner on projects.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AF46D3-67E7-4A14-A6C2-9553A5A63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32" y="5324635"/>
            <a:ext cx="1748578" cy="1288075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6383276B-F85E-41A7-B399-1B99C142B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1" y="5587900"/>
            <a:ext cx="3410571" cy="1125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F84371-5376-49D7-8DCE-67DC16D69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46" y="5381864"/>
            <a:ext cx="1325691" cy="13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B35-4485-4D54-83B6-97DF497C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094"/>
            <a:ext cx="10515600" cy="500348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Power BI and your first Power BI report.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Power Query Editor to get data &amp; prepare your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Power BI desktop to structure &amp; create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datamodels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&amp; configure Power BI visuals like charts, maps &amp; KPIs.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user friendly report navigation features, slicers &amp; tooltips.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 &amp; share Power BI reports &amp; dashboards.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to grips with Power BI cloud service &amp; mobile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your data with DAX for KPIs reporting.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reporting &amp; AI features in Power BI.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at work with workspaces, datasets &amp;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8ED0-0F69-4685-8664-EEC5A7CF8F67}"/>
              </a:ext>
            </a:extLst>
          </p:cNvPr>
          <p:cNvSpPr txBox="1"/>
          <p:nvPr/>
        </p:nvSpPr>
        <p:spPr>
          <a:xfrm>
            <a:off x="2615049" y="117474"/>
            <a:ext cx="6961902" cy="12618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series of talks &amp; presentations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 preparation for PL-300 (old DA-100)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4693E-8B56-476B-BA1B-9E22CA81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7A5-A459-48FE-87EF-0B7583C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en-GB" dirty="0"/>
              <a:t>What is Power BI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36A0B-D273-40E3-BEB2-B33EE9A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10" y="1257300"/>
            <a:ext cx="9529665" cy="523557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8652F4-21C9-4F99-A51D-4C215D290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77" y="133350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1E83-E42A-42B6-BD7D-C5FA245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8"/>
            <a:ext cx="10515600" cy="735706"/>
          </a:xfrm>
        </p:spPr>
        <p:txBody>
          <a:bodyPr/>
          <a:lstStyle/>
          <a:p>
            <a:r>
              <a:rPr lang="en-GB" dirty="0"/>
              <a:t>PBI Desktop, PBI Service, PBI Mobile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30B2-59D6-44B3-A5E5-2211DA072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557"/>
            <a:ext cx="11061577" cy="5698744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83690-B936-4A3D-AEC5-D7F361D3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E687F-DE95-4628-A8C9-4EE46170BC92}"/>
              </a:ext>
            </a:extLst>
          </p:cNvPr>
          <p:cNvSpPr txBox="1"/>
          <p:nvPr/>
        </p:nvSpPr>
        <p:spPr>
          <a:xfrm>
            <a:off x="1501629" y="6224631"/>
            <a:ext cx="685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https://powerbi.microsoft.com/en-gb/</a:t>
            </a:r>
          </a:p>
        </p:txBody>
      </p:sp>
    </p:spTree>
    <p:extLst>
      <p:ext uri="{BB962C8B-B14F-4D97-AF65-F5344CB8AC3E}">
        <p14:creationId xmlns:p14="http://schemas.microsoft.com/office/powerpoint/2010/main" val="275753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C44BCD-C663-4462-80A5-E105E008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67407"/>
            <a:ext cx="11952331" cy="67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1488</Words>
  <Application>Microsoft Office PowerPoint</Application>
  <PresentationFormat>Widescreen</PresentationFormat>
  <Paragraphs>197</Paragraphs>
  <Slides>36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Graphik Meetup</vt:lpstr>
      <vt:lpstr>Segoe UI</vt:lpstr>
      <vt:lpstr>Office Theme</vt:lpstr>
      <vt:lpstr>Power BI</vt:lpstr>
      <vt:lpstr>PowerPoint Presentation</vt:lpstr>
      <vt:lpstr>PowerPoint Presentation</vt:lpstr>
      <vt:lpstr>PowerPoint Presentation</vt:lpstr>
      <vt:lpstr>David Moss</vt:lpstr>
      <vt:lpstr>PowerPoint Presentation</vt:lpstr>
      <vt:lpstr>What is Power BI ?</vt:lpstr>
      <vt:lpstr>PBI Desktop, PBI Service, PBI Mobile apps</vt:lpstr>
      <vt:lpstr>PowerPoint Presentation</vt:lpstr>
      <vt:lpstr>PowerPoint Presentation</vt:lpstr>
      <vt:lpstr>Power BI Desktop</vt:lpstr>
      <vt:lpstr>Power BI Desktop</vt:lpstr>
      <vt:lpstr>PowerPoint Presentation</vt:lpstr>
      <vt:lpstr>1 - build your first report </vt:lpstr>
      <vt:lpstr>Microsoft Learn PL-300</vt:lpstr>
      <vt:lpstr>Preparation for next week</vt:lpstr>
      <vt:lpstr>Publish to www.powerbi.com</vt:lpstr>
      <vt:lpstr>Social Media : Meetup , LinkedIN, YouTube</vt:lpstr>
      <vt:lpstr>You Tube</vt:lpstr>
      <vt:lpstr>Github copy of Slides</vt:lpstr>
      <vt:lpstr>The End</vt:lpstr>
      <vt:lpstr>PL-300 Student’s Slides</vt:lpstr>
      <vt:lpstr>Lesson 2</vt:lpstr>
      <vt:lpstr>PowerPoint Presentation</vt:lpstr>
      <vt:lpstr>PowerPoint Presentation</vt:lpstr>
      <vt:lpstr>PowerPoint Presentation</vt:lpstr>
      <vt:lpstr>1 - build your first report </vt:lpstr>
      <vt:lpstr>Tidy up report</vt:lpstr>
      <vt:lpstr>Microsoft Learn PL-300</vt:lpstr>
      <vt:lpstr>PL-300 syllabus</vt:lpstr>
      <vt:lpstr>Preparation for next week</vt:lpstr>
      <vt:lpstr>Social Media : Meetup , LinkedIN, YouTube</vt:lpstr>
      <vt:lpstr>You Tube</vt:lpstr>
      <vt:lpstr>Github copy of Slides</vt:lpstr>
      <vt:lpstr>Publish to www.powerbi.com</vt:lpstr>
      <vt:lpstr>Lesson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David Moss</dc:creator>
  <cp:lastModifiedBy>David Moss</cp:lastModifiedBy>
  <cp:revision>13</cp:revision>
  <dcterms:created xsi:type="dcterms:W3CDTF">2022-02-14T19:51:46Z</dcterms:created>
  <dcterms:modified xsi:type="dcterms:W3CDTF">2022-02-21T21:02:15Z</dcterms:modified>
</cp:coreProperties>
</file>