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61" r:id="rId4"/>
    <p:sldId id="259" r:id="rId5"/>
    <p:sldId id="282" r:id="rId6"/>
    <p:sldId id="260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67" r:id="rId17"/>
    <p:sldId id="275" r:id="rId18"/>
    <p:sldId id="276" r:id="rId19"/>
    <p:sldId id="268" r:id="rId20"/>
    <p:sldId id="270" r:id="rId21"/>
    <p:sldId id="278" r:id="rId22"/>
    <p:sldId id="279" r:id="rId23"/>
    <p:sldId id="280" r:id="rId24"/>
    <p:sldId id="281" r:id="rId25"/>
    <p:sldId id="269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3599" autoAdjust="0"/>
  </p:normalViewPr>
  <p:slideViewPr>
    <p:cSldViewPr snapToGrid="0" snapToObjects="1">
      <p:cViewPr varScale="1">
        <p:scale>
          <a:sx n="77" d="100"/>
          <a:sy n="77" d="100"/>
        </p:scale>
        <p:origin x="18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82A233-DA86-4D22-A406-9137F2216474}" type="datetimeFigureOut">
              <a:rPr lang="nl-NL" altLang="en-US"/>
              <a:pPr/>
              <a:t>18-1-2016</a:t>
            </a:fld>
            <a:endParaRPr lang="nl-NL" alt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03045D-B200-4975-AEC5-412A98BFABE2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82129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CBADFD-BBA0-45DF-89BE-E3AA6C4EA091}" type="datetimeFigureOut">
              <a:rPr lang="nl-NL" altLang="en-US"/>
              <a:pPr/>
              <a:t>18-1-2016</a:t>
            </a:fld>
            <a:endParaRPr lang="nl-NL" alt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38712C-9AF5-4848-9673-7EF0823A4FB2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93254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Thank</a:t>
            </a:r>
            <a:r>
              <a:rPr lang="en-US" baseline="0" dirty="0" smtClean="0"/>
              <a:t> everyone for coming.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Result of 6m project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not explained: explain format of defense.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22697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Current authoring</a:t>
            </a:r>
            <a:r>
              <a:rPr lang="en-US" baseline="0" dirty="0" smtClean="0"/>
              <a:t> tool for GALE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unfortunate design decisions taken due to multiple project partners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197643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0" dirty="0" smtClean="0"/>
              <a:t> tools: DM, AM, new rules. Context switching is a big issue.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68933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DM design: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Cluttered</a:t>
            </a:r>
            <a:r>
              <a:rPr lang="en-US" baseline="0" dirty="0" smtClean="0"/>
              <a:t> interface.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Clumsy controls.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Information divided over lots of screens.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Adding concepts and relations involves various pop up windows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selection </a:t>
            </a:r>
            <a:r>
              <a:rPr lang="en-US" baseline="0" dirty="0" smtClean="0"/>
              <a:t>boxes when adding relations contain </a:t>
            </a:r>
            <a:r>
              <a:rPr lang="en-US" baseline="0" dirty="0" smtClean="0"/>
              <a:t>huge lists.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6760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 design.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Graph interface seems impractical.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domain changes, other tool is needed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Big lists when selecting.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Cluttered, graph does not make a lot of sense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Way of thinking. First Rule, then concepts -&gt; STRANGE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54134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Make new adaptation rules.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Actually pretty useful for advanced</a:t>
            </a:r>
            <a:r>
              <a:rPr lang="en-US" baseline="0" dirty="0" smtClean="0"/>
              <a:t> users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No easy lookup, copy/paste from existing</a:t>
            </a:r>
            <a:r>
              <a:rPr lang="en-US" baseline="0" dirty="0" smtClean="0"/>
              <a:t> rules. Is this really better than editing configuration files?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Conclude GAM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16191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look at other</a:t>
            </a:r>
            <a:r>
              <a:rPr lang="en-US" baseline="0" dirty="0" smtClean="0"/>
              <a:t> state of the art tools to discover what these tools do different</a:t>
            </a:r>
          </a:p>
          <a:p>
            <a:r>
              <a:rPr lang="en-US" baseline="0" dirty="0" smtClean="0"/>
              <a:t>More tools in thesis, but 2 selected to show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68570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WOTAN</a:t>
            </a:r>
            <a:r>
              <a:rPr lang="en-US" baseline="0" dirty="0" smtClean="0"/>
              <a:t> background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Graph interface attempt.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Complicated</a:t>
            </a:r>
            <a:r>
              <a:rPr lang="en-US" baseline="0" dirty="0" smtClean="0"/>
              <a:t> interface design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DM</a:t>
            </a:r>
            <a:r>
              <a:rPr lang="en-US" baseline="0" dirty="0" smtClean="0"/>
              <a:t> + AM in 1 model causes for redundant information/interface cluttering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Lesson: separation of concerns is important, Graph interfaces are extremely difficult to properly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04560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Soft skills emulation made</a:t>
            </a:r>
            <a:r>
              <a:rPr lang="en-US" baseline="0" dirty="0" smtClean="0"/>
              <a:t> adaptive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Educational simulations. Limited scope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Easy to use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Lesson: Tradeoff Genericity – Service/usability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12684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features I will be discussing: The interface design/ application workflow AND the extensive templating</a:t>
            </a:r>
            <a:r>
              <a:rPr lang="en-US" baseline="0" dirty="0" smtClean="0"/>
              <a:t> which makes it so generic.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81364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Great strength of ALAT is templating.</a:t>
            </a:r>
          </a:p>
          <a:p>
            <a:r>
              <a:rPr lang="en-US" dirty="0" smtClean="0"/>
              <a:t>All rules</a:t>
            </a:r>
            <a:r>
              <a:rPr lang="en-US" baseline="0" dirty="0" smtClean="0"/>
              <a:t> / concept blueprints from templates.</a:t>
            </a:r>
          </a:p>
          <a:p>
            <a:r>
              <a:rPr lang="en-US" baseline="0" dirty="0" smtClean="0"/>
              <a:t>JSON format for easy read/write and native parsing.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20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8745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Combining resources/</a:t>
            </a:r>
            <a:r>
              <a:rPr lang="en-US" dirty="0" err="1" smtClean="0"/>
              <a:t>specialities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Name goals of both parties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Opportunity</a:t>
            </a:r>
            <a:r>
              <a:rPr lang="en-US" baseline="0" dirty="0" smtClean="0"/>
              <a:t> taken because: Meetings for fresh ideas, multiple disciplines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68579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Gives</a:t>
            </a:r>
            <a:r>
              <a:rPr lang="en-US" baseline="0" dirty="0" smtClean="0"/>
              <a:t> new concepts standard behavior: Rules and attributes. </a:t>
            </a:r>
            <a:endParaRPr lang="en-US" baseline="0" dirty="0" smtClean="0"/>
          </a:p>
          <a:p>
            <a:r>
              <a:rPr lang="en-US" baseline="0" dirty="0" smtClean="0"/>
              <a:t>ALSO </a:t>
            </a:r>
            <a:r>
              <a:rPr lang="en-US" baseline="0" dirty="0" smtClean="0"/>
              <a:t>defines attributes over all concept types (used for layouts in GALE.) </a:t>
            </a:r>
            <a:endParaRPr lang="en-US" baseline="0" dirty="0" smtClean="0"/>
          </a:p>
          <a:p>
            <a:r>
              <a:rPr lang="en-US" baseline="0" dirty="0" smtClean="0"/>
              <a:t>prevents </a:t>
            </a:r>
            <a:r>
              <a:rPr lang="en-US" baseline="0" dirty="0" smtClean="0"/>
              <a:t>having to declare them for every concept.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21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56430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attributes and objects.</a:t>
            </a:r>
          </a:p>
          <a:p>
            <a:r>
              <a:rPr lang="en-US" dirty="0" smtClean="0"/>
              <a:t>Note</a:t>
            </a:r>
            <a:r>
              <a:rPr lang="en-US" baseline="0" dirty="0" smtClean="0"/>
              <a:t> this does not contain rule definitions</a:t>
            </a:r>
          </a:p>
          <a:p>
            <a:r>
              <a:rPr lang="en-US" baseline="0" dirty="0" smtClean="0"/>
              <a:t>ALL concepts have default attributes</a:t>
            </a:r>
          </a:p>
          <a:p>
            <a:r>
              <a:rPr lang="en-US" baseline="0" dirty="0" smtClean="0"/>
              <a:t>Concepts of concept type contains which additional rules/attributes it has. Rules will result in more attributes (defined by these rules)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22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782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 rules Volatile -&gt; code calculated value</a:t>
            </a:r>
            <a:r>
              <a:rPr lang="en-US" baseline="0" dirty="0" smtClean="0"/>
              <a:t> when required</a:t>
            </a:r>
          </a:p>
          <a:p>
            <a:r>
              <a:rPr lang="en-US" dirty="0" err="1" smtClean="0"/>
              <a:t>Pers</a:t>
            </a:r>
            <a:r>
              <a:rPr lang="en-US" baseline="0" dirty="0" smtClean="0"/>
              <a:t> rules persistent -&gt; Only attribute updates are calculated (attribute stored in user profile automatically by GALE</a:t>
            </a:r>
            <a:r>
              <a:rPr lang="en-US" baseline="0" dirty="0" smtClean="0"/>
              <a:t>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24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50352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Cannot show everything…..</a:t>
            </a:r>
          </a:p>
          <a:p>
            <a:r>
              <a:rPr lang="en-US" baseline="0" dirty="0" smtClean="0"/>
              <a:t>Will show some things it does better than GAT.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Think per concept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Hierarchical parent-child structure (can also be used by GALE layout)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concept settings in one screen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DM + AM in 1 tool.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25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59428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ALAT</a:t>
            </a:r>
            <a:r>
              <a:rPr lang="en-US" baseline="0" dirty="0" smtClean="0"/>
              <a:t> is meant to be new GALE platform</a:t>
            </a:r>
          </a:p>
          <a:p>
            <a:r>
              <a:rPr lang="en-US" baseline="0" dirty="0" smtClean="0"/>
              <a:t>Learning styles in AH have been researched at TU/e, introduce them to </a:t>
            </a:r>
            <a:r>
              <a:rPr lang="en-US" baseline="0" dirty="0" err="1" smtClean="0"/>
              <a:t>alat</a:t>
            </a:r>
            <a:r>
              <a:rPr lang="en-US" baseline="0" dirty="0" smtClean="0"/>
              <a:t>!</a:t>
            </a:r>
          </a:p>
          <a:p>
            <a:r>
              <a:rPr lang="en-US" baseline="0" dirty="0" smtClean="0"/>
              <a:t>Due to </a:t>
            </a:r>
            <a:r>
              <a:rPr lang="en-US" baseline="0" dirty="0" err="1" smtClean="0"/>
              <a:t>roode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kikker</a:t>
            </a:r>
            <a:r>
              <a:rPr lang="en-US" baseline="0" dirty="0" smtClean="0"/>
              <a:t> connection: create a version usable by teachers.</a:t>
            </a:r>
          </a:p>
          <a:p>
            <a:r>
              <a:rPr lang="en-US" baseline="0" dirty="0" smtClean="0"/>
              <a:t>Testing will probably conclude an easier version is needed. Refer to </a:t>
            </a:r>
            <a:r>
              <a:rPr lang="en-US" baseline="0" dirty="0" err="1" smtClean="0"/>
              <a:t>ACTSim</a:t>
            </a:r>
            <a:endParaRPr lang="en-US" baseline="0" dirty="0" smtClean="0"/>
          </a:p>
          <a:p>
            <a:r>
              <a:rPr lang="en-US" baseline="0" dirty="0" smtClean="0"/>
              <a:t>HTI maybe? Can we make a graph-like interface work in authoring at all?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26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15268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Hypermedia: aka: “Stuff we can</a:t>
            </a:r>
            <a:r>
              <a:rPr lang="en-US" baseline="0" dirty="0" smtClean="0"/>
              <a:t> see and interact with in our internet browsers.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So: Browser content which adapts to a user specifically.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Adaptive Hypermedia is about adapting content to the user, rather than a 1 size fits all solution for all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3612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Whatever you can think of in terms of personalization in web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7767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profile can be filled in by the adaptive</a:t>
            </a:r>
            <a:r>
              <a:rPr lang="en-US" baseline="0" dirty="0" smtClean="0"/>
              <a:t> system </a:t>
            </a:r>
            <a:r>
              <a:rPr lang="en-US" baseline="0" dirty="0" smtClean="0"/>
              <a:t>itself (like </a:t>
            </a:r>
            <a:r>
              <a:rPr lang="en-US" baseline="0" dirty="0" err="1" smtClean="0"/>
              <a:t>nr</a:t>
            </a:r>
            <a:r>
              <a:rPr lang="en-US" baseline="0" dirty="0" smtClean="0"/>
              <a:t> times visited or time spent on a page, questionnaire/</a:t>
            </a:r>
            <a:r>
              <a:rPr lang="en-US" baseline="0" dirty="0" err="1" smtClean="0"/>
              <a:t>excersise</a:t>
            </a:r>
            <a:r>
              <a:rPr lang="en-US" baseline="0" dirty="0" smtClean="0"/>
              <a:t> results) </a:t>
            </a:r>
          </a:p>
          <a:p>
            <a:r>
              <a:rPr lang="en-US" baseline="0" dirty="0" smtClean="0"/>
              <a:t>Or </a:t>
            </a:r>
            <a:r>
              <a:rPr lang="en-US" baseline="0" dirty="0" smtClean="0"/>
              <a:t>externally from some other </a:t>
            </a:r>
            <a:r>
              <a:rPr lang="en-US" baseline="0" dirty="0" smtClean="0"/>
              <a:t>available data </a:t>
            </a:r>
            <a:r>
              <a:rPr lang="en-US" baseline="0" dirty="0" smtClean="0"/>
              <a:t>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3316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GALE is the TU/e</a:t>
            </a:r>
            <a:r>
              <a:rPr lang="en-US" baseline="0" dirty="0" smtClean="0"/>
              <a:t> standard adaptive hypermedia platform.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Developed in GRAPPLE project. Collaboration with European partners both industrial and academic.	2008 to 2011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Gale runs “adaptive applications”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61621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Adaptive applications</a:t>
            </a:r>
            <a:r>
              <a:rPr lang="en-US" baseline="0" dirty="0" smtClean="0"/>
              <a:t> consist out of DM + AM.</a:t>
            </a:r>
            <a:endParaRPr lang="en-US" dirty="0" smtClean="0"/>
          </a:p>
          <a:p>
            <a:r>
              <a:rPr lang="en-US" dirty="0" smtClean="0"/>
              <a:t>Name examples of</a:t>
            </a:r>
            <a:r>
              <a:rPr lang="en-US" baseline="0" dirty="0" smtClean="0"/>
              <a:t> DM items,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: name, web resource, category. </a:t>
            </a:r>
          </a:p>
          <a:p>
            <a:r>
              <a:rPr lang="en-US" baseline="0" dirty="0" smtClean="0"/>
              <a:t>Non-pedagogical rules: parent/child or functional: Moon </a:t>
            </a:r>
            <a:r>
              <a:rPr lang="en-US" baseline="0" dirty="0" err="1" smtClean="0"/>
              <a:t>rotatesAround</a:t>
            </a:r>
            <a:r>
              <a:rPr lang="en-US" baseline="0" dirty="0" smtClean="0"/>
              <a:t> earth. (used in gale layouts to create hierarchy or lists for example)</a:t>
            </a:r>
          </a:p>
          <a:p>
            <a:r>
              <a:rPr lang="en-US" baseline="0" dirty="0" smtClean="0"/>
              <a:t>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Snippet comes from demo, developed earlier by a masters student. I redeveloped it using ALAT. Will show this in 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54073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Complicated: Rules</a:t>
            </a:r>
            <a:r>
              <a:rPr lang="en-US" baseline="0" dirty="0" smtClean="0"/>
              <a:t> are in code very technical. Large applications become unmanageable.</a:t>
            </a:r>
          </a:p>
          <a:p>
            <a:r>
              <a:rPr lang="en-US" baseline="0" dirty="0" smtClean="0"/>
              <a:t>Tedious: Lot of repeated behavior. This results in a lot of dumb </a:t>
            </a:r>
            <a:r>
              <a:rPr lang="en-US" baseline="0" dirty="0" smtClean="0"/>
              <a:t>labor.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33205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away complexity from the user. </a:t>
            </a:r>
            <a:r>
              <a:rPr lang="en-US" baseline="0" dirty="0" smtClean="0"/>
              <a:t> Makes designing easier.  Generate applications based on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2894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1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423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2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64711" y="695559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B5D9BC5-BA08-4BD0-ADB1-435561DC4C64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3417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3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364712" y="695559"/>
            <a:ext cx="5536556" cy="25217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1BC8C1B-DE0F-4B09-9C43-A376BDB4F5D5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3381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4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401550" y="5012271"/>
            <a:ext cx="6773337" cy="143086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108489-974B-4C98-884D-41C19DE7E79C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1508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56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2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173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3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5871600" cy="12348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2559600"/>
            <a:ext cx="5871600" cy="123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89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1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09" y="1129719"/>
            <a:ext cx="8250257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AEA9A1-7A57-4607-A57D-E63C9252F9ED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4530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2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336804" y="1129719"/>
            <a:ext cx="634999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650A3F-47F9-4171-8D8C-24E0DE800E83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6789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1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a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10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5DD211-A2EE-4DD9-904A-08E3AE237A3E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50874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2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9933" y="1129719"/>
            <a:ext cx="4986870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954B77-7EDC-4E11-A15A-6FAC51FF7271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9820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3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1004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5346CB0-64CA-4F36-92B3-D0CBFA49BD95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0246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1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2183087" y="5401730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B449A9-FA3E-4590-8DA6-F1298BE98D2A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944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7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pitchFamily="125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1"/>
          <p:cNvSpPr>
            <a:spLocks noGrp="1"/>
          </p:cNvSpPr>
          <p:nvPr>
            <p:ph type="ctrTitle"/>
          </p:nvPr>
        </p:nvSpPr>
        <p:spPr bwMode="auto">
          <a:xfrm>
            <a:off x="276225" y="1622425"/>
            <a:ext cx="3592513" cy="13373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ALAT</a:t>
            </a:r>
          </a:p>
        </p:txBody>
      </p:sp>
      <p:sp>
        <p:nvSpPr>
          <p:cNvPr id="14338" name="Subtitel 2"/>
          <p:cNvSpPr>
            <a:spLocks noGrp="1"/>
          </p:cNvSpPr>
          <p:nvPr>
            <p:ph type="subTitle" idx="1"/>
          </p:nvPr>
        </p:nvSpPr>
        <p:spPr bwMode="auto">
          <a:xfrm>
            <a:off x="276225" y="2959768"/>
            <a:ext cx="3149600" cy="2705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new authoring environment for GALE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The solution: Authoring Tools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195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The current tool for GALE:</a:t>
            </a:r>
            <a:br>
              <a:rPr lang="en-US" sz="2800" b="1" dirty="0" smtClean="0"/>
            </a:br>
            <a:r>
              <a:rPr lang="en-US" sz="2800" b="1" dirty="0" smtClean="0"/>
              <a:t>GAT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GRAPPLE Authoring </a:t>
            </a:r>
            <a:r>
              <a:rPr lang="en-US" dirty="0" smtClean="0"/>
              <a:t>Tool</a:t>
            </a:r>
          </a:p>
          <a:p>
            <a:r>
              <a:rPr lang="en-US" dirty="0" smtClean="0"/>
              <a:t>Also developed during GRAPPLE project</a:t>
            </a:r>
            <a:endParaRPr lang="en-US" dirty="0" smtClean="0"/>
          </a:p>
          <a:p>
            <a:r>
              <a:rPr lang="en-US" dirty="0" smtClean="0"/>
              <a:t>Created by multiple parties</a:t>
            </a:r>
          </a:p>
          <a:p>
            <a:r>
              <a:rPr lang="en-US" dirty="0" smtClean="0"/>
              <a:t>Unfortunate design decisions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579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3 tools in 1</a:t>
            </a:r>
          </a:p>
          <a:p>
            <a:pPr marL="0" indent="0" algn="ctr">
              <a:buNone/>
            </a:pP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12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88" y="1692160"/>
            <a:ext cx="4614364" cy="1829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33" y="3623262"/>
            <a:ext cx="4493638" cy="2538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8" y="3623263"/>
            <a:ext cx="3324967" cy="24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3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Domain designer tool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13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1828800"/>
            <a:ext cx="7670582" cy="433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Course designer tool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14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45" y="2083050"/>
            <a:ext cx="8289900" cy="328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Pedagogic Relation tool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15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76" y="1784733"/>
            <a:ext cx="5806808" cy="430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Other </a:t>
            </a:r>
            <a:r>
              <a:rPr lang="en-US" sz="2800" b="1" dirty="0" smtClean="0"/>
              <a:t>related work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259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WOTAN</a:t>
            </a:r>
          </a:p>
          <a:p>
            <a:pPr marL="0" indent="0" algn="ctr">
              <a:buNone/>
            </a:pPr>
            <a:r>
              <a:rPr lang="en-US" dirty="0" smtClean="0"/>
              <a:t>(Freire &amp; Rodriguez, University of Madrid 2005)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17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59" y="2206185"/>
            <a:ext cx="3381498" cy="3519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425" y="2206185"/>
            <a:ext cx="2610832" cy="392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err="1" smtClean="0"/>
              <a:t>ACTsim</a:t>
            </a:r>
            <a:endParaRPr lang="en-US" sz="2800" b="1" dirty="0" smtClean="0"/>
          </a:p>
          <a:p>
            <a:pPr marL="0" indent="0" algn="ctr">
              <a:buNone/>
            </a:pPr>
            <a:r>
              <a:rPr lang="en-US" dirty="0" smtClean="0"/>
              <a:t>(Gaffney, Dagger, Wade, Trinity College Dublin 2010)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18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01" y="2171190"/>
            <a:ext cx="5525271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ALAT</a:t>
            </a:r>
          </a:p>
          <a:p>
            <a:pPr marL="0" indent="0" algn="ctr">
              <a:buNone/>
            </a:pPr>
            <a:r>
              <a:rPr lang="en-US" sz="2400" i="1" dirty="0" smtClean="0"/>
              <a:t>“Adaptive Learning Authoring Tool”</a:t>
            </a:r>
          </a:p>
          <a:p>
            <a:pPr marL="0" indent="0" algn="ctr">
              <a:buNone/>
            </a:pPr>
            <a:endParaRPr lang="en-US" sz="2400" i="1" dirty="0"/>
          </a:p>
          <a:p>
            <a:r>
              <a:rPr lang="en-US" dirty="0" smtClean="0"/>
              <a:t>Generic</a:t>
            </a:r>
          </a:p>
          <a:p>
            <a:r>
              <a:rPr lang="en-US" dirty="0" smtClean="0"/>
              <a:t>Easy</a:t>
            </a:r>
          </a:p>
          <a:p>
            <a:r>
              <a:rPr lang="en-US" dirty="0" smtClean="0"/>
              <a:t>Fast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756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jdelijke aanduiding voor inhoud 1"/>
          <p:cNvSpPr>
            <a:spLocks noGrp="1"/>
          </p:cNvSpPr>
          <p:nvPr>
            <p:ph sz="half" idx="2"/>
          </p:nvPr>
        </p:nvSpPr>
        <p:spPr bwMode="auto">
          <a:xfrm>
            <a:off x="342900" y="1130300"/>
            <a:ext cx="8250238" cy="5194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project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Adaptive Hypermedia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ALAT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9pPr>
          </a:lstStyle>
          <a:p>
            <a:fld id="{66C6B8FE-64C1-4B95-9B86-8DBBA620C077}" type="slidenum">
              <a:rPr lang="nl-NL" altLang="en-US">
                <a:solidFill>
                  <a:srgbClr val="FFFFFF"/>
                </a:solidFill>
                <a:latin typeface="Arial" panose="020B0604020202020204" pitchFamily="34" charset="0"/>
              </a:rPr>
              <a:pPr/>
              <a:t>2</a:t>
            </a:fld>
            <a:endParaRPr lang="nl-NL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Subtitel 3"/>
          <p:cNvSpPr>
            <a:spLocks noGrp="1"/>
          </p:cNvSpPr>
          <p:nvPr>
            <p:ph type="subTitle" idx="1"/>
          </p:nvPr>
        </p:nvSpPr>
        <p:spPr bwMode="auto">
          <a:xfrm>
            <a:off x="596900" y="6472238"/>
            <a:ext cx="1722438" cy="28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Genericity through templating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Concept blueprints</a:t>
            </a:r>
          </a:p>
          <a:p>
            <a:r>
              <a:rPr lang="en-US" dirty="0" smtClean="0"/>
              <a:t>Relation definitions</a:t>
            </a:r>
            <a:endParaRPr lang="en-US" dirty="0" smtClean="0"/>
          </a:p>
          <a:p>
            <a:r>
              <a:rPr lang="en-US" dirty="0" smtClean="0"/>
              <a:t>JSON files server side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765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Concept blueprints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Introduces standard behavior</a:t>
            </a:r>
          </a:p>
          <a:p>
            <a:r>
              <a:rPr lang="en-US" dirty="0" smtClean="0"/>
              <a:t>Rules</a:t>
            </a:r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Default attributes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181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22</a:t>
            </a:fld>
            <a:endParaRPr lang="nl-NL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81150" y="656451"/>
            <a:ext cx="5981700" cy="5609590"/>
          </a:xfrm>
          <a:prstGeom prst="rect">
            <a:avLst/>
          </a:prstGeom>
          <a:solidFill>
            <a:srgbClr val="2626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defaultAttributes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{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:"suitability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:"Boolean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:"true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},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{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:"knowledge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:"Double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"value"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:"0",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:"AVG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}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],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conceptTypes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{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:"text-topic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default_attributes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{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:"info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:"String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:"This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is some basic concept information text!"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}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],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default_rules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"own knowledge update",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"visited",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knowledge_update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]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}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]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595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Relation definitions</a:t>
            </a:r>
          </a:p>
          <a:p>
            <a:pPr marL="0" indent="0" algn="ctr">
              <a:buNone/>
            </a:pPr>
            <a:endParaRPr lang="en-US" sz="2800" b="1" dirty="0"/>
          </a:p>
          <a:p>
            <a:endParaRPr lang="en-US" dirty="0" smtClean="0"/>
          </a:p>
          <a:p>
            <a:r>
              <a:rPr lang="en-US" dirty="0" smtClean="0"/>
              <a:t>Contains all Pedagogical relation definitions</a:t>
            </a:r>
          </a:p>
          <a:p>
            <a:r>
              <a:rPr lang="en-US" dirty="0" smtClean="0"/>
              <a:t>Adaptation </a:t>
            </a:r>
            <a:r>
              <a:rPr lang="en-US" dirty="0"/>
              <a:t>rules on default attributes</a:t>
            </a:r>
          </a:p>
          <a:p>
            <a:r>
              <a:rPr lang="en-US" dirty="0"/>
              <a:t>Adaptation rules on other attributes</a:t>
            </a:r>
          </a:p>
          <a:p>
            <a:r>
              <a:rPr lang="en-US" dirty="0"/>
              <a:t>Default </a:t>
            </a:r>
            <a:r>
              <a:rPr lang="en-US" dirty="0" smtClean="0"/>
              <a:t>non-pedagogical relations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Tooltips for usability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288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24</a:t>
            </a:fld>
            <a:endParaRPr lang="nl-NL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43012" y="604612"/>
            <a:ext cx="6657975" cy="5678478"/>
          </a:xfrm>
          <a:prstGeom prst="rect">
            <a:avLst/>
          </a:prstGeom>
          <a:solidFill>
            <a:srgbClr val="26262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  </a:t>
            </a:r>
            <a:endParaRPr lang="en-US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def_att_rules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5555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5555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US" sz="1100" dirty="0">
                <a:solidFill>
                  <a:srgbClr val="5555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"name"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hasPrerequisite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:"binary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target"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:"suitability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tooltip"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:"Target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concept must be learned before source is recommended.",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"code"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:"${%target%#knowledge} &gt; 0.8",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:"and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}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],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persistent_att_rules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{  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:"visited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:"unary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"properties"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{  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:"visited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:"Integer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defval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:""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}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],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tooltip"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:"stores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number of concept visits in ‘visited’",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"code"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:"#[visited]:Integer event +`if (${#suitability}) { ${#visited}++;}`"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}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],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def_relations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{  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"name</a:t>
            </a:r>
            <a:r>
              <a:rPr lang="en-US" sz="1100" b="1" dirty="0" smtClean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:“</a:t>
            </a:r>
            <a:r>
              <a:rPr lang="en-US" sz="1100" dirty="0" err="1" smtClean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isMoonOf</a:t>
            </a:r>
            <a:r>
              <a:rPr lang="en-US" sz="1100" dirty="0" smtClean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tooltip"</a:t>
            </a:r>
            <a:r>
              <a:rPr lang="en-US" sz="1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:"source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sz="1100" dirty="0" smtClean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concept is a moon of the</a:t>
            </a: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target object."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}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]</a:t>
            </a:r>
            <a:b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800" b="1" dirty="0" smtClean="0"/>
              <a:t>Interface and workings – Live Demo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436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Future work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More Showcase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Real world usability testing</a:t>
            </a:r>
          </a:p>
          <a:p>
            <a:r>
              <a:rPr lang="en-US" dirty="0" smtClean="0"/>
              <a:t>Concept Blueprints &amp; rule sets</a:t>
            </a:r>
          </a:p>
          <a:p>
            <a:r>
              <a:rPr lang="en-US" dirty="0" smtClean="0"/>
              <a:t>Research projects:</a:t>
            </a:r>
          </a:p>
          <a:p>
            <a:pPr lvl="1"/>
            <a:r>
              <a:rPr lang="en-US" dirty="0" smtClean="0"/>
              <a:t>Introduce support for different learning styles.</a:t>
            </a:r>
          </a:p>
          <a:p>
            <a:pPr lvl="1"/>
            <a:r>
              <a:rPr lang="en-US" dirty="0" smtClean="0"/>
              <a:t>limited version for non-technical experts.</a:t>
            </a:r>
          </a:p>
          <a:p>
            <a:pPr lvl="1"/>
            <a:r>
              <a:rPr lang="en-US" dirty="0" smtClean="0"/>
              <a:t>Try to make a graph interface work.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4384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Conclusions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 smtClean="0"/>
          </a:p>
          <a:p>
            <a:r>
              <a:rPr lang="en-US" dirty="0" smtClean="0"/>
              <a:t>A new authoring platform</a:t>
            </a:r>
          </a:p>
          <a:p>
            <a:r>
              <a:rPr lang="en-US" dirty="0" smtClean="0"/>
              <a:t>Easy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Generic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44670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Q&amp;A!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7964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 smtClean="0"/>
              <a:t>The project context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Collaboration between TU/e and “De </a:t>
            </a:r>
            <a:r>
              <a:rPr lang="en-US" dirty="0" err="1" smtClean="0"/>
              <a:t>Roode</a:t>
            </a:r>
            <a:r>
              <a:rPr lang="en-US" dirty="0" smtClean="0"/>
              <a:t> </a:t>
            </a:r>
            <a:r>
              <a:rPr lang="en-US" dirty="0" err="1" smtClean="0"/>
              <a:t>Kikker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TU/e goal: An improved authoring environment and a real-life application of GALE.</a:t>
            </a:r>
          </a:p>
          <a:p>
            <a:r>
              <a:rPr lang="en-US" dirty="0" smtClean="0"/>
              <a:t>“De </a:t>
            </a:r>
            <a:r>
              <a:rPr lang="en-US" dirty="0" err="1" smtClean="0"/>
              <a:t>Roode</a:t>
            </a:r>
            <a:r>
              <a:rPr lang="en-US" dirty="0" smtClean="0"/>
              <a:t> </a:t>
            </a:r>
            <a:r>
              <a:rPr lang="en-US" dirty="0" err="1" smtClean="0"/>
              <a:t>Kikker</a:t>
            </a:r>
            <a:r>
              <a:rPr lang="en-US" dirty="0" smtClean="0"/>
              <a:t>” goal: Add adaptivity to existing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e-learning platform.</a:t>
            </a:r>
          </a:p>
          <a:p>
            <a:r>
              <a:rPr lang="en-US" dirty="0" smtClean="0"/>
              <a:t>Opportunity for me: Creating a new authoring environment.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3</a:t>
            </a:fld>
            <a:endParaRPr lang="nl-NL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922" y="4255328"/>
            <a:ext cx="1998907" cy="19989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2" y="4542253"/>
            <a:ext cx="2952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3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What is Adaptive Hypermedia?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b="1" u="sng" dirty="0" smtClean="0"/>
              <a:t>Adaptivity</a:t>
            </a:r>
            <a:r>
              <a:rPr lang="en-US" i="1" dirty="0" smtClean="0"/>
              <a:t>: </a:t>
            </a:r>
          </a:p>
          <a:p>
            <a:pPr marL="0" indent="0">
              <a:buNone/>
            </a:pPr>
            <a:r>
              <a:rPr lang="en-US" i="1" dirty="0" smtClean="0"/>
              <a:t>“The </a:t>
            </a:r>
            <a:r>
              <a:rPr lang="en-US" i="1" dirty="0"/>
              <a:t>state or quality of being adaptive; capacity to adapt</a:t>
            </a:r>
            <a:r>
              <a:rPr lang="en-US" i="1" dirty="0" smtClean="0"/>
              <a:t>.”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u="sng" dirty="0" smtClean="0"/>
              <a:t>Hypermedia:</a:t>
            </a:r>
            <a:r>
              <a:rPr lang="en-US" i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i="1" dirty="0" smtClean="0"/>
              <a:t>An </a:t>
            </a:r>
            <a:r>
              <a:rPr lang="en-US" i="1" dirty="0"/>
              <a:t>extension of the term </a:t>
            </a:r>
            <a:r>
              <a:rPr lang="en-US" i="1" dirty="0" smtClean="0"/>
              <a:t>hypertext</a:t>
            </a:r>
            <a:r>
              <a:rPr lang="en-US" i="1" dirty="0"/>
              <a:t>, is a nonlinear medium of information which includes graphics, audio, video, plain text and </a:t>
            </a:r>
            <a:r>
              <a:rPr lang="en-US" i="1" dirty="0" smtClean="0"/>
              <a:t>hyperlinks.”</a:t>
            </a:r>
            <a:endParaRPr lang="en-US" b="1" i="1" u="sng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265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Adapt what?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Hide/show links or information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Exercises</a:t>
            </a:r>
          </a:p>
          <a:p>
            <a:pPr lvl="1"/>
            <a:r>
              <a:rPr lang="en-US" dirty="0" smtClean="0"/>
              <a:t>Questionnaires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Recommendations through hyperlink adaptation</a:t>
            </a:r>
          </a:p>
          <a:p>
            <a:r>
              <a:rPr lang="en-US" dirty="0" smtClean="0"/>
              <a:t>Whatever you can think of!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7187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Adapt to what?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Previously visited pages</a:t>
            </a:r>
          </a:p>
          <a:p>
            <a:r>
              <a:rPr lang="en-US" dirty="0" smtClean="0"/>
              <a:t>Number of page visits</a:t>
            </a:r>
          </a:p>
          <a:p>
            <a:r>
              <a:rPr lang="en-US" dirty="0" smtClean="0"/>
              <a:t>Time spent visiting pages</a:t>
            </a:r>
          </a:p>
          <a:p>
            <a:r>
              <a:rPr lang="en-US" dirty="0" smtClean="0"/>
              <a:t>Test results</a:t>
            </a:r>
          </a:p>
          <a:p>
            <a:r>
              <a:rPr lang="en-US" dirty="0" smtClean="0"/>
              <a:t>User profile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117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How does this work?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Adaptive Hypermedia Systems</a:t>
            </a:r>
          </a:p>
          <a:p>
            <a:r>
              <a:rPr lang="en-US" dirty="0" smtClean="0"/>
              <a:t>GALE (Generic Adaptation Language &amp; Engine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GRAPPLE project</a:t>
            </a:r>
            <a:endParaRPr lang="en-US" dirty="0" smtClean="0"/>
          </a:p>
          <a:p>
            <a:r>
              <a:rPr lang="en-US" dirty="0"/>
              <a:t>A web server which performs </a:t>
            </a:r>
            <a:r>
              <a:rPr lang="en-US" dirty="0" smtClean="0"/>
              <a:t>adaptivity</a:t>
            </a:r>
          </a:p>
          <a:p>
            <a:r>
              <a:rPr lang="en-US" dirty="0" smtClean="0"/>
              <a:t>Adaptive applications</a:t>
            </a:r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14036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Adaptive applications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Domain model (DM)</a:t>
            </a:r>
          </a:p>
          <a:p>
            <a:pPr lvl="1"/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Attributes &amp; Parameters</a:t>
            </a:r>
          </a:p>
          <a:p>
            <a:pPr lvl="1"/>
            <a:r>
              <a:rPr lang="en-US" dirty="0" smtClean="0"/>
              <a:t>Non-pedagogical relations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Adaptation model (AM)</a:t>
            </a:r>
          </a:p>
          <a:p>
            <a:pPr lvl="1"/>
            <a:r>
              <a:rPr lang="en-US" dirty="0" smtClean="0"/>
              <a:t>Adaptation rules</a:t>
            </a:r>
          </a:p>
          <a:p>
            <a:pPr lvl="1"/>
            <a:r>
              <a:rPr lang="en-US" dirty="0" smtClean="0"/>
              <a:t>GAM code</a:t>
            </a:r>
          </a:p>
          <a:p>
            <a:pPr lvl="1"/>
            <a:r>
              <a:rPr lang="en-US" dirty="0" smtClean="0"/>
              <a:t>Unary (Visited counter)</a:t>
            </a:r>
          </a:p>
          <a:p>
            <a:pPr lvl="1"/>
            <a:r>
              <a:rPr lang="en-US" dirty="0" smtClean="0"/>
              <a:t>Binary (Prerequisite)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8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349" y="1663547"/>
            <a:ext cx="2737395" cy="430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Authoring</a:t>
            </a:r>
          </a:p>
          <a:p>
            <a:pPr marL="0" indent="0" algn="ctr">
              <a:buNone/>
            </a:pPr>
            <a:endParaRPr lang="en-US" sz="2800" b="1" dirty="0" smtClean="0"/>
          </a:p>
          <a:p>
            <a:pPr marL="0" indent="0" algn="ctr">
              <a:buNone/>
            </a:pPr>
            <a:r>
              <a:rPr lang="en-US" sz="2400" i="1" dirty="0" smtClean="0"/>
              <a:t>“The Achilles heel of Adaptive Hypermedia”</a:t>
            </a:r>
          </a:p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endParaRPr lang="en-US" sz="2400" i="1" dirty="0"/>
          </a:p>
          <a:p>
            <a:r>
              <a:rPr lang="en-US" i="1" dirty="0" smtClean="0"/>
              <a:t>Complicated</a:t>
            </a:r>
          </a:p>
          <a:p>
            <a:pPr lvl="1"/>
            <a:r>
              <a:rPr lang="en-US" dirty="0" smtClean="0"/>
              <a:t>increase </a:t>
            </a:r>
            <a:r>
              <a:rPr lang="en-US" dirty="0"/>
              <a:t>in complexity as more flexibility in adaptivity is </a:t>
            </a:r>
            <a:r>
              <a:rPr lang="en-US" dirty="0" smtClean="0"/>
              <a:t>introduced</a:t>
            </a:r>
            <a:endParaRPr lang="en-US" i="1" dirty="0" smtClean="0"/>
          </a:p>
          <a:p>
            <a:r>
              <a:rPr lang="en-US" i="1" dirty="0" smtClean="0"/>
              <a:t>Tedious</a:t>
            </a:r>
          </a:p>
          <a:p>
            <a:r>
              <a:rPr lang="en-US" i="1" dirty="0" smtClean="0"/>
              <a:t>Might hinder widespread uptake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740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Aangepast 28">
      <a:dk1>
        <a:srgbClr val="003A80"/>
      </a:dk1>
      <a:lt1>
        <a:srgbClr val="FFFFFF"/>
      </a:lt1>
      <a:dk2>
        <a:srgbClr val="003A80"/>
      </a:dk2>
      <a:lt2>
        <a:srgbClr val="FFFFFF"/>
      </a:lt2>
      <a:accent1>
        <a:srgbClr val="009EE0"/>
      </a:accent1>
      <a:accent2>
        <a:srgbClr val="E3004F"/>
      </a:accent2>
      <a:accent3>
        <a:srgbClr val="E20026"/>
      </a:accent3>
      <a:accent4>
        <a:srgbClr val="933589"/>
      </a:accent4>
      <a:accent5>
        <a:srgbClr val="89BA17"/>
      </a:accent5>
      <a:accent6>
        <a:srgbClr val="F29400"/>
      </a:accent6>
      <a:hlink>
        <a:srgbClr val="009EE0"/>
      </a:hlink>
      <a:folHlink>
        <a:srgbClr val="009E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t">
        <a:norm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9905</TotalTime>
  <Words>1324</Words>
  <Application>Microsoft Office PowerPoint</Application>
  <PresentationFormat>On-screen Show (4:3)</PresentationFormat>
  <Paragraphs>290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Times New Roman</vt:lpstr>
      <vt:lpstr>ヒラギノ角ゴ Pro W3</vt:lpstr>
      <vt:lpstr>Office-thema</vt:lpstr>
      <vt:lpstr>ALAT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ALAT</dc:title>
  <dc:creator>Wouter Boereboom</dc:creator>
  <cp:lastModifiedBy>Wouter Boereboom</cp:lastModifiedBy>
  <cp:revision>85</cp:revision>
  <dcterms:created xsi:type="dcterms:W3CDTF">2016-01-11T13:26:48Z</dcterms:created>
  <dcterms:modified xsi:type="dcterms:W3CDTF">2016-01-18T10:52:50Z</dcterms:modified>
</cp:coreProperties>
</file>