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20"/>
  </p:notesMasterIdLst>
  <p:sldIdLst>
    <p:sldId id="281" r:id="rId2"/>
    <p:sldId id="257" r:id="rId3"/>
    <p:sldId id="271" r:id="rId4"/>
    <p:sldId id="258" r:id="rId5"/>
    <p:sldId id="272" r:id="rId6"/>
    <p:sldId id="265" r:id="rId7"/>
    <p:sldId id="273" r:id="rId8"/>
    <p:sldId id="267" r:id="rId9"/>
    <p:sldId id="274" r:id="rId10"/>
    <p:sldId id="260" r:id="rId11"/>
    <p:sldId id="282" r:id="rId12"/>
    <p:sldId id="283" r:id="rId13"/>
    <p:sldId id="275" r:id="rId14"/>
    <p:sldId id="263" r:id="rId15"/>
    <p:sldId id="264" r:id="rId16"/>
    <p:sldId id="268" r:id="rId17"/>
    <p:sldId id="269" r:id="rId18"/>
    <p:sldId id="28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5017" autoAdjust="0"/>
  </p:normalViewPr>
  <p:slideViewPr>
    <p:cSldViewPr snapToGrid="0">
      <p:cViewPr varScale="1">
        <p:scale>
          <a:sx n="76" d="100"/>
          <a:sy n="76" d="100"/>
        </p:scale>
        <p:origin x="216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D5536-45A9-4A0A-8973-D0AAC2308B84}" type="datetimeFigureOut">
              <a:rPr lang="nl-NL" smtClean="0"/>
              <a:t>19-01-17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C775C-88C3-4B53-B6D8-E41BA19ED8D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036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WOUTER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C775C-88C3-4B53-B6D8-E41BA19ED8D1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41350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MAARTEN</a:t>
            </a:r>
            <a:endParaRPr lang="en-US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C775C-88C3-4B53-B6D8-E41BA19ED8D1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08147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MAARTEN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C775C-88C3-4B53-B6D8-E41BA19ED8D1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091036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MAARTEN</a:t>
            </a:r>
            <a:endParaRPr lang="en-US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C775C-88C3-4B53-B6D8-E41BA19ED8D1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2197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PIM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C775C-88C3-4B53-B6D8-E41BA19ED8D1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35858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PIM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C775C-88C3-4B53-B6D8-E41BA19ED8D1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103578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PIM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C775C-88C3-4B53-B6D8-E41BA19ED8D1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35831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PIM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C775C-88C3-4B53-B6D8-E41BA19ED8D1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8947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PIM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C775C-88C3-4B53-B6D8-E41BA19ED8D1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212882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WOUTER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C775C-88C3-4B53-B6D8-E41BA19ED8D1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321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smtClean="0"/>
              <a:t>WOUTER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C775C-88C3-4B53-B6D8-E41BA19ED8D1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5390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WOUTER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C775C-88C3-4B53-B6D8-E41BA19ED8D1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7699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WOUTER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C775C-88C3-4B53-B6D8-E41BA19ED8D1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4457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PIM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C775C-88C3-4B53-B6D8-E41BA19ED8D1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0425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PIM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C775C-88C3-4B53-B6D8-E41BA19ED8D1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9984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PIM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C775C-88C3-4B53-B6D8-E41BA19ED8D1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53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PIM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C775C-88C3-4B53-B6D8-E41BA19ED8D1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82143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MAARTEN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C775C-88C3-4B53-B6D8-E41BA19ED8D1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7699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53AD-7F2F-4858-ACFA-D0542B02A171}" type="datetimeFigureOut">
              <a:rPr lang="nl-NL" smtClean="0"/>
              <a:t>19-01-17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9D14-3CB9-4815-9B1C-CEF775FA10FB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53AD-7F2F-4858-ACFA-D0542B02A171}" type="datetimeFigureOut">
              <a:rPr lang="nl-NL" smtClean="0"/>
              <a:t>19-01-17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9D14-3CB9-4815-9B1C-CEF775FA10FB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53AD-7F2F-4858-ACFA-D0542B02A171}" type="datetimeFigureOut">
              <a:rPr lang="nl-NL" smtClean="0"/>
              <a:t>19-01-17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9D14-3CB9-4815-9B1C-CEF775FA10FB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53AD-7F2F-4858-ACFA-D0542B02A171}" type="datetimeFigureOut">
              <a:rPr lang="nl-NL" smtClean="0"/>
              <a:t>19-01-17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9D14-3CB9-4815-9B1C-CEF775FA10FB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53AD-7F2F-4858-ACFA-D0542B02A171}" type="datetimeFigureOut">
              <a:rPr lang="nl-NL" smtClean="0"/>
              <a:t>19-01-17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9D14-3CB9-4815-9B1C-CEF775FA10FB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53AD-7F2F-4858-ACFA-D0542B02A171}" type="datetimeFigureOut">
              <a:rPr lang="nl-NL" smtClean="0"/>
              <a:t>19-01-17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9D14-3CB9-4815-9B1C-CEF775FA10FB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53AD-7F2F-4858-ACFA-D0542B02A171}" type="datetimeFigureOut">
              <a:rPr lang="nl-NL" smtClean="0"/>
              <a:t>19-01-17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9D14-3CB9-4815-9B1C-CEF775FA10FB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53AD-7F2F-4858-ACFA-D0542B02A171}" type="datetimeFigureOut">
              <a:rPr lang="nl-NL" smtClean="0"/>
              <a:t>19-01-17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9D14-3CB9-4815-9B1C-CEF775FA10FB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53AD-7F2F-4858-ACFA-D0542B02A171}" type="datetimeFigureOut">
              <a:rPr lang="nl-NL" smtClean="0"/>
              <a:t>19-01-17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9D14-3CB9-4815-9B1C-CEF775FA10FB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53AD-7F2F-4858-ACFA-D0542B02A171}" type="datetimeFigureOut">
              <a:rPr lang="nl-NL" smtClean="0"/>
              <a:t>19-01-17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9D14-3CB9-4815-9B1C-CEF775FA10FB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53AD-7F2F-4858-ACFA-D0542B02A171}" type="datetimeFigureOut">
              <a:rPr lang="nl-NL" smtClean="0"/>
              <a:t>19-01-17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9D14-3CB9-4815-9B1C-CEF775FA10FB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453AD-7F2F-4858-ACFA-D0542B02A171}" type="datetimeFigureOut">
              <a:rPr lang="nl-NL" smtClean="0"/>
              <a:t>19-01-17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D9D14-3CB9-4815-9B1C-CEF775FA10F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634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IDP Domotica 							V1B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2192295"/>
            <a:ext cx="4317322" cy="4164098"/>
          </a:xfrm>
        </p:spPr>
        <p:txBody>
          <a:bodyPr anchor="ctr">
            <a:normAutofit lnSpcReduction="10000"/>
          </a:bodyPr>
          <a:lstStyle/>
          <a:p>
            <a:r>
              <a:rPr lang="en-US" sz="2000" dirty="0" err="1" smtClean="0">
                <a:solidFill>
                  <a:schemeClr val="bg1"/>
                </a:solidFill>
              </a:rPr>
              <a:t>Wouter</a:t>
            </a:r>
            <a:r>
              <a:rPr lang="en-US" sz="2000" dirty="0" smtClean="0">
                <a:solidFill>
                  <a:schemeClr val="bg1"/>
                </a:solidFill>
              </a:rPr>
              <a:t> van Eden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nl-NL" sz="2000" dirty="0" smtClean="0">
                <a:solidFill>
                  <a:schemeClr val="bg1"/>
                </a:solidFill>
              </a:rPr>
              <a:t>Pim Smits</a:t>
            </a:r>
            <a:endParaRPr lang="nl-NL" sz="2000" dirty="0">
              <a:solidFill>
                <a:schemeClr val="bg1"/>
              </a:solidFill>
            </a:endParaRPr>
          </a:p>
          <a:p>
            <a:endParaRPr lang="nl-NL" sz="2000" dirty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Max </a:t>
            </a:r>
            <a:r>
              <a:rPr lang="en-US" sz="2000" dirty="0" err="1" smtClean="0">
                <a:solidFill>
                  <a:schemeClr val="bg1"/>
                </a:solidFill>
              </a:rPr>
              <a:t>Weggemans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Maarten van </a:t>
            </a:r>
            <a:r>
              <a:rPr lang="en-US" sz="2000" dirty="0" err="1" smtClean="0">
                <a:solidFill>
                  <a:schemeClr val="bg1"/>
                </a:solidFill>
              </a:rPr>
              <a:t>Dijk</a:t>
            </a:r>
            <a:endParaRPr lang="en-US" sz="2000" dirty="0">
              <a:solidFill>
                <a:schemeClr val="bg1"/>
              </a:solidFill>
            </a:endParaRPr>
          </a:p>
          <a:p>
            <a:endParaRPr lang="nl-NL" sz="2000" dirty="0">
              <a:solidFill>
                <a:schemeClr val="bg1"/>
              </a:solidFill>
            </a:endParaRPr>
          </a:p>
          <a:p>
            <a:r>
              <a:rPr lang="nl-NL" sz="2000" dirty="0" smtClean="0">
                <a:solidFill>
                  <a:schemeClr val="bg1"/>
                </a:solidFill>
              </a:rPr>
              <a:t>Tony </a:t>
            </a:r>
            <a:r>
              <a:rPr lang="nl-NL" sz="2000" dirty="0" err="1" smtClean="0">
                <a:solidFill>
                  <a:schemeClr val="bg1"/>
                </a:solidFill>
              </a:rPr>
              <a:t>Tran</a:t>
            </a:r>
            <a:endParaRPr lang="nl-NL" sz="2000" dirty="0" smtClean="0">
              <a:solidFill>
                <a:schemeClr val="bg1"/>
              </a:solidFill>
            </a:endParaRPr>
          </a:p>
          <a:p>
            <a:endParaRPr lang="nl-NL" sz="2000" dirty="0">
              <a:solidFill>
                <a:schemeClr val="bg1"/>
              </a:solidFill>
            </a:endParaRPr>
          </a:p>
          <a:p>
            <a:r>
              <a:rPr lang="nl-NL" sz="2000" dirty="0" smtClean="0">
                <a:solidFill>
                  <a:schemeClr val="bg1"/>
                </a:solidFill>
              </a:rPr>
              <a:t>Donald </a:t>
            </a:r>
            <a:r>
              <a:rPr lang="nl-NL" sz="2000" dirty="0" err="1" smtClean="0">
                <a:solidFill>
                  <a:schemeClr val="bg1"/>
                </a:solidFill>
              </a:rPr>
              <a:t>Hioe</a:t>
            </a:r>
            <a:endParaRPr lang="nl-NL" sz="2000" dirty="0">
              <a:solidFill>
                <a:schemeClr val="bg1"/>
              </a:solidFill>
            </a:endParaRPr>
          </a:p>
          <a:p>
            <a:endParaRPr lang="nl-NL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78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721" y="2182934"/>
            <a:ext cx="4296585" cy="3823960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dirty="0" err="1"/>
              <a:t>Proof</a:t>
            </a:r>
            <a:r>
              <a:rPr lang="nl-NL" dirty="0"/>
              <a:t> of concept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2012865"/>
            <a:ext cx="4317322" cy="4164098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Het </a:t>
            </a:r>
            <a:r>
              <a:rPr lang="en-US" sz="2000" dirty="0" err="1" smtClean="0">
                <a:solidFill>
                  <a:schemeClr val="bg1"/>
                </a:solidFill>
              </a:rPr>
              <a:t>systeem</a:t>
            </a:r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 smtClean="0">
                <a:solidFill>
                  <a:schemeClr val="bg1"/>
                </a:solidFill>
              </a:rPr>
              <a:t>Mogelijkheden</a:t>
            </a:r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nl-NL" sz="2000" dirty="0">
                <a:solidFill>
                  <a:schemeClr val="bg1"/>
                </a:solidFill>
              </a:rPr>
              <a:t>Randvoorwaarde</a:t>
            </a:r>
          </a:p>
          <a:p>
            <a:pPr lvl="1"/>
            <a:r>
              <a:rPr lang="nl-NL" sz="2000" dirty="0">
                <a:solidFill>
                  <a:schemeClr val="bg1"/>
                </a:solidFill>
              </a:rPr>
              <a:t>Wat biedt het systeem aan de bewoner</a:t>
            </a:r>
          </a:p>
          <a:p>
            <a:pPr lvl="1"/>
            <a:r>
              <a:rPr lang="nl-NL" sz="2000" dirty="0">
                <a:solidFill>
                  <a:schemeClr val="bg1"/>
                </a:solidFill>
              </a:rPr>
              <a:t>Wat biedt het systeem aan de operators</a:t>
            </a:r>
          </a:p>
        </p:txBody>
      </p:sp>
    </p:spTree>
    <p:extLst>
      <p:ext uri="{BB962C8B-B14F-4D97-AF65-F5344CB8AC3E}">
        <p14:creationId xmlns:p14="http://schemas.microsoft.com/office/powerpoint/2010/main" val="78265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6" r="1" b="11567"/>
          <a:stretch/>
        </p:blipFill>
        <p:spPr>
          <a:xfrm>
            <a:off x="-5767" y="0"/>
            <a:ext cx="12197767" cy="6858000"/>
          </a:xfrm>
          <a:prstGeom prst="rect">
            <a:avLst/>
          </a:prstGeom>
        </p:spPr>
      </p:pic>
      <p:sp>
        <p:nvSpPr>
          <p:cNvPr id="5" name="Shape 89"/>
          <p:cNvSpPr txBox="1">
            <a:spLocks noGrp="1"/>
          </p:cNvSpPr>
          <p:nvPr>
            <p:ph type="title"/>
          </p:nvPr>
        </p:nvSpPr>
        <p:spPr>
          <a:xfrm>
            <a:off x="3619016" y="3036300"/>
            <a:ext cx="4948200" cy="78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nl-NL" sz="48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Risico’s</a:t>
            </a:r>
            <a:endParaRPr lang="nl" sz="48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75462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dirty="0" smtClean="0"/>
              <a:t>Risico’s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2012865"/>
            <a:ext cx="4317322" cy="4164098"/>
          </a:xfrm>
        </p:spPr>
        <p:txBody>
          <a:bodyPr anchor="ctr">
            <a:norm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De </a:t>
            </a:r>
            <a:r>
              <a:rPr lang="en-US" sz="2000" dirty="0" err="1" smtClean="0">
                <a:solidFill>
                  <a:schemeClr val="bg1"/>
                </a:solidFill>
              </a:rPr>
              <a:t>mogelijke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risico’s</a:t>
            </a:r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 smtClean="0">
                <a:solidFill>
                  <a:schemeClr val="bg1"/>
                </a:solidFill>
              </a:rPr>
              <a:t>Maatregelen</a:t>
            </a:r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nl-NL" sz="2000" dirty="0">
              <a:solidFill>
                <a:schemeClr val="bg1"/>
              </a:solidFill>
            </a:endParaRP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494" y="2189914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65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6" r="1" b="11567"/>
          <a:stretch/>
        </p:blipFill>
        <p:spPr>
          <a:xfrm>
            <a:off x="-5768" y="0"/>
            <a:ext cx="12197767" cy="6858000"/>
          </a:xfrm>
          <a:prstGeom prst="rect">
            <a:avLst/>
          </a:prstGeom>
        </p:spPr>
      </p:pic>
      <p:sp>
        <p:nvSpPr>
          <p:cNvPr id="5" name="Shape 89"/>
          <p:cNvSpPr txBox="1">
            <a:spLocks noGrp="1"/>
          </p:cNvSpPr>
          <p:nvPr>
            <p:ph type="title"/>
          </p:nvPr>
        </p:nvSpPr>
        <p:spPr>
          <a:xfrm>
            <a:off x="3619016" y="3036300"/>
            <a:ext cx="4948200" cy="78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nl-NL" sz="48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Taakverdeling</a:t>
            </a:r>
            <a:endParaRPr lang="nl" sz="48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62003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096" y="2012865"/>
            <a:ext cx="4145834" cy="4164098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nl-NL" sz="3700" dirty="0"/>
              <a:t>Technische Informatica </a:t>
            </a:r>
            <a:br>
              <a:rPr lang="nl-NL" sz="3700" dirty="0"/>
            </a:br>
            <a:r>
              <a:rPr lang="nl-NL" sz="3700" dirty="0"/>
              <a:t/>
            </a:r>
            <a:br>
              <a:rPr lang="nl-NL" sz="3700" dirty="0"/>
            </a:br>
            <a:endParaRPr lang="nl-NL" sz="37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2012865"/>
            <a:ext cx="4317322" cy="4164098"/>
          </a:xfrm>
        </p:spPr>
        <p:txBody>
          <a:bodyPr anchor="ctr">
            <a:norm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Leden</a:t>
            </a:r>
            <a:r>
              <a:rPr lang="en-US" sz="2000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Maarten van </a:t>
            </a:r>
            <a:r>
              <a:rPr lang="en-US" sz="2000" dirty="0" err="1" smtClean="0">
                <a:solidFill>
                  <a:schemeClr val="bg1"/>
                </a:solidFill>
              </a:rPr>
              <a:t>Dijk</a:t>
            </a:r>
            <a:endParaRPr lang="en-US" sz="2000" dirty="0" smtClean="0">
              <a:solidFill>
                <a:schemeClr val="bg1"/>
              </a:solidFill>
            </a:endParaRPr>
          </a:p>
          <a:p>
            <a:pPr lvl="1"/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Verantwoordelijkheden</a:t>
            </a:r>
            <a:endParaRPr lang="nl-NL" sz="2000" dirty="0">
              <a:solidFill>
                <a:schemeClr val="bg1"/>
              </a:solidFill>
            </a:endParaRPr>
          </a:p>
          <a:p>
            <a:pPr lvl="1"/>
            <a:r>
              <a:rPr lang="nl-NL" sz="2000" dirty="0">
                <a:solidFill>
                  <a:schemeClr val="bg1"/>
                </a:solidFill>
              </a:rPr>
              <a:t>Hardware infrastructuur realiseren</a:t>
            </a:r>
          </a:p>
          <a:p>
            <a:pPr lvl="1"/>
            <a:r>
              <a:rPr lang="nl-NL" sz="2000" dirty="0">
                <a:solidFill>
                  <a:schemeClr val="bg1"/>
                </a:solidFill>
              </a:rPr>
              <a:t>Software met hardware koppelen</a:t>
            </a:r>
          </a:p>
        </p:txBody>
      </p:sp>
    </p:spTree>
    <p:extLst>
      <p:ext uri="{BB962C8B-B14F-4D97-AF65-F5344CB8AC3E}">
        <p14:creationId xmlns:p14="http://schemas.microsoft.com/office/powerpoint/2010/main" val="141917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721" y="2178776"/>
            <a:ext cx="4296585" cy="3832276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Software and Information Engineering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2012865"/>
            <a:ext cx="4317322" cy="4164098"/>
          </a:xfrm>
        </p:spPr>
        <p:txBody>
          <a:bodyPr anchor="ctr">
            <a:norm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Leden</a:t>
            </a:r>
            <a:r>
              <a:rPr lang="en-US" sz="2000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Donald </a:t>
            </a:r>
            <a:r>
              <a:rPr lang="en-US" sz="2000" dirty="0" err="1">
                <a:solidFill>
                  <a:schemeClr val="bg1"/>
                </a:solidFill>
              </a:rPr>
              <a:t>Hioe</a:t>
            </a:r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sz="2000" dirty="0" err="1">
                <a:solidFill>
                  <a:schemeClr val="bg1"/>
                </a:solidFill>
              </a:rPr>
              <a:t>Pim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Smits</a:t>
            </a:r>
          </a:p>
          <a:p>
            <a:pPr lvl="1"/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Verantwoordlijkheden</a:t>
            </a:r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Database </a:t>
            </a:r>
            <a:r>
              <a:rPr lang="en-US" sz="2000" dirty="0" err="1">
                <a:solidFill>
                  <a:schemeClr val="bg1"/>
                </a:solidFill>
              </a:rPr>
              <a:t>realiseren</a:t>
            </a:r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Smartphone app </a:t>
            </a:r>
            <a:r>
              <a:rPr lang="en-US" sz="2000" dirty="0" err="1">
                <a:solidFill>
                  <a:schemeClr val="bg1"/>
                </a:solidFill>
              </a:rPr>
              <a:t>maken</a:t>
            </a:r>
            <a:endParaRPr lang="nl-NL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72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964" y="2012865"/>
            <a:ext cx="4164098" cy="4164098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System and Network Engineering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2012865"/>
            <a:ext cx="4317322" cy="4164098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Leden: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Tony Tran</a:t>
            </a:r>
          </a:p>
          <a:p>
            <a:pPr lvl="1"/>
            <a:endParaRPr lang="nl-NL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Verantwoodrelijkheden</a:t>
            </a:r>
            <a:endParaRPr lang="nl-NL" sz="2000">
              <a:solidFill>
                <a:schemeClr val="bg1"/>
              </a:solidFill>
            </a:endParaRPr>
          </a:p>
          <a:p>
            <a:pPr lvl="1"/>
            <a:r>
              <a:rPr lang="nl-NL" sz="2000">
                <a:solidFill>
                  <a:schemeClr val="bg1"/>
                </a:solidFill>
              </a:rPr>
              <a:t>Web server realiseren </a:t>
            </a:r>
          </a:p>
          <a:p>
            <a:pPr lvl="1"/>
            <a:r>
              <a:rPr lang="nl-NL" sz="2000">
                <a:solidFill>
                  <a:schemeClr val="bg1"/>
                </a:solidFill>
              </a:rPr>
              <a:t>Netwerk infrastructuur realiseren</a:t>
            </a:r>
          </a:p>
        </p:txBody>
      </p:sp>
    </p:spTree>
    <p:extLst>
      <p:ext uri="{BB962C8B-B14F-4D97-AF65-F5344CB8AC3E}">
        <p14:creationId xmlns:p14="http://schemas.microsoft.com/office/powerpoint/2010/main" val="353675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721" y="2983173"/>
            <a:ext cx="4296585" cy="2223482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Business IT and Management</a:t>
            </a:r>
            <a:br>
              <a:rPr lang="en-US" dirty="0"/>
            </a:b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2012865"/>
            <a:ext cx="4317322" cy="4164098"/>
          </a:xfrm>
        </p:spPr>
        <p:txBody>
          <a:bodyPr anchor="ctr">
            <a:norm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Leden</a:t>
            </a:r>
            <a:r>
              <a:rPr lang="en-US" sz="2000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US" sz="2000" dirty="0" err="1">
                <a:solidFill>
                  <a:schemeClr val="bg1"/>
                </a:solidFill>
              </a:rPr>
              <a:t>Wouter</a:t>
            </a:r>
            <a:r>
              <a:rPr lang="en-US" sz="2000" dirty="0">
                <a:solidFill>
                  <a:schemeClr val="bg1"/>
                </a:solidFill>
              </a:rPr>
              <a:t> van Eden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Max </a:t>
            </a:r>
            <a:r>
              <a:rPr lang="en-US" sz="2000" dirty="0" err="1" smtClean="0">
                <a:solidFill>
                  <a:schemeClr val="bg1"/>
                </a:solidFill>
              </a:rPr>
              <a:t>Weggemans</a:t>
            </a:r>
            <a:endParaRPr lang="en-US" sz="2000" dirty="0" smtClean="0">
              <a:solidFill>
                <a:schemeClr val="bg1"/>
              </a:solidFill>
            </a:endParaRPr>
          </a:p>
          <a:p>
            <a:pPr lvl="1"/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Verantwoordelijkheden</a:t>
            </a:r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sz="2000" dirty="0" err="1">
                <a:solidFill>
                  <a:schemeClr val="bg1"/>
                </a:solidFill>
              </a:rPr>
              <a:t>Een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marktonderzoek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doen</a:t>
            </a:r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sz="2000" dirty="0" err="1">
                <a:solidFill>
                  <a:schemeClr val="bg1"/>
                </a:solidFill>
              </a:rPr>
              <a:t>Investeringsbegroting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maken</a:t>
            </a:r>
            <a:endParaRPr lang="nl-NL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14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6" r="1" b="11567"/>
          <a:stretch/>
        </p:blipFill>
        <p:spPr>
          <a:xfrm>
            <a:off x="-5768" y="0"/>
            <a:ext cx="12197767" cy="6858000"/>
          </a:xfrm>
          <a:prstGeom prst="rect">
            <a:avLst/>
          </a:prstGeom>
        </p:spPr>
      </p:pic>
      <p:sp>
        <p:nvSpPr>
          <p:cNvPr id="5" name="Shape 89"/>
          <p:cNvSpPr txBox="1">
            <a:spLocks noGrp="1"/>
          </p:cNvSpPr>
          <p:nvPr>
            <p:ph type="title"/>
          </p:nvPr>
        </p:nvSpPr>
        <p:spPr>
          <a:xfrm>
            <a:off x="1205489" y="3036300"/>
            <a:ext cx="9775252" cy="78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nl-NL" sz="48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Slot &amp; Vragen</a:t>
            </a:r>
            <a:endParaRPr lang="nl" sz="48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91944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195" y="2012865"/>
            <a:ext cx="4101636" cy="4164098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Inhoudsopgave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2207027"/>
            <a:ext cx="4317322" cy="4164098"/>
          </a:xfrm>
        </p:spPr>
        <p:txBody>
          <a:bodyPr anchor="ctr">
            <a:normAutofit lnSpcReduction="10000"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Huidige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situatie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nl-NL" sz="2000" dirty="0">
                <a:solidFill>
                  <a:schemeClr val="bg1"/>
                </a:solidFill>
              </a:rPr>
              <a:t>Doelstellingen</a:t>
            </a:r>
          </a:p>
          <a:p>
            <a:endParaRPr lang="nl-NL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Gewenste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situatie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Proof of </a:t>
            </a:r>
            <a:r>
              <a:rPr lang="en-US" sz="2000" dirty="0" smtClean="0">
                <a:solidFill>
                  <a:schemeClr val="bg1"/>
                </a:solidFill>
              </a:rPr>
              <a:t>concept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 smtClean="0">
                <a:solidFill>
                  <a:schemeClr val="bg1"/>
                </a:solidFill>
              </a:rPr>
              <a:t>Risico’s</a:t>
            </a:r>
            <a:endParaRPr lang="en-US" sz="2000" dirty="0">
              <a:solidFill>
                <a:schemeClr val="bg1"/>
              </a:solidFill>
            </a:endParaRPr>
          </a:p>
          <a:p>
            <a:endParaRPr lang="nl-NL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Taakverdeling</a:t>
            </a:r>
            <a:endParaRPr lang="nl-NL" sz="2000" dirty="0">
              <a:solidFill>
                <a:schemeClr val="bg1"/>
              </a:solidFill>
            </a:endParaRPr>
          </a:p>
          <a:p>
            <a:endParaRPr lang="nl-NL" sz="2000" dirty="0">
              <a:solidFill>
                <a:schemeClr val="bg1"/>
              </a:solidFill>
            </a:endParaRPr>
          </a:p>
        </p:txBody>
      </p:sp>
      <p:sp>
        <p:nvSpPr>
          <p:cNvPr id="5" name="Tekstvak 4"/>
          <p:cNvSpPr txBox="1"/>
          <p:nvPr/>
        </p:nvSpPr>
        <p:spPr>
          <a:xfrm>
            <a:off x="14376400" y="5418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/>
          </a:p>
        </p:txBody>
      </p:sp>
      <p:sp>
        <p:nvSpPr>
          <p:cNvPr id="6" name="Tekstvak 5"/>
          <p:cNvSpPr txBox="1"/>
          <p:nvPr/>
        </p:nvSpPr>
        <p:spPr>
          <a:xfrm>
            <a:off x="3014133" y="4622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5994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6" r="1" b="11567"/>
          <a:stretch/>
        </p:blipFill>
        <p:spPr>
          <a:xfrm>
            <a:off x="-5768" y="0"/>
            <a:ext cx="12197767" cy="6858000"/>
          </a:xfrm>
          <a:prstGeom prst="rect">
            <a:avLst/>
          </a:prstGeom>
        </p:spPr>
      </p:pic>
      <p:sp>
        <p:nvSpPr>
          <p:cNvPr id="5" name="Shape 89"/>
          <p:cNvSpPr txBox="1">
            <a:spLocks noGrp="1"/>
          </p:cNvSpPr>
          <p:nvPr>
            <p:ph type="title"/>
          </p:nvPr>
        </p:nvSpPr>
        <p:spPr>
          <a:xfrm>
            <a:off x="3619016" y="3036300"/>
            <a:ext cx="4948200" cy="78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nl-NL" sz="48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Huidige situatie </a:t>
            </a:r>
            <a:br>
              <a:rPr lang="nl-NL" sz="48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nl" sz="48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02037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867" y="3214232"/>
            <a:ext cx="10228095" cy="4295798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Huidige situatie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2012865"/>
            <a:ext cx="4317322" cy="4164098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Zorggroep</a:t>
            </a:r>
          </a:p>
          <a:p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Aanleiding</a:t>
            </a:r>
          </a:p>
          <a:p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Opdracht</a:t>
            </a:r>
          </a:p>
        </p:txBody>
      </p:sp>
    </p:spTree>
    <p:extLst>
      <p:ext uri="{BB962C8B-B14F-4D97-AF65-F5344CB8AC3E}">
        <p14:creationId xmlns:p14="http://schemas.microsoft.com/office/powerpoint/2010/main" val="163399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6" r="1" b="11567"/>
          <a:stretch/>
        </p:blipFill>
        <p:spPr>
          <a:xfrm>
            <a:off x="-5768" y="0"/>
            <a:ext cx="12197767" cy="6858000"/>
          </a:xfrm>
          <a:prstGeom prst="rect">
            <a:avLst/>
          </a:prstGeom>
        </p:spPr>
      </p:pic>
      <p:sp>
        <p:nvSpPr>
          <p:cNvPr id="5" name="Shape 89"/>
          <p:cNvSpPr txBox="1">
            <a:spLocks noGrp="1"/>
          </p:cNvSpPr>
          <p:nvPr>
            <p:ph type="title"/>
          </p:nvPr>
        </p:nvSpPr>
        <p:spPr>
          <a:xfrm>
            <a:off x="3619016" y="3036300"/>
            <a:ext cx="4948200" cy="78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nl-NL" sz="48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Doelstellingen</a:t>
            </a:r>
            <a:endParaRPr lang="nl" sz="48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31576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333" y="3214113"/>
            <a:ext cx="4832973" cy="1981519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Doelstellingen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2012865"/>
            <a:ext cx="4317322" cy="4164098"/>
          </a:xfrm>
        </p:spPr>
        <p:txBody>
          <a:bodyPr anchor="ctr">
            <a:normAutofit/>
          </a:bodyPr>
          <a:lstStyle/>
          <a:p>
            <a:r>
              <a:rPr lang="nl-NL" sz="2000">
                <a:solidFill>
                  <a:schemeClr val="bg1"/>
                </a:solidFill>
              </a:rPr>
              <a:t>Een functioneel proof of concept opleveren</a:t>
            </a:r>
          </a:p>
          <a:p>
            <a:endParaRPr lang="nl-NL" sz="2000">
              <a:solidFill>
                <a:schemeClr val="bg1"/>
              </a:solidFill>
            </a:endParaRPr>
          </a:p>
          <a:p>
            <a:r>
              <a:rPr lang="nl-NL" sz="2000">
                <a:solidFill>
                  <a:schemeClr val="bg1"/>
                </a:solidFill>
              </a:rPr>
              <a:t>Duidelijke documentatie opstellen</a:t>
            </a:r>
          </a:p>
          <a:p>
            <a:endParaRPr lang="nl-NL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Kosten laag houden</a:t>
            </a:r>
            <a:endParaRPr lang="nl-NL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34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6" r="1" b="11567"/>
          <a:stretch/>
        </p:blipFill>
        <p:spPr>
          <a:xfrm>
            <a:off x="-5768" y="0"/>
            <a:ext cx="12197767" cy="6858000"/>
          </a:xfrm>
          <a:prstGeom prst="rect">
            <a:avLst/>
          </a:prstGeom>
        </p:spPr>
      </p:pic>
      <p:sp>
        <p:nvSpPr>
          <p:cNvPr id="5" name="Shape 89"/>
          <p:cNvSpPr txBox="1">
            <a:spLocks noGrp="1"/>
          </p:cNvSpPr>
          <p:nvPr>
            <p:ph type="title"/>
          </p:nvPr>
        </p:nvSpPr>
        <p:spPr>
          <a:xfrm>
            <a:off x="3619016" y="3036300"/>
            <a:ext cx="4948200" cy="78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nl-NL" sz="48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Gewenste situatie</a:t>
            </a:r>
            <a:br>
              <a:rPr lang="nl-NL" sz="48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nl" sz="48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45208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399" y="2239968"/>
            <a:ext cx="3936995" cy="3936995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Gewenste</a:t>
            </a:r>
            <a:r>
              <a:rPr lang="en-US" dirty="0"/>
              <a:t> </a:t>
            </a:r>
            <a:r>
              <a:rPr lang="en-US" dirty="0" err="1"/>
              <a:t>situatie</a:t>
            </a:r>
            <a:r>
              <a:rPr lang="en-US" dirty="0"/>
              <a:t/>
            </a:r>
            <a:br>
              <a:rPr lang="en-US" dirty="0"/>
            </a:b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2012865"/>
            <a:ext cx="4317322" cy="4164098"/>
          </a:xfrm>
        </p:spPr>
        <p:txBody>
          <a:bodyPr anchor="ctr">
            <a:normAutofit/>
          </a:bodyPr>
          <a:lstStyle/>
          <a:p>
            <a:r>
              <a:rPr lang="nl-NL" sz="2000">
                <a:solidFill>
                  <a:schemeClr val="bg1"/>
                </a:solidFill>
              </a:rPr>
              <a:t>Zelfstandigheid voor bewoners</a:t>
            </a:r>
          </a:p>
          <a:p>
            <a:endParaRPr lang="nl-NL" sz="2000">
              <a:solidFill>
                <a:schemeClr val="bg1"/>
              </a:solidFill>
            </a:endParaRPr>
          </a:p>
          <a:p>
            <a:r>
              <a:rPr lang="nl-NL" sz="2000">
                <a:solidFill>
                  <a:schemeClr val="bg1"/>
                </a:solidFill>
              </a:rPr>
              <a:t>Werkdruk verlichtend</a:t>
            </a:r>
          </a:p>
          <a:p>
            <a:endParaRPr lang="nl-NL" sz="2000">
              <a:solidFill>
                <a:schemeClr val="bg1"/>
              </a:solidFill>
            </a:endParaRPr>
          </a:p>
          <a:p>
            <a:r>
              <a:rPr lang="nl-NL" sz="2000">
                <a:solidFill>
                  <a:schemeClr val="bg1"/>
                </a:solidFill>
              </a:rPr>
              <a:t>Budget vriendelijk domotica systeem</a:t>
            </a:r>
          </a:p>
        </p:txBody>
      </p:sp>
    </p:spTree>
    <p:extLst>
      <p:ext uri="{BB962C8B-B14F-4D97-AF65-F5344CB8AC3E}">
        <p14:creationId xmlns:p14="http://schemas.microsoft.com/office/powerpoint/2010/main" val="379942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6" r="1" b="11567"/>
          <a:stretch/>
        </p:blipFill>
        <p:spPr>
          <a:xfrm>
            <a:off x="-5768" y="0"/>
            <a:ext cx="12197767" cy="6858000"/>
          </a:xfrm>
          <a:prstGeom prst="rect">
            <a:avLst/>
          </a:prstGeom>
        </p:spPr>
      </p:pic>
      <p:sp>
        <p:nvSpPr>
          <p:cNvPr id="5" name="Shape 89"/>
          <p:cNvSpPr txBox="1">
            <a:spLocks noGrp="1"/>
          </p:cNvSpPr>
          <p:nvPr>
            <p:ph type="title"/>
          </p:nvPr>
        </p:nvSpPr>
        <p:spPr>
          <a:xfrm>
            <a:off x="3619016" y="3036300"/>
            <a:ext cx="4948200" cy="78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nl-NL" sz="48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Proof of concept</a:t>
            </a:r>
            <a:endParaRPr lang="nl" sz="48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09644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Aangepast 5">
      <a:dk1>
        <a:srgbClr val="50647F"/>
      </a:dk1>
      <a:lt1>
        <a:srgbClr val="FFFFFF"/>
      </a:lt1>
      <a:dk2>
        <a:srgbClr val="50647F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260</TotalTime>
  <Words>194</Words>
  <Application>Microsoft Macintosh PowerPoint</Application>
  <PresentationFormat>Breedbeeld</PresentationFormat>
  <Paragraphs>127</Paragraphs>
  <Slides>18</Slides>
  <Notes>18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23" baseType="lpstr">
      <vt:lpstr>Calibri</vt:lpstr>
      <vt:lpstr>Calibri Light</vt:lpstr>
      <vt:lpstr>Arial</vt:lpstr>
      <vt:lpstr>Lato</vt:lpstr>
      <vt:lpstr>Office-thema</vt:lpstr>
      <vt:lpstr>IDP Domotica        V1B</vt:lpstr>
      <vt:lpstr>Inhoudsopgave</vt:lpstr>
      <vt:lpstr>Huidige situatie  </vt:lpstr>
      <vt:lpstr>Huidige situatie</vt:lpstr>
      <vt:lpstr>Doelstellingen</vt:lpstr>
      <vt:lpstr>Doelstellingen</vt:lpstr>
      <vt:lpstr>Gewenste situatie </vt:lpstr>
      <vt:lpstr>Gewenste situatie </vt:lpstr>
      <vt:lpstr>Proof of concept</vt:lpstr>
      <vt:lpstr>Proof of concept</vt:lpstr>
      <vt:lpstr>Risico’s</vt:lpstr>
      <vt:lpstr>Risico’s</vt:lpstr>
      <vt:lpstr>Taakverdeling</vt:lpstr>
      <vt:lpstr>Technische Informatica   </vt:lpstr>
      <vt:lpstr>Software and Information Engineering</vt:lpstr>
      <vt:lpstr>System and Network Engineering</vt:lpstr>
      <vt:lpstr>Business IT and Management </vt:lpstr>
      <vt:lpstr>Slot &amp; Vragen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pim smits</dc:creator>
  <cp:lastModifiedBy>Wouter van Eden</cp:lastModifiedBy>
  <cp:revision>25</cp:revision>
  <dcterms:created xsi:type="dcterms:W3CDTF">2017-01-19T10:36:03Z</dcterms:created>
  <dcterms:modified xsi:type="dcterms:W3CDTF">2017-01-19T15:00:55Z</dcterms:modified>
</cp:coreProperties>
</file>