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1" r:id="rId4"/>
    <p:sldId id="259" r:id="rId5"/>
    <p:sldId id="262" r:id="rId6"/>
    <p:sldId id="260" r:id="rId7"/>
    <p:sldId id="264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5C31-C7CC-4858-9839-AB56AD68B218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D801-1054-4000-815D-92C147DB6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40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9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6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8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0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BDEA-EA4F-47CC-89DC-50E3867AA81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35D-9C75-4D7C-85C8-F48E1D965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173" y="1804660"/>
            <a:ext cx="10527322" cy="2387600"/>
          </a:xfrm>
        </p:spPr>
        <p:txBody>
          <a:bodyPr>
            <a:normAutofit/>
          </a:bodyPr>
          <a:lstStyle/>
          <a:p>
            <a:r>
              <a:rPr lang="nl-NL" dirty="0"/>
              <a:t>Vliegende</a:t>
            </a:r>
            <a:r>
              <a:rPr lang="en-GB" dirty="0"/>
              <a:t> </a:t>
            </a:r>
            <a:r>
              <a:rPr lang="nl-NL"/>
              <a:t>start met </a:t>
            </a:r>
            <a:r>
              <a:rPr lang="en-GB" dirty="0" err="1"/>
              <a:t>SysML</a:t>
            </a:r>
            <a:r>
              <a:rPr lang="en-GB" dirty="0"/>
              <a:t> 2.0</a:t>
            </a:r>
            <a:br>
              <a:rPr lang="en-GB" dirty="0"/>
            </a:br>
            <a:r>
              <a:rPr lang="en-GB" dirty="0"/>
              <a:t>- </a:t>
            </a:r>
            <a:r>
              <a:rPr lang="nl-NL" dirty="0"/>
              <a:t>hands-on</a:t>
            </a:r>
            <a:r>
              <a:rPr lang="en-GB" dirty="0"/>
              <a:t> </a:t>
            </a:r>
            <a:r>
              <a:rPr lang="nl-NL" dirty="0"/>
              <a:t>ervaring</a:t>
            </a:r>
            <a:r>
              <a:rPr lang="en-GB" dirty="0"/>
              <a:t>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763" y="4590329"/>
            <a:ext cx="9144000" cy="1655762"/>
          </a:xfrm>
        </p:spPr>
        <p:txBody>
          <a:bodyPr/>
          <a:lstStyle/>
          <a:p>
            <a:r>
              <a:rPr lang="en-GB" dirty="0"/>
              <a:t>Eric Burgers</a:t>
            </a:r>
          </a:p>
          <a:p>
            <a:r>
              <a:rPr lang="en-GB" dirty="0"/>
              <a:t>Wouter Geurts</a:t>
            </a:r>
          </a:p>
          <a:p>
            <a:r>
              <a:rPr lang="en-GB" dirty="0"/>
              <a:t>René Krouwel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25" y="180463"/>
            <a:ext cx="1968452" cy="734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68" y="180463"/>
            <a:ext cx="1573558" cy="732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80463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Initiatief</a:t>
            </a:r>
          </a:p>
          <a:p>
            <a:r>
              <a:rPr lang="nl-NL" dirty="0"/>
              <a:t>Leerdoelen</a:t>
            </a:r>
          </a:p>
          <a:p>
            <a:r>
              <a:rPr lang="nl-NL" dirty="0"/>
              <a:t>Casus </a:t>
            </a:r>
          </a:p>
          <a:p>
            <a:r>
              <a:rPr lang="nl-NL" dirty="0"/>
              <a:t>Wat is jullie ervaring?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56" y="269875"/>
            <a:ext cx="2926644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de VM zit </a:t>
            </a:r>
            <a:r>
              <a:rPr lang="en-US" dirty="0" err="1"/>
              <a:t>meer</a:t>
            </a:r>
            <a:r>
              <a:rPr lang="en-US" dirty="0"/>
              <a:t>:</a:t>
            </a:r>
          </a:p>
          <a:p>
            <a:r>
              <a:rPr lang="en-US" dirty="0"/>
              <a:t>Case zit </a:t>
            </a:r>
            <a:r>
              <a:rPr lang="en-US" dirty="0" err="1"/>
              <a:t>ook</a:t>
            </a:r>
            <a:r>
              <a:rPr lang="en-US" dirty="0"/>
              <a:t> in eclipse</a:t>
            </a:r>
          </a:p>
          <a:p>
            <a:pPr lvl="1"/>
            <a:r>
              <a:rPr lang="en-US" dirty="0"/>
              <a:t>File-&gt;open projects from filesystem</a:t>
            </a:r>
          </a:p>
          <a:p>
            <a:pPr lvl="1"/>
            <a:r>
              <a:rPr lang="en-US" dirty="0"/>
              <a:t>Documents/workspace/</a:t>
            </a:r>
            <a:r>
              <a:rPr lang="en-US" dirty="0" err="1"/>
              <a:t>sysml</a:t>
            </a:r>
            <a:r>
              <a:rPr lang="en-US" dirty="0"/>
              <a:t>-workshop/workspaces/Case/resources/</a:t>
            </a:r>
            <a:r>
              <a:rPr lang="en-US" dirty="0" err="1"/>
              <a:t>Brugcasus_eclipse</a:t>
            </a:r>
            <a:endParaRPr lang="en-US" dirty="0"/>
          </a:p>
          <a:p>
            <a:r>
              <a:rPr lang="en-US" dirty="0" err="1"/>
              <a:t>Uitgewerkte</a:t>
            </a:r>
            <a:r>
              <a:rPr lang="en-US" dirty="0"/>
              <a:t> case </a:t>
            </a:r>
            <a:r>
              <a:rPr lang="en-US"/>
              <a:t>staat </a:t>
            </a:r>
            <a:r>
              <a:rPr lang="en-US" dirty="0"/>
              <a:t>in</a:t>
            </a:r>
          </a:p>
          <a:p>
            <a:pPr lvl="1"/>
            <a:r>
              <a:rPr lang="en-US" dirty="0"/>
              <a:t>Documents/workspace/</a:t>
            </a:r>
            <a:r>
              <a:rPr lang="en-US" dirty="0" err="1"/>
              <a:t>sysml</a:t>
            </a:r>
            <a:r>
              <a:rPr lang="en-US" dirty="0"/>
              <a:t>-workshop/workspaces/Case/resources/</a:t>
            </a:r>
            <a:r>
              <a:rPr lang="en-US" dirty="0" err="1"/>
              <a:t>Brugcasus.ipynb</a:t>
            </a:r>
            <a:endParaRPr lang="en-US" dirty="0"/>
          </a:p>
          <a:p>
            <a:pPr lvl="1"/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56" y="269875"/>
            <a:ext cx="2926644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Aanleiding </a:t>
            </a:r>
          </a:p>
          <a:p>
            <a:r>
              <a:rPr lang="nl-NL" dirty="0"/>
              <a:t>Leerdoelen</a:t>
            </a:r>
          </a:p>
          <a:p>
            <a:r>
              <a:rPr lang="nl-NL" dirty="0"/>
              <a:t>Presentatoren</a:t>
            </a:r>
          </a:p>
          <a:p>
            <a:r>
              <a:rPr lang="nl-NL" dirty="0"/>
              <a:t>Casus – beweegbare brug</a:t>
            </a:r>
          </a:p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79" y="532176"/>
            <a:ext cx="2857500" cy="1971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25" y="903650"/>
            <a:ext cx="285750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9" y="3042376"/>
            <a:ext cx="3820043" cy="21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0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Oorsprong van </a:t>
            </a:r>
            <a:r>
              <a:rPr lang="nl-NL" dirty="0" err="1"/>
              <a:t>SysML</a:t>
            </a:r>
            <a:r>
              <a:rPr lang="nl-NL" dirty="0"/>
              <a:t> 1.x ligt in software engineering; niet in Systems Engineering </a:t>
            </a:r>
          </a:p>
          <a:p>
            <a:r>
              <a:rPr lang="nl-NL" dirty="0"/>
              <a:t>Structuur van </a:t>
            </a:r>
            <a:r>
              <a:rPr lang="nl-NL" dirty="0" err="1"/>
              <a:t>SysML</a:t>
            </a:r>
            <a:r>
              <a:rPr lang="nl-NL" dirty="0"/>
              <a:t> 2.0 is anders dan die van </a:t>
            </a:r>
            <a:r>
              <a:rPr lang="nl-NL" dirty="0" err="1"/>
              <a:t>SysML</a:t>
            </a:r>
            <a:r>
              <a:rPr lang="nl-NL" dirty="0"/>
              <a:t> 1.x</a:t>
            </a:r>
          </a:p>
          <a:p>
            <a:r>
              <a:rPr lang="nl-NL" dirty="0" err="1"/>
              <a:t>SysML</a:t>
            </a:r>
            <a:r>
              <a:rPr lang="nl-NL" dirty="0"/>
              <a:t> 2.0 heeft een talige versie</a:t>
            </a:r>
          </a:p>
          <a:p>
            <a:r>
              <a:rPr lang="nl-NL" dirty="0"/>
              <a:t>Nog geen commerciële tools beschikbaar, wel prototype uitgevoerd als freeware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639" y="211949"/>
            <a:ext cx="2341824" cy="16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deelnemer maakt kennis met de basisverschillen tussen </a:t>
            </a:r>
            <a:r>
              <a:rPr lang="nl-NL" dirty="0" err="1"/>
              <a:t>SysML</a:t>
            </a:r>
            <a:r>
              <a:rPr lang="nl-NL" dirty="0"/>
              <a:t> 1.x en 2.0</a:t>
            </a:r>
          </a:p>
          <a:p>
            <a:r>
              <a:rPr lang="nl-NL" dirty="0"/>
              <a:t>De deelnemer maakt een vliegende start om met </a:t>
            </a:r>
            <a:r>
              <a:rPr lang="nl-NL" dirty="0" err="1"/>
              <a:t>SysML</a:t>
            </a:r>
            <a:r>
              <a:rPr lang="nl-NL" dirty="0"/>
              <a:t> 2.0 te experimenteren met de beschikbaar gestelde tool </a:t>
            </a:r>
          </a:p>
          <a:p>
            <a:r>
              <a:rPr lang="nl-NL" dirty="0"/>
              <a:t>De deelnemer kan zich na de workshop (thuis) verder bekwamen in </a:t>
            </a:r>
            <a:r>
              <a:rPr lang="nl-NL" dirty="0" err="1"/>
              <a:t>SysML</a:t>
            </a:r>
            <a:r>
              <a:rPr lang="nl-NL" dirty="0"/>
              <a:t> 2.0 en de modelleertool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3" y="113506"/>
            <a:ext cx="2221760" cy="16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Presentatoren 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93029" y="3497448"/>
            <a:ext cx="2126515" cy="190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48228" y="1814539"/>
            <a:ext cx="5576654" cy="4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529345" y="3497448"/>
            <a:ext cx="2365066" cy="248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9845" y="942289"/>
            <a:ext cx="166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Docenten OO</a:t>
            </a:r>
          </a:p>
          <a:p>
            <a:pPr algn="ctr"/>
            <a:r>
              <a:rPr lang="nl-NL" dirty="0"/>
              <a:t>C2O2</a:t>
            </a:r>
          </a:p>
          <a:p>
            <a:pPr algn="ctr"/>
            <a:r>
              <a:rPr lang="nl-NL" dirty="0"/>
              <a:t>1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/>
              <a:t>SysML</a:t>
            </a:r>
            <a:r>
              <a:rPr lang="nl-NL" dirty="0"/>
              <a:t> GWW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3133" y="3458940"/>
            <a:ext cx="200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Formele Methoden</a:t>
            </a:r>
          </a:p>
          <a:p>
            <a:pPr algn="ctr"/>
            <a:r>
              <a:rPr lang="nl-NL" dirty="0"/>
              <a:t>Tools</a:t>
            </a:r>
          </a:p>
          <a:p>
            <a:pPr algn="ctr"/>
            <a:r>
              <a:rPr lang="nl-NL" dirty="0"/>
              <a:t>SE en SWE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77" y="1403954"/>
            <a:ext cx="1495987" cy="2093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33" y="1581294"/>
            <a:ext cx="1730705" cy="1921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3" y="4382270"/>
            <a:ext cx="1653065" cy="1784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89177" y="3593916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René Krouwel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5133" y="6290745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Wouter Geurts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3128" y="3497448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Eric Burgers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45918" y="2666451"/>
            <a:ext cx="169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MBSE</a:t>
            </a:r>
          </a:p>
          <a:p>
            <a:r>
              <a:rPr lang="nl-NL" sz="1200" dirty="0"/>
              <a:t>V&amp;V</a:t>
            </a:r>
          </a:p>
          <a:p>
            <a:r>
              <a:rPr lang="nl-NL" sz="1200" dirty="0"/>
              <a:t>Standaardisatie</a:t>
            </a:r>
          </a:p>
          <a:p>
            <a:r>
              <a:rPr lang="nl-NL" sz="1200" dirty="0"/>
              <a:t>Tunnel, bruggen, sluizen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4291" y="5520563"/>
            <a:ext cx="1106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Waterkeringen</a:t>
            </a:r>
          </a:p>
          <a:p>
            <a:r>
              <a:rPr lang="nl-NL" sz="1200" dirty="0"/>
              <a:t>MBSE</a:t>
            </a:r>
          </a:p>
          <a:p>
            <a:r>
              <a:rPr lang="nl-NL" sz="1200" dirty="0"/>
              <a:t>V&amp;V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828" y="3902755"/>
            <a:ext cx="175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Complexe infra projecten</a:t>
            </a:r>
          </a:p>
          <a:p>
            <a:r>
              <a:rPr lang="nl-NL" sz="1200" dirty="0"/>
              <a:t>Training</a:t>
            </a:r>
          </a:p>
          <a:p>
            <a:r>
              <a:rPr lang="nl-NL" sz="1200" dirty="0" err="1"/>
              <a:t>SysML</a:t>
            </a:r>
            <a:endParaRPr lang="nl-NL" sz="1200" dirty="0"/>
          </a:p>
          <a:p>
            <a:r>
              <a:rPr lang="nl-NL" sz="1200" dirty="0"/>
              <a:t>COB</a:t>
            </a:r>
          </a:p>
          <a:p>
            <a:r>
              <a:rPr lang="nl-NL" sz="1200" dirty="0"/>
              <a:t>MBSE</a:t>
            </a:r>
          </a:p>
          <a:p>
            <a:r>
              <a:rPr lang="nl-NL" sz="1200" dirty="0"/>
              <a:t>INCOSE</a:t>
            </a:r>
          </a:p>
        </p:txBody>
      </p:sp>
    </p:spTree>
    <p:extLst>
      <p:ext uri="{BB962C8B-B14F-4D97-AF65-F5344CB8AC3E}">
        <p14:creationId xmlns:p14="http://schemas.microsoft.com/office/powerpoint/2010/main" val="23594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Beweegbare brug</a:t>
            </a:r>
          </a:p>
          <a:p>
            <a:r>
              <a:rPr lang="nl-NL" dirty="0" err="1"/>
              <a:t>SysML</a:t>
            </a:r>
            <a:r>
              <a:rPr lang="nl-NL" dirty="0"/>
              <a:t> 2.0</a:t>
            </a:r>
          </a:p>
          <a:p>
            <a:r>
              <a:rPr lang="nl-NL" dirty="0" err="1"/>
              <a:t>Jupyter</a:t>
            </a:r>
            <a:endParaRPr lang="nl-NL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4" y="2026691"/>
            <a:ext cx="5180952" cy="3949206"/>
          </a:xfrm>
        </p:spPr>
      </p:pic>
    </p:spTree>
    <p:extLst>
      <p:ext uri="{BB962C8B-B14F-4D97-AF65-F5344CB8AC3E}">
        <p14:creationId xmlns:p14="http://schemas.microsoft.com/office/powerpoint/2010/main" val="85579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 beweegbare brug - Probleemstelling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Twee kruisende verkeerstromen: vaarweg kruist met verkeersweg.</a:t>
            </a:r>
          </a:p>
          <a:p>
            <a:pPr lvl="1"/>
            <a:r>
              <a:rPr lang="nl-NL" dirty="0"/>
              <a:t>Auto’s rijden over de weg. </a:t>
            </a:r>
          </a:p>
          <a:p>
            <a:pPr lvl="1"/>
            <a:r>
              <a:rPr lang="nl-NL" dirty="0"/>
              <a:t>Schepen varen door de vaarweg.</a:t>
            </a:r>
          </a:p>
          <a:p>
            <a:r>
              <a:rPr lang="nl-NL" dirty="0"/>
              <a:t>Gezamenlijke ruimte: SOI</a:t>
            </a:r>
          </a:p>
          <a:p>
            <a:r>
              <a:rPr lang="nl-NL" dirty="0"/>
              <a:t>Vraag: optimaliseer beide verkeersstromen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4" y="2026691"/>
            <a:ext cx="5180952" cy="3949206"/>
          </a:xfrm>
        </p:spPr>
      </p:pic>
      <p:sp>
        <p:nvSpPr>
          <p:cNvPr id="8" name="Oval Callout 7"/>
          <p:cNvSpPr/>
          <p:nvPr/>
        </p:nvSpPr>
        <p:spPr>
          <a:xfrm>
            <a:off x="10257780" y="1689327"/>
            <a:ext cx="1821925" cy="941900"/>
          </a:xfrm>
          <a:prstGeom prst="wedgeEllipseCallout">
            <a:avLst>
              <a:gd name="adj1" fmla="val -128002"/>
              <a:gd name="adj2" fmla="val 1895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Kruisende</a:t>
            </a:r>
            <a:r>
              <a:rPr lang="en-GB" dirty="0"/>
              <a:t> </a:t>
            </a:r>
            <a:r>
              <a:rPr lang="en-GB" dirty="0" err="1"/>
              <a:t>verkeers-stromen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43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Casus - Wasson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9175" cy="4351338"/>
          </a:xfrm>
        </p:spPr>
        <p:txBody>
          <a:bodyPr/>
          <a:lstStyle/>
          <a:p>
            <a:r>
              <a:rPr lang="nl-NL" dirty="0"/>
              <a:t>Hoe komen we tot een contextdiagram in </a:t>
            </a:r>
            <a:r>
              <a:rPr lang="nl-NL" dirty="0" err="1"/>
              <a:t>SysML</a:t>
            </a:r>
            <a:r>
              <a:rPr lang="nl-NL" dirty="0"/>
              <a:t>?</a:t>
            </a:r>
          </a:p>
          <a:p>
            <a:r>
              <a:rPr lang="nl-NL" dirty="0"/>
              <a:t>Wat is de relatie tussen de verschillende parameters en variabelen die zijn gemodelleerd en de echte wereld?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72" y="1119188"/>
            <a:ext cx="6493887" cy="4405312"/>
          </a:xfrm>
        </p:spPr>
      </p:pic>
    </p:spTree>
    <p:extLst>
      <p:ext uri="{BB962C8B-B14F-4D97-AF65-F5344CB8AC3E}">
        <p14:creationId xmlns:p14="http://schemas.microsoft.com/office/powerpoint/2010/main" val="96750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 beweegbare brug – modelleren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Valideren werkomgeving: werkende </a:t>
            </a:r>
            <a:r>
              <a:rPr lang="nl-NL" dirty="0" err="1"/>
              <a:t>Jupyter</a:t>
            </a:r>
            <a:endParaRPr lang="nl-NL" dirty="0"/>
          </a:p>
          <a:p>
            <a:r>
              <a:rPr lang="nl-NL" dirty="0"/>
              <a:t>Casus opdrachten</a:t>
            </a:r>
          </a:p>
          <a:p>
            <a:pPr lvl="1"/>
            <a:r>
              <a:rPr lang="nl-NL" dirty="0"/>
              <a:t>Klassikale opdracht</a:t>
            </a:r>
          </a:p>
          <a:p>
            <a:pPr lvl="1"/>
            <a:r>
              <a:rPr lang="nl-NL" dirty="0"/>
              <a:t>Package structuur</a:t>
            </a:r>
          </a:p>
          <a:p>
            <a:pPr lvl="1"/>
            <a:r>
              <a:rPr lang="nl-NL" dirty="0"/>
              <a:t>Definieer besluit en </a:t>
            </a:r>
            <a:r>
              <a:rPr lang="nl-NL" dirty="0" err="1"/>
              <a:t>requirements</a:t>
            </a:r>
            <a:endParaRPr lang="nl-NL" dirty="0"/>
          </a:p>
          <a:p>
            <a:pPr lvl="1"/>
            <a:r>
              <a:rPr lang="nl-NL" dirty="0" err="1"/>
              <a:t>Decomponeer</a:t>
            </a:r>
            <a:r>
              <a:rPr lang="nl-NL" dirty="0"/>
              <a:t> het brugsysteem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9" y="1947001"/>
            <a:ext cx="3820043" cy="21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Vliegende start met SysML 2.0 - hands-on ervaring -</vt:lpstr>
      <vt:lpstr>Agenda </vt:lpstr>
      <vt:lpstr>Aanleiding </vt:lpstr>
      <vt:lpstr>Leerdoelen </vt:lpstr>
      <vt:lpstr>Presentatoren </vt:lpstr>
      <vt:lpstr>Casus</vt:lpstr>
      <vt:lpstr>Casus beweegbare brug - Probleemstelling</vt:lpstr>
      <vt:lpstr>Casus - Wasson</vt:lpstr>
      <vt:lpstr>Casus beweegbare brug – modelleren</vt:lpstr>
      <vt:lpstr>Wrap-up</vt:lpstr>
      <vt:lpstr>En meer ….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SysML 2.0</dc:title>
  <dc:creator>René Krouwel</dc:creator>
  <cp:lastModifiedBy>Geurts, Wouter</cp:lastModifiedBy>
  <cp:revision>38</cp:revision>
  <cp:lastPrinted>2022-10-02T10:16:21Z</cp:lastPrinted>
  <dcterms:created xsi:type="dcterms:W3CDTF">2022-09-26T10:47:31Z</dcterms:created>
  <dcterms:modified xsi:type="dcterms:W3CDTF">2022-10-05T13:27:30Z</dcterms:modified>
</cp:coreProperties>
</file>