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71" r:id="rId4"/>
    <p:sldId id="272" r:id="rId5"/>
    <p:sldId id="274" r:id="rId6"/>
    <p:sldId id="273" r:id="rId7"/>
    <p:sldId id="275" r:id="rId8"/>
    <p:sldId id="276" r:id="rId9"/>
    <p:sldId id="277" r:id="rId10"/>
    <p:sldId id="278" r:id="rId11"/>
    <p:sldId id="279" r:id="rId12"/>
    <p:sldId id="280" r:id="rId13"/>
    <p:sldId id="270" r:id="rId14"/>
    <p:sldId id="268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9" r:id="rId24"/>
  </p:sldIdLst>
  <p:sldSz cx="12198350" cy="6858000"/>
  <p:notesSz cx="9872663" cy="6742113"/>
  <p:custDataLst>
    <p:tags r:id="rId27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4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98" autoAdjust="0"/>
  </p:normalViewPr>
  <p:slideViewPr>
    <p:cSldViewPr>
      <p:cViewPr varScale="1">
        <p:scale>
          <a:sx n="63" d="100"/>
          <a:sy n="63" d="100"/>
        </p:scale>
        <p:origin x="77" y="451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28" y="-90"/>
      </p:cViewPr>
      <p:guideLst>
        <p:guide orient="horz" pos="2124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0"/>
    <c:plotArea>
      <c:layout>
        <c:manualLayout>
          <c:layoutTarget val="inner"/>
          <c:xMode val="edge"/>
          <c:yMode val="edge"/>
          <c:x val="2.8059681834445901E-2"/>
          <c:y val="2.6620379299796899E-2"/>
          <c:w val="0.85154492710992702"/>
          <c:h val="0.914736676830342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Subject 1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</c:spPr>
          <c:invertIfNegative val="0"/>
          <c:cat>
            <c:strRef>
              <c:f>Blad1!$A$2:$A$5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Blad1!$B$2:$B$5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1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66-4494-A63F-EA40F479FA88}"/>
            </c:ext>
          </c:extLst>
        </c:ser>
        <c:ser>
          <c:idx val="1"/>
          <c:order val="1"/>
          <c:tx>
            <c:strRef>
              <c:f>Blad1!$C$1</c:f>
              <c:strCache>
                <c:ptCount val="1"/>
                <c:pt idx="0">
                  <c:v>Subject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Blad1!$A$2:$A$5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Blad1!$C$2:$C$5</c:f>
              <c:numCache>
                <c:formatCode>General</c:formatCode>
                <c:ptCount val="4"/>
                <c:pt idx="0">
                  <c:v>4</c:v>
                </c:pt>
                <c:pt idx="1">
                  <c:v>2</c:v>
                </c:pt>
                <c:pt idx="2">
                  <c:v>1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66-4494-A63F-EA40F479FA88}"/>
            </c:ext>
          </c:extLst>
        </c:ser>
        <c:ser>
          <c:idx val="2"/>
          <c:order val="2"/>
          <c:tx>
            <c:strRef>
              <c:f>Blad1!$D$1</c:f>
              <c:strCache>
                <c:ptCount val="1"/>
                <c:pt idx="0">
                  <c:v>Subject 3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cat>
            <c:strRef>
              <c:f>Blad1!$A$2:$A$5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Blad1!$D$2:$D$5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4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66-4494-A63F-EA40F479FA88}"/>
            </c:ext>
          </c:extLst>
        </c:ser>
        <c:ser>
          <c:idx val="3"/>
          <c:order val="3"/>
          <c:tx>
            <c:strRef>
              <c:f>Blad1!$E$1</c:f>
              <c:strCache>
                <c:ptCount val="1"/>
                <c:pt idx="0">
                  <c:v>Subject 4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</c:spPr>
          <c:invertIfNegative val="0"/>
          <c:cat>
            <c:strRef>
              <c:f>Blad1!$A$2:$A$5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Blad1!$E$2:$E$5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866-4494-A63F-EA40F479FA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84427968"/>
        <c:axId val="1049558336"/>
      </c:barChart>
      <c:catAx>
        <c:axId val="10844279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049558336"/>
        <c:crosses val="autoZero"/>
        <c:auto val="1"/>
        <c:lblAlgn val="ctr"/>
        <c:lblOffset val="100"/>
        <c:noMultiLvlLbl val="0"/>
      </c:catAx>
      <c:valAx>
        <c:axId val="1049558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844279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91516635971103"/>
          <c:y val="0.39793637690355199"/>
          <c:w val="8.2603364292315407E-2"/>
          <c:h val="0.2041270376787200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68446-54CF-4267-A5BD-FA01909E96A2}" type="datetimeFigureOut">
              <a:rPr lang="nl-NL" smtClean="0"/>
              <a:t>12-12-2022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345F5-224F-42F7-8104-3FF77BEE4C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083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8784-F1F2-4D71-B346-94F94D5EBAA2}" type="datetimeFigureOut">
              <a:rPr lang="nl-NL" smtClean="0"/>
              <a:t>12-12-2022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689225" y="506413"/>
            <a:ext cx="4494213" cy="2527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87267" y="3202504"/>
            <a:ext cx="7898130" cy="30339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ECD43-08E5-4945-BC4F-4857758E978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51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4534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"/>
            <a:ext cx="12198349" cy="4521941"/>
          </a:xfrm>
          <a:solidFill>
            <a:srgbClr val="8592BC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3719335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presentation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4" hasCustomPrompt="1"/>
          </p:nvPr>
        </p:nvSpPr>
        <p:spPr>
          <a:xfrm>
            <a:off x="1490663" y="393461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Subtitle presentation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288" y="4888655"/>
            <a:ext cx="262166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467327" y="3934684"/>
            <a:ext cx="4326359" cy="3941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fld id="{928F9493-D671-4F27-99EF-9D103FC79999}" type="datetime1">
              <a:rPr lang="nl-NL" noProof="0" smtClean="0"/>
              <a:t>12-12-2022</a:t>
            </a:fld>
            <a:endParaRPr lang="en-GB" noProof="0" dirty="0"/>
          </a:p>
        </p:txBody>
      </p: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13" y="6543376"/>
            <a:ext cx="3588750" cy="270000"/>
          </a:xfrm>
          <a:prstGeom prst="rect">
            <a:avLst/>
          </a:prstGeom>
        </p:spPr>
      </p:pic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2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63797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4" name="Tijdelijke aanduiding voor grafiek 3"/>
          <p:cNvSpPr>
            <a:spLocks noGrp="1"/>
          </p:cNvSpPr>
          <p:nvPr>
            <p:ph type="chart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graph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2950967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3" name="Tijdelijke aanduiding voor media 12"/>
          <p:cNvSpPr>
            <a:spLocks noGrp="1"/>
          </p:cNvSpPr>
          <p:nvPr>
            <p:ph type="media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video</a:t>
            </a:r>
          </a:p>
        </p:txBody>
      </p:sp>
      <p:sp>
        <p:nvSpPr>
          <p:cNvPr id="1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317074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4521939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closure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288" y="4888655"/>
            <a:ext cx="262166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13" y="6543376"/>
            <a:ext cx="3588750" cy="270000"/>
          </a:xfrm>
          <a:prstGeom prst="rect">
            <a:avLst/>
          </a:prstGeom>
        </p:spPr>
      </p:pic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30113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3" y="1252836"/>
            <a:ext cx="6846640" cy="4795836"/>
          </a:xfrm>
          <a:noFill/>
        </p:spPr>
        <p:txBody>
          <a:bodyPr vert="horz" wrap="none" lIns="0" tIns="0" rIns="0" bIns="0"/>
          <a:lstStyle>
            <a:lvl1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defRPr sz="2400">
                <a:solidFill>
                  <a:schemeClr val="bg2"/>
                </a:solidFill>
              </a:defRPr>
            </a:lvl1pPr>
            <a:lvl2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tabLst/>
              <a:defRPr sz="2400">
                <a:solidFill>
                  <a:schemeClr val="bg2"/>
                </a:solidFill>
              </a:defRPr>
            </a:lvl6pPr>
            <a:lvl7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7pPr>
            <a:lvl8pPr>
              <a:defRPr>
                <a:solidFill>
                  <a:schemeClr val="bg2"/>
                </a:solidFill>
              </a:defRPr>
            </a:lvl8pPr>
            <a:lvl9pPr>
              <a:defRPr>
                <a:solidFill>
                  <a:schemeClr val="bg2"/>
                </a:solidFill>
              </a:defRPr>
            </a:lvl9pPr>
          </a:lstStyle>
          <a:p>
            <a:pPr lvl="0"/>
            <a:r>
              <a:rPr lang="en-GB" noProof="0" dirty="0"/>
              <a:t>Numbering</a:t>
            </a:r>
          </a:p>
          <a:p>
            <a:pPr lvl="1"/>
            <a:r>
              <a:rPr lang="en-GB" noProof="0" dirty="0"/>
              <a:t>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yellow</a:t>
            </a:r>
          </a:p>
          <a:p>
            <a:pPr lvl="5"/>
            <a:r>
              <a:rPr lang="en-GB" noProof="0" dirty="0"/>
              <a:t>Numbering</a:t>
            </a:r>
          </a:p>
          <a:p>
            <a:pPr lvl="6"/>
            <a:r>
              <a:rPr lang="en-GB" noProof="0" dirty="0"/>
              <a:t>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7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7453634" y="1252538"/>
            <a:ext cx="4339905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grpSp>
        <p:nvGrpSpPr>
          <p:cNvPr id="8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9" name="Rechthoek 8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392346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42613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59685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75%/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7926761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500358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8533755" y="1252538"/>
            <a:ext cx="3259784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030282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50%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5" y="1252538"/>
            <a:ext cx="5592763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2767422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5%/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3534273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611099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141267" y="1252538"/>
            <a:ext cx="7652271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231762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04663" y="1252538"/>
            <a:ext cx="11388876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9258224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218777" cy="6858004"/>
            <a:chOff x="-2" y="-1"/>
            <a:chExt cx="12218777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 rot="10800000">
              <a:off x="5360772" y="3549589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6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614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8" name="Tijdelijke aanduiding voor afbeelding 13"/>
          <p:cNvSpPr>
            <a:spLocks noGrp="1"/>
          </p:cNvSpPr>
          <p:nvPr>
            <p:ph type="pic" sz="quarter" idx="15" hasCustomPrompt="1"/>
          </p:nvPr>
        </p:nvSpPr>
        <p:spPr>
          <a:xfrm>
            <a:off x="6200776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9" name="Tijdelijke aanduiding voor afbeelding 13"/>
          <p:cNvSpPr>
            <a:spLocks noGrp="1"/>
          </p:cNvSpPr>
          <p:nvPr>
            <p:ph type="pic" sz="quarter" idx="16" hasCustomPrompt="1"/>
          </p:nvPr>
        </p:nvSpPr>
        <p:spPr>
          <a:xfrm>
            <a:off x="9098614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3173449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341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179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6982251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04662" y="1252836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7" name="Rechthoek 6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8" name="Rechthoek 7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20" name="Rechthoek 19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2" y="6543376"/>
            <a:ext cx="3588750" cy="270000"/>
          </a:xfrm>
          <a:prstGeom prst="rect">
            <a:avLst/>
          </a:prstGeom>
        </p:spPr>
      </p:pic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98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8" r:id="rId3"/>
    <p:sldLayoutId id="2147483665" r:id="rId4"/>
    <p:sldLayoutId id="2147483661" r:id="rId5"/>
    <p:sldLayoutId id="2147483664" r:id="rId6"/>
    <p:sldLayoutId id="2147483666" r:id="rId7"/>
    <p:sldLayoutId id="2147483662" r:id="rId8"/>
    <p:sldLayoutId id="2147483663" r:id="rId9"/>
    <p:sldLayoutId id="2147483667" r:id="rId10"/>
    <p:sldLayoutId id="2147483668" r:id="rId11"/>
    <p:sldLayoutId id="214748367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i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bg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tekst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Evolution</a:t>
            </a:r>
            <a:r>
              <a:rPr lang="nl-NL" dirty="0"/>
              <a:t> of gas in </a:t>
            </a:r>
            <a:r>
              <a:rPr lang="nl-NL" dirty="0" err="1"/>
              <a:t>newly</a:t>
            </a:r>
            <a:r>
              <a:rPr lang="nl-NL" dirty="0"/>
              <a:t> </a:t>
            </a:r>
            <a:r>
              <a:rPr lang="nl-NL" dirty="0" err="1"/>
              <a:t>formed</a:t>
            </a:r>
            <a:r>
              <a:rPr lang="nl-NL" dirty="0"/>
              <a:t> </a:t>
            </a:r>
            <a:r>
              <a:rPr lang="nl-NL" dirty="0" err="1"/>
              <a:t>stellar</a:t>
            </a:r>
            <a:r>
              <a:rPr lang="nl-NL" dirty="0"/>
              <a:t> clusters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NL" dirty="0" err="1"/>
              <a:t>By</a:t>
            </a:r>
            <a:r>
              <a:rPr lang="nl-NL" dirty="0"/>
              <a:t>: Rick </a:t>
            </a:r>
            <a:r>
              <a:rPr lang="nl-NL" dirty="0" err="1"/>
              <a:t>Dullaart</a:t>
            </a:r>
            <a:r>
              <a:rPr lang="nl-NL" dirty="0"/>
              <a:t>, Rutger Rijnenberg </a:t>
            </a:r>
            <a:r>
              <a:rPr lang="nl-NL" dirty="0" err="1"/>
              <a:t>and</a:t>
            </a:r>
            <a:r>
              <a:rPr lang="nl-NL" dirty="0"/>
              <a:t> Wouter van Tol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7814846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9A483-4408-B23E-C976-87E60315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Dissecting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data</a:t>
            </a:r>
            <a:endParaRPr lang="en-GB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493EF6D-1B4D-BE74-D709-5BBB061D4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/>
              <a:t>V</a:t>
            </a:r>
            <a:r>
              <a:rPr lang="en-GB" dirty="0" err="1"/>
              <a:t>anaf</a:t>
            </a:r>
            <a:r>
              <a:rPr lang="en-GB" dirty="0"/>
              <a:t> </a:t>
            </a:r>
            <a:r>
              <a:rPr lang="en-GB" dirty="0" err="1"/>
              <a:t>hier</a:t>
            </a:r>
            <a:r>
              <a:rPr lang="en-GB" dirty="0"/>
              <a:t> met </a:t>
            </a:r>
            <a:r>
              <a:rPr lang="en-GB" dirty="0" err="1"/>
              <a:t>figuren</a:t>
            </a:r>
            <a:r>
              <a:rPr lang="en-GB" dirty="0"/>
              <a:t> </a:t>
            </a:r>
            <a:r>
              <a:rPr lang="en-GB" dirty="0" err="1"/>
              <a:t>toelichten</a:t>
            </a:r>
            <a:r>
              <a:rPr lang="en-GB" dirty="0"/>
              <a:t> wat er is </a:t>
            </a:r>
            <a:r>
              <a:rPr lang="en-GB" dirty="0" err="1"/>
              <a:t>gebeurd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Energy plot</a:t>
            </a:r>
          </a:p>
          <a:p>
            <a:pPr lvl="1"/>
            <a:r>
              <a:rPr lang="en-GB" dirty="0"/>
              <a:t>Velocity plot (of gas (and maybe bodies if interesting))</a:t>
            </a:r>
          </a:p>
          <a:p>
            <a:pPr lvl="1"/>
            <a:r>
              <a:rPr lang="en-GB" dirty="0"/>
              <a:t>Position (</a:t>
            </a:r>
            <a:r>
              <a:rPr lang="en-GB" dirty="0" err="1"/>
              <a:t>tussen</a:t>
            </a:r>
            <a:r>
              <a:rPr lang="en-GB" dirty="0"/>
              <a:t> alle </a:t>
            </a:r>
            <a:r>
              <a:rPr lang="en-GB" dirty="0" err="1"/>
              <a:t>deeltjes</a:t>
            </a:r>
            <a:r>
              <a:rPr lang="en-GB" dirty="0"/>
              <a:t>? </a:t>
            </a:r>
            <a:r>
              <a:rPr lang="en-GB" dirty="0" err="1"/>
              <a:t>Zoiets</a:t>
            </a:r>
            <a:r>
              <a:rPr lang="en-GB" dirty="0"/>
              <a:t> </a:t>
            </a:r>
            <a:r>
              <a:rPr lang="en-GB" dirty="0" err="1"/>
              <a:t>benoemde</a:t>
            </a:r>
            <a:r>
              <a:rPr lang="en-GB" dirty="0"/>
              <a:t> Gijs) plot</a:t>
            </a:r>
          </a:p>
          <a:p>
            <a:pPr lvl="1"/>
            <a:r>
              <a:rPr lang="en-GB" dirty="0"/>
              <a:t>With and without stellar winds to show effect (if otherwise not clear)</a:t>
            </a:r>
          </a:p>
          <a:p>
            <a:pPr lvl="1"/>
            <a:r>
              <a:rPr lang="en-GB" dirty="0"/>
              <a:t>Number of original gas particles left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0CFF2E4B-7A94-96CA-436C-4748C4075CB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816519F-1B5C-9F45-C613-1006FFAF8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79118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9A483-4408-B23E-C976-87E60315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Conclusions</a:t>
            </a:r>
            <a:endParaRPr lang="en-GB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493EF6D-1B4D-BE74-D709-5BBB061D4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GB" dirty="0"/>
              <a:t>T</a:t>
            </a:r>
          </a:p>
        </p:txBody>
      </p:sp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0CFF2E4B-7A94-96CA-436C-4748C4075CB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816519F-1B5C-9F45-C613-1006FFAF8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768315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9A483-4408-B23E-C976-87E60315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improvement</a:t>
            </a:r>
            <a:endParaRPr lang="en-GB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493EF6D-1B4D-BE74-D709-5BBB061D4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GB" dirty="0"/>
              <a:t>T</a:t>
            </a:r>
          </a:p>
        </p:txBody>
      </p:sp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0CFF2E4B-7A94-96CA-436C-4748C4075CB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816519F-1B5C-9F45-C613-1006FFAF8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7908084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AD943C-1667-1C30-D347-CFD4F9922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E2A2524-277E-DD4D-2062-D34665DD1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9F0D00A-7C19-DF04-FC5B-86E344801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645909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Only text</a:t>
            </a:r>
            <a:endParaRPr lang="nl-NL" dirty="0"/>
          </a:p>
        </p:txBody>
      </p:sp>
      <p:sp>
        <p:nvSpPr>
          <p:cNvPr id="8" name="Tijdelijke aanduiding voor verticale tekst 7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3"/>
            <a:r>
              <a:rPr lang="nl-NL"/>
              <a:t>Lorem ipsum dolor sit amet</a:t>
            </a:r>
          </a:p>
          <a:p>
            <a:pPr lvl="2"/>
            <a:r>
              <a:rPr lang="nl-NL"/>
              <a:t>Consectetuer adipiscing elit. Maecenas porttitor congue massa. </a:t>
            </a:r>
            <a:br>
              <a:rPr lang="nl-NL"/>
            </a:br>
            <a:r>
              <a:rPr lang="nl-NL"/>
              <a:t>Fusce posuere, magna sed pulvinar ultricies.</a:t>
            </a:r>
          </a:p>
          <a:p>
            <a:r>
              <a:rPr lang="nl-NL"/>
              <a:t>Nunc viverra imperdiet enim. </a:t>
            </a:r>
          </a:p>
          <a:p>
            <a:r>
              <a:rPr lang="nl-NL"/>
              <a:t>Fusce est. </a:t>
            </a:r>
          </a:p>
          <a:p>
            <a:r>
              <a:rPr lang="nl-NL"/>
              <a:t>Vivamus a tellus.</a:t>
            </a:r>
          </a:p>
          <a:p>
            <a:pPr lvl="1"/>
            <a:r>
              <a:rPr lang="nl-NL"/>
              <a:t>Pellentesque habitant morbi.</a:t>
            </a:r>
          </a:p>
          <a:p>
            <a:pPr lvl="1"/>
            <a:r>
              <a:rPr lang="nl-NL"/>
              <a:t>Proin pharetra nonummy pede. </a:t>
            </a:r>
          </a:p>
          <a:p>
            <a:pPr lvl="1"/>
            <a:r>
              <a:rPr lang="nl-NL"/>
              <a:t>Mauris et orci.</a:t>
            </a:r>
          </a:p>
          <a:p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4280595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Text</a:t>
            </a:r>
            <a:r>
              <a:rPr lang="nl-NL" dirty="0"/>
              <a:t> dominant, image 25%</a:t>
            </a:r>
          </a:p>
        </p:txBody>
      </p:sp>
      <p:sp>
        <p:nvSpPr>
          <p:cNvPr id="7" name="Tijdelijke aanduiding voor verticale tekst 6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3"/>
            <a:r>
              <a:rPr lang="nl-NL"/>
              <a:t>Lorem ipsum dolor sit amet</a:t>
            </a:r>
          </a:p>
          <a:p>
            <a:pPr lvl="2"/>
            <a:r>
              <a:rPr lang="nl-NL"/>
              <a:t>Consectetuer adipiscing elit. Maecenas porttitor congue massa. </a:t>
            </a:r>
            <a:br>
              <a:rPr lang="nl-NL"/>
            </a:br>
            <a:r>
              <a:rPr lang="nl-NL"/>
              <a:t>Fusce posuere, magna sed pulvinar ultricies.</a:t>
            </a:r>
          </a:p>
          <a:p>
            <a:r>
              <a:rPr lang="nl-NL"/>
              <a:t>Nunc viverra imperdiet enim. </a:t>
            </a:r>
          </a:p>
          <a:p>
            <a:r>
              <a:rPr lang="nl-NL"/>
              <a:t>Fusce est. </a:t>
            </a:r>
          </a:p>
          <a:p>
            <a:r>
              <a:rPr lang="nl-NL"/>
              <a:t>Vivamus a tellus.</a:t>
            </a:r>
          </a:p>
          <a:p>
            <a:pPr lvl="1"/>
            <a:r>
              <a:rPr lang="nl-NL"/>
              <a:t>Pellentesque habitant morbi.</a:t>
            </a:r>
          </a:p>
          <a:p>
            <a:pPr lvl="1"/>
            <a:r>
              <a:rPr lang="nl-NL"/>
              <a:t>Proin pharetra nonummy pede. </a:t>
            </a:r>
          </a:p>
          <a:p>
            <a:pPr lvl="1"/>
            <a:r>
              <a:rPr lang="nl-NL"/>
              <a:t>Mauris et orci.</a:t>
            </a:r>
          </a:p>
          <a:p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15</a:t>
            </a:fld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46121372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Text and image egual, 50%-50%</a:t>
            </a:r>
            <a:endParaRPr lang="nl-NL" dirty="0"/>
          </a:p>
        </p:txBody>
      </p:sp>
      <p:sp>
        <p:nvSpPr>
          <p:cNvPr id="7" name="Tijdelijke aanduiding voor verticale tekst 6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3"/>
            <a:r>
              <a:rPr lang="nl-NL"/>
              <a:t>Lorem ipsum dolor sit amet</a:t>
            </a:r>
          </a:p>
          <a:p>
            <a:pPr lvl="2"/>
            <a:r>
              <a:rPr lang="nl-NL"/>
              <a:t>Consectetuer adipiscing elit. Maecenas porttitor congue massa. Fusce posuere, magna sed </a:t>
            </a:r>
            <a:br>
              <a:rPr lang="nl-NL"/>
            </a:br>
            <a:r>
              <a:rPr lang="nl-NL"/>
              <a:t>pulvinar ultricies.</a:t>
            </a:r>
          </a:p>
          <a:p>
            <a:r>
              <a:rPr lang="nl-NL"/>
              <a:t>Nunc viverra imperdiet enim. </a:t>
            </a:r>
          </a:p>
          <a:p>
            <a:r>
              <a:rPr lang="nl-NL"/>
              <a:t>Fusce est. </a:t>
            </a:r>
          </a:p>
          <a:p>
            <a:r>
              <a:rPr lang="nl-NL"/>
              <a:t>Vivamus a tellus.</a:t>
            </a:r>
          </a:p>
          <a:p>
            <a:pPr lvl="1"/>
            <a:r>
              <a:rPr lang="nl-NL"/>
              <a:t>Pellentesque habitant morbi.</a:t>
            </a:r>
          </a:p>
          <a:p>
            <a:pPr lvl="1"/>
            <a:r>
              <a:rPr lang="nl-NL"/>
              <a:t>Proin pharetra nonummy pede. </a:t>
            </a:r>
          </a:p>
          <a:p>
            <a:pPr lvl="1"/>
            <a:r>
              <a:rPr lang="nl-NL"/>
              <a:t>Mauris et orci.</a:t>
            </a:r>
          </a:p>
          <a:p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16</a:t>
            </a:fld>
            <a:endParaRPr lang="nl-NL"/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47046793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Image dominant, text 25%</a:t>
            </a:r>
            <a:endParaRPr lang="nl-NL" dirty="0"/>
          </a:p>
        </p:txBody>
      </p:sp>
      <p:sp>
        <p:nvSpPr>
          <p:cNvPr id="7" name="Tijdelijke aanduiding voor verticale tekst 6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3"/>
            <a:r>
              <a:rPr lang="nl-NL"/>
              <a:t>Lorem ipsum dolor sit amet</a:t>
            </a:r>
          </a:p>
          <a:p>
            <a:r>
              <a:rPr lang="nl-NL"/>
              <a:t>Nunc viverra imperdiet enim. </a:t>
            </a:r>
          </a:p>
          <a:p>
            <a:r>
              <a:rPr lang="nl-NL"/>
              <a:t>Fusce est. </a:t>
            </a:r>
          </a:p>
          <a:p>
            <a:r>
              <a:rPr lang="nl-NL"/>
              <a:t>Vivamus a tellus.</a:t>
            </a:r>
          </a:p>
          <a:p>
            <a:pPr lvl="1"/>
            <a:r>
              <a:rPr lang="nl-NL"/>
              <a:t>Pellentesque habitant morbi.</a:t>
            </a:r>
          </a:p>
          <a:p>
            <a:pPr lvl="1"/>
            <a:r>
              <a:rPr lang="nl-NL"/>
              <a:t>Proin pharetra nonummy pede. </a:t>
            </a:r>
          </a:p>
          <a:p>
            <a:pPr lvl="1"/>
            <a:r>
              <a:rPr lang="nl-NL"/>
              <a:t>Mauris et orci.</a:t>
            </a:r>
          </a:p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272068-81DC-4C45-9305-5AD5E2019168}" type="slidenum">
              <a:rPr lang="nl-NL" smtClean="0"/>
              <a:pPr/>
              <a:t>17</a:t>
            </a:fld>
            <a:endParaRPr lang="nl-NL"/>
          </a:p>
        </p:txBody>
      </p:sp>
      <p:sp>
        <p:nvSpPr>
          <p:cNvPr id="2" name="Tijdelijke aanduiding voor afbeelding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759912458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Only</a:t>
            </a:r>
            <a:r>
              <a:rPr lang="nl-NL" dirty="0"/>
              <a:t> image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18</a:t>
            </a:fld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588365147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Text and 4 images</a:t>
            </a:r>
            <a:endParaRPr lang="nl-NL" dirty="0"/>
          </a:p>
        </p:txBody>
      </p:sp>
      <p:sp>
        <p:nvSpPr>
          <p:cNvPr id="7" name="Tijdelijke aanduiding voor verticale tekst 6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3"/>
            <a:r>
              <a:rPr lang="nl-NL"/>
              <a:t>Lorem ipsum dolor sit amet</a:t>
            </a:r>
          </a:p>
          <a:p>
            <a:pPr lvl="2"/>
            <a:r>
              <a:rPr lang="nl-NL"/>
              <a:t>Consectetuer adipiscing elit. Maecenas porttitor congue massa. Fusce posuere, magna sed </a:t>
            </a:r>
            <a:br>
              <a:rPr lang="nl-NL"/>
            </a:br>
            <a:r>
              <a:rPr lang="nl-NL"/>
              <a:t>pulvinar ultricies.</a:t>
            </a:r>
          </a:p>
          <a:p>
            <a:r>
              <a:rPr lang="nl-NL"/>
              <a:t>Nunc viverra imperdiet enim. </a:t>
            </a:r>
          </a:p>
          <a:p>
            <a:r>
              <a:rPr lang="nl-NL"/>
              <a:t>Fusce est. </a:t>
            </a:r>
          </a:p>
          <a:p>
            <a:r>
              <a:rPr lang="nl-NL"/>
              <a:t>Vivamus a tellus.</a:t>
            </a:r>
          </a:p>
          <a:p>
            <a:pPr lvl="1"/>
            <a:r>
              <a:rPr lang="nl-NL"/>
              <a:t>Pellentesque habitant morbi.</a:t>
            </a:r>
          </a:p>
          <a:p>
            <a:pPr lvl="1"/>
            <a:r>
              <a:rPr lang="nl-NL"/>
              <a:t>Proin pharetra nonummy pede. </a:t>
            </a:r>
          </a:p>
          <a:p>
            <a:pPr lvl="1"/>
            <a:r>
              <a:rPr lang="nl-NL"/>
              <a:t>Mauris et orci.</a:t>
            </a:r>
          </a:p>
          <a:p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19</a:t>
            </a:fld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jdelijke aanduiding voor afbeelding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Tijdelijke aanduiding voor afbeelding 4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8" name="Tijdelijke aanduiding voor afbeelding 7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196067270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Index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 err="1"/>
              <a:t>Chapter</a:t>
            </a:r>
            <a:endParaRPr lang="nl-NL" dirty="0"/>
          </a:p>
          <a:p>
            <a:r>
              <a:rPr lang="nl-NL" dirty="0" err="1"/>
              <a:t>Chapter</a:t>
            </a:r>
            <a:endParaRPr lang="nl-NL" dirty="0"/>
          </a:p>
          <a:p>
            <a:r>
              <a:rPr lang="nl-NL" dirty="0" err="1"/>
              <a:t>Chapter</a:t>
            </a:r>
            <a:endParaRPr lang="nl-NL" dirty="0"/>
          </a:p>
          <a:p>
            <a:pPr lvl="1"/>
            <a:r>
              <a:rPr lang="nl-NL" dirty="0"/>
              <a:t>Slide name</a:t>
            </a:r>
          </a:p>
          <a:p>
            <a:pPr lvl="1"/>
            <a:r>
              <a:rPr lang="nl-NL" dirty="0"/>
              <a:t>Slide name</a:t>
            </a:r>
          </a:p>
          <a:p>
            <a:r>
              <a:rPr lang="nl-NL" dirty="0" err="1"/>
              <a:t>Chapter</a:t>
            </a:r>
            <a:endParaRPr lang="nl-NL" dirty="0"/>
          </a:p>
          <a:p>
            <a:r>
              <a:rPr lang="nl-NL" dirty="0" err="1"/>
              <a:t>Chapter</a:t>
            </a:r>
            <a:endParaRPr lang="nl-NL" dirty="0"/>
          </a:p>
          <a:p>
            <a:r>
              <a:rPr lang="nl-NL" dirty="0" err="1"/>
              <a:t>Chapter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</a:t>
            </a:fld>
            <a:endParaRPr lang="nl-NL"/>
          </a:p>
        </p:txBody>
      </p:sp>
      <p:sp>
        <p:nvSpPr>
          <p:cNvPr id="5" name="Tijdelijke aanduiding voor afbeelding 4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662105023"/>
      </p:ext>
    </p:extLst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2 images</a:t>
            </a:r>
          </a:p>
        </p:txBody>
      </p:sp>
      <p:sp>
        <p:nvSpPr>
          <p:cNvPr id="7" name="Tijdelijke aanduiding voor verticale tekst 6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3"/>
            <a:r>
              <a:rPr lang="nl-NL"/>
              <a:t>Lorem ipsum dolor sit amet</a:t>
            </a:r>
          </a:p>
          <a:p>
            <a:pPr lvl="2"/>
            <a:r>
              <a:rPr lang="nl-NL"/>
              <a:t>Consectetuer adipiscing elit. Maecenas porttitor congue massa. Fusce posuere, magna sed </a:t>
            </a:r>
            <a:br>
              <a:rPr lang="nl-NL"/>
            </a:br>
            <a:r>
              <a:rPr lang="nl-NL"/>
              <a:t>pulvinar ultricies.</a:t>
            </a:r>
          </a:p>
          <a:p>
            <a:r>
              <a:rPr lang="nl-NL"/>
              <a:t>Nunc viverra imperdiet enim. </a:t>
            </a:r>
          </a:p>
          <a:p>
            <a:r>
              <a:rPr lang="nl-NL"/>
              <a:t>Fusce est. </a:t>
            </a:r>
          </a:p>
          <a:p>
            <a:r>
              <a:rPr lang="nl-NL"/>
              <a:t>Vivamus a tellus.</a:t>
            </a:r>
          </a:p>
          <a:p>
            <a:pPr lvl="1"/>
            <a:r>
              <a:rPr lang="nl-NL"/>
              <a:t>Pellentesque habitant morbi.</a:t>
            </a:r>
          </a:p>
          <a:p>
            <a:pPr lvl="1"/>
            <a:r>
              <a:rPr lang="nl-NL"/>
              <a:t>Proin pharetra nonummy pede. </a:t>
            </a:r>
          </a:p>
          <a:p>
            <a:pPr lvl="1"/>
            <a:r>
              <a:rPr lang="nl-NL"/>
              <a:t>Mauris et orci.</a:t>
            </a:r>
          </a:p>
          <a:p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20</a:t>
            </a:fld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jdelijke aanduiding voor afbeelding 3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247583210"/>
      </p:ext>
    </p:extLst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0" dirty="0" err="1"/>
              <a:t>Graph</a:t>
            </a:r>
            <a:endParaRPr lang="nl-NL" b="0" dirty="0"/>
          </a:p>
        </p:txBody>
      </p:sp>
      <p:graphicFrame>
        <p:nvGraphicFramePr>
          <p:cNvPr id="5" name="Tijdelijke aanduiding voor grafiek 4"/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1280897641"/>
              </p:ext>
            </p:extLst>
          </p:nvPr>
        </p:nvGraphicFramePr>
        <p:xfrm>
          <a:off x="404813" y="1252538"/>
          <a:ext cx="11388725" cy="4795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36342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5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750"/>
                                        <p:tgtEl>
                                          <p:spTgt spid="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5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Chart bld="category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Video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22</a:t>
            </a:fld>
            <a:endParaRPr lang="nl-NL"/>
          </a:p>
        </p:txBody>
      </p:sp>
      <p:sp>
        <p:nvSpPr>
          <p:cNvPr id="3" name="Tijdelijke aanduiding voor media 2"/>
          <p:cNvSpPr>
            <a:spLocks noGrp="1"/>
          </p:cNvSpPr>
          <p:nvPr>
            <p:ph type="media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115279390"/>
      </p:ext>
    </p:extLst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closure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6029914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99AF9D-D7B3-960A-91F1-0E5F2ABA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C3A76C1-B63D-F9A8-D692-CC74FED72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B5EC3ADE-8E9A-F989-22EB-EE0EDA36AC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FD9A632-FFB2-DD08-449A-99F48E8C6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9378714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9A483-4408-B23E-C976-87E60315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Stellar clusters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493EF6D-1B4D-BE74-D709-5BBB061D4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Two branches</a:t>
            </a:r>
          </a:p>
          <a:p>
            <a:r>
              <a:rPr lang="en-US" dirty="0"/>
              <a:t>Explainable with stellar wind or supernovae?</a:t>
            </a:r>
          </a:p>
        </p:txBody>
      </p:sp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0CFF2E4B-7A94-96CA-436C-4748C4075CB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816519F-1B5C-9F45-C613-1006FFAF8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5672527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9A483-4408-B23E-C976-87E60315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</a:t>
            </a:r>
            <a:r>
              <a:rPr lang="en-US" dirty="0"/>
              <a:t> </a:t>
            </a:r>
            <a:r>
              <a:rPr lang="en-GB" dirty="0"/>
              <a:t>question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493EF6D-1B4D-BE74-D709-5BBB061D4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/>
              <a:t>W</a:t>
            </a:r>
            <a:r>
              <a:rPr lang="en-GB" dirty="0"/>
              <a:t>hat is the main source of gas depletion in </a:t>
            </a:r>
            <a:br>
              <a:rPr lang="en-GB" dirty="0"/>
            </a:br>
            <a:r>
              <a:rPr lang="en-GB" dirty="0"/>
              <a:t>open clusters?</a:t>
            </a:r>
          </a:p>
          <a:p>
            <a:pPr lvl="1"/>
            <a:r>
              <a:rPr lang="en-GB" dirty="0"/>
              <a:t>We expect it to be either stellar winds or a supernova.</a:t>
            </a:r>
          </a:p>
        </p:txBody>
      </p:sp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0CFF2E4B-7A94-96CA-436C-4748C4075CB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816519F-1B5C-9F45-C613-1006FFAF8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6818055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4928C5-DEB4-CCDF-801D-2CA6AF01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Approach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9B6F2C4-9D95-173F-6574-EE6A46410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/>
              <a:t>Staat een duidelijke visualisatie van de</a:t>
            </a:r>
            <a:br>
              <a:rPr lang="nl-NL" dirty="0"/>
            </a:br>
            <a:r>
              <a:rPr lang="nl-NL" dirty="0"/>
              <a:t>samenwerkingen binnen AMUSE in het boek.</a:t>
            </a:r>
            <a:br>
              <a:rPr lang="nl-NL" dirty="0"/>
            </a:br>
            <a:r>
              <a:rPr lang="nl-NL" dirty="0"/>
              <a:t>Kunnen die met verwijzing hier toevoegen en</a:t>
            </a:r>
            <a:br>
              <a:rPr lang="nl-NL" dirty="0"/>
            </a:br>
            <a:r>
              <a:rPr lang="nl-NL" dirty="0"/>
              <a:t>de delen die we niet gebruik weghalen (en</a:t>
            </a:r>
            <a:br>
              <a:rPr lang="nl-NL" dirty="0"/>
            </a:br>
            <a:r>
              <a:rPr lang="nl-NL" dirty="0"/>
              <a:t>miss staat </a:t>
            </a:r>
            <a:r>
              <a:rPr lang="nl-NL" dirty="0" err="1"/>
              <a:t>stellar</a:t>
            </a:r>
            <a:r>
              <a:rPr lang="nl-NL" dirty="0"/>
              <a:t> </a:t>
            </a:r>
            <a:r>
              <a:rPr lang="nl-NL" dirty="0" err="1"/>
              <a:t>winds</a:t>
            </a:r>
            <a:r>
              <a:rPr lang="nl-NL" dirty="0"/>
              <a:t> er niet in, die kunnen we </a:t>
            </a:r>
            <a:br>
              <a:rPr lang="nl-NL" dirty="0"/>
            </a:br>
            <a:r>
              <a:rPr lang="nl-NL" dirty="0"/>
              <a:t>op de plek van een andere zetten).</a:t>
            </a:r>
          </a:p>
        </p:txBody>
      </p:sp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AB01FC34-3519-F116-6375-A68A88A529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01358F0-80EF-1905-F4F5-B5E2FD6F1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6</a:t>
            </a:fld>
            <a:endParaRPr lang="nl-NL"/>
          </a:p>
        </p:txBody>
      </p:sp>
      <p:pic>
        <p:nvPicPr>
          <p:cNvPr id="25" name="Afbeelding 24">
            <a:extLst>
              <a:ext uri="{FF2B5EF4-FFF2-40B4-BE49-F238E27FC236}">
                <a16:creationId xmlns:a16="http://schemas.microsoft.com/office/drawing/2014/main" id="{F5C3D279-B7B5-507A-64ED-3464625FC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103" y="476672"/>
            <a:ext cx="5976664" cy="2256660"/>
          </a:xfrm>
          <a:prstGeom prst="rect">
            <a:avLst/>
          </a:prstGeom>
        </p:spPr>
      </p:pic>
      <p:pic>
        <p:nvPicPr>
          <p:cNvPr id="29" name="Afbeelding 28">
            <a:extLst>
              <a:ext uri="{FF2B5EF4-FFF2-40B4-BE49-F238E27FC236}">
                <a16:creationId xmlns:a16="http://schemas.microsoft.com/office/drawing/2014/main" id="{2833928C-C023-685A-8B4F-C2B4B69B7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930" y="3158062"/>
            <a:ext cx="6846641" cy="259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78467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9A483-4408-B23E-C976-87E60315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Initialization</a:t>
            </a:r>
            <a:endParaRPr lang="en-GB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493EF6D-1B4D-BE74-D709-5BBB061D4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Stars</a:t>
            </a:r>
          </a:p>
          <a:p>
            <a:pPr lvl="1"/>
            <a:r>
              <a:rPr lang="nl-NL" dirty="0"/>
              <a:t>Fractal </a:t>
            </a:r>
            <a:r>
              <a:rPr lang="nl-NL" dirty="0" err="1"/>
              <a:t>distribution</a:t>
            </a:r>
            <a:r>
              <a:rPr lang="nl-NL" dirty="0"/>
              <a:t>. (laten zien in figuur?)</a:t>
            </a:r>
          </a:p>
          <a:p>
            <a:pPr lvl="1"/>
            <a:r>
              <a:rPr lang="nl-NL" dirty="0"/>
              <a:t>100 (of 1000) stars.</a:t>
            </a:r>
          </a:p>
          <a:p>
            <a:pPr lvl="1"/>
            <a:r>
              <a:rPr lang="nl-NL" dirty="0"/>
              <a:t>Salpeter </a:t>
            </a:r>
            <a:r>
              <a:rPr lang="nl-NL" dirty="0" err="1"/>
              <a:t>mass</a:t>
            </a:r>
            <a:r>
              <a:rPr lang="nl-NL" dirty="0"/>
              <a:t> </a:t>
            </a:r>
            <a:r>
              <a:rPr lang="nl-NL" dirty="0" err="1"/>
              <a:t>distribution</a:t>
            </a:r>
            <a:r>
              <a:rPr lang="nl-NL" dirty="0"/>
              <a:t>.</a:t>
            </a:r>
          </a:p>
          <a:p>
            <a:pPr lvl="1"/>
            <a:r>
              <a:rPr lang="nl-NL" dirty="0" err="1"/>
              <a:t>Highest</a:t>
            </a:r>
            <a:r>
              <a:rPr lang="nl-NL" dirty="0"/>
              <a:t> </a:t>
            </a:r>
            <a:r>
              <a:rPr lang="nl-NL" dirty="0" err="1"/>
              <a:t>mass</a:t>
            </a:r>
            <a:r>
              <a:rPr lang="nl-NL" dirty="0"/>
              <a:t> star is set </a:t>
            </a:r>
            <a:r>
              <a:rPr lang="nl-NL" dirty="0" err="1"/>
              <a:t>around</a:t>
            </a:r>
            <a:r>
              <a:rPr lang="nl-NL" dirty="0"/>
              <a:t> 30 </a:t>
            </a:r>
            <a:r>
              <a:rPr lang="nl-NL" dirty="0" err="1"/>
              <a:t>solar</a:t>
            </a:r>
            <a:r>
              <a:rPr lang="nl-NL" dirty="0"/>
              <a:t> </a:t>
            </a:r>
            <a:r>
              <a:rPr lang="nl-NL" dirty="0" err="1"/>
              <a:t>masses</a:t>
            </a:r>
            <a:r>
              <a:rPr lang="nl-NL" dirty="0"/>
              <a:t>.</a:t>
            </a:r>
          </a:p>
          <a:p>
            <a:pPr lvl="1"/>
            <a:r>
              <a:rPr lang="nl-NL" dirty="0"/>
              <a:t>Cluster radius of 1 pc.</a:t>
            </a:r>
          </a:p>
          <a:p>
            <a:r>
              <a:rPr lang="nl-NL" dirty="0"/>
              <a:t>Gas</a:t>
            </a:r>
          </a:p>
          <a:p>
            <a:pPr lvl="1"/>
            <a:r>
              <a:rPr lang="en-GB" dirty="0"/>
              <a:t>Plummer sphere distribution</a:t>
            </a:r>
          </a:p>
          <a:p>
            <a:pPr lvl="1"/>
            <a:r>
              <a:rPr lang="en-GB" dirty="0"/>
              <a:t>10.000 gas particles</a:t>
            </a:r>
          </a:p>
          <a:p>
            <a:pPr lvl="1"/>
            <a:r>
              <a:rPr lang="en-GB" dirty="0"/>
              <a:t>Remove gas close to stars, based on star mass, </a:t>
            </a:r>
            <a:br>
              <a:rPr lang="en-GB" dirty="0"/>
            </a:br>
            <a:r>
              <a:rPr lang="en-GB" dirty="0"/>
              <a:t>from low mass to high mass stars</a:t>
            </a:r>
          </a:p>
          <a:p>
            <a:pPr lvl="1"/>
            <a:r>
              <a:rPr lang="en-GB" dirty="0"/>
              <a:t>Star/</a:t>
            </a:r>
            <a:r>
              <a:rPr lang="en-GB" dirty="0" err="1"/>
              <a:t>gass</a:t>
            </a:r>
            <a:r>
              <a:rPr lang="en-GB" dirty="0"/>
              <a:t> mass ratio slightly more than 1</a:t>
            </a:r>
          </a:p>
          <a:p>
            <a:r>
              <a:rPr lang="en-GB" dirty="0"/>
              <a:t>Initialize stellar evolution at virial equilibrium</a:t>
            </a:r>
          </a:p>
        </p:txBody>
      </p:sp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0CFF2E4B-7A94-96CA-436C-4748C4075CB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816519F-1B5C-9F45-C613-1006FFAF8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2837232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9A483-4408-B23E-C976-87E60315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Parameters</a:t>
            </a:r>
            <a:endParaRPr lang="en-GB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493EF6D-1B4D-BE74-D709-5BBB061D4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Others?</a:t>
            </a:r>
          </a:p>
        </p:txBody>
      </p:sp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0CFF2E4B-7A94-96CA-436C-4748C4075CB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816519F-1B5C-9F45-C613-1006FFAF8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8</a:t>
            </a:fld>
            <a:endParaRPr lang="nl-NL"/>
          </a:p>
        </p:txBody>
      </p:sp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1B362EC1-7827-9165-28E1-DCB43171F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092601"/>
              </p:ext>
            </p:extLst>
          </p:nvPr>
        </p:nvGraphicFramePr>
        <p:xfrm>
          <a:off x="626567" y="1460348"/>
          <a:ext cx="6336704" cy="2288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1319647117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857910514"/>
                    </a:ext>
                  </a:extLst>
                </a:gridCol>
              </a:tblGrid>
              <a:tr h="456484">
                <a:tc>
                  <a:txBody>
                    <a:bodyPr/>
                    <a:lstStyle/>
                    <a:p>
                      <a:r>
                        <a:rPr lang="nl-NL" dirty="0"/>
                        <a:t>Timestep (/parameters)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Time (</a:t>
                      </a:r>
                      <a:r>
                        <a:rPr lang="nl-NL" dirty="0" err="1"/>
                        <a:t>Myr</a:t>
                      </a:r>
                      <a:r>
                        <a:rPr lang="nl-NL" dirty="0"/>
                        <a:t>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351276"/>
                  </a:ext>
                </a:extLst>
              </a:tr>
              <a:tr h="366327">
                <a:tc>
                  <a:txBody>
                    <a:bodyPr/>
                    <a:lstStyle/>
                    <a:p>
                      <a:r>
                        <a:rPr lang="nl-NL" dirty="0" err="1"/>
                        <a:t>Gravity</a:t>
                      </a:r>
                      <a:r>
                        <a:rPr lang="nl-NL" dirty="0"/>
                        <a:t> (ph4)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636989"/>
                  </a:ext>
                </a:extLst>
              </a:tr>
              <a:tr h="366327">
                <a:tc>
                  <a:txBody>
                    <a:bodyPr/>
                    <a:lstStyle/>
                    <a:p>
                      <a:r>
                        <a:rPr lang="nl-NL" dirty="0" err="1"/>
                        <a:t>Hydrodynamics</a:t>
                      </a:r>
                      <a:r>
                        <a:rPr lang="nl-NL" dirty="0"/>
                        <a:t> (</a:t>
                      </a:r>
                      <a:r>
                        <a:rPr lang="nl-NL" dirty="0" err="1"/>
                        <a:t>Fi</a:t>
                      </a:r>
                      <a:r>
                        <a:rPr lang="nl-NL" dirty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239675"/>
                  </a:ext>
                </a:extLst>
              </a:tr>
              <a:tr h="366327">
                <a:tc>
                  <a:txBody>
                    <a:bodyPr/>
                    <a:lstStyle/>
                    <a:p>
                      <a:r>
                        <a:rPr lang="nl-NL" dirty="0"/>
                        <a:t>Bridge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086823"/>
                  </a:ext>
                </a:extLst>
              </a:tr>
              <a:tr h="366327">
                <a:tc>
                  <a:txBody>
                    <a:bodyPr/>
                    <a:lstStyle/>
                    <a:p>
                      <a:r>
                        <a:rPr lang="nl-NL" dirty="0" err="1"/>
                        <a:t>Stellar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evolution</a:t>
                      </a:r>
                      <a:r>
                        <a:rPr lang="nl-NL" dirty="0"/>
                        <a:t> (</a:t>
                      </a:r>
                      <a:r>
                        <a:rPr lang="nl-NL" dirty="0" err="1"/>
                        <a:t>SeBa</a:t>
                      </a:r>
                      <a:r>
                        <a:rPr lang="nl-NL" dirty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597400"/>
                  </a:ext>
                </a:extLst>
              </a:tr>
              <a:tr h="366327">
                <a:tc>
                  <a:txBody>
                    <a:bodyPr/>
                    <a:lstStyle/>
                    <a:p>
                      <a:r>
                        <a:rPr lang="nl-NL" dirty="0" err="1"/>
                        <a:t>Stellar</a:t>
                      </a:r>
                      <a:r>
                        <a:rPr lang="nl-NL" dirty="0"/>
                        <a:t> wind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604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069942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9A483-4408-B23E-C976-87E60315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Running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simulation</a:t>
            </a:r>
            <a:endParaRPr lang="en-GB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493EF6D-1B4D-BE74-D709-5BBB061D4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H</a:t>
            </a:r>
            <a:r>
              <a:rPr lang="en-GB" dirty="0" err="1"/>
              <a:t>ier</a:t>
            </a:r>
            <a:r>
              <a:rPr lang="en-GB" dirty="0"/>
              <a:t> op hele slide video </a:t>
            </a:r>
            <a:r>
              <a:rPr lang="en-GB" dirty="0" err="1"/>
              <a:t>afspelen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Of </a:t>
            </a:r>
            <a:r>
              <a:rPr lang="en-GB" dirty="0" err="1"/>
              <a:t>evt</a:t>
            </a:r>
            <a:r>
              <a:rPr lang="en-GB" dirty="0"/>
              <a:t>. </a:t>
            </a:r>
            <a:r>
              <a:rPr lang="en-GB" dirty="0" err="1"/>
              <a:t>aan</a:t>
            </a:r>
            <a:r>
              <a:rPr lang="en-GB" dirty="0"/>
              <a:t> de </a:t>
            </a:r>
            <a:r>
              <a:rPr lang="en-GB" dirty="0" err="1"/>
              <a:t>zijkant</a:t>
            </a:r>
            <a:r>
              <a:rPr lang="en-GB" dirty="0"/>
              <a:t> video </a:t>
            </a:r>
            <a:r>
              <a:rPr lang="en-GB" dirty="0" err="1"/>
              <a:t>afspelen</a:t>
            </a:r>
            <a:r>
              <a:rPr lang="en-GB" dirty="0"/>
              <a:t> met comments </a:t>
            </a:r>
            <a:br>
              <a:rPr lang="en-GB" dirty="0"/>
            </a:br>
            <a:r>
              <a:rPr lang="en-GB" dirty="0" err="1"/>
              <a:t>ernaast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 err="1"/>
              <a:t>Nog</a:t>
            </a:r>
            <a:r>
              <a:rPr lang="en-GB" dirty="0"/>
              <a:t> </a:t>
            </a:r>
            <a:r>
              <a:rPr lang="en-GB" dirty="0" err="1"/>
              <a:t>opmerken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We </a:t>
            </a:r>
            <a:r>
              <a:rPr lang="en-GB" dirty="0" err="1"/>
              <a:t>verwijderen</a:t>
            </a:r>
            <a:r>
              <a:rPr lang="en-GB" dirty="0"/>
              <a:t> </a:t>
            </a:r>
            <a:r>
              <a:rPr lang="en-GB" dirty="0" err="1"/>
              <a:t>gasdeeltjes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ze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ver</a:t>
            </a:r>
            <a:r>
              <a:rPr lang="en-GB" dirty="0"/>
              <a:t> </a:t>
            </a:r>
            <a:r>
              <a:rPr lang="en-GB" dirty="0" err="1"/>
              <a:t>weg</a:t>
            </a:r>
            <a:r>
              <a:rPr lang="en-GB" dirty="0"/>
              <a:t> </a:t>
            </a:r>
            <a:r>
              <a:rPr lang="en-GB" dirty="0" err="1"/>
              <a:t>zijn</a:t>
            </a:r>
            <a:r>
              <a:rPr lang="en-GB" dirty="0"/>
              <a:t>.</a:t>
            </a:r>
          </a:p>
        </p:txBody>
      </p:sp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0CFF2E4B-7A94-96CA-436C-4748C4075CB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816519F-1B5C-9F45-C613-1006FFAF8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1582487"/>
      </p:ext>
    </p:extLst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bce83e47c546ff6ac1b4b362eaa37f0f7a52c"/>
</p:tagLst>
</file>

<file path=ppt/theme/theme1.xml><?xml version="1.0" encoding="utf-8"?>
<a:theme xmlns:a="http://schemas.openxmlformats.org/drawingml/2006/main" name="Corporate template-set Universiteit Leiden">
  <a:themeElements>
    <a:clrScheme name="Universiteit Leiden">
      <a:dk1>
        <a:srgbClr val="000000"/>
      </a:dk1>
      <a:lt1>
        <a:srgbClr val="FFFFFF"/>
      </a:lt1>
      <a:dk2>
        <a:srgbClr val="8592BC"/>
      </a:dk2>
      <a:lt2>
        <a:srgbClr val="001158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Universiteit Leide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08000" tIns="108000" rIns="108000" bIns="108000" rtlCol="0">
        <a:noAutofit/>
      </a:bodyPr>
      <a:lstStyle>
        <a:defPPr>
          <a:defRPr noProof="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13" id="{780304BA-CDCD-8844-8E6E-7902A21ADE0E}" vid="{D3F50A02-835A-6D46-A99D-9C469D429050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16-9-windows-en-met-slidenr</Template>
  <TotalTime>94</TotalTime>
  <Words>662</Words>
  <Application>Microsoft Office PowerPoint</Application>
  <PresentationFormat>Aangepast</PresentationFormat>
  <Paragraphs>144</Paragraphs>
  <Slides>23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8" baseType="lpstr">
      <vt:lpstr>Arial</vt:lpstr>
      <vt:lpstr>Calibri</vt:lpstr>
      <vt:lpstr>Georgia</vt:lpstr>
      <vt:lpstr>Minion</vt:lpstr>
      <vt:lpstr>Corporate template-set Universiteit Leiden</vt:lpstr>
      <vt:lpstr>Evolution of gas in newly formed stellar clusters</vt:lpstr>
      <vt:lpstr>Index</vt:lpstr>
      <vt:lpstr>Introduction</vt:lpstr>
      <vt:lpstr>Stellar clusters</vt:lpstr>
      <vt:lpstr>Research question</vt:lpstr>
      <vt:lpstr>Approach</vt:lpstr>
      <vt:lpstr>Initialization</vt:lpstr>
      <vt:lpstr>Parameters</vt:lpstr>
      <vt:lpstr>Running the simulation</vt:lpstr>
      <vt:lpstr>Dissecting the data</vt:lpstr>
      <vt:lpstr>Conclusions</vt:lpstr>
      <vt:lpstr>Possible improvement</vt:lpstr>
      <vt:lpstr>PowerPoint-presentatie</vt:lpstr>
      <vt:lpstr>Only text</vt:lpstr>
      <vt:lpstr>Text dominant, image 25%</vt:lpstr>
      <vt:lpstr>Text and image egual, 50%-50%</vt:lpstr>
      <vt:lpstr>Image dominant, text 25%</vt:lpstr>
      <vt:lpstr>Only image</vt:lpstr>
      <vt:lpstr>Text and 4 images</vt:lpstr>
      <vt:lpstr>Text and 2 images</vt:lpstr>
      <vt:lpstr>Graph</vt:lpstr>
      <vt:lpstr>Video</vt:lpstr>
      <vt:lpstr>Title closure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presentation</dc:title>
  <dc:creator>Rutger Rijnenberg</dc:creator>
  <cp:lastModifiedBy>Rutger Rijnenberg</cp:lastModifiedBy>
  <cp:revision>6</cp:revision>
  <cp:lastPrinted>2018-11-27T09:56:33Z</cp:lastPrinted>
  <dcterms:created xsi:type="dcterms:W3CDTF">2022-12-11T14:46:38Z</dcterms:created>
  <dcterms:modified xsi:type="dcterms:W3CDTF">2022-12-12T11:45:05Z</dcterms:modified>
</cp:coreProperties>
</file>