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4FDEC56-4D28-4158-A382-BCA6FF0EAF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1869F-7EE8-45CF-A925-DB2C7C9F671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DEC56-4D28-4158-A382-BCA6FF0EAF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1869F-7EE8-45CF-A925-DB2C7C9F671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5" name="文本框 4"/>
          <p:cNvSpPr txBox="1"/>
          <p:nvPr/>
        </p:nvSpPr>
        <p:spPr>
          <a:xfrm>
            <a:off x="1634836" y="2009103"/>
            <a:ext cx="8922328" cy="1107996"/>
          </a:xfrm>
          <a:prstGeom prst="rect">
            <a:avLst/>
          </a:prstGeom>
          <a:noFill/>
        </p:spPr>
        <p:txBody>
          <a:bodyPr wrap="square" rtlCol="0">
            <a:spAutoFit/>
          </a:bodyPr>
          <a:lstStyle/>
          <a:p>
            <a:r>
              <a:rPr lang="en-US" altLang="zh-CN" sz="6600" b="1" dirty="0"/>
              <a:t>Movie booking system</a:t>
            </a:r>
            <a:endParaRPr lang="zh-CN" altLang="en-US" sz="6600" b="1" dirty="0"/>
          </a:p>
        </p:txBody>
      </p:sp>
      <p:sp>
        <p:nvSpPr>
          <p:cNvPr id="2" name="内容占位符 2"/>
          <p:cNvSpPr>
            <a:spLocks noGrp="1"/>
          </p:cNvSpPr>
          <p:nvPr/>
        </p:nvSpPr>
        <p:spPr>
          <a:xfrm>
            <a:off x="6812280" y="4588510"/>
            <a:ext cx="4672330" cy="19577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dirty="0">
                <a:sym typeface="+mn-ea"/>
              </a:rPr>
              <a:t>Team</a:t>
            </a:r>
            <a:r>
              <a:rPr lang="en-US" altLang="zh-CN" sz="2400" dirty="0">
                <a:sym typeface="+mn-ea"/>
              </a:rPr>
              <a:t> </a:t>
            </a:r>
            <a:r>
              <a:rPr lang="en-US" altLang="zh-CN" sz="2400" b="1" dirty="0">
                <a:sym typeface="+mn-ea"/>
              </a:rPr>
              <a:t>members</a:t>
            </a:r>
            <a:r>
              <a:rPr lang="zh-CN" altLang="en-US" sz="2400" b="1" dirty="0">
                <a:sym typeface="+mn-ea"/>
              </a:rPr>
              <a:t>：</a:t>
            </a:r>
            <a:r>
              <a:rPr lang="en-US" altLang="zh-CN" sz="2400" b="1" dirty="0">
                <a:sym typeface="+mn-ea"/>
              </a:rPr>
              <a:t>Zhang li</a:t>
            </a:r>
            <a:endParaRPr lang="en-US" altLang="zh-CN" sz="2400" b="1" dirty="0"/>
          </a:p>
          <a:p>
            <a:pPr marL="0" indent="0">
              <a:buNone/>
            </a:pPr>
            <a:r>
              <a:rPr lang="en-US" altLang="zh-CN" sz="2400" b="1" dirty="0">
                <a:sym typeface="+mn-ea"/>
              </a:rPr>
              <a:t>		       Wang </a:t>
            </a:r>
            <a:r>
              <a:rPr lang="en-US" altLang="zh-CN" sz="2400" b="1" dirty="0" err="1">
                <a:sym typeface="+mn-ea"/>
              </a:rPr>
              <a:t>pei</a:t>
            </a:r>
            <a:r>
              <a:rPr lang="en-US" altLang="zh-CN" sz="2400" b="1" dirty="0">
                <a:sym typeface="+mn-ea"/>
              </a:rPr>
              <a:t> wen</a:t>
            </a:r>
            <a:endParaRPr lang="en-US" altLang="zh-CN" sz="2400" b="1" dirty="0"/>
          </a:p>
          <a:p>
            <a:pPr marL="0" indent="0">
              <a:buNone/>
            </a:pPr>
            <a:r>
              <a:rPr lang="en-US" altLang="zh-CN" sz="2400" b="1" dirty="0">
                <a:sym typeface="+mn-ea"/>
              </a:rPr>
              <a:t>		       Wang </a:t>
            </a:r>
            <a:r>
              <a:rPr lang="en-US" altLang="zh-CN" sz="2400" b="1" dirty="0" err="1">
                <a:sym typeface="+mn-ea"/>
              </a:rPr>
              <a:t>xiu</a:t>
            </a:r>
            <a:r>
              <a:rPr lang="en-US" altLang="zh-CN" sz="2400" b="1" dirty="0">
                <a:sym typeface="+mn-ea"/>
              </a:rPr>
              <a:t> </a:t>
            </a:r>
            <a:r>
              <a:rPr lang="en-US" altLang="zh-CN" sz="2400" b="1" dirty="0" err="1">
                <a:sym typeface="+mn-ea"/>
              </a:rPr>
              <a:t>hua</a:t>
            </a:r>
            <a:endParaRPr lang="en-US" altLang="zh-CN" sz="2400" b="1" dirty="0"/>
          </a:p>
          <a:p>
            <a:pPr marL="0" indent="0">
              <a:buNone/>
            </a:pPr>
            <a:r>
              <a:rPr lang="en-US" altLang="zh-CN" sz="2400" b="1" dirty="0">
                <a:sym typeface="+mn-ea"/>
              </a:rPr>
              <a:t>		       Ma </a:t>
            </a:r>
            <a:r>
              <a:rPr lang="en-US" altLang="zh-CN" sz="2400" b="1" dirty="0" err="1">
                <a:sym typeface="+mn-ea"/>
              </a:rPr>
              <a:t>ming</a:t>
            </a:r>
            <a:r>
              <a:rPr lang="en-US" altLang="zh-CN" sz="2400" b="1" dirty="0">
                <a:sym typeface="+mn-ea"/>
              </a:rPr>
              <a:t> </a:t>
            </a:r>
            <a:r>
              <a:rPr lang="en-US" altLang="zh-CN" sz="2400" b="1" dirty="0" err="1">
                <a:sym typeface="+mn-ea"/>
              </a:rPr>
              <a:t>gao</a:t>
            </a:r>
            <a:endParaRPr lang="zh-CN" altLang="en-US" sz="2400" dirty="0"/>
          </a:p>
          <a:p>
            <a:pPr marL="0" indent="0">
              <a:buNone/>
            </a:pPr>
            <a:endParaRPr lang="zh-CN" altLang="en-US" sz="24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79730" y="287655"/>
            <a:ext cx="8585200" cy="965200"/>
          </a:xfrm>
          <a:solidFill>
            <a:schemeClr val="bg1"/>
          </a:solidFill>
        </p:spPr>
        <p:txBody>
          <a:bodyPr>
            <a:noAutofit/>
          </a:bodyPr>
          <a:lstStyle/>
          <a:p>
            <a:r>
              <a:rPr lang="en-US" altLang="zh-CN" sz="4000" b="1" dirty="0"/>
              <a:t>Introduction to the ticketing system:</a:t>
            </a:r>
            <a:endParaRPr lang="zh-CN" altLang="en-US" sz="4000" dirty="0"/>
          </a:p>
        </p:txBody>
      </p:sp>
      <p:sp>
        <p:nvSpPr>
          <p:cNvPr id="3" name="内容占位符 2"/>
          <p:cNvSpPr>
            <a:spLocks noGrp="1"/>
          </p:cNvSpPr>
          <p:nvPr>
            <p:ph idx="1"/>
          </p:nvPr>
        </p:nvSpPr>
        <p:spPr>
          <a:xfrm>
            <a:off x="379730" y="1871980"/>
            <a:ext cx="10238740" cy="43148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lnSpcReduction="10000"/>
          </a:bodyPr>
          <a:lstStyle/>
          <a:p>
            <a:pPr marL="0" indent="0">
              <a:buNone/>
            </a:pPr>
            <a:r>
              <a:rPr lang="en-US" altLang="zh-CN" sz="3200" dirty="0"/>
              <a:t>    </a:t>
            </a:r>
            <a:r>
              <a:rPr lang="en-US" altLang="zh-CN" sz="3600" dirty="0">
                <a:solidFill>
                  <a:schemeClr val="tx1"/>
                </a:solidFill>
                <a:uFillTx/>
              </a:rPr>
              <a:t>The ticket purchase system of the team is mainly composed of four parts, namely, user login, user registration, movie ticket selection and personal ticket purchase information query.</a:t>
            </a:r>
            <a:endParaRPr lang="en-US" altLang="zh-CN" sz="3600" dirty="0">
              <a:solidFill>
                <a:schemeClr val="tx1"/>
              </a:solidFill>
              <a:uFillTx/>
            </a:endParaRPr>
          </a:p>
          <a:p>
            <a:pPr marL="0" indent="0">
              <a:buNone/>
            </a:pPr>
            <a:r>
              <a:rPr lang="en-US" altLang="zh-CN" sz="3600" dirty="0">
                <a:solidFill>
                  <a:schemeClr val="tx1"/>
                </a:solidFill>
                <a:uFillTx/>
              </a:rPr>
              <a:t> </a:t>
            </a:r>
            <a:endParaRPr lang="en-US" altLang="zh-CN" sz="3600" dirty="0">
              <a:solidFill>
                <a:schemeClr val="tx1"/>
              </a:solidFill>
              <a:uFillTx/>
            </a:endParaRPr>
          </a:p>
          <a:p>
            <a:pPr marL="0" indent="0">
              <a:buNone/>
            </a:pPr>
            <a:r>
              <a:rPr lang="en-US" altLang="zh-CN" sz="3600" dirty="0">
                <a:solidFill>
                  <a:schemeClr val="tx1"/>
                </a:solidFill>
                <a:uFillTx/>
              </a:rPr>
              <a:t>    Among them, wang </a:t>
            </a:r>
            <a:r>
              <a:rPr lang="en-US" altLang="zh-CN" sz="3600" dirty="0" err="1">
                <a:solidFill>
                  <a:schemeClr val="tx1"/>
                </a:solidFill>
                <a:uFillTx/>
              </a:rPr>
              <a:t>xiu</a:t>
            </a:r>
            <a:r>
              <a:rPr lang="en-US" altLang="zh-CN" sz="3600" dirty="0">
                <a:solidFill>
                  <a:schemeClr val="tx1"/>
                </a:solidFill>
                <a:uFillTx/>
              </a:rPr>
              <a:t> </a:t>
            </a:r>
            <a:r>
              <a:rPr lang="en-US" altLang="zh-CN" sz="3600" dirty="0" err="1">
                <a:solidFill>
                  <a:schemeClr val="tx1"/>
                </a:solidFill>
                <a:uFillTx/>
              </a:rPr>
              <a:t>hua</a:t>
            </a:r>
            <a:r>
              <a:rPr lang="en-US" altLang="zh-CN" sz="3600" dirty="0">
                <a:solidFill>
                  <a:schemeClr val="tx1"/>
                </a:solidFill>
                <a:uFillTx/>
              </a:rPr>
              <a:t> is responsible for user login, wang </a:t>
            </a:r>
            <a:r>
              <a:rPr lang="en-US" altLang="zh-CN" sz="3600" dirty="0" err="1">
                <a:solidFill>
                  <a:schemeClr val="tx1"/>
                </a:solidFill>
                <a:uFillTx/>
              </a:rPr>
              <a:t>pei</a:t>
            </a:r>
            <a:r>
              <a:rPr lang="en-US" altLang="zh-CN" sz="3600" dirty="0">
                <a:solidFill>
                  <a:schemeClr val="tx1"/>
                </a:solidFill>
                <a:uFillTx/>
              </a:rPr>
              <a:t> wen is responsible for user registration, zhang li is responsible for movie ticket selection, and ma </a:t>
            </a:r>
            <a:r>
              <a:rPr lang="en-US" altLang="zh-CN" sz="3600" dirty="0" err="1">
                <a:solidFill>
                  <a:schemeClr val="tx1"/>
                </a:solidFill>
                <a:uFillTx/>
              </a:rPr>
              <a:t>ming</a:t>
            </a:r>
            <a:r>
              <a:rPr lang="en-US" altLang="zh-CN" sz="3600" dirty="0">
                <a:solidFill>
                  <a:schemeClr val="tx1"/>
                </a:solidFill>
                <a:uFillTx/>
              </a:rPr>
              <a:t> </a:t>
            </a:r>
            <a:r>
              <a:rPr lang="en-US" altLang="zh-CN" sz="3600" dirty="0" err="1">
                <a:solidFill>
                  <a:schemeClr val="tx1"/>
                </a:solidFill>
                <a:uFillTx/>
              </a:rPr>
              <a:t>gao</a:t>
            </a:r>
            <a:r>
              <a:rPr lang="en-US" altLang="zh-CN" sz="3600" dirty="0">
                <a:solidFill>
                  <a:schemeClr val="tx1"/>
                </a:solidFill>
                <a:uFillTx/>
              </a:rPr>
              <a:t> is responsible for individual ticket purchase information query.</a:t>
            </a:r>
            <a:endParaRPr lang="en-US" altLang="zh-CN" sz="3600" dirty="0">
              <a:solidFill>
                <a:schemeClr val="tx1"/>
              </a:solidFill>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28725" y="1638300"/>
            <a:ext cx="4962525" cy="3286125"/>
          </a:xfrm>
        </p:spPr>
        <p:txBody>
          <a:bodyPr/>
          <a:lstStyle/>
          <a:p>
            <a:pPr marL="0" indent="0">
              <a:buNone/>
            </a:pPr>
            <a:r>
              <a:rPr lang="en-US" altLang="zh-CN" dirty="0"/>
              <a:t>    </a:t>
            </a:r>
            <a:r>
              <a:rPr lang="en-US" altLang="zh-CN" sz="3200" dirty="0"/>
              <a:t>In user login, the user can click "new </a:t>
            </a:r>
            <a:r>
              <a:rPr lang="en-US" altLang="zh-CN" sz="3200" dirty="0" err="1"/>
              <a:t>user?"Button</a:t>
            </a:r>
            <a:r>
              <a:rPr lang="en-US" altLang="zh-CN" sz="3200" dirty="0"/>
              <a:t>, enter the user registration interface for relevant registration, can also enter the account and password, relevant login.</a:t>
            </a:r>
            <a:endParaRPr lang="zh-CN" altLang="en-US" dirty="0"/>
          </a:p>
        </p:txBody>
      </p:sp>
      <p:pic>
        <p:nvPicPr>
          <p:cNvPr id="4" name="图片 3"/>
          <p:cNvPicPr/>
          <p:nvPr/>
        </p:nvPicPr>
        <p:blipFill>
          <a:blip r:embed="rId2"/>
          <a:stretch>
            <a:fillRect/>
          </a:stretch>
        </p:blipFill>
        <p:spPr>
          <a:xfrm>
            <a:off x="6850380" y="1521142"/>
            <a:ext cx="4896000" cy="3816000"/>
          </a:xfrm>
          <a:prstGeom prst="rect">
            <a:avLst/>
          </a:prstGeom>
          <a:noFill/>
          <a:ln>
            <a:noFill/>
          </a:ln>
        </p:spPr>
      </p:pic>
      <p:sp>
        <p:nvSpPr>
          <p:cNvPr id="2" name="内容占位符 2"/>
          <p:cNvSpPr>
            <a:spLocks noGrp="1"/>
          </p:cNvSpPr>
          <p:nvPr/>
        </p:nvSpPr>
        <p:spPr>
          <a:xfrm>
            <a:off x="2333625" y="438785"/>
            <a:ext cx="4962525" cy="982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5" name="内容占位符 2"/>
          <p:cNvSpPr>
            <a:spLocks noGrp="1"/>
          </p:cNvSpPr>
          <p:nvPr/>
        </p:nvSpPr>
        <p:spPr>
          <a:xfrm>
            <a:off x="746125" y="348615"/>
            <a:ext cx="3844290" cy="75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t>1.   Part one</a:t>
            </a:r>
            <a:r>
              <a:rPr lang="zh-CN" altLang="en-US" sz="4400" dirty="0"/>
              <a:t>：</a:t>
            </a:r>
            <a:endParaRPr lang="zh-CN" altLang="en-US" sz="4400" dirty="0"/>
          </a:p>
          <a:p>
            <a:pPr marL="0" indent="0">
              <a:buNone/>
            </a:pPr>
            <a:endParaRPr lang="zh-CN" altLang="en-US" sz="4400" dirty="0"/>
          </a:p>
        </p:txBody>
      </p:sp>
      <p:sp>
        <p:nvSpPr>
          <p:cNvPr id="6" name="内容占位符 2"/>
          <p:cNvSpPr>
            <a:spLocks noGrp="1"/>
          </p:cNvSpPr>
          <p:nvPr/>
        </p:nvSpPr>
        <p:spPr>
          <a:xfrm>
            <a:off x="6850380" y="5763895"/>
            <a:ext cx="4966335" cy="64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a:solidFill>
                  <a:schemeClr val="accent1">
                    <a:lumMod val="50000"/>
                  </a:schemeClr>
                </a:solidFill>
                <a:uFillTx/>
              </a:rPr>
              <a:t>The interface of user login</a:t>
            </a:r>
            <a:endParaRPr lang="en-US" altLang="zh-CN" sz="3200" dirty="0">
              <a:solidFill>
                <a:schemeClr val="accent1">
                  <a:lumMod val="50000"/>
                </a:schemeClr>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alphaModFix amt="30000"/>
          </a:blip>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5257800" cy="3689350"/>
          </a:xfrm>
          <a:noFill/>
        </p:spPr>
        <p:txBody>
          <a:bodyPr>
            <a:normAutofit lnSpcReduction="10000"/>
          </a:bodyPr>
          <a:lstStyle/>
          <a:p>
            <a:pPr marL="0" algn="l">
              <a:lnSpc>
                <a:spcPts val="3360"/>
              </a:lnSpc>
              <a:buClrTx/>
              <a:buSzTx/>
              <a:buNone/>
            </a:pPr>
            <a:r>
              <a:rPr lang="en-US" altLang="zh-CN" sz="3200" dirty="0"/>
              <a:t>   In the user registration, the user's personal information is entered into the database for checking the information when the user logs in.When entering information, add a Regex exception to unify the input criteria.</a:t>
            </a:r>
            <a:endParaRPr lang="en-US" altLang="zh-CN" sz="3200" dirty="0"/>
          </a:p>
        </p:txBody>
      </p:sp>
      <p:pic>
        <p:nvPicPr>
          <p:cNvPr id="4" name="图片 3"/>
          <p:cNvPicPr/>
          <p:nvPr/>
        </p:nvPicPr>
        <p:blipFill>
          <a:blip r:embed="rId2"/>
          <a:stretch>
            <a:fillRect/>
          </a:stretch>
        </p:blipFill>
        <p:spPr>
          <a:xfrm>
            <a:off x="6752590" y="770255"/>
            <a:ext cx="4895850" cy="4415155"/>
          </a:xfrm>
          <a:prstGeom prst="rect">
            <a:avLst/>
          </a:prstGeom>
          <a:noFill/>
          <a:ln>
            <a:noFill/>
          </a:ln>
        </p:spPr>
      </p:pic>
      <p:sp>
        <p:nvSpPr>
          <p:cNvPr id="5" name="内容占位符 2"/>
          <p:cNvSpPr>
            <a:spLocks noGrp="1"/>
          </p:cNvSpPr>
          <p:nvPr/>
        </p:nvSpPr>
        <p:spPr>
          <a:xfrm>
            <a:off x="746125" y="348615"/>
            <a:ext cx="3844290" cy="75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t>2.  Part two</a:t>
            </a:r>
            <a:r>
              <a:rPr lang="zh-CN" altLang="en-US" sz="4400" dirty="0"/>
              <a:t>：</a:t>
            </a:r>
            <a:endParaRPr lang="zh-CN" altLang="en-US" sz="4400" dirty="0"/>
          </a:p>
        </p:txBody>
      </p:sp>
      <p:sp>
        <p:nvSpPr>
          <p:cNvPr id="2" name="内容占位符 2"/>
          <p:cNvSpPr>
            <a:spLocks noGrp="1"/>
          </p:cNvSpPr>
          <p:nvPr/>
        </p:nvSpPr>
        <p:spPr>
          <a:xfrm>
            <a:off x="6096000" y="5514975"/>
            <a:ext cx="5929630" cy="641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a:solidFill>
                  <a:schemeClr val="accent1">
                    <a:lumMod val="50000"/>
                  </a:schemeClr>
                </a:solidFill>
                <a:uFillTx/>
              </a:rPr>
              <a:t>The interface of user registration</a:t>
            </a:r>
            <a:endParaRPr lang="en-US" altLang="zh-CN" sz="3200" dirty="0">
              <a:solidFill>
                <a:schemeClr val="accent1">
                  <a:lumMod val="50000"/>
                </a:schemeClr>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alphaModFix amt="30000"/>
          </a:blip>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23520" y="1480820"/>
            <a:ext cx="6905625" cy="4810760"/>
          </a:xfrm>
          <a:noFill/>
        </p:spPr>
        <p:txBody>
          <a:bodyPr>
            <a:normAutofit fontScale="80000"/>
          </a:bodyPr>
          <a:lstStyle/>
          <a:p>
            <a:pPr marL="0" indent="0" fontAlgn="auto">
              <a:lnSpc>
                <a:spcPts val="3360"/>
              </a:lnSpc>
              <a:buNone/>
            </a:pPr>
            <a:r>
              <a:rPr lang="en-US" altLang="zh-CN" dirty="0"/>
              <a:t>    In choosing a movie ticket, selection of main interface display first, the user can click on the corresponding film, enter the menu, know the film related introduction.</a:t>
            </a:r>
            <a:endParaRPr lang="en-US" altLang="zh-CN" dirty="0"/>
          </a:p>
          <a:p>
            <a:pPr marL="0" indent="0" fontAlgn="auto">
              <a:lnSpc>
                <a:spcPts val="3360"/>
              </a:lnSpc>
              <a:buNone/>
            </a:pPr>
            <a:r>
              <a:rPr lang="en-US" altLang="zh-CN" dirty="0"/>
              <a:t>    Then into the ticketing system, users can choose The Times, click ok, according to this the remaining votes, then choose to buy the ticket number, click ok according to the price, finally click on the confirmation of order, can tell the users to buy the movie information into the database.</a:t>
            </a:r>
            <a:endParaRPr lang="zh-CN" altLang="en-US" dirty="0"/>
          </a:p>
        </p:txBody>
      </p:sp>
      <p:pic>
        <p:nvPicPr>
          <p:cNvPr id="4" name="图片 3"/>
          <p:cNvPicPr/>
          <p:nvPr/>
        </p:nvPicPr>
        <p:blipFill>
          <a:blip r:embed="rId2"/>
          <a:stretch>
            <a:fillRect/>
          </a:stretch>
        </p:blipFill>
        <p:spPr>
          <a:xfrm>
            <a:off x="7029450" y="114300"/>
            <a:ext cx="5018405" cy="5420360"/>
          </a:xfrm>
          <a:prstGeom prst="rect">
            <a:avLst/>
          </a:prstGeom>
          <a:noFill/>
          <a:ln>
            <a:noFill/>
          </a:ln>
        </p:spPr>
      </p:pic>
      <p:sp>
        <p:nvSpPr>
          <p:cNvPr id="5" name="内容占位符 2"/>
          <p:cNvSpPr>
            <a:spLocks noGrp="1"/>
          </p:cNvSpPr>
          <p:nvPr/>
        </p:nvSpPr>
        <p:spPr>
          <a:xfrm>
            <a:off x="746125" y="348615"/>
            <a:ext cx="3844290" cy="75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t>3. Part three</a:t>
            </a:r>
            <a:r>
              <a:rPr lang="zh-CN" altLang="en-US" sz="4400" dirty="0"/>
              <a:t>：</a:t>
            </a:r>
            <a:endParaRPr lang="zh-CN" altLang="en-US" sz="4400" dirty="0"/>
          </a:p>
        </p:txBody>
      </p:sp>
      <p:sp>
        <p:nvSpPr>
          <p:cNvPr id="2" name="内容占位符 2"/>
          <p:cNvSpPr>
            <a:spLocks noGrp="1"/>
          </p:cNvSpPr>
          <p:nvPr/>
        </p:nvSpPr>
        <p:spPr>
          <a:xfrm>
            <a:off x="8317865" y="5663565"/>
            <a:ext cx="2915920" cy="75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solidFill>
                  <a:schemeClr val="accent1">
                    <a:lumMod val="50000"/>
                  </a:schemeClr>
                </a:solidFill>
                <a:uFillTx/>
              </a:rPr>
              <a:t>The Menu</a:t>
            </a:r>
            <a:endParaRPr lang="en-US" altLang="zh-CN" sz="4400" dirty="0">
              <a:solidFill>
                <a:schemeClr val="accent1">
                  <a:lumMod val="50000"/>
                </a:schemeClr>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alphaModFix amt="30000"/>
          </a:blip>
          <a:stretch>
            <a:fillRect/>
          </a:stretch>
        </a:blipFill>
        <a:effectLst/>
      </p:bgPr>
    </p:bg>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49555" y="838200"/>
            <a:ext cx="4896000" cy="3816000"/>
          </a:xfrm>
          <a:prstGeom prst="rect">
            <a:avLst/>
          </a:prstGeom>
          <a:noFill/>
          <a:ln>
            <a:noFill/>
          </a:ln>
        </p:spPr>
      </p:pic>
      <p:pic>
        <p:nvPicPr>
          <p:cNvPr id="6" name="图片 5"/>
          <p:cNvPicPr/>
          <p:nvPr/>
        </p:nvPicPr>
        <p:blipFill>
          <a:blip r:embed="rId3"/>
          <a:stretch>
            <a:fillRect/>
          </a:stretch>
        </p:blipFill>
        <p:spPr>
          <a:xfrm>
            <a:off x="6951980" y="838198"/>
            <a:ext cx="4896000" cy="3816000"/>
          </a:xfrm>
          <a:prstGeom prst="rect">
            <a:avLst/>
          </a:prstGeom>
          <a:noFill/>
          <a:ln>
            <a:noFill/>
          </a:ln>
        </p:spPr>
      </p:pic>
      <p:sp>
        <p:nvSpPr>
          <p:cNvPr id="5" name="内容占位符 2"/>
          <p:cNvSpPr>
            <a:spLocks noGrp="1"/>
          </p:cNvSpPr>
          <p:nvPr/>
        </p:nvSpPr>
        <p:spPr>
          <a:xfrm>
            <a:off x="459105" y="4878070"/>
            <a:ext cx="4250690" cy="721360"/>
          </a:xfrm>
          <a:prstGeom prst="rect">
            <a:avLst/>
          </a:prstGeom>
        </p:spPr>
        <p:txBody>
          <a:bodyPr vert="horz" lIns="91440" tIns="45720" rIns="91440" bIns="45720" rtlCol="0">
            <a:noAutofit/>
          </a:bodyPr>
          <a:p>
            <a:pPr marL="0" indent="0">
              <a:buNone/>
            </a:pPr>
            <a:r>
              <a:rPr lang="en-US" altLang="zh-CN" sz="3200" dirty="0">
                <a:solidFill>
                  <a:schemeClr val="accent1">
                    <a:lumMod val="50000"/>
                  </a:schemeClr>
                </a:solidFill>
                <a:uFillTx/>
              </a:rPr>
              <a:t>The mune for the film</a:t>
            </a:r>
            <a:endParaRPr lang="en-US" altLang="zh-CN" sz="3200" dirty="0">
              <a:solidFill>
                <a:schemeClr val="accent1">
                  <a:lumMod val="50000"/>
                </a:schemeClr>
              </a:solidFill>
              <a:uFillTx/>
            </a:endParaRPr>
          </a:p>
        </p:txBody>
      </p:sp>
      <p:sp>
        <p:nvSpPr>
          <p:cNvPr id="2" name="内容占位符 2"/>
          <p:cNvSpPr>
            <a:spLocks noGrp="1"/>
          </p:cNvSpPr>
          <p:nvPr/>
        </p:nvSpPr>
        <p:spPr>
          <a:xfrm>
            <a:off x="7478395" y="4937760"/>
            <a:ext cx="3843655" cy="601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a:solidFill>
                  <a:schemeClr val="accent1">
                    <a:lumMod val="50000"/>
                  </a:schemeClr>
                </a:solidFill>
                <a:uFillTx/>
                <a:sym typeface="+mn-ea"/>
              </a:rPr>
              <a:t>  T</a:t>
            </a:r>
            <a:r>
              <a:rPr lang="en-US" altLang="zh-CN" sz="3200" dirty="0">
                <a:solidFill>
                  <a:schemeClr val="accent1">
                    <a:lumMod val="50000"/>
                  </a:schemeClr>
                </a:solidFill>
                <a:uFillTx/>
                <a:sym typeface="+mn-ea"/>
              </a:rPr>
              <a:t>icketing system</a:t>
            </a:r>
            <a:endParaRPr lang="en-US" altLang="zh-CN" sz="3200" dirty="0">
              <a:solidFill>
                <a:schemeClr val="accent1">
                  <a:lumMod val="50000"/>
                </a:schemeClr>
              </a:solidFill>
              <a:uFillTx/>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alphaModFix amt="30000"/>
          </a:blip>
          <a:stretch>
            <a:fillRect/>
          </a:stretch>
        </a:blipFill>
        <a:effectLst/>
      </p:bgPr>
    </p:bg>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6532245" y="1444625"/>
            <a:ext cx="4896000" cy="3816000"/>
          </a:xfrm>
          <a:prstGeom prst="rect">
            <a:avLst/>
          </a:prstGeom>
          <a:blipFill>
            <a:blip r:embed="rId1">
              <a:alphaModFix amt="30000"/>
            </a:blip>
            <a:stretch>
              <a:fillRect/>
            </a:stretch>
          </a:blipFill>
          <a:ln>
            <a:noFill/>
          </a:ln>
        </p:spPr>
      </p:pic>
      <p:sp>
        <p:nvSpPr>
          <p:cNvPr id="6" name="文本框 5"/>
          <p:cNvSpPr txBox="1"/>
          <p:nvPr/>
        </p:nvSpPr>
        <p:spPr>
          <a:xfrm>
            <a:off x="665480" y="1659890"/>
            <a:ext cx="5381625" cy="4523105"/>
          </a:xfrm>
          <a:prstGeom prst="rect">
            <a:avLst/>
          </a:prstGeom>
          <a:noFill/>
        </p:spPr>
        <p:txBody>
          <a:bodyPr wrap="square" rtlCol="0">
            <a:spAutoFit/>
          </a:bodyPr>
          <a:lstStyle/>
          <a:p>
            <a:r>
              <a:rPr lang="en-US" altLang="zh-CN" sz="3200" dirty="0"/>
              <a:t>  In the query of personal ticket purchase information, the user can input his/her personal telephone number, click "ok", the program will connect to the database, extract the relevant information of the user's ticket purchase and display it.</a:t>
            </a:r>
            <a:endParaRPr lang="zh-CN" altLang="en-US" sz="3200" dirty="0"/>
          </a:p>
        </p:txBody>
      </p:sp>
      <p:sp>
        <p:nvSpPr>
          <p:cNvPr id="5" name="内容占位符 2"/>
          <p:cNvSpPr>
            <a:spLocks noGrp="1"/>
          </p:cNvSpPr>
          <p:nvPr/>
        </p:nvSpPr>
        <p:spPr>
          <a:xfrm>
            <a:off x="746125" y="348615"/>
            <a:ext cx="3844290" cy="75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t>4. Part four</a:t>
            </a:r>
            <a:r>
              <a:rPr lang="zh-CN" altLang="en-US" sz="4400" dirty="0"/>
              <a:t>：</a:t>
            </a:r>
            <a:endParaRPr lang="zh-CN" altLang="en-US" sz="4400" dirty="0"/>
          </a:p>
        </p:txBody>
      </p:sp>
      <p:sp>
        <p:nvSpPr>
          <p:cNvPr id="3" name="内容占位符 2"/>
          <p:cNvSpPr>
            <a:spLocks noGrp="1"/>
          </p:cNvSpPr>
          <p:nvPr/>
        </p:nvSpPr>
        <p:spPr>
          <a:xfrm>
            <a:off x="6767830" y="5431790"/>
            <a:ext cx="5009515" cy="552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a:solidFill>
                  <a:schemeClr val="accent1">
                    <a:lumMod val="50000"/>
                  </a:schemeClr>
                </a:solidFill>
                <a:uFillTx/>
              </a:rPr>
              <a:t>personal information query</a:t>
            </a:r>
            <a:endParaRPr lang="en-US" altLang="zh-CN" sz="3200" dirty="0">
              <a:solidFill>
                <a:schemeClr val="accent1">
                  <a:lumMod val="50000"/>
                </a:schemeClr>
              </a:solidFill>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0"/>
            <a:lum/>
          </a:blip>
          <a:srcRect/>
          <a:stretch>
            <a:fillRect/>
          </a:stretch>
        </a:blipFill>
        <a:effectLst/>
      </p:bgPr>
    </p:bg>
    <p:spTree>
      <p:nvGrpSpPr>
        <p:cNvPr id="1" name=""/>
        <p:cNvGrpSpPr/>
        <p:nvPr/>
      </p:nvGrpSpPr>
      <p:grpSpPr>
        <a:xfrm>
          <a:off x="0" y="0"/>
          <a:ext cx="0" cy="0"/>
          <a:chOff x="0" y="0"/>
          <a:chExt cx="0" cy="0"/>
        </a:xfrm>
      </p:grpSpPr>
      <p:sp>
        <p:nvSpPr>
          <p:cNvPr id="5" name="内容占位符 2"/>
          <p:cNvSpPr>
            <a:spLocks noGrp="1"/>
          </p:cNvSpPr>
          <p:nvPr/>
        </p:nvSpPr>
        <p:spPr>
          <a:xfrm>
            <a:off x="1474470" y="3192145"/>
            <a:ext cx="9780905" cy="1379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8000" b="1" dirty="0">
                <a:sym typeface="+mn-ea"/>
              </a:rPr>
              <a:t>Thanks for watching</a:t>
            </a:r>
            <a:endParaRPr lang="zh-CN" altLang="en-US" sz="4400" b="1" dirty="0"/>
          </a:p>
          <a:p>
            <a:pPr marL="0" indent="0">
              <a:buNone/>
            </a:pPr>
            <a:endParaRPr lang="zh-CN" altLang="en-US" sz="4400"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1881</Words>
  <Application>WPS 演示</Application>
  <PresentationFormat>宽屏</PresentationFormat>
  <Paragraphs>47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等线</vt:lpstr>
      <vt:lpstr>微软雅黑</vt:lpstr>
      <vt:lpstr>Arial Unicode MS</vt:lpstr>
      <vt:lpstr>等线 Light</vt:lpstr>
      <vt:lpstr>Calibri</vt:lpstr>
      <vt:lpstr>Office 主题​​</vt:lpstr>
      <vt:lpstr>PowerPoint 演示文稿</vt:lpstr>
      <vt:lpstr>Introduction to the ticketing system: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zhang</dc:creator>
  <cp:lastModifiedBy>☆厸璇星★，∽</cp:lastModifiedBy>
  <cp:revision>15</cp:revision>
  <dcterms:created xsi:type="dcterms:W3CDTF">2019-05-21T14:46:00Z</dcterms:created>
  <dcterms:modified xsi:type="dcterms:W3CDTF">2019-05-22T14:36:21Z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