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2" r:id="rId4"/>
    <p:sldId id="263" r:id="rId5"/>
    <p:sldId id="281" r:id="rId6"/>
    <p:sldId id="261" r:id="rId7"/>
    <p:sldId id="258" r:id="rId8"/>
    <p:sldId id="260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67" r:id="rId24"/>
    <p:sldId id="274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8F6-6AD9-4B22-91A3-87734F68B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D46A4-5302-4F85-9A61-02A72251C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D12D-92E6-45B3-B54D-6A3B19BA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211F-43EE-497C-9A52-C23E91EA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8B23-3E18-46FF-9A6E-734CBEFA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3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DED4-0515-41F3-ABB0-B469E054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D864A-F3E9-4D9E-8DF8-E16E1974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CB462-FBF5-4C51-89CA-C2389CF8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1B4C-8A06-4AB3-9C14-9F870F1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3C43-C705-4CDA-B459-7051DC9D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46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00B1F-5618-48C5-AAF7-65140B49F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70CF7-DA14-46A8-9E53-D3CE2359C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6AD8-5352-4EB2-BAEF-C89F8C2F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4BA6-DE57-4339-A484-5DF52742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8F98-1571-4875-9A6D-227C2A87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50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003-78EE-4E58-959B-039DA207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2530-37B4-45D5-9858-61C42F65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B11B-400D-4EEF-8284-49C3512A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0EDB-E8C3-4103-918D-F2F4AAC62DF0}" type="slidenum">
              <a:rPr lang="nl-NL" smtClean="0"/>
              <a:pPr/>
              <a:t>‹#›</a:t>
            </a:fld>
            <a:r>
              <a:rPr lang="nl-NL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44796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1C4F-7207-4020-80F7-C4A23575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364B-903B-49DB-98E2-6242CEC4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E420-4B04-40D8-A7C5-B1040A4E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9EFA-DBD2-4784-90F2-E0E1E8E1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5C826-305B-41CF-985A-18F8FC49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7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FA7F-593C-4467-A652-45814A11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159A-2331-47FC-856C-001FCD49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50C0-D9AE-4CC8-8552-1B1CB87C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101B7-367E-4507-B03A-A60BE19A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8668-949D-4040-9E5D-00C99ABC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62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A246-33BF-4EF9-BBB5-90A5AC03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6DF3-92F0-4169-B034-19ED92841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D3960-0047-4E9A-99C8-3EA5AEC0E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8DF03-DBF9-4E07-BF5C-8B832283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78DEA-9424-4FCD-95E6-768D91EA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F4EE-3893-48A8-890C-FBAFCBA6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04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D4B6-F3D5-4E09-B853-B42517FB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EC349-86B5-4CBB-9C6A-9501EA990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55BFF-5E10-441D-A662-05428E00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45243-7EAE-4C4E-813C-7D41DF74B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46598-11CD-4ACD-B19A-D4103BC75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FB646-4CCB-4551-B332-558D341C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6E5A6-A362-42BB-9EC0-148BBD5A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3A37F-0018-437A-A531-44611469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905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8E19-7E5A-4FF2-9E5C-1F79D586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6A3C8-6809-4524-91A1-422ADE16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FBC4-CEFF-4A34-B933-31EBF39D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51F0D-2E86-4031-8673-5B2E0C0E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58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3FB29-4F7D-41EF-95DA-3246A077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6335C-9EB7-4AB4-BD74-5D61BE8D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F37A-6ED9-451E-9655-8A0C0E6D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22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C2BF-99F3-4874-8747-08B3D521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7E1E-6F8D-4FBC-A624-62A75D3D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21AFD-2E83-4AF2-A8B8-8F694E9B2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645C-D0B1-4284-B0C3-E5C2C043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7032C-D8E3-4E4C-BA9A-91294C95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DF8F-5C76-4ECE-AB9B-7AA605F4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964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090F-5C4A-4F55-B15F-754C6C8F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14E34-8055-44B7-A82E-55342A37B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2ECF-7F7D-4CE6-9E95-745D84863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BE39F-1DF4-4C76-8090-1E24CDEB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988AB-946E-4FEB-837A-AC8BD706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6A03D-8BFD-464E-AB14-92EF4F94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1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7126D-B21A-42A5-B588-6FC7D947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97E4E-B548-4949-8626-29FC5A252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FF64-6FCE-4ECD-8348-E3084C4CF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006B4-A719-4B19-A014-00434E01F6E7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658E-9614-4CAD-8D2E-974C51940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EC8FA-9875-4D02-8528-F4AC39D49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16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318F8-5069-4A88-AB9F-96337333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1FD5-3483-44A1-8DFB-69EB709B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0727"/>
            <a:ext cx="10515600" cy="552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B122-000C-401D-8F29-74E28E628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512A-7775-4EA3-AB06-35D1DA2F9E89}" type="slidenum">
              <a:rPr lang="nl-NL" smtClean="0"/>
              <a:pPr/>
              <a:t>‹#›</a:t>
            </a:fld>
            <a:r>
              <a:rPr lang="nl-NL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6349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602554"/>
            <a:ext cx="10515600" cy="1325563"/>
          </a:xfrm>
        </p:spPr>
        <p:txBody>
          <a:bodyPr>
            <a:noAutofit/>
          </a:bodyPr>
          <a:lstStyle/>
          <a:p>
            <a:r>
              <a:rPr lang="nl-NL" sz="6000" b="1" dirty="0" err="1"/>
              <a:t>Let’s</a:t>
            </a:r>
            <a:r>
              <a:rPr lang="nl-NL" sz="6000" b="1" dirty="0"/>
              <a:t> Blink a LED</a:t>
            </a:r>
            <a:br>
              <a:rPr lang="nl-NL" sz="6000" dirty="0"/>
            </a:br>
            <a:r>
              <a:rPr lang="nl-NL" sz="2800" dirty="0"/>
              <a:t>(in C++, of course)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2" y="3074233"/>
            <a:ext cx="11443854" cy="3309825"/>
          </a:xfrm>
        </p:spPr>
        <p:txBody>
          <a:bodyPr>
            <a:noAutofit/>
          </a:bodyPr>
          <a:lstStyle/>
          <a:p>
            <a:r>
              <a:rPr lang="nl-NL" sz="2400" dirty="0"/>
              <a:t>Wouter van Ooijen </a:t>
            </a:r>
          </a:p>
          <a:p>
            <a:r>
              <a:rPr lang="nl-NL" sz="2400" dirty="0"/>
              <a:t>wouter.vanooijen@hu.nl, wouter@voti.nl</a:t>
            </a:r>
          </a:p>
          <a:p>
            <a:r>
              <a:rPr lang="nl-NL" sz="2400" dirty="0" err="1"/>
              <a:t>Lecturer</a:t>
            </a:r>
            <a:r>
              <a:rPr lang="nl-NL" sz="2400" dirty="0"/>
              <a:t> Computer </a:t>
            </a:r>
            <a:r>
              <a:rPr lang="nl-NL" sz="2400" dirty="0" err="1"/>
              <a:t>Science</a:t>
            </a:r>
            <a:r>
              <a:rPr lang="nl-NL" sz="2400" dirty="0"/>
              <a:t>, HBO-ICT, Hogeschool Utrecht, Netherlands</a:t>
            </a:r>
          </a:p>
          <a:p>
            <a:r>
              <a:rPr lang="nl-NL" sz="2400" dirty="0" err="1"/>
              <a:t>Occasional</a:t>
            </a:r>
            <a:r>
              <a:rPr lang="nl-NL" sz="2400" dirty="0"/>
              <a:t> speaker (Meeting C++, EmBo++, </a:t>
            </a:r>
            <a:r>
              <a:rPr lang="nl-NL" sz="2400" dirty="0" err="1"/>
              <a:t>CoreHard</a:t>
            </a:r>
            <a:r>
              <a:rPr lang="nl-NL" sz="2400" dirty="0"/>
              <a:t>, Accu, …)</a:t>
            </a:r>
          </a:p>
          <a:p>
            <a:r>
              <a:rPr lang="nl-NL" sz="2400" dirty="0"/>
              <a:t>Embedded C++ </a:t>
            </a:r>
            <a:r>
              <a:rPr lang="nl-NL" sz="2400" dirty="0" err="1"/>
              <a:t>promoter</a:t>
            </a:r>
            <a:r>
              <a:rPr lang="nl-NL" sz="2400" dirty="0"/>
              <a:t> (</a:t>
            </a:r>
            <a:r>
              <a:rPr lang="nl-NL" sz="2400" dirty="0" err="1"/>
              <a:t>both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embedded </a:t>
            </a:r>
            <a:r>
              <a:rPr lang="nl-NL" sz="2400" dirty="0" err="1"/>
              <a:t>and</a:t>
            </a:r>
            <a:r>
              <a:rPr lang="nl-NL" sz="2400" dirty="0"/>
              <a:t> C++ </a:t>
            </a:r>
            <a:r>
              <a:rPr lang="nl-NL" sz="2400" dirty="0" err="1"/>
              <a:t>worlds</a:t>
            </a:r>
            <a:r>
              <a:rPr lang="nl-NL" sz="2400" dirty="0"/>
              <a:t> </a:t>
            </a:r>
            <a:r>
              <a:rPr lang="nl-NL" sz="2400" dirty="0" err="1"/>
              <a:t>seem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convincing</a:t>
            </a:r>
            <a:r>
              <a:rPr lang="nl-NL" sz="2400" dirty="0"/>
              <a:t>)</a:t>
            </a:r>
          </a:p>
          <a:p>
            <a:r>
              <a:rPr lang="nl-NL" sz="2400" dirty="0"/>
              <a:t>Code, sheets etc. at www.github.com/wovo/talk-gpio-abstractions</a:t>
            </a:r>
          </a:p>
          <a:p>
            <a:r>
              <a:rPr lang="nl-NL" sz="2400" dirty="0" err="1"/>
              <a:t>Warning</a:t>
            </a:r>
            <a:r>
              <a:rPr lang="nl-NL" sz="2400" dirty="0"/>
              <a:t>: </a:t>
            </a:r>
            <a:r>
              <a:rPr lang="nl-NL" sz="2400" dirty="0" err="1"/>
              <a:t>there</a:t>
            </a:r>
            <a:r>
              <a:rPr lang="nl-NL" sz="2400" dirty="0"/>
              <a:t> </a:t>
            </a:r>
            <a:r>
              <a:rPr lang="nl-NL" sz="2400" dirty="0" err="1"/>
              <a:t>will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 code….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95D4D5-D6D6-47BC-BB46-E25C7B9B1FC2}"/>
              </a:ext>
            </a:extLst>
          </p:cNvPr>
          <p:cNvGrpSpPr/>
          <p:nvPr/>
        </p:nvGrpSpPr>
        <p:grpSpPr>
          <a:xfrm>
            <a:off x="6693763" y="971627"/>
            <a:ext cx="5212112" cy="2774749"/>
            <a:chOff x="8044873" y="971628"/>
            <a:chExt cx="3861002" cy="18916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7E5386-F76B-4F01-B863-4C4691E83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4873" y="971628"/>
              <a:ext cx="1455359" cy="189164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1E5C94-5EFB-412A-A532-A5372D0A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6569" y="1056032"/>
              <a:ext cx="2299306" cy="1349019"/>
            </a:xfrm>
            <a:prstGeom prst="rect">
              <a:avLst/>
            </a:prstGeom>
          </p:spPr>
        </p:pic>
        <p:sp>
          <p:nvSpPr>
            <p:cNvPr id="15" name="Right Arrow 7">
              <a:extLst>
                <a:ext uri="{FF2B5EF4-FFF2-40B4-BE49-F238E27FC236}">
                  <a16:creationId xmlns:a16="http://schemas.microsoft.com/office/drawing/2014/main" id="{3C009941-40B0-4B72-968D-6C7B370BA027}"/>
                </a:ext>
              </a:extLst>
            </p:cNvPr>
            <p:cNvSpPr/>
            <p:nvPr/>
          </p:nvSpPr>
          <p:spPr>
            <a:xfrm rot="10800000">
              <a:off x="8772553" y="1874368"/>
              <a:ext cx="789148" cy="1662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C2F6997E-2633-42B3-92B3-A4AA14F60250}"/>
                </a:ext>
              </a:extLst>
            </p:cNvPr>
            <p:cNvSpPr/>
            <p:nvPr/>
          </p:nvSpPr>
          <p:spPr>
            <a:xfrm rot="21259022">
              <a:off x="9712905" y="1740920"/>
              <a:ext cx="515007" cy="129251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Down Arrow 8">
              <a:extLst>
                <a:ext uri="{FF2B5EF4-FFF2-40B4-BE49-F238E27FC236}">
                  <a16:creationId xmlns:a16="http://schemas.microsoft.com/office/drawing/2014/main" id="{E7003D4F-A17B-446B-B244-5A1874D5709C}"/>
                </a:ext>
              </a:extLst>
            </p:cNvPr>
            <p:cNvSpPr/>
            <p:nvPr/>
          </p:nvSpPr>
          <p:spPr>
            <a:xfrm rot="8420794">
              <a:off x="10178984" y="1901910"/>
              <a:ext cx="173070" cy="66086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F90FEB-FEBF-4171-8B46-146B93A6077E}"/>
              </a:ext>
            </a:extLst>
          </p:cNvPr>
          <p:cNvSpPr txBox="1">
            <a:spLocks/>
          </p:cNvSpPr>
          <p:nvPr/>
        </p:nvSpPr>
        <p:spPr>
          <a:xfrm>
            <a:off x="10090739" y="3318909"/>
            <a:ext cx="772690" cy="22018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HBO-ICT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75F642D-E7E3-4531-9EEB-39D35E189E07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0934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Loop a (large)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times</a:t>
            </a:r>
            <a:endParaRPr lang="nl-NL" dirty="0"/>
          </a:p>
          <a:p>
            <a:r>
              <a:rPr lang="nl-NL" dirty="0"/>
              <a:t>Beware: </a:t>
            </a:r>
            <a:r>
              <a:rPr lang="nl-NL" dirty="0" err="1"/>
              <a:t>the</a:t>
            </a:r>
            <a:r>
              <a:rPr lang="nl-NL" dirty="0"/>
              <a:t> int type on </a:t>
            </a:r>
            <a:r>
              <a:rPr lang="nl-NL" dirty="0" err="1"/>
              <a:t>an</a:t>
            </a:r>
            <a:r>
              <a:rPr lang="nl-NL" dirty="0"/>
              <a:t> AVR8 is </a:t>
            </a:r>
            <a:r>
              <a:rPr lang="nl-NL" dirty="0" err="1"/>
              <a:t>only</a:t>
            </a:r>
            <a:r>
              <a:rPr lang="nl-NL" dirty="0"/>
              <a:t> 16 bits</a:t>
            </a:r>
          </a:p>
          <a:p>
            <a:r>
              <a:rPr lang="nl-NL" dirty="0" err="1"/>
              <a:t>There</a:t>
            </a:r>
            <a:r>
              <a:rPr lang="nl-NL" dirty="0"/>
              <a:t>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prevents</a:t>
            </a:r>
            <a:r>
              <a:rPr lang="nl-NL" dirty="0"/>
              <a:t> </a:t>
            </a:r>
            <a:r>
              <a:rPr lang="nl-NL" dirty="0" err="1"/>
              <a:t>optimizing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loop </a:t>
            </a:r>
            <a:r>
              <a:rPr lang="nl-NL" dirty="0" err="1"/>
              <a:t>away</a:t>
            </a:r>
            <a:r>
              <a:rPr lang="nl-NL" dirty="0"/>
              <a:t> (in </a:t>
            </a:r>
            <a:r>
              <a:rPr lang="nl-NL" dirty="0" err="1"/>
              <a:t>this</a:t>
            </a:r>
            <a:r>
              <a:rPr lang="nl-NL" dirty="0"/>
              <a:t> case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asm</a:t>
            </a:r>
            <a:r>
              <a:rPr lang="nl-NL" dirty="0"/>
              <a:t>( “nop” ) )</a:t>
            </a:r>
          </a:p>
          <a:p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010505" y="3837786"/>
            <a:ext cx="847898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wait a while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BC1F753-9DCE-4100-BDCD-B770FFB5EF32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10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80745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Full blink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282083" y="1071418"/>
            <a:ext cx="9110039" cy="550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pointers to DDRB and PORTB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const DDRB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volatile uint8_t * &gt;( 0x24 );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const PORTB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volatile uint8_t * &gt;( 0x25 );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*DDRB = *DDRB | ( 0b01 &lt;&lt; 5 ); // make PORTB pin 5 an output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| ( 0b01 &lt;&lt; 5 ); // make PORTB pin 5 high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&amp; ~ ( 0b01 &lt;&lt; 5 ); // make PORTB pin 5 low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147B93-1898-47AD-A143-BDE536E6FE8C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11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46468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 </a:t>
            </a:r>
            <a:r>
              <a:rPr lang="nl-NL" dirty="0" err="1"/>
              <a:t>style</a:t>
            </a:r>
            <a:r>
              <a:rPr lang="nl-NL" dirty="0"/>
              <a:t>: </a:t>
            </a:r>
            <a:r>
              <a:rPr lang="nl-NL" dirty="0" err="1"/>
              <a:t>derefenced</a:t>
            </a:r>
            <a:r>
              <a:rPr lang="nl-NL" dirty="0"/>
              <a:t> pointer macro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037138" y="1259162"/>
            <a:ext cx="8478982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DDRB  ( * (volatile uint8_t *) 0x24 )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PORTB ( * (volatile uint8_t *) 0x25 )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DDRB = DDRB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PORTB = PORTB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PORTB = PORTB &amp; ~( 0b01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EBF164-E520-4D26-A47F-A56EFC2E8F3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12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4710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manufacturers</a:t>
            </a:r>
            <a:r>
              <a:rPr lang="nl-NL" dirty="0"/>
              <a:t> 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037138" y="1259162"/>
            <a:ext cx="847898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avr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io.h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~( 0b01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D444D9-4747-402E-B02A-0627B7E6999F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13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9D79FA-6EFB-4B48-975F-7520A887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Who</a:t>
            </a:r>
            <a:r>
              <a:rPr lang="nl-NL" dirty="0"/>
              <a:t> wants </a:t>
            </a:r>
            <a:r>
              <a:rPr lang="nl-NL" dirty="0" err="1"/>
              <a:t>to</a:t>
            </a:r>
            <a:r>
              <a:rPr lang="nl-NL" dirty="0"/>
              <a:t> type in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those</a:t>
            </a:r>
            <a:r>
              <a:rPr lang="nl-NL" dirty="0"/>
              <a:t> </a:t>
            </a:r>
            <a:r>
              <a:rPr lang="nl-NL" dirty="0" err="1"/>
              <a:t>addresses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443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Abstraction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01A1-755F-40CD-B2BC-804FD603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a blink </a:t>
            </a:r>
            <a:r>
              <a:rPr lang="nl-NL" b="1" dirty="0" err="1"/>
              <a:t>function</a:t>
            </a:r>
            <a:r>
              <a:rPr lang="nl-NL" dirty="0"/>
              <a:t>! - But </a:t>
            </a:r>
            <a:r>
              <a:rPr lang="nl-NL" dirty="0" err="1"/>
              <a:t>how</a:t>
            </a:r>
            <a:r>
              <a:rPr lang="nl-NL" dirty="0"/>
              <a:t> do we pass </a:t>
            </a:r>
            <a:r>
              <a:rPr lang="nl-NL" dirty="0" err="1"/>
              <a:t>the</a:t>
            </a:r>
            <a:r>
              <a:rPr lang="nl-NL" dirty="0"/>
              <a:t> pin?</a:t>
            </a:r>
          </a:p>
          <a:p>
            <a:pPr marL="0" indent="0">
              <a:buNone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a </a:t>
            </a:r>
            <a:r>
              <a:rPr lang="nl-NL" dirty="0" err="1"/>
              <a:t>global</a:t>
            </a:r>
            <a:r>
              <a:rPr lang="nl-NL" dirty="0"/>
              <a:t> </a:t>
            </a:r>
            <a:r>
              <a:rPr lang="nl-NL" dirty="0" err="1"/>
              <a:t>definition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</a:t>
            </a:r>
            <a:r>
              <a:rPr lang="nl-NL" dirty="0" err="1"/>
              <a:t>an</a:t>
            </a:r>
            <a:r>
              <a:rPr lang="nl-NL" dirty="0"/>
              <a:t> integer, </a:t>
            </a:r>
            <a:r>
              <a:rPr lang="nl-NL" dirty="0" err="1"/>
              <a:t>enum</a:t>
            </a:r>
            <a:r>
              <a:rPr lang="nl-NL" dirty="0"/>
              <a:t>, or </a:t>
            </a:r>
            <a:r>
              <a:rPr lang="nl-NL" dirty="0" err="1"/>
              <a:t>another</a:t>
            </a:r>
            <a:r>
              <a:rPr lang="nl-NL" dirty="0"/>
              <a:t> ‘</a:t>
            </a:r>
            <a:r>
              <a:rPr lang="nl-NL" dirty="0" err="1"/>
              <a:t>closed</a:t>
            </a:r>
            <a:r>
              <a:rPr lang="nl-NL" dirty="0"/>
              <a:t>’ </a:t>
            </a:r>
            <a:r>
              <a:rPr lang="nl-NL" dirty="0" err="1"/>
              <a:t>value</a:t>
            </a:r>
            <a:r>
              <a:rPr lang="nl-NL" dirty="0"/>
              <a:t> (C </a:t>
            </a:r>
            <a:r>
              <a:rPr lang="nl-NL" dirty="0" err="1"/>
              <a:t>style</a:t>
            </a:r>
            <a:r>
              <a:rPr lang="nl-N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</a:t>
            </a:r>
            <a:r>
              <a:rPr lang="nl-NL" dirty="0" err="1"/>
              <a:t>an</a:t>
            </a:r>
            <a:r>
              <a:rPr lang="nl-NL" dirty="0"/>
              <a:t> object (OO)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</a:t>
            </a:r>
            <a:r>
              <a:rPr lang="nl-NL" dirty="0" err="1"/>
              <a:t>an</a:t>
            </a:r>
            <a:r>
              <a:rPr lang="nl-NL" dirty="0"/>
              <a:t> NTTP (Non Type Template Parameter)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7326FA-DC59-417F-8F4B-86E1A6F599E9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14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50259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(</a:t>
            </a:r>
            <a:r>
              <a:rPr lang="nl-NL" dirty="0" err="1"/>
              <a:t>global</a:t>
            </a:r>
            <a:r>
              <a:rPr lang="nl-NL" dirty="0"/>
              <a:t>) </a:t>
            </a:r>
            <a:r>
              <a:rPr lang="nl-NL" dirty="0" err="1"/>
              <a:t>macros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LED_DDR     DDRB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LED_PORT    PORTB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LED_MASK    ( 0b01 &lt;&lt; 5 )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LED_DDR = LED_DDR|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LED_PORT = LED_PORT | LED_MASK;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LED_PORT = LED_PORT &amp; ~ LED_MASK;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Yes, </a:t>
            </a:r>
            <a:r>
              <a:rPr lang="nl-NL" dirty="0" err="1"/>
              <a:t>ugly</a:t>
            </a:r>
            <a:r>
              <a:rPr lang="nl-NL" dirty="0"/>
              <a:t>! But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3866B-BE33-4716-8FCF-0C9912A0C8C3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15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03292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identifing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pin {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b0, b1, b2, b3, b4, b5, b6, b7,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c0, c1, c2, c3, c4, c5, c6, c7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blink( pin p ){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pin_mode_output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(;;){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p, 1 );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uint32_t i = 0; i &lt; 500'000; ++i ){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"nop" );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p, 0 );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uint32_t i = 0; i &lt; 500'000; ++i ){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"nop" );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	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blink( pin::b5 );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Widely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(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wiring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30EB-A474-4A2E-AFCE-94AEABAD70E9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16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68037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identifing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303469" y="1161508"/>
            <a:ext cx="8478982" cy="5478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 uint8_t &amp; direction;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 uint8_t &amp; data;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uint8_t mask;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DDRB, PORTB, ( 0b01 &lt;&lt; 0 )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DDRC, PORTC, ( 0b01 &lt;&lt; 7 )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pin_mode_output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 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info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pin p, bool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info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B405C2-1765-4FC3-BE73-1184E670A9CF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17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53837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OO: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 &amp; 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p.mode_output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( 1 );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( 0 );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auto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 = gpio_atmega328( pin::b5 );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blink(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common (</a:t>
            </a:r>
            <a:r>
              <a:rPr lang="nl-NL" dirty="0" err="1"/>
              <a:t>not</a:t>
            </a:r>
            <a:r>
              <a:rPr lang="nl-NL" dirty="0"/>
              <a:t> 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8286-67DE-4BEA-A19A-2879DCFB346B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18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303814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object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38407" y="1080296"/>
            <a:ext cx="10154465" cy="5693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 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 void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 void write( bool value ) =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atmega328_gpio : public gpio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info;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atmega328_gpio( pin p ): info(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 int &gt;( p ) ] ) {}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override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write( bool value ) override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 value ){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BB5FED-5341-4CA0-ABCE-1E5542614BCA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19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1694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blink a 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6301"/>
            <a:ext cx="10515600" cy="2640661"/>
          </a:xfrm>
        </p:spPr>
        <p:txBody>
          <a:bodyPr/>
          <a:lstStyle/>
          <a:p>
            <a:r>
              <a:rPr lang="nl-NL" dirty="0"/>
              <a:t>“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” of </a:t>
            </a:r>
            <a:r>
              <a:rPr lang="nl-NL" dirty="0" err="1"/>
              <a:t>mico</a:t>
            </a:r>
            <a:r>
              <a:rPr lang="nl-NL" dirty="0"/>
              <a:t>-controller </a:t>
            </a:r>
            <a:r>
              <a:rPr lang="nl-NL" dirty="0" err="1"/>
              <a:t>programming</a:t>
            </a:r>
            <a:endParaRPr lang="nl-NL" dirty="0"/>
          </a:p>
          <a:p>
            <a:r>
              <a:rPr lang="nl-NL" dirty="0" err="1"/>
              <a:t>Illustrates</a:t>
            </a:r>
            <a:r>
              <a:rPr lang="nl-NL" dirty="0"/>
              <a:t> low-level </a:t>
            </a:r>
            <a:r>
              <a:rPr lang="nl-NL" dirty="0" err="1"/>
              <a:t>abstraction</a:t>
            </a:r>
            <a:r>
              <a:rPr lang="nl-NL" dirty="0"/>
              <a:t> (</a:t>
            </a:r>
            <a:r>
              <a:rPr lang="nl-NL" dirty="0" err="1"/>
              <a:t>that</a:t>
            </a:r>
            <a:r>
              <a:rPr lang="nl-NL" dirty="0"/>
              <a:t> is: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pass a GPIO pin)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8" name="Picture 4" descr="Blinking led using arduino.">
            <a:extLst>
              <a:ext uri="{FF2B5EF4-FFF2-40B4-BE49-F238E27FC236}">
                <a16:creationId xmlns:a16="http://schemas.microsoft.com/office/drawing/2014/main" id="{2EC27CE4-4FC4-473E-86AB-A1A4BB7D7D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10" y="664563"/>
            <a:ext cx="4645090" cy="262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A401C6-AB90-4738-A83B-F4A2C1EBBEC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BEBB2A-2A3D-4AF9-87AB-C2483F080599}"/>
              </a:ext>
            </a:extLst>
          </p:cNvPr>
          <p:cNvSpPr txBox="1">
            <a:spLocks/>
          </p:cNvSpPr>
          <p:nvPr/>
        </p:nvSpPr>
        <p:spPr>
          <a:xfrm>
            <a:off x="966117" y="5929746"/>
            <a:ext cx="10515600" cy="792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LED: a Light Emitting Diode; a </a:t>
            </a:r>
            <a:r>
              <a:rPr lang="nl-NL" dirty="0" err="1"/>
              <a:t>thingy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lights</a:t>
            </a:r>
            <a:r>
              <a:rPr lang="nl-NL" dirty="0"/>
              <a:t> up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pass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direction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36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a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is_gpio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blink(){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P::mode_output();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P::write( 1 );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P::write( 0 );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blink&lt;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gpio&lt; pin::b5 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56DBA5-F7DA-4A99-82D4-A0FD7F366AD7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20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B313D5-883D-46EB-B68E-B06B49CD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Much</a:t>
            </a:r>
            <a:r>
              <a:rPr lang="nl-NL" dirty="0"/>
              <a:t> like </a:t>
            </a:r>
            <a:r>
              <a:rPr lang="nl-NL" dirty="0" err="1"/>
              <a:t>an</a:t>
            </a:r>
            <a:r>
              <a:rPr lang="nl-NL" dirty="0"/>
              <a:t> object, but </a:t>
            </a:r>
            <a:r>
              <a:rPr lang="nl-NL" dirty="0" err="1"/>
              <a:t>everything</a:t>
            </a:r>
            <a:r>
              <a:rPr lang="nl-NL" dirty="0"/>
              <a:t> is </a:t>
            </a:r>
            <a:r>
              <a:rPr lang="nl-NL" dirty="0" err="1"/>
              <a:t>static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62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a class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190928" y="1054959"/>
            <a:ext cx="8478982" cy="5693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 pin P &gt;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gpio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info = 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const 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gpio_marker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write( bool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is_gpio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requires { T::gpio_marker; };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0CF2FA-0E26-418B-9000-80FAA3B37A54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21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82243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CAEC-EFE1-40B3-8552-2EDAD488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Comparing</a:t>
            </a:r>
            <a:r>
              <a:rPr lang="nl-NL" dirty="0"/>
              <a:t> GPIO passing </a:t>
            </a:r>
            <a:r>
              <a:rPr lang="nl-NL" dirty="0" err="1"/>
              <a:t>mechanisms</a:t>
            </a:r>
            <a:endParaRPr lang="nl-N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F3D2EC-7D04-4593-B36F-6C7B2937F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07403"/>
              </p:ext>
            </p:extLst>
          </p:nvPr>
        </p:nvGraphicFramePr>
        <p:xfrm>
          <a:off x="330535" y="1207624"/>
          <a:ext cx="11279574" cy="428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62">
                  <a:extLst>
                    <a:ext uri="{9D8B030D-6E8A-4147-A177-3AD203B41FA5}">
                      <a16:colId xmlns:a16="http://schemas.microsoft.com/office/drawing/2014/main" val="1483432228"/>
                    </a:ext>
                  </a:extLst>
                </a:gridCol>
                <a:gridCol w="990307">
                  <a:extLst>
                    <a:ext uri="{9D8B030D-6E8A-4147-A177-3AD203B41FA5}">
                      <a16:colId xmlns:a16="http://schemas.microsoft.com/office/drawing/2014/main" val="2561776561"/>
                    </a:ext>
                  </a:extLst>
                </a:gridCol>
                <a:gridCol w="1167147">
                  <a:extLst>
                    <a:ext uri="{9D8B030D-6E8A-4147-A177-3AD203B41FA5}">
                      <a16:colId xmlns:a16="http://schemas.microsoft.com/office/drawing/2014/main" val="4150781641"/>
                    </a:ext>
                  </a:extLst>
                </a:gridCol>
                <a:gridCol w="2881649">
                  <a:extLst>
                    <a:ext uri="{9D8B030D-6E8A-4147-A177-3AD203B41FA5}">
                      <a16:colId xmlns:a16="http://schemas.microsoft.com/office/drawing/2014/main" val="3692811487"/>
                    </a:ext>
                  </a:extLst>
                </a:gridCol>
                <a:gridCol w="1366982">
                  <a:extLst>
                    <a:ext uri="{9D8B030D-6E8A-4147-A177-3AD203B41FA5}">
                      <a16:colId xmlns:a16="http://schemas.microsoft.com/office/drawing/2014/main" val="1606734157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0083654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42136971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3235842392"/>
                    </a:ext>
                  </a:extLst>
                </a:gridCol>
              </a:tblGrid>
              <a:tr h="1020737">
                <a:tc>
                  <a:txBody>
                    <a:bodyPr/>
                    <a:lstStyle/>
                    <a:p>
                      <a:r>
                        <a:rPr lang="nl-NL" dirty="0"/>
                        <a:t>Pass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Blink code </a:t>
                      </a:r>
                      <a:r>
                        <a:rPr lang="nl-NL" dirty="0" err="1"/>
                        <a:t>size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Used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Extensible</a:t>
                      </a:r>
                      <a:r>
                        <a:rPr lang="nl-NL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Run-time </a:t>
                      </a:r>
                      <a:r>
                        <a:rPr lang="nl-NL" dirty="0" err="1"/>
                        <a:t>flexible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Dangling</a:t>
                      </a:r>
                      <a:r>
                        <a:rPr lang="nl-NL" dirty="0"/>
                        <a:t> ref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89147"/>
                  </a:ext>
                </a:extLst>
              </a:tr>
              <a:tr h="884149">
                <a:tc>
                  <a:txBody>
                    <a:bodyPr/>
                    <a:lstStyle/>
                    <a:p>
                      <a:r>
                        <a:rPr lang="nl-NL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Ugly</a:t>
                      </a:r>
                      <a:r>
                        <a:rPr lang="nl-NL" dirty="0"/>
                        <a:t>, but </a:t>
                      </a:r>
                      <a:r>
                        <a:rPr lang="nl-NL" dirty="0" err="1"/>
                        <a:t>often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used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when</a:t>
                      </a:r>
                      <a:r>
                        <a:rPr lang="nl-NL" dirty="0"/>
                        <a:t> speed is </a:t>
                      </a:r>
                      <a:r>
                        <a:rPr lang="nl-NL" dirty="0" err="1"/>
                        <a:t>required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</a:t>
                      </a:r>
                      <a:r>
                        <a:rPr lang="nl-NL" baseline="30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85704"/>
                  </a:ext>
                </a:extLst>
              </a:tr>
              <a:tr h="608143">
                <a:tc>
                  <a:txBody>
                    <a:bodyPr/>
                    <a:lstStyle/>
                    <a:p>
                      <a:r>
                        <a:rPr lang="nl-NL" dirty="0" err="1"/>
                        <a:t>identifier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Standard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non-OO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39786"/>
                  </a:ext>
                </a:extLst>
              </a:tr>
              <a:tr h="714517">
                <a:tc>
                  <a:txBody>
                    <a:bodyPr/>
                    <a:lstStyle/>
                    <a:p>
                      <a:r>
                        <a:rPr lang="nl-NL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C++, </a:t>
                      </a:r>
                      <a:r>
                        <a:rPr lang="nl-NL" dirty="0" err="1"/>
                        <a:t>objects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Standard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60337"/>
                  </a:ext>
                </a:extLst>
              </a:tr>
              <a:tr h="1020737">
                <a:tc>
                  <a:txBody>
                    <a:bodyPr/>
                    <a:lstStyle/>
                    <a:p>
                      <a:r>
                        <a:rPr lang="nl-NL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C++,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Only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used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some</a:t>
                      </a:r>
                      <a:r>
                        <a:rPr lang="nl-NL" dirty="0"/>
                        <a:t> (Odin Holmes, Wouter van Ooijen, </a:t>
                      </a:r>
                      <a:r>
                        <a:rPr lang="nl-NL" dirty="0" err="1"/>
                        <a:t>Roboterclub</a:t>
                      </a:r>
                      <a:r>
                        <a:rPr lang="nl-NL" dirty="0"/>
                        <a:t> Aachen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66298"/>
                  </a:ext>
                </a:extLst>
              </a:tr>
            </a:tbl>
          </a:graphicData>
        </a:graphic>
      </p:graphicFrame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3EFB49-3BCF-4C49-92E0-DFB0DDA10156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22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1AC114-CF00-4FFB-8F51-8922F805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5786582"/>
            <a:ext cx="10515600" cy="9359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aseline="30000" dirty="0"/>
              <a:t>$</a:t>
            </a:r>
            <a:r>
              <a:rPr lang="nl-NL" dirty="0"/>
              <a:t> Depends on </a:t>
            </a:r>
            <a:r>
              <a:rPr lang="nl-NL" dirty="0" err="1"/>
              <a:t>the</a:t>
            </a:r>
            <a:r>
              <a:rPr lang="nl-NL" dirty="0"/>
              <a:t> macro </a:t>
            </a:r>
            <a:r>
              <a:rPr lang="nl-NL" dirty="0" err="1"/>
              <a:t>abstraction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* LTO </a:t>
            </a:r>
            <a:r>
              <a:rPr lang="nl-NL" dirty="0" err="1"/>
              <a:t>might</a:t>
            </a:r>
            <a:r>
              <a:rPr lang="nl-NL" dirty="0"/>
              <a:t> or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547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CAEC-EFE1-40B3-8552-2EDAD488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 </a:t>
            </a:r>
            <a:r>
              <a:rPr lang="nl-NL" dirty="0" err="1"/>
              <a:t>so</a:t>
            </a:r>
            <a:r>
              <a:rPr lang="nl-NL" dirty="0"/>
              <a:t> far,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maybe</a:t>
            </a:r>
            <a:r>
              <a:rPr lang="nl-NL" dirty="0"/>
              <a:t> even A?</a:t>
            </a:r>
          </a:p>
        </p:txBody>
      </p:sp>
      <p:pic>
        <p:nvPicPr>
          <p:cNvPr id="2050" name="Picture 2" descr="FrailSafe - Q&amp;amp;A">
            <a:extLst>
              <a:ext uri="{FF2B5EF4-FFF2-40B4-BE49-F238E27FC236}">
                <a16:creationId xmlns:a16="http://schemas.microsoft.com/office/drawing/2014/main" id="{D5230F76-3701-43E0-9ADB-3AB8E422C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4" y="1162049"/>
            <a:ext cx="538162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8A69DA-F5D8-4132-819D-C29A646D48C7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23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82902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micro-controller?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Single-chip computer: CPU, code memory, data memory, I/O</a:t>
            </a:r>
          </a:p>
          <a:p>
            <a:r>
              <a:rPr lang="nl-NL" dirty="0" err="1"/>
              <a:t>Programmed</a:t>
            </a:r>
            <a:r>
              <a:rPr lang="nl-NL" dirty="0"/>
              <a:t> without a traditional OS (Linux </a:t>
            </a:r>
            <a:r>
              <a:rPr lang="nl-NL" dirty="0" err="1"/>
              <a:t>doesn’t</a:t>
            </a:r>
            <a:r>
              <a:rPr lang="nl-NL" dirty="0"/>
              <a:t> fit, </a:t>
            </a:r>
            <a:r>
              <a:rPr lang="nl-NL" dirty="0" err="1"/>
              <a:t>yet</a:t>
            </a:r>
            <a:r>
              <a:rPr lang="nl-NL" dirty="0"/>
              <a:t>)</a:t>
            </a:r>
          </a:p>
          <a:p>
            <a:r>
              <a:rPr lang="nl-NL" dirty="0"/>
              <a:t>IDE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on a laptop</a:t>
            </a:r>
          </a:p>
          <a:p>
            <a:r>
              <a:rPr lang="nl-NL" dirty="0"/>
              <a:t>Download </a:t>
            </a:r>
            <a:r>
              <a:rPr lang="nl-NL" dirty="0" err="1"/>
              <a:t>to</a:t>
            </a:r>
            <a:r>
              <a:rPr lang="nl-NL" dirty="0"/>
              <a:t> target micro-controller, run</a:t>
            </a:r>
          </a:p>
          <a:p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wide</a:t>
            </a:r>
            <a:r>
              <a:rPr lang="nl-NL" dirty="0"/>
              <a:t> range: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9B24EC-4B93-4811-8E1C-5249ECC91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05074"/>
              </p:ext>
            </p:extLst>
          </p:nvPr>
        </p:nvGraphicFramePr>
        <p:xfrm>
          <a:off x="1766657" y="4502496"/>
          <a:ext cx="68447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634">
                  <a:extLst>
                    <a:ext uri="{9D8B030D-6E8A-4147-A177-3AD203B41FA5}">
                      <a16:colId xmlns:a16="http://schemas.microsoft.com/office/drawing/2014/main" val="645411943"/>
                    </a:ext>
                  </a:extLst>
                </a:gridCol>
                <a:gridCol w="1138910">
                  <a:extLst>
                    <a:ext uri="{9D8B030D-6E8A-4147-A177-3AD203B41FA5}">
                      <a16:colId xmlns:a16="http://schemas.microsoft.com/office/drawing/2014/main" val="1218938260"/>
                    </a:ext>
                  </a:extLst>
                </a:gridCol>
                <a:gridCol w="1381570">
                  <a:extLst>
                    <a:ext uri="{9D8B030D-6E8A-4147-A177-3AD203B41FA5}">
                      <a16:colId xmlns:a16="http://schemas.microsoft.com/office/drawing/2014/main" val="2702938768"/>
                    </a:ext>
                  </a:extLst>
                </a:gridCol>
                <a:gridCol w="1247001">
                  <a:extLst>
                    <a:ext uri="{9D8B030D-6E8A-4147-A177-3AD203B41FA5}">
                      <a16:colId xmlns:a16="http://schemas.microsoft.com/office/drawing/2014/main" val="419710845"/>
                    </a:ext>
                  </a:extLst>
                </a:gridCol>
                <a:gridCol w="1381601">
                  <a:extLst>
                    <a:ext uri="{9D8B030D-6E8A-4147-A177-3AD203B41FA5}">
                      <a16:colId xmlns:a16="http://schemas.microsoft.com/office/drawing/2014/main" val="22570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Ultra-low </a:t>
                      </a:r>
                      <a:r>
                        <a:rPr lang="nl-NL" dirty="0" err="1"/>
                        <a:t>cost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‘standard’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Cortex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95078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C625E3-9784-43D8-AB6A-23619B4D1FE2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3</a:t>
            </a:fld>
            <a:r>
              <a:rPr lang="nl-NL" dirty="0"/>
              <a:t>/23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DAE1E-AA3C-44E1-A47B-CF781B047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440" y="274797"/>
            <a:ext cx="1483360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GPIO pin?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7" y="1600969"/>
            <a:ext cx="10515600" cy="3752266"/>
          </a:xfrm>
        </p:spPr>
        <p:txBody>
          <a:bodyPr>
            <a:noAutofit/>
          </a:bodyPr>
          <a:lstStyle/>
          <a:p>
            <a:r>
              <a:rPr lang="nl-NL" dirty="0"/>
              <a:t>General Purpose Input Output pin</a:t>
            </a:r>
          </a:p>
          <a:p>
            <a:r>
              <a:rPr lang="nl-NL" dirty="0" err="1"/>
              <a:t>Electrical</a:t>
            </a:r>
            <a:r>
              <a:rPr lang="nl-NL" dirty="0"/>
              <a:t> </a:t>
            </a:r>
            <a:r>
              <a:rPr lang="nl-NL" dirty="0" err="1"/>
              <a:t>connection</a:t>
            </a:r>
            <a:r>
              <a:rPr lang="nl-NL" dirty="0"/>
              <a:t> (pin) </a:t>
            </a:r>
            <a:r>
              <a:rPr lang="nl-NL" dirty="0" err="1"/>
              <a:t>under</a:t>
            </a:r>
            <a:r>
              <a:rPr lang="nl-NL" dirty="0"/>
              <a:t> direct </a:t>
            </a:r>
            <a:r>
              <a:rPr lang="nl-NL" dirty="0" err="1"/>
              <a:t>application</a:t>
            </a:r>
            <a:r>
              <a:rPr lang="nl-NL" dirty="0"/>
              <a:t> control</a:t>
            </a:r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as input, or as output </a:t>
            </a:r>
          </a:p>
          <a:p>
            <a:r>
              <a:rPr lang="nl-NL" dirty="0"/>
              <a:t>Operations:</a:t>
            </a:r>
          </a:p>
          <a:p>
            <a:pPr lvl="1"/>
            <a:r>
              <a:rPr lang="nl-NL" dirty="0"/>
              <a:t>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input</a:t>
            </a:r>
          </a:p>
          <a:p>
            <a:pPr lvl="2"/>
            <a:r>
              <a:rPr lang="nl-NL" dirty="0"/>
              <a:t>Read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(pushbutton)</a:t>
            </a:r>
          </a:p>
          <a:p>
            <a:pPr lvl="1"/>
            <a:r>
              <a:rPr lang="nl-NL" dirty="0"/>
              <a:t>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output</a:t>
            </a:r>
          </a:p>
          <a:p>
            <a:pPr lvl="2"/>
            <a:r>
              <a:rPr lang="nl-NL" dirty="0"/>
              <a:t>Write a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(LED)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3B4D9-7ED5-450E-B0F9-FB93472D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682" y="4074600"/>
            <a:ext cx="4981575" cy="20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BE55C-EFFD-4A51-B167-B49FBDF14B97}"/>
              </a:ext>
            </a:extLst>
          </p:cNvPr>
          <p:cNvSpPr txBox="1"/>
          <p:nvPr/>
        </p:nvSpPr>
        <p:spPr>
          <a:xfrm>
            <a:off x="5684711" y="3428269"/>
            <a:ext cx="216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Up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( 1 )</a:t>
            </a:r>
          </a:p>
          <a:p>
            <a:r>
              <a:rPr lang="nl-NL" dirty="0"/>
              <a:t>Low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( 0 )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418F-138E-4963-810B-9BFEBB8548E6}"/>
              </a:ext>
            </a:extLst>
          </p:cNvPr>
          <p:cNvSpPr txBox="1"/>
          <p:nvPr/>
        </p:nvSpPr>
        <p:spPr>
          <a:xfrm>
            <a:off x="8657253" y="3408035"/>
            <a:ext cx="216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Open </a:t>
            </a:r>
            <a:r>
              <a:rPr lang="nl-NL" dirty="0" err="1"/>
              <a:t>for</a:t>
            </a:r>
            <a:r>
              <a:rPr lang="nl-NL" dirty="0"/>
              <a:t> input,</a:t>
            </a:r>
          </a:p>
          <a:p>
            <a:r>
              <a:rPr lang="nl-NL" dirty="0"/>
              <a:t>Closed </a:t>
            </a:r>
            <a:r>
              <a:rPr lang="nl-NL" dirty="0" err="1"/>
              <a:t>for</a:t>
            </a:r>
            <a:r>
              <a:rPr lang="nl-NL" dirty="0"/>
              <a:t> output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47588E-71BE-48D8-B168-C0F38CB70181}"/>
              </a:ext>
            </a:extLst>
          </p:cNvPr>
          <p:cNvCxnSpPr/>
          <p:nvPr/>
        </p:nvCxnSpPr>
        <p:spPr>
          <a:xfrm flipH="1">
            <a:off x="9116008" y="4054366"/>
            <a:ext cx="298580" cy="82554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30BAF4-CE94-4761-A6E6-BD43A8F79891}"/>
              </a:ext>
            </a:extLst>
          </p:cNvPr>
          <p:cNvCxnSpPr>
            <a:cxnSpLocks/>
          </p:cNvCxnSpPr>
          <p:nvPr/>
        </p:nvCxnSpPr>
        <p:spPr>
          <a:xfrm>
            <a:off x="6633751" y="4094834"/>
            <a:ext cx="1079555" cy="99417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5A1F4A8-2956-435B-85DD-B7FB59C9523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4</a:t>
            </a:fld>
            <a:r>
              <a:rPr lang="nl-NL" dirty="0"/>
              <a:t>/23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B81D9-64A3-44D1-BB90-ADD855FF310B}"/>
              </a:ext>
            </a:extLst>
          </p:cNvPr>
          <p:cNvSpPr txBox="1"/>
          <p:nvPr/>
        </p:nvSpPr>
        <p:spPr>
          <a:xfrm>
            <a:off x="10185005" y="2321735"/>
            <a:ext cx="216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Connects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</a:t>
            </a:r>
            <a:r>
              <a:rPr lang="nl-NL" dirty="0" err="1"/>
              <a:t>outside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micro-controller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7341A-1D2D-4EEF-BB1D-9103BFF97ABE}"/>
              </a:ext>
            </a:extLst>
          </p:cNvPr>
          <p:cNvCxnSpPr>
            <a:cxnSpLocks/>
          </p:cNvCxnSpPr>
          <p:nvPr/>
        </p:nvCxnSpPr>
        <p:spPr>
          <a:xfrm flipH="1">
            <a:off x="10344727" y="3234111"/>
            <a:ext cx="857257" cy="17535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50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Blink a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02"/>
            <a:ext cx="10820400" cy="4882773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Uno</a:t>
            </a:r>
            <a:endParaRPr lang="nl-NL" dirty="0"/>
          </a:p>
          <a:p>
            <a:r>
              <a:rPr lang="nl-NL" dirty="0"/>
              <a:t>AtMega328 micro-controller </a:t>
            </a:r>
          </a:p>
          <a:p>
            <a:pPr lvl="1"/>
            <a:r>
              <a:rPr lang="nl-NL" dirty="0" err="1"/>
              <a:t>Atmel</a:t>
            </a:r>
            <a:r>
              <a:rPr lang="nl-NL" dirty="0"/>
              <a:t>, </a:t>
            </a:r>
            <a:r>
              <a:rPr lang="nl-NL" dirty="0" err="1"/>
              <a:t>now</a:t>
            </a:r>
            <a:r>
              <a:rPr lang="nl-NL" dirty="0"/>
              <a:t> Microchip (</a:t>
            </a:r>
            <a:r>
              <a:rPr lang="nl-NL" dirty="0" err="1"/>
              <a:t>imagine</a:t>
            </a:r>
            <a:r>
              <a:rPr lang="nl-NL" dirty="0"/>
              <a:t> Pepsi </a:t>
            </a:r>
            <a:r>
              <a:rPr lang="nl-NL" dirty="0" err="1"/>
              <a:t>buying</a:t>
            </a:r>
            <a:r>
              <a:rPr lang="nl-NL" dirty="0"/>
              <a:t> Coca Cola)</a:t>
            </a:r>
          </a:p>
          <a:p>
            <a:pPr lvl="1"/>
            <a:r>
              <a:rPr lang="nl-NL" dirty="0"/>
              <a:t>AVR8 CPU, 16 MIPS</a:t>
            </a:r>
          </a:p>
          <a:p>
            <a:pPr lvl="1"/>
            <a:r>
              <a:rPr lang="nl-NL" dirty="0"/>
              <a:t>8 bit CPU, 16 bit </a:t>
            </a:r>
            <a:r>
              <a:rPr lang="nl-NL" dirty="0" err="1"/>
              <a:t>address</a:t>
            </a:r>
            <a:r>
              <a:rPr lang="nl-NL" dirty="0"/>
              <a:t> range</a:t>
            </a:r>
          </a:p>
          <a:p>
            <a:pPr lvl="1"/>
            <a:r>
              <a:rPr lang="nl-NL" dirty="0"/>
              <a:t>Harvard </a:t>
            </a:r>
            <a:r>
              <a:rPr lang="nl-NL" dirty="0" err="1"/>
              <a:t>architecture</a:t>
            </a:r>
            <a:r>
              <a:rPr lang="nl-NL" dirty="0"/>
              <a:t>: separate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instruction</a:t>
            </a:r>
            <a:r>
              <a:rPr lang="nl-NL" dirty="0"/>
              <a:t> memories</a:t>
            </a:r>
          </a:p>
          <a:p>
            <a:pPr lvl="1"/>
            <a:r>
              <a:rPr lang="nl-NL" dirty="0"/>
              <a:t>8k Flash, 2K ROM</a:t>
            </a:r>
          </a:p>
          <a:p>
            <a:pPr lvl="1"/>
            <a:r>
              <a:rPr lang="nl-NL" dirty="0"/>
              <a:t>C++20 compiler: https://github.com/CrustyAuklet/avr-libstdcxx/releases</a:t>
            </a:r>
          </a:p>
          <a:p>
            <a:r>
              <a:rPr lang="nl-NL" dirty="0" err="1"/>
              <a:t>Onboard</a:t>
            </a:r>
            <a:r>
              <a:rPr lang="nl-NL" dirty="0"/>
              <a:t> LED</a:t>
            </a:r>
          </a:p>
          <a:p>
            <a:r>
              <a:rPr lang="nl-NL" dirty="0"/>
              <a:t>USB </a:t>
            </a:r>
            <a:r>
              <a:rPr lang="nl-NL" dirty="0" err="1"/>
              <a:t>connection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download </a:t>
            </a:r>
            <a:r>
              <a:rPr lang="nl-NL" dirty="0" err="1"/>
              <a:t>and</a:t>
            </a:r>
            <a:r>
              <a:rPr lang="nl-NL" dirty="0"/>
              <a:t> (debug) </a:t>
            </a:r>
            <a:r>
              <a:rPr lang="nl-NL" dirty="0" err="1"/>
              <a:t>logging</a:t>
            </a:r>
            <a:endParaRPr lang="nl-NL" dirty="0"/>
          </a:p>
          <a:p>
            <a:r>
              <a:rPr lang="nl-NL" dirty="0" err="1"/>
              <a:t>Extremely</a:t>
            </a:r>
            <a:r>
              <a:rPr lang="nl-NL" dirty="0"/>
              <a:t> </a:t>
            </a:r>
            <a:r>
              <a:rPr lang="nl-NL" dirty="0" err="1"/>
              <a:t>cheap</a:t>
            </a:r>
            <a:r>
              <a:rPr lang="nl-NL" dirty="0"/>
              <a:t>, well-</a:t>
            </a:r>
            <a:r>
              <a:rPr lang="nl-NL" dirty="0" err="1"/>
              <a:t>doucmented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widely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/>
              <a:t>Has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IDE (</a:t>
            </a:r>
            <a:r>
              <a:rPr lang="nl-NL" dirty="0" err="1"/>
              <a:t>which</a:t>
            </a:r>
            <a:r>
              <a:rPr lang="nl-NL" dirty="0"/>
              <a:t> I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hate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46F59B-75BF-4895-BD65-AAF72CB864F1}"/>
              </a:ext>
            </a:extLst>
          </p:cNvPr>
          <p:cNvGrpSpPr/>
          <p:nvPr/>
        </p:nvGrpSpPr>
        <p:grpSpPr>
          <a:xfrm>
            <a:off x="8064773" y="365125"/>
            <a:ext cx="3841102" cy="3001187"/>
            <a:chOff x="6642171" y="190094"/>
            <a:chExt cx="3841102" cy="3001187"/>
          </a:xfrm>
        </p:grpSpPr>
        <p:pic>
          <p:nvPicPr>
            <p:cNvPr id="1026" name="Picture 2" descr="Arduino - ArduinoBoardUnoSMD">
              <a:extLst>
                <a:ext uri="{FF2B5EF4-FFF2-40B4-BE49-F238E27FC236}">
                  <a16:creationId xmlns:a16="http://schemas.microsoft.com/office/drawing/2014/main" id="{BE7E9ACC-4807-4C5D-BE54-EA2EFCEBE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171" y="190094"/>
              <a:ext cx="3841102" cy="300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3AC1FF-C0E9-41CE-A510-98CF332FBA32}"/>
                </a:ext>
              </a:extLst>
            </p:cNvPr>
            <p:cNvSpPr/>
            <p:nvPr/>
          </p:nvSpPr>
          <p:spPr>
            <a:xfrm>
              <a:off x="8864242" y="1847232"/>
              <a:ext cx="778522" cy="691973"/>
            </a:xfrm>
            <a:prstGeom prst="ellipse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3344C5-9858-4EF0-BDFE-C82C39E4187D}"/>
                </a:ext>
              </a:extLst>
            </p:cNvPr>
            <p:cNvSpPr/>
            <p:nvPr/>
          </p:nvSpPr>
          <p:spPr>
            <a:xfrm>
              <a:off x="8042205" y="680661"/>
              <a:ext cx="667685" cy="618082"/>
            </a:xfrm>
            <a:prstGeom prst="ellipse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675B58-4BBE-4EB9-8448-712C0620D68B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5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32854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Uno</a:t>
            </a:r>
            <a:r>
              <a:rPr lang="nl-NL" dirty="0"/>
              <a:t> </a:t>
            </a:r>
            <a:r>
              <a:rPr lang="nl-NL" dirty="0" err="1"/>
              <a:t>onboard</a:t>
            </a:r>
            <a:r>
              <a:rPr lang="nl-NL" dirty="0"/>
              <a:t> 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24868-9699-4D6F-A32D-AC65F207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542"/>
            <a:ext cx="5030736" cy="3465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515EED-B35A-4721-87F0-0E53C0ED9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721" y="1908596"/>
            <a:ext cx="3191473" cy="408165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8F46DA1-F2B1-4724-A782-83C7451B53C4}"/>
              </a:ext>
            </a:extLst>
          </p:cNvPr>
          <p:cNvSpPr/>
          <p:nvPr/>
        </p:nvSpPr>
        <p:spPr>
          <a:xfrm>
            <a:off x="4314548" y="2817845"/>
            <a:ext cx="807958" cy="1138335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F3C515-DEE8-40C5-A2A8-10DB127B4745}"/>
              </a:ext>
            </a:extLst>
          </p:cNvPr>
          <p:cNvCxnSpPr>
            <a:cxnSpLocks/>
          </p:cNvCxnSpPr>
          <p:nvPr/>
        </p:nvCxnSpPr>
        <p:spPr>
          <a:xfrm>
            <a:off x="5122506" y="3387012"/>
            <a:ext cx="1213639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BEEA151-ED44-4630-8780-213F7985210F}"/>
              </a:ext>
            </a:extLst>
          </p:cNvPr>
          <p:cNvSpPr/>
          <p:nvPr/>
        </p:nvSpPr>
        <p:spPr>
          <a:xfrm>
            <a:off x="8207389" y="2499191"/>
            <a:ext cx="807958" cy="113833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168588-5676-4326-A6C9-E71531C28A4D}"/>
              </a:ext>
            </a:extLst>
          </p:cNvPr>
          <p:cNvSpPr/>
          <p:nvPr/>
        </p:nvSpPr>
        <p:spPr>
          <a:xfrm>
            <a:off x="6702933" y="4868318"/>
            <a:ext cx="1058444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6E2B430-00E6-49A3-A886-F9F68DB9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5017"/>
            <a:ext cx="10515600" cy="841945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PB5 = PORT B, pin 5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CBC00E-BEDC-4D98-8D14-2DF3F43A26C6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6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02819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Memory </a:t>
            </a:r>
            <a:r>
              <a:rPr lang="nl-NL" dirty="0" err="1"/>
              <a:t>mapped</a:t>
            </a:r>
            <a:r>
              <a:rPr lang="nl-NL" dirty="0"/>
              <a:t> I/O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 memory </a:t>
            </a:r>
            <a:r>
              <a:rPr lang="nl-NL" dirty="0" err="1"/>
              <a:t>contains</a:t>
            </a:r>
            <a:r>
              <a:rPr lang="nl-NL" dirty="0"/>
              <a:t> RAM, but </a:t>
            </a:r>
            <a:r>
              <a:rPr lang="nl-NL" dirty="0" err="1"/>
              <a:t>also</a:t>
            </a:r>
            <a:r>
              <a:rPr lang="nl-NL" dirty="0"/>
              <a:t> hardware registers</a:t>
            </a:r>
          </a:p>
          <a:p>
            <a:r>
              <a:rPr lang="nl-NL" dirty="0"/>
              <a:t>AtMega328P datasheet (294 pages):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CB55B-283F-4B56-8712-ED265155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96" y="2810959"/>
            <a:ext cx="3389601" cy="2300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5D5CC-FD57-40DF-8373-F46CB8C4C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34" y="2684751"/>
            <a:ext cx="7467600" cy="255270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D9DADCF-8FFA-4D7B-A705-B51D668540CA}"/>
              </a:ext>
            </a:extLst>
          </p:cNvPr>
          <p:cNvSpPr/>
          <p:nvPr/>
        </p:nvSpPr>
        <p:spPr>
          <a:xfrm>
            <a:off x="6841477" y="3057988"/>
            <a:ext cx="612267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D9D60D-67E7-4E60-8FEB-95807534A80F}"/>
              </a:ext>
            </a:extLst>
          </p:cNvPr>
          <p:cNvSpPr/>
          <p:nvPr/>
        </p:nvSpPr>
        <p:spPr>
          <a:xfrm>
            <a:off x="6841477" y="4291042"/>
            <a:ext cx="612267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AB3EDA-54EA-466A-9F43-5FFB3D5E0E3C}"/>
              </a:ext>
            </a:extLst>
          </p:cNvPr>
          <p:cNvSpPr/>
          <p:nvPr/>
        </p:nvSpPr>
        <p:spPr>
          <a:xfrm>
            <a:off x="5175613" y="3083013"/>
            <a:ext cx="612267" cy="691973"/>
          </a:xfrm>
          <a:prstGeom prst="ellipse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5C4407-AC31-4997-ADCA-B1AB5EC11FC4}"/>
              </a:ext>
            </a:extLst>
          </p:cNvPr>
          <p:cNvSpPr/>
          <p:nvPr/>
        </p:nvSpPr>
        <p:spPr>
          <a:xfrm>
            <a:off x="5149202" y="4291042"/>
            <a:ext cx="612267" cy="691973"/>
          </a:xfrm>
          <a:prstGeom prst="ellipse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894330-3264-4858-81A4-46AEC5FAF81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7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55912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Acessing</a:t>
            </a:r>
            <a:r>
              <a:rPr lang="nl-NL" dirty="0"/>
              <a:t> memory-</a:t>
            </a:r>
            <a:r>
              <a:rPr lang="nl-NL" dirty="0" err="1"/>
              <a:t>mapped</a:t>
            </a:r>
            <a:r>
              <a:rPr lang="nl-NL" dirty="0"/>
              <a:t>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LED at PORT B, pin 5 </a:t>
            </a:r>
            <a:r>
              <a:rPr lang="nl-NL" dirty="0">
                <a:sym typeface="Wingdings" panose="05000000000000000000" pitchFamily="2" charset="2"/>
              </a:rPr>
              <a:t> DDRB, PORTB, bit 5</a:t>
            </a:r>
            <a:endParaRPr lang="nl-NL" dirty="0"/>
          </a:p>
          <a:p>
            <a:r>
              <a:rPr lang="nl-NL" dirty="0"/>
              <a:t>DDRB at 0x24</a:t>
            </a:r>
          </a:p>
          <a:p>
            <a:r>
              <a:rPr lang="nl-NL" dirty="0"/>
              <a:t>PORTB at 0x25</a:t>
            </a:r>
          </a:p>
          <a:p>
            <a:r>
              <a:rPr lang="nl-NL" dirty="0"/>
              <a:t>Cast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const</a:t>
            </a:r>
            <a:r>
              <a:rPr lang="nl-NL" dirty="0"/>
              <a:t> pointers</a:t>
            </a:r>
          </a:p>
          <a:p>
            <a:r>
              <a:rPr lang="nl-NL" dirty="0"/>
              <a:t>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volatile</a:t>
            </a:r>
            <a:endParaRPr lang="nl-NL" dirty="0"/>
          </a:p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C++ standard, </a:t>
            </a:r>
            <a:r>
              <a:rPr lang="nl-NL" dirty="0" err="1"/>
              <a:t>this</a:t>
            </a:r>
            <a:r>
              <a:rPr lang="nl-NL" dirty="0"/>
              <a:t> is UB *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266794" y="4333834"/>
            <a:ext cx="847898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 B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DDRB 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uint8_t * &gt;( 0x24 );</a:t>
            </a:r>
          </a:p>
          <a:p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Register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 B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PORTB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uint8_t * &gt;( 0x25 );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9D9CEB-8FE2-479C-8293-036623A848EA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8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006A1E-4336-42EE-9EDD-3A29192E0F6E}"/>
              </a:ext>
            </a:extLst>
          </p:cNvPr>
          <p:cNvSpPr txBox="1">
            <a:spLocks/>
          </p:cNvSpPr>
          <p:nvPr/>
        </p:nvSpPr>
        <p:spPr>
          <a:xfrm>
            <a:off x="966117" y="6245420"/>
            <a:ext cx="10515600" cy="47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* </a:t>
            </a:r>
            <a:r>
              <a:rPr lang="nl-NL" dirty="0" err="1"/>
              <a:t>Luckily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toolchains</a:t>
            </a:r>
            <a:r>
              <a:rPr lang="nl-NL" dirty="0"/>
              <a:t> (</a:t>
            </a:r>
            <a:r>
              <a:rPr lang="nl-NL" dirty="0" err="1"/>
              <a:t>still</a:t>
            </a:r>
            <a:r>
              <a:rPr lang="nl-NL" dirty="0"/>
              <a:t>…)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reasonable</a:t>
            </a:r>
            <a:r>
              <a:rPr lang="nl-NL" dirty="0"/>
              <a:t> </a:t>
            </a:r>
            <a:r>
              <a:rPr lang="nl-NL" dirty="0" err="1"/>
              <a:t>thing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290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Changing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) bit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Value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bit 5 set: 0b0010’0000 </a:t>
            </a:r>
          </a:p>
          <a:p>
            <a:r>
              <a:rPr lang="nl-NL" dirty="0"/>
              <a:t>But I </a:t>
            </a:r>
            <a:r>
              <a:rPr lang="nl-NL" dirty="0" err="1"/>
              <a:t>prefer</a:t>
            </a:r>
            <a:r>
              <a:rPr lang="nl-NL" dirty="0"/>
              <a:t> ( 0b01 &lt;&lt; 5 )</a:t>
            </a:r>
          </a:p>
          <a:p>
            <a:r>
              <a:rPr lang="nl-NL" dirty="0"/>
              <a:t>Make a bit high (1): | operator</a:t>
            </a:r>
          </a:p>
          <a:p>
            <a:r>
              <a:rPr lang="nl-NL" dirty="0"/>
              <a:t>Make a bit low (0): &amp; operator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inverted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(~ operator)</a:t>
            </a:r>
          </a:p>
          <a:p>
            <a:pPr lvl="1"/>
            <a:r>
              <a:rPr lang="nl-NL" dirty="0"/>
              <a:t>( ~ 0b0010’0000 ) = 0b1101’1111</a:t>
            </a:r>
          </a:p>
          <a:p>
            <a:r>
              <a:rPr lang="nl-NL" dirty="0"/>
              <a:t>Compound </a:t>
            </a:r>
            <a:r>
              <a:rPr lang="nl-NL" dirty="0" err="1"/>
              <a:t>assignments</a:t>
            </a:r>
            <a:r>
              <a:rPr lang="nl-NL" dirty="0"/>
              <a:t> ( |= </a:t>
            </a:r>
            <a:r>
              <a:rPr lang="nl-NL" dirty="0" err="1"/>
              <a:t>and</a:t>
            </a:r>
            <a:r>
              <a:rPr lang="nl-NL" dirty="0"/>
              <a:t> &amp;= operators ) on a </a:t>
            </a:r>
            <a:r>
              <a:rPr lang="nl-NL" dirty="0" err="1"/>
              <a:t>volatile</a:t>
            </a:r>
            <a:r>
              <a:rPr lang="nl-NL" dirty="0"/>
              <a:t> are </a:t>
            </a:r>
            <a:r>
              <a:rPr lang="nl-NL" dirty="0" err="1"/>
              <a:t>deprecated</a:t>
            </a:r>
            <a:r>
              <a:rPr lang="nl-NL" dirty="0"/>
              <a:t> in C++20 (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rectified</a:t>
            </a:r>
            <a:r>
              <a:rPr lang="nl-NL" dirty="0"/>
              <a:t> in C++23: p2327r0.pdf)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856509" y="4794355"/>
            <a:ext cx="847898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make PORTB pin 5 high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| ( 0b01 &lt;&lt; 5 );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make PORTB pin 5 low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&amp; ~ ( 0b01 &lt;&lt; 5 );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297163-F657-4A0A-801F-64ECA48D88B4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9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92578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u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2355</Words>
  <Application>Microsoft Office PowerPoint</Application>
  <PresentationFormat>Widescreen</PresentationFormat>
  <Paragraphs>397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Wouter</vt:lpstr>
      <vt:lpstr>Let’s Blink a LED (in C++, of course)</vt:lpstr>
      <vt:lpstr>Why blink a LED?</vt:lpstr>
      <vt:lpstr>What is a micro-controller?</vt:lpstr>
      <vt:lpstr>What is a GPIO pin?</vt:lpstr>
      <vt:lpstr>Blink a LED</vt:lpstr>
      <vt:lpstr>Arduino Uno onboard LED</vt:lpstr>
      <vt:lpstr>Memory mapped I/O </vt:lpstr>
      <vt:lpstr>Acessing memory-mapped registers</vt:lpstr>
      <vt:lpstr>Changing (only) bit 5</vt:lpstr>
      <vt:lpstr>Wait some time</vt:lpstr>
      <vt:lpstr>Full blink code</vt:lpstr>
      <vt:lpstr>C style: derefenced pointer macro</vt:lpstr>
      <vt:lpstr>Using the manufacturers header</vt:lpstr>
      <vt:lpstr>Abstraction</vt:lpstr>
      <vt:lpstr>Using (global) macros</vt:lpstr>
      <vt:lpstr>Using an identifing value</vt:lpstr>
      <vt:lpstr>Using an identifing value - implementation</vt:lpstr>
      <vt:lpstr>OO: using an object</vt:lpstr>
      <vt:lpstr>Using an object - implementation</vt:lpstr>
      <vt:lpstr>Using a class</vt:lpstr>
      <vt:lpstr>Using a class - implementation</vt:lpstr>
      <vt:lpstr>Comparing GPIO passing mechanisms</vt:lpstr>
      <vt:lpstr>Q so far, and maybe even 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Blink a LED (in C++, of course)</dc:title>
  <dc:creator>Wouter van Ooijen</dc:creator>
  <cp:lastModifiedBy>Wouter van Ooijen</cp:lastModifiedBy>
  <cp:revision>18</cp:revision>
  <dcterms:created xsi:type="dcterms:W3CDTF">2021-07-16T09:18:50Z</dcterms:created>
  <dcterms:modified xsi:type="dcterms:W3CDTF">2021-10-11T20:29:33Z</dcterms:modified>
</cp:coreProperties>
</file>