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26"/>
  </p:notesMasterIdLst>
  <p:handoutMasterIdLst>
    <p:handoutMasterId r:id="rId27"/>
  </p:handoutMasterIdLst>
  <p:sldIdLst>
    <p:sldId id="257" r:id="rId2"/>
    <p:sldId id="530" r:id="rId3"/>
    <p:sldId id="551" r:id="rId4"/>
    <p:sldId id="552" r:id="rId5"/>
    <p:sldId id="550" r:id="rId6"/>
    <p:sldId id="554" r:id="rId7"/>
    <p:sldId id="549" r:id="rId8"/>
    <p:sldId id="525" r:id="rId9"/>
    <p:sldId id="555" r:id="rId10"/>
    <p:sldId id="562" r:id="rId11"/>
    <p:sldId id="408" r:id="rId12"/>
    <p:sldId id="560" r:id="rId13"/>
    <p:sldId id="558" r:id="rId14"/>
    <p:sldId id="561" r:id="rId15"/>
    <p:sldId id="556" r:id="rId16"/>
    <p:sldId id="565" r:id="rId17"/>
    <p:sldId id="557" r:id="rId18"/>
    <p:sldId id="568" r:id="rId19"/>
    <p:sldId id="570" r:id="rId20"/>
    <p:sldId id="553" r:id="rId21"/>
    <p:sldId id="564" r:id="rId22"/>
    <p:sldId id="566" r:id="rId23"/>
    <p:sldId id="571" r:id="rId24"/>
    <p:sldId id="441" r:id="rId25"/>
  </p:sldIdLst>
  <p:sldSz cx="12192000" cy="6858000"/>
  <p:notesSz cx="6669088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13" autoAdjust="0"/>
    <p:restoredTop sz="93212" autoAdjust="0"/>
  </p:normalViewPr>
  <p:slideViewPr>
    <p:cSldViewPr snapToGrid="0">
      <p:cViewPr varScale="1">
        <p:scale>
          <a:sx n="100" d="100"/>
          <a:sy n="100" d="100"/>
        </p:scale>
        <p:origin x="12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890665" cy="49800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776866" y="0"/>
            <a:ext cx="2890665" cy="49800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C46A65-B51B-48F2-81EA-B36B8BB783B0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428630"/>
            <a:ext cx="2890665" cy="49800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776866" y="9428630"/>
            <a:ext cx="2890665" cy="49800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968167-C806-4210-AE9A-267DF9582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3670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890665" cy="49800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76866" y="0"/>
            <a:ext cx="2890665" cy="49800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2E871D-FEF2-410A-A1CF-959FAD16B7C4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57188" y="1239838"/>
            <a:ext cx="5954712" cy="33512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6599" y="4777366"/>
            <a:ext cx="5335893" cy="390904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428630"/>
            <a:ext cx="2890665" cy="49800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76866" y="9428630"/>
            <a:ext cx="2890665" cy="49800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DFAE22-915C-49EA-941B-C6F28CFF9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8865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Wouter van Ooijen,</a:t>
            </a:r>
            <a:r>
              <a:rPr lang="nl-NL" baseline="0" dirty="0"/>
              <a:t> </a:t>
            </a:r>
            <a:r>
              <a:rPr lang="nl-NL" baseline="0" dirty="0" err="1"/>
              <a:t>if</a:t>
            </a:r>
            <a:r>
              <a:rPr lang="nl-NL" baseline="0" dirty="0"/>
              <a:t> </a:t>
            </a:r>
            <a:r>
              <a:rPr lang="nl-NL" baseline="0" dirty="0" err="1"/>
              <a:t>too</a:t>
            </a:r>
            <a:r>
              <a:rPr lang="nl-NL" baseline="0" dirty="0"/>
              <a:t> </a:t>
            </a:r>
            <a:r>
              <a:rPr lang="nl-NL" baseline="0" dirty="0" err="1"/>
              <a:t>difficult</a:t>
            </a:r>
            <a:r>
              <a:rPr lang="nl-NL" baseline="0" dirty="0"/>
              <a:t> </a:t>
            </a:r>
            <a:r>
              <a:rPr lang="nl-NL" baseline="0" dirty="0" err="1"/>
              <a:t>Woooter</a:t>
            </a:r>
            <a:r>
              <a:rPr lang="nl-NL" baseline="0" dirty="0"/>
              <a:t> </a:t>
            </a:r>
            <a:r>
              <a:rPr lang="nl-NL" baseline="0" dirty="0" err="1"/>
              <a:t>will</a:t>
            </a:r>
            <a:r>
              <a:rPr lang="nl-NL" baseline="0" dirty="0"/>
              <a:t> do</a:t>
            </a:r>
          </a:p>
          <a:p>
            <a:r>
              <a:rPr lang="nl-NL" baseline="0" dirty="0" err="1"/>
              <a:t>Backgroundf</a:t>
            </a:r>
            <a:r>
              <a:rPr lang="nl-NL" baseline="0" dirty="0"/>
              <a:t> Computer </a:t>
            </a:r>
            <a:r>
              <a:rPr lang="nl-NL" baseline="0" dirty="0" err="1"/>
              <a:t>Science</a:t>
            </a:r>
            <a:r>
              <a:rPr lang="nl-NL" baseline="0" dirty="0"/>
              <a:t>, </a:t>
            </a:r>
            <a:r>
              <a:rPr lang="nl-NL" baseline="0" dirty="0" err="1"/>
              <a:t>passion</a:t>
            </a:r>
            <a:r>
              <a:rPr lang="nl-NL" baseline="0" dirty="0"/>
              <a:t> electronics </a:t>
            </a:r>
            <a:r>
              <a:rPr lang="nl-NL" baseline="0" dirty="0" err="1"/>
              <a:t>and</a:t>
            </a:r>
            <a:r>
              <a:rPr lang="nl-NL" baseline="0" dirty="0"/>
              <a:t> hardware/software borderland</a:t>
            </a:r>
          </a:p>
          <a:p>
            <a:r>
              <a:rPr lang="nl-NL" dirty="0" err="1"/>
              <a:t>Polytechnics</a:t>
            </a:r>
            <a:r>
              <a:rPr lang="nl-NL" dirty="0"/>
              <a:t> </a:t>
            </a:r>
          </a:p>
          <a:p>
            <a:r>
              <a:rPr lang="nl-NL" dirty="0"/>
              <a:t>Technical</a:t>
            </a:r>
            <a:r>
              <a:rPr lang="nl-NL" baseline="0" dirty="0"/>
              <a:t> </a:t>
            </a:r>
            <a:r>
              <a:rPr lang="nl-NL" baseline="0" dirty="0" err="1"/>
              <a:t>Informatics</a:t>
            </a:r>
            <a:r>
              <a:rPr lang="nl-NL" baseline="0" dirty="0"/>
              <a:t>, s</a:t>
            </a:r>
            <a:r>
              <a:rPr lang="nl-NL" dirty="0"/>
              <a:t>mall specialization</a:t>
            </a:r>
            <a:r>
              <a:rPr lang="nl-NL" baseline="0" dirty="0"/>
              <a:t>~30-50 </a:t>
            </a:r>
            <a:r>
              <a:rPr lang="nl-NL" baseline="0" dirty="0" err="1"/>
              <a:t>std</a:t>
            </a:r>
            <a:r>
              <a:rPr lang="nl-NL" baseline="0" dirty="0"/>
              <a:t> </a:t>
            </a:r>
            <a:r>
              <a:rPr lang="nl-NL" baseline="0" dirty="0" err="1"/>
              <a:t>annually</a:t>
            </a:r>
            <a:endParaRPr lang="nl-NL" baseline="0" dirty="0"/>
          </a:p>
          <a:p>
            <a:r>
              <a:rPr lang="nl-NL" baseline="0" dirty="0"/>
              <a:t>I </a:t>
            </a:r>
            <a:r>
              <a:rPr lang="nl-NL" baseline="0" dirty="0" err="1"/>
              <a:t>am</a:t>
            </a:r>
            <a:r>
              <a:rPr lang="nl-NL" baseline="0" dirty="0"/>
              <a:t> NOT </a:t>
            </a:r>
            <a:r>
              <a:rPr lang="nl-NL" baseline="0" dirty="0" err="1"/>
              <a:t>working</a:t>
            </a:r>
            <a:r>
              <a:rPr lang="nl-NL" baseline="0" dirty="0"/>
              <a:t> in </a:t>
            </a:r>
            <a:r>
              <a:rPr lang="nl-NL" baseline="0" dirty="0" err="1"/>
              <a:t>industry</a:t>
            </a:r>
            <a:r>
              <a:rPr lang="nl-NL" baseline="0" dirty="0"/>
              <a:t>, I guide </a:t>
            </a:r>
            <a:r>
              <a:rPr lang="nl-NL" baseline="0" dirty="0" err="1"/>
              <a:t>the</a:t>
            </a:r>
            <a:r>
              <a:rPr lang="nl-NL" baseline="0" dirty="0"/>
              <a:t> next </a:t>
            </a:r>
            <a:r>
              <a:rPr lang="nl-NL" baseline="0" dirty="0" err="1"/>
              <a:t>generations</a:t>
            </a:r>
            <a:r>
              <a:rPr lang="nl-NL" baseline="0" dirty="0"/>
              <a:t> </a:t>
            </a:r>
            <a:r>
              <a:rPr lang="nl-NL" baseline="0" dirty="0" err="1"/>
              <a:t>into</a:t>
            </a:r>
            <a:r>
              <a:rPr lang="nl-NL" baseline="0" dirty="0"/>
              <a:t> </a:t>
            </a:r>
            <a:r>
              <a:rPr lang="nl-NL" baseline="0" dirty="0" err="1"/>
              <a:t>inductry</a:t>
            </a:r>
            <a:r>
              <a:rPr lang="nl-NL" baseline="0" dirty="0"/>
              <a:t>. </a:t>
            </a:r>
            <a:r>
              <a:rPr lang="nl-NL" baseline="0"/>
              <a:t>I hope </a:t>
            </a:r>
            <a:r>
              <a:rPr lang="nl-NL" baseline="0" dirty="0"/>
              <a:t>well </a:t>
            </a:r>
            <a:r>
              <a:rPr lang="nl-NL" baseline="0" dirty="0" err="1"/>
              <a:t>prepared</a:t>
            </a:r>
            <a:endParaRPr lang="nl-NL" dirty="0"/>
          </a:p>
          <a:p>
            <a:endParaRPr lang="nl-NL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DFAE22-915C-49EA-941B-C6F28CFF95C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9595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DFAE22-915C-49EA-941B-C6F28CFF95C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6518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DFAE22-915C-49EA-941B-C6F28CFF95C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3199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DFAE22-915C-49EA-941B-C6F28CFF95C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6098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DFAE22-915C-49EA-941B-C6F28CFF95C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9804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DFAE22-915C-49EA-941B-C6F28CFF95C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7636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DFAE22-915C-49EA-941B-C6F28CFF95C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5673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DFAE22-915C-49EA-941B-C6F28CFF95C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8103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DFAE22-915C-49EA-941B-C6F28CFF95C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183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DFAE22-915C-49EA-941B-C6F28CFF95C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2548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DFAE22-915C-49EA-941B-C6F28CFF95C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1412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DFAE22-915C-49EA-941B-C6F28CFF95C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6613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DFAE22-915C-49EA-941B-C6F28CFF95C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4258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DFAE22-915C-49EA-941B-C6F28CFF95C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9479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1050622" y="6356350"/>
            <a:ext cx="1090040" cy="3979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81800" y="5772690"/>
            <a:ext cx="2743200" cy="365125"/>
          </a:xfrm>
        </p:spPr>
        <p:txBody>
          <a:bodyPr/>
          <a:lstStyle/>
          <a:p>
            <a:fld id="{65539CF5-E72E-4748-8B03-9D9962352BB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1D5F1-57C3-4A24-839B-8DC9B6346491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38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1D5F1-57C3-4A24-839B-8DC9B6346491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39CF5-E72E-4748-8B03-9D9962352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161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1D5F1-57C3-4A24-839B-8DC9B6346491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39CF5-E72E-4748-8B03-9D9962352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166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1D5F1-57C3-4A24-839B-8DC9B6346491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39CF5-E72E-4748-8B03-9D9962352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5095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1D5F1-57C3-4A24-839B-8DC9B6346491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39CF5-E72E-4748-8B03-9D9962352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4773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1D5F1-57C3-4A24-839B-8DC9B6346491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39CF5-E72E-4748-8B03-9D9962352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7382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1D5F1-57C3-4A24-839B-8DC9B6346491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39CF5-E72E-4748-8B03-9D9962352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717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1D5F1-57C3-4A24-839B-8DC9B6346491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39CF5-E72E-4748-8B03-9D9962352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9759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1D5F1-57C3-4A24-839B-8DC9B6346491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39CF5-E72E-4748-8B03-9D9962352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9355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1D5F1-57C3-4A24-839B-8DC9B6346491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39CF5-E72E-4748-8B03-9D9962352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794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1D5F1-57C3-4A24-839B-8DC9B6346491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39CF5-E72E-4748-8B03-9D9962352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15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91D5F1-57C3-4A24-839B-8DC9B6346491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539CF5-E72E-4748-8B03-9D9962352BB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11141981" y="6382921"/>
            <a:ext cx="118238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fld id="{93A1E7CD-4CAB-4694-84D9-ECE29CE86885}" type="slidenum">
              <a:rPr lang="nl-NL" sz="16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r>
              <a:rPr lang="nl-NL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/ </a:t>
            </a:r>
            <a:r>
              <a:rPr lang="nl-NL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96 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9971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984023" y="6026408"/>
            <a:ext cx="13550630" cy="683898"/>
          </a:xfrm>
        </p:spPr>
        <p:txBody>
          <a:bodyPr>
            <a:normAutofit/>
          </a:bodyPr>
          <a:lstStyle/>
          <a:p>
            <a:r>
              <a:rPr lang="nl-NL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C++ </a:t>
            </a:r>
            <a:r>
              <a:rPr lang="nl-NL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Meetup</a:t>
            </a:r>
            <a:r>
              <a:rPr lang="nl-NL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2019-07-25 @ Blender 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60338"/>
            <a:ext cx="11895748" cy="1655762"/>
          </a:xfrm>
        </p:spPr>
        <p:txBody>
          <a:bodyPr>
            <a:noAutofit/>
          </a:bodyPr>
          <a:lstStyle/>
          <a:p>
            <a:r>
              <a:rPr lang="en-GB" sz="8000" b="1" dirty="0" smtClean="0"/>
              <a:t>10 degrees + 10 degrees</a:t>
            </a:r>
          </a:p>
          <a:p>
            <a:r>
              <a:rPr lang="en-GB" sz="8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GB" sz="8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</a:p>
          <a:p>
            <a:r>
              <a:rPr lang="en-GB" sz="8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WTF is a </a:t>
            </a:r>
            <a:r>
              <a:rPr lang="en-GB" sz="8000" b="1" i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torsor</a:t>
            </a:r>
            <a:r>
              <a:rPr lang="en-GB" sz="8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sz="80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762" y="4141691"/>
            <a:ext cx="1561704" cy="199229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779063" y="4274015"/>
            <a:ext cx="7247107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Wouter van Ooijen MSc (ir)</a:t>
            </a:r>
          </a:p>
          <a:p>
            <a:r>
              <a:rPr lang="nl-NL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Hogeschool Utrecht, Netherlands, </a:t>
            </a:r>
          </a:p>
          <a:p>
            <a:r>
              <a:rPr lang="nl-NL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senior </a:t>
            </a:r>
            <a:r>
              <a:rPr lang="nl-NL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lecturer</a:t>
            </a:r>
            <a:r>
              <a:rPr lang="nl-NL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Computer Engineering</a:t>
            </a:r>
          </a:p>
          <a:p>
            <a:r>
              <a:rPr lang="nl-NL" sz="2000" dirty="0">
                <a:latin typeface="Arial" panose="020B0604020202020204" pitchFamily="34" charset="0"/>
                <a:cs typeface="Arial" panose="020B0604020202020204" pitchFamily="34" charset="0"/>
              </a:rPr>
              <a:t>SG14 member</a:t>
            </a:r>
            <a:endParaRPr lang="nl-NL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nl-NL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wouter.vanooijen@hu.nl</a:t>
            </a: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AutoShape 2" descr="Afbeeldingsresultaat voor hu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95184" y="4128164"/>
            <a:ext cx="1954441" cy="96145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95184" y="5150985"/>
            <a:ext cx="1954441" cy="1156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335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Afbeeldingsresultaat voor second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065" y="2869235"/>
            <a:ext cx="1460157" cy="821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Afbeeldingsresultaat voor second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9328" y="2869235"/>
            <a:ext cx="1460157" cy="821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2521420" y="2970984"/>
            <a:ext cx="463378" cy="6178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2545459" y="1650767"/>
            <a:ext cx="463378" cy="6178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4825959" y="1641963"/>
            <a:ext cx="1017928" cy="6178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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065" y="1333155"/>
            <a:ext cx="838057" cy="1055331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9328" y="1354518"/>
            <a:ext cx="838057" cy="1055331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7911" y="1333156"/>
            <a:ext cx="838057" cy="1055331"/>
          </a:xfrm>
          <a:prstGeom prst="rect">
            <a:avLst/>
          </a:prstGeom>
        </p:spPr>
      </p:pic>
      <p:sp>
        <p:nvSpPr>
          <p:cNvPr id="25" name="Title 1"/>
          <p:cNvSpPr txBox="1">
            <a:spLocks/>
          </p:cNvSpPr>
          <p:nvPr/>
        </p:nvSpPr>
        <p:spPr>
          <a:xfrm>
            <a:off x="4806605" y="3005794"/>
            <a:ext cx="1017928" cy="6178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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8557" y="2696987"/>
            <a:ext cx="838057" cy="1055331"/>
          </a:xfrm>
          <a:prstGeom prst="rect">
            <a:avLst/>
          </a:prstGeom>
        </p:spPr>
      </p:pic>
      <p:pic>
        <p:nvPicPr>
          <p:cNvPr id="27" name="Picture 4" descr="Afbeeldingsresultaat voor second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181" y="4265716"/>
            <a:ext cx="1460157" cy="821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4" descr="Afbeeldingsresultaat voor second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5112" y="4300524"/>
            <a:ext cx="1460157" cy="821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itle 1"/>
          <p:cNvSpPr txBox="1">
            <a:spLocks/>
          </p:cNvSpPr>
          <p:nvPr/>
        </p:nvSpPr>
        <p:spPr>
          <a:xfrm>
            <a:off x="2510536" y="4367465"/>
            <a:ext cx="463378" cy="6178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30" name="Title 1"/>
          <p:cNvSpPr txBox="1">
            <a:spLocks/>
          </p:cNvSpPr>
          <p:nvPr/>
        </p:nvSpPr>
        <p:spPr>
          <a:xfrm>
            <a:off x="4816467" y="4467387"/>
            <a:ext cx="1017928" cy="5835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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6564" y="4162357"/>
            <a:ext cx="838057" cy="1055331"/>
          </a:xfrm>
          <a:prstGeom prst="rect">
            <a:avLst/>
          </a:prstGeom>
        </p:spPr>
      </p:pic>
      <p:pic>
        <p:nvPicPr>
          <p:cNvPr id="32" name="Picture 4" descr="Afbeeldingsresultaat voor second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065" y="5662197"/>
            <a:ext cx="1460157" cy="821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4" descr="Afbeeldingsresultaat voor second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996" y="5697005"/>
            <a:ext cx="1460157" cy="821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itle 1"/>
          <p:cNvSpPr txBox="1">
            <a:spLocks/>
          </p:cNvSpPr>
          <p:nvPr/>
        </p:nvSpPr>
        <p:spPr>
          <a:xfrm>
            <a:off x="2510536" y="5848293"/>
            <a:ext cx="463378" cy="6178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itle 1"/>
          <p:cNvSpPr txBox="1">
            <a:spLocks/>
          </p:cNvSpPr>
          <p:nvPr/>
        </p:nvSpPr>
        <p:spPr>
          <a:xfrm>
            <a:off x="4873280" y="5827748"/>
            <a:ext cx="1017928" cy="5835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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641446" y="5522718"/>
            <a:ext cx="97377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6600" dirty="0" smtClean="0"/>
              <a:t>X</a:t>
            </a:r>
            <a:endParaRPr lang="nl-NL" sz="6600" dirty="0"/>
          </a:p>
        </p:txBody>
      </p:sp>
      <p:sp>
        <p:nvSpPr>
          <p:cNvPr id="37" name="Title 1"/>
          <p:cNvSpPr>
            <a:spLocks noGrp="1"/>
          </p:cNvSpPr>
          <p:nvPr>
            <p:ph type="title"/>
          </p:nvPr>
        </p:nvSpPr>
        <p:spPr>
          <a:xfrm>
            <a:off x="4625269" y="-85077"/>
            <a:ext cx="4207990" cy="1325563"/>
          </a:xfrm>
        </p:spPr>
        <p:txBody>
          <a:bodyPr>
            <a:normAutofit/>
          </a:bodyPr>
          <a:lstStyle/>
          <a:p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torsors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8" name="Picture 4" descr="Afbeeldingsresultaat voor second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6824" y="2424275"/>
            <a:ext cx="1460157" cy="821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itle 1"/>
          <p:cNvSpPr txBox="1">
            <a:spLocks/>
          </p:cNvSpPr>
          <p:nvPr/>
        </p:nvSpPr>
        <p:spPr>
          <a:xfrm>
            <a:off x="8395854" y="3381654"/>
            <a:ext cx="3443844" cy="6178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s a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torsor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of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7873" y="3995131"/>
            <a:ext cx="838057" cy="1055331"/>
          </a:xfrm>
          <a:prstGeom prst="rect">
            <a:avLst/>
          </a:prstGeom>
        </p:spPr>
      </p:pic>
      <p:sp>
        <p:nvSpPr>
          <p:cNvPr id="41" name="Title 1"/>
          <p:cNvSpPr txBox="1">
            <a:spLocks/>
          </p:cNvSpPr>
          <p:nvPr/>
        </p:nvSpPr>
        <p:spPr>
          <a:xfrm>
            <a:off x="6896501" y="5250982"/>
            <a:ext cx="5326933" cy="10517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This is known (e.g. </a:t>
            </a:r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std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::</a:t>
            </a:r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chrono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), but not solved in general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6498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9447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torsor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library (simplified)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944EB8-578A-4739-AF1A-1D5FB77ABAF4}"/>
              </a:ext>
            </a:extLst>
          </p:cNvPr>
          <p:cNvSpPr txBox="1"/>
          <p:nvPr/>
        </p:nvSpPr>
        <p:spPr>
          <a:xfrm>
            <a:off x="444002" y="1525316"/>
            <a:ext cx="11303995" cy="409342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torsor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 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value;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ublic: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constexpr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torsor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(): value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( 0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){}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constexpr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torsor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torsor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right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...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torsor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&amp; operator=(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torsor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right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...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constexpr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torsor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operator+(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right )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      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constexpr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operator-(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torsor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right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...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// likewise: +=, -=, reverse +, monadic +</a:t>
            </a: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constexpr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auto operator==(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torsor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right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// likewise: !=, &lt;, &lt;=, &gt;, &gt;=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friend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&amp; operator&lt;&lt;(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&amp;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torsor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right ) ...</a:t>
            </a: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2996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9447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user-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choosen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base type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944EB8-578A-4739-AF1A-1D5FB77ABAF4}"/>
              </a:ext>
            </a:extLst>
          </p:cNvPr>
          <p:cNvSpPr txBox="1"/>
          <p:nvPr/>
        </p:nvSpPr>
        <p:spPr>
          <a:xfrm>
            <a:off x="937054" y="1475889"/>
            <a:ext cx="10861211" cy="440120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template&lt; 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typename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 &gt;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torsor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 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value;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ublic: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constexpr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torsor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():value( 0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){}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constexpr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torsor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torsor</a:t>
            </a:r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 right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...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torsor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&amp; operator=(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torsor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&amp; right ) ...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constexpr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torsor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operator+(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 &amp; right ) 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constexpr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operator-( 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torsor</a:t>
            </a:r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 right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...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likewise: +=,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-=, reverse +, monadic +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constexpr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auto operator==(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torsor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&amp; right )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// likewise: !=, &lt;, &lt;=, &gt;, &gt;=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friend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&amp; operator&lt;&lt;(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&amp;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torsor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&amp;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right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...</a:t>
            </a: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6827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9447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ixed-mode arithmetic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944EB8-578A-4739-AF1A-1D5FB77ABAF4}"/>
              </a:ext>
            </a:extLst>
          </p:cNvPr>
          <p:cNvSpPr txBox="1"/>
          <p:nvPr/>
        </p:nvSpPr>
        <p:spPr>
          <a:xfrm>
            <a:off x="329513" y="1465010"/>
            <a:ext cx="11532973" cy="440120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template&lt;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typename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 &gt;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torsor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 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T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value;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ublic: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constexpr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torsor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():value( 0 ){}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template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...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constexpr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torsor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torsor</a:t>
            </a:r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 U &gt;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&amp; right ) ...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template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...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torsor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&amp; operator=(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torsor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U &gt;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&amp; right ) ...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template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...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constexpr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torsor</a:t>
            </a:r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 ? &gt;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operator+(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&amp; right ) 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template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...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constexpr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operator-(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torsor</a:t>
            </a:r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 U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&amp;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right )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      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//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likewise: +=, -=, reverse +, monadic +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template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...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constexpr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auto operator==(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torsor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&lt;U &gt;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&amp; right )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//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likewise: !=, &lt;, &lt;=, &gt;, &gt;=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friend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&amp; operator&lt;&lt;(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&amp;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torsor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&amp; right )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3951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9447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Embedded-friendly &lt;&lt;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944EB8-578A-4739-AF1A-1D5FB77ABAF4}"/>
              </a:ext>
            </a:extLst>
          </p:cNvPr>
          <p:cNvSpPr txBox="1"/>
          <p:nvPr/>
        </p:nvSpPr>
        <p:spPr>
          <a:xfrm>
            <a:off x="189470" y="1475889"/>
            <a:ext cx="11829535" cy="440120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template&lt;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typename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 &gt;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torsor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 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T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value;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ublic: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constexpr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torsor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():value( 0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){}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template ...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constexpr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torsor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torsor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 U &gt; &amp; right ) ...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template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...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torsor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&amp; operator=(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torsor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 U &gt; &amp; right ) ...</a:t>
            </a: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template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...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constexpr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torsor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 ? &gt;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operator+(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&amp; right ) 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template ...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constexpr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operator-(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torsor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 U &gt;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&amp; right ) ...     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//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likewise: +=, -,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-=, reverse + and -, monadic +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template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...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constexpr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auto operator==(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torsor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 U &gt;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&amp; right )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// likewise: !=, &lt;, &lt;=, &gt;, &gt;=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template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friend </a:t>
            </a:r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&amp; operator&lt;&lt;(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&amp;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torsor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&amp;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right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...</a:t>
            </a: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3715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9447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Mixed-mode arithmetic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944EB8-578A-4739-AF1A-1D5FB77ABAF4}"/>
              </a:ext>
            </a:extLst>
          </p:cNvPr>
          <p:cNvSpPr txBox="1"/>
          <p:nvPr/>
        </p:nvSpPr>
        <p:spPr>
          <a:xfrm>
            <a:off x="665394" y="1583763"/>
            <a:ext cx="10861211" cy="34778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template&lt;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typename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 &gt;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torsor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 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T value;</a:t>
            </a: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template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typename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U &gt;</a:t>
            </a: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__attribute__((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always_inline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constexpr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auto operator+(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U &amp; right )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torsor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 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decltype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value + right ) </a:t>
            </a:r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 value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+ right );      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5586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9447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Prevent deep-template errors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944EB8-578A-4739-AF1A-1D5FB77ABAF4}"/>
              </a:ext>
            </a:extLst>
          </p:cNvPr>
          <p:cNvSpPr txBox="1"/>
          <p:nvPr/>
        </p:nvSpPr>
        <p:spPr>
          <a:xfrm>
            <a:off x="665394" y="1322506"/>
            <a:ext cx="10861211" cy="501675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concept bool 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can_be_added_with_value</a:t>
            </a:r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requires ( V 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W 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 {  </a:t>
            </a:r>
          </a:p>
          <a:p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( v + w );</a:t>
            </a:r>
          </a:p>
          <a:p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template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typename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 &gt;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torsor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 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 value;</a:t>
            </a: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template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typename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U &gt;</a:t>
            </a: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requires 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torsor_concepts</a:t>
            </a:r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can_be_added_with_value</a:t>
            </a:r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 T, U &gt;</a:t>
            </a: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__attribute__((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always_inline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constexpr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auto operator+(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U &amp; right )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 ::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torsor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decltype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 value + right ) &gt;( value + right );      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4686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9447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Test what is NOT allowed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944EB8-578A-4739-AF1A-1D5FB77ABAF4}"/>
              </a:ext>
            </a:extLst>
          </p:cNvPr>
          <p:cNvSpPr txBox="1"/>
          <p:nvPr/>
        </p:nvSpPr>
        <p:spPr>
          <a:xfrm>
            <a:off x="665394" y="1516856"/>
            <a:ext cx="10861211" cy="34778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torsor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&gt; _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torsor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_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ALLOWED(  _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torsor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= _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torsor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)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ERROR(    _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torsor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= _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) 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ALLOWED(             _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torsor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+ _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)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ALLOWED(  _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torsor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= _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torsor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+ _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)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ALLOWED(  _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torsor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= _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+ _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torsor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)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ERROR(    _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torsor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= _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+ _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) 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8431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9447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Use a concept to detect validity 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944EB8-578A-4739-AF1A-1D5FB77ABAF4}"/>
              </a:ext>
            </a:extLst>
          </p:cNvPr>
          <p:cNvSpPr txBox="1"/>
          <p:nvPr/>
        </p:nvSpPr>
        <p:spPr>
          <a:xfrm>
            <a:off x="492589" y="2023150"/>
            <a:ext cx="10861211" cy="378565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Check if EXP is legal by using it in the requires clause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of the first f() template ( the one that returns 1):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if EXP turns out to be illegal the fallback is selected,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which returns 0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template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typename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 &gt;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</a:t>
            </a:r>
          </a:p>
          <a:p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requires 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requires</a:t>
            </a:r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 ( EXP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                                                </a:t>
            </a:r>
            <a:endParaRPr lang="en-US" sz="20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bool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f(){ return 1; }                             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          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template&lt;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typename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 &gt;                            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bool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f(){ return 0; } 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3795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0709" y="0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But the compiler must be fooled 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944EB8-578A-4739-AF1A-1D5FB77ABAF4}"/>
              </a:ext>
            </a:extLst>
          </p:cNvPr>
          <p:cNvSpPr txBox="1"/>
          <p:nvPr/>
        </p:nvSpPr>
        <p:spPr>
          <a:xfrm>
            <a:off x="665394" y="1203753"/>
            <a:ext cx="10861211" cy="532453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dummy_multiply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template&lt;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typename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 &gt;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 &amp; operator * (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 &amp; x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){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 x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}    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template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typename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 &gt;</a:t>
            </a: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 &amp; operator * (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 &amp; x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){ return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}   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test {</a:t>
            </a: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template&lt; 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typename</a:t>
            </a:r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                           </a:t>
            </a: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requires requires( </a:t>
            </a:r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 x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*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EXP ); }                                                 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bool f(){ return 1; }                             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          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template&lt;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typename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 &gt;                            </a:t>
            </a: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bool f(){ return 0; } 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test().f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 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dummy_multiply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&gt;()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7792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585" y="971627"/>
            <a:ext cx="4337538" cy="514721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3046" y="1201292"/>
            <a:ext cx="6852829" cy="3670711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 rot="10800000">
            <a:off x="2567354" y="3428003"/>
            <a:ext cx="2351967" cy="4523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Rounded Rectangle 9"/>
          <p:cNvSpPr/>
          <p:nvPr/>
        </p:nvSpPr>
        <p:spPr>
          <a:xfrm rot="21259022">
            <a:off x="5369969" y="3064889"/>
            <a:ext cx="1534922" cy="351694"/>
          </a:xfrm>
          <a:prstGeom prst="roundRect">
            <a:avLst/>
          </a:prstGeom>
          <a:noFill/>
          <a:ln w="1682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6686788" y="5298830"/>
            <a:ext cx="2808904" cy="691662"/>
          </a:xfrm>
          <a:solidFill>
            <a:srgbClr val="92D050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HBO-ICT</a:t>
            </a:r>
            <a:endParaRPr 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4911969" y="1063013"/>
            <a:ext cx="7127631" cy="3834836"/>
          </a:xfrm>
          <a:prstGeom prst="roundRect">
            <a:avLst/>
          </a:prstGeom>
          <a:noFill/>
          <a:ln w="1682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Down Arrow 8"/>
          <p:cNvSpPr/>
          <p:nvPr/>
        </p:nvSpPr>
        <p:spPr>
          <a:xfrm rot="8420794">
            <a:off x="6759068" y="3502946"/>
            <a:ext cx="515816" cy="1798224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0065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build="p" animBg="1"/>
      <p:bldP spid="9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33717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How long is this line?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944EB8-578A-4739-AF1A-1D5FB77ABAF4}"/>
              </a:ext>
            </a:extLst>
          </p:cNvPr>
          <p:cNvSpPr txBox="1"/>
          <p:nvPr/>
        </p:nvSpPr>
        <p:spPr>
          <a:xfrm>
            <a:off x="665394" y="1854190"/>
            <a:ext cx="10861211" cy="193899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xy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y; }</a:t>
            </a: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line (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xy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a,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xy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);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line(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xy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( 1, 1 ),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xy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( 2, 2 ) );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694534" y="3688094"/>
            <a:ext cx="4741892" cy="2273319"/>
          </a:xfrm>
        </p:spPr>
        <p:txBody>
          <a:bodyPr>
            <a:normAutofit/>
          </a:bodyPr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800" dirty="0" err="1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3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qrt</a:t>
            </a:r>
            <a:r>
              <a:rPr lang="en-US" sz="3800" dirty="0" smtClean="0">
                <a:latin typeface="Arial" panose="020B0604020202020204" pitchFamily="34" charset="0"/>
                <a:cs typeface="Arial" panose="020B0604020202020204" pitchFamily="34" charset="0"/>
              </a:rPr>
              <a:t>( 2 ) ?</a:t>
            </a:r>
          </a:p>
          <a:p>
            <a:r>
              <a:rPr lang="en-US" sz="3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800" dirty="0" err="1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3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qrt</a:t>
            </a:r>
            <a:r>
              <a:rPr lang="en-US" sz="3800" dirty="0" smtClean="0">
                <a:latin typeface="Arial" panose="020B0604020202020204" pitchFamily="34" charset="0"/>
                <a:cs typeface="Arial" panose="020B0604020202020204" pitchFamily="34" charset="0"/>
              </a:rPr>
              <a:t>( 8 ) ?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ight Arrow 6"/>
          <p:cNvSpPr/>
          <p:nvPr/>
        </p:nvSpPr>
        <p:spPr>
          <a:xfrm rot="12983080">
            <a:off x="4478954" y="3842475"/>
            <a:ext cx="1827281" cy="46213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rgbClr val="FF0000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265194" y="3740638"/>
            <a:ext cx="4741892" cy="22733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8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end point?</a:t>
            </a:r>
          </a:p>
          <a:p>
            <a:r>
              <a:rPr lang="en-US" sz="38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size?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8735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9478" y="408086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Make it explicit in the type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944EB8-578A-4739-AF1A-1D5FB77ABAF4}"/>
              </a:ext>
            </a:extLst>
          </p:cNvPr>
          <p:cNvSpPr txBox="1"/>
          <p:nvPr/>
        </p:nvSpPr>
        <p:spPr>
          <a:xfrm>
            <a:off x="617892" y="1733649"/>
            <a:ext cx="10861211" cy="440120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xy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y; }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using position =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torsor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xy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&gt;;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auto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origin = position();</a:t>
            </a:r>
          </a:p>
          <a:p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line(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xy_position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xy_position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);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line(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xy_position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xy_size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);</a:t>
            </a:r>
          </a:p>
          <a:p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line( origin +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xy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( 1, 1 ),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origin + 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xy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( 2, 2 )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);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line( origin +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xy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( 1, 1 ), 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xy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( 2, 2 )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0070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9478" y="408086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Multiple interfaces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944EB8-578A-4739-AF1A-1D5FB77ABAF4}"/>
              </a:ext>
            </a:extLst>
          </p:cNvPr>
          <p:cNvSpPr txBox="1"/>
          <p:nvPr/>
        </p:nvSpPr>
        <p:spPr>
          <a:xfrm>
            <a:off x="617892" y="1733649"/>
            <a:ext cx="10861211" cy="440120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class duration { ... };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using moment =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torsor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 duration &gt;;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moment now();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duration us = ...;</a:t>
            </a:r>
          </a:p>
          <a:p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// do something 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wait( 1’000 * us );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auto then =  now() + 1’000 * us;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do something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wait( then );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9778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5047" y="2370557"/>
            <a:ext cx="4801716" cy="3201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31755" y="1597410"/>
            <a:ext cx="10782782" cy="11356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To make 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more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things possible!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307757" y="271847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What is the purpose of a library?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831755" y="5777042"/>
            <a:ext cx="10782782" cy="11356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 make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less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things possible!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3593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 txBox="1">
            <a:spLocks/>
          </p:cNvSpPr>
          <p:nvPr/>
        </p:nvSpPr>
        <p:spPr>
          <a:xfrm>
            <a:off x="849549" y="3302165"/>
            <a:ext cx="11342451" cy="22995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Tx/>
              <a:buChar char="-"/>
            </a:pPr>
            <a:endParaRPr lang="nl-NL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nl-NL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nl-NL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distance</a:t>
            </a:r>
            <a:r>
              <a:rPr lang="nl-NL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is </a:t>
            </a:r>
            <a:r>
              <a:rPr lang="nl-NL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not</a:t>
            </a:r>
            <a:r>
              <a:rPr lang="nl-NL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nl-NL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position</a:t>
            </a:r>
            <a:endParaRPr lang="nl-NL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nl-NL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You</a:t>
            </a:r>
            <a:r>
              <a:rPr lang="nl-NL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can</a:t>
            </a:r>
            <a:r>
              <a:rPr lang="nl-NL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nl-NL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nl-NL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should</a:t>
            </a:r>
            <a:r>
              <a:rPr lang="nl-NL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) test </a:t>
            </a:r>
            <a:r>
              <a:rPr lang="nl-NL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what</a:t>
            </a:r>
            <a:r>
              <a:rPr lang="nl-NL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nl-NL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library</a:t>
            </a:r>
            <a:r>
              <a:rPr lang="nl-NL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makes</a:t>
            </a:r>
            <a:r>
              <a:rPr lang="nl-NL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sz="28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</a:t>
            </a:r>
            <a:r>
              <a:rPr lang="nl-NL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possile</a:t>
            </a:r>
            <a:endParaRPr lang="nl-NL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nl-NL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nl-NL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https:://www.github.com/wovo/torsor</a:t>
            </a:r>
            <a:endParaRPr lang="nl-NL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689" y="700939"/>
            <a:ext cx="4654379" cy="2513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442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33717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What is 10 degrees + 10 degrees?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2638" y="1849432"/>
            <a:ext cx="6829168" cy="3816424"/>
          </a:xfrm>
        </p:spPr>
        <p:txBody>
          <a:bodyPr>
            <a:normAutofit/>
          </a:bodyPr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800" dirty="0" smtClean="0">
                <a:latin typeface="Arial" panose="020B0604020202020204" pitchFamily="34" charset="0"/>
                <a:cs typeface="Arial" panose="020B0604020202020204" pitchFamily="34" charset="0"/>
              </a:rPr>
              <a:t> temperatures, or angles?</a:t>
            </a:r>
          </a:p>
          <a:p>
            <a:r>
              <a:rPr lang="en-US" sz="3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800" dirty="0" smtClean="0">
                <a:latin typeface="Arial" panose="020B0604020202020204" pitchFamily="34" charset="0"/>
                <a:cs typeface="Arial" panose="020B0604020202020204" pitchFamily="34" charset="0"/>
              </a:rPr>
              <a:t>20 </a:t>
            </a:r>
            <a:r>
              <a:rPr lang="en-US" sz="3800" dirty="0">
                <a:latin typeface="Arial" panose="020B0604020202020204" pitchFamily="34" charset="0"/>
                <a:cs typeface="Arial" panose="020B0604020202020204" pitchFamily="34" charset="0"/>
              </a:rPr>
              <a:t>degrees </a:t>
            </a:r>
            <a:endParaRPr lang="en-US" sz="3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800" dirty="0" smtClean="0">
                <a:latin typeface="Arial" panose="020B0604020202020204" pitchFamily="34" charset="0"/>
                <a:cs typeface="Arial" panose="020B0604020202020204" pitchFamily="34" charset="0"/>
              </a:rPr>
              <a:t> 293 degrees</a:t>
            </a:r>
          </a:p>
          <a:p>
            <a:r>
              <a:rPr lang="en-US" sz="3800" dirty="0" smtClean="0">
                <a:latin typeface="Arial" panose="020B0604020202020204" pitchFamily="34" charset="0"/>
                <a:cs typeface="Arial" panose="020B0604020202020204" pitchFamily="34" charset="0"/>
              </a:rPr>
              <a:t> 10 degrees</a:t>
            </a:r>
          </a:p>
          <a:p>
            <a:r>
              <a:rPr lang="en-US" sz="3800" dirty="0" smtClean="0">
                <a:latin typeface="Arial" panose="020B0604020202020204" pitchFamily="34" charset="0"/>
                <a:cs typeface="Arial" panose="020B0604020202020204" pitchFamily="34" charset="0"/>
              </a:rPr>
              <a:t> meaningless</a:t>
            </a:r>
            <a:endParaRPr lang="en-US" sz="3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0718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3697" y="33715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What is 10 degrees + 10 degrees?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697" y="2016945"/>
            <a:ext cx="11648303" cy="3816424"/>
          </a:xfrm>
        </p:spPr>
        <p:txBody>
          <a:bodyPr>
            <a:normAutofit fontScale="85000" lnSpcReduction="20000"/>
          </a:bodyPr>
          <a:lstStyle/>
          <a:p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 10 + 10 = 20 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3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 degrees </a:t>
            </a:r>
            <a:endParaRPr lang="en-US" sz="360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3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 10C = 283K, 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283K+283K = 566K :  </a:t>
            </a:r>
            <a:r>
              <a:rPr lang="en-US" sz="36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293 degrees (</a:t>
            </a:r>
            <a:r>
              <a:rPr lang="en-US" sz="36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Celcius</a:t>
            </a:r>
            <a:r>
              <a:rPr lang="en-US" sz="36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indent="0">
              <a:buNone/>
            </a:pPr>
            <a:endParaRPr lang="en-US" sz="3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 Two small lumps at 10 degrees = </a:t>
            </a:r>
            <a:r>
              <a:rPr lang="en-US" sz="36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 big lump at 10 degrees</a:t>
            </a:r>
          </a:p>
          <a:p>
            <a:pPr marL="0" indent="0">
              <a:buNone/>
            </a:pPr>
            <a:endParaRPr lang="en-US" sz="3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 you can’t add temperatures : </a:t>
            </a:r>
            <a:r>
              <a:rPr lang="en-US" sz="36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meaningless</a:t>
            </a:r>
            <a:endParaRPr lang="en-US" sz="3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4924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96297" y="416971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Measurement scales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017774"/>
              </p:ext>
            </p:extLst>
          </p:nvPr>
        </p:nvGraphicFramePr>
        <p:xfrm>
          <a:off x="617838" y="2144812"/>
          <a:ext cx="9448800" cy="33820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0648">
                  <a:extLst>
                    <a:ext uri="{9D8B030D-6E8A-4147-A177-3AD203B41FA5}">
                      <a16:colId xmlns:a16="http://schemas.microsoft.com/office/drawing/2014/main" val="1535723113"/>
                    </a:ext>
                  </a:extLst>
                </a:gridCol>
                <a:gridCol w="5090272">
                  <a:extLst>
                    <a:ext uri="{9D8B030D-6E8A-4147-A177-3AD203B41FA5}">
                      <a16:colId xmlns:a16="http://schemas.microsoft.com/office/drawing/2014/main" val="3481353810"/>
                    </a:ext>
                  </a:extLst>
                </a:gridCol>
                <a:gridCol w="2257880">
                  <a:extLst>
                    <a:ext uri="{9D8B030D-6E8A-4147-A177-3AD203B41FA5}">
                      <a16:colId xmlns:a16="http://schemas.microsoft.com/office/drawing/2014/main" val="314813695"/>
                    </a:ext>
                  </a:extLst>
                </a:gridCol>
              </a:tblGrid>
              <a:tr h="656053">
                <a:tc>
                  <a:txBody>
                    <a:bodyPr/>
                    <a:lstStyle/>
                    <a:p>
                      <a:r>
                        <a:rPr lang="nl-NL" sz="3200" dirty="0" err="1" smtClean="0"/>
                        <a:t>Scale</a:t>
                      </a:r>
                      <a:endParaRPr lang="nl-NL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3200" dirty="0" err="1" smtClean="0"/>
                        <a:t>Example</a:t>
                      </a:r>
                      <a:endParaRPr lang="nl-NL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3200" dirty="0" smtClean="0"/>
                        <a:t>Operations</a:t>
                      </a:r>
                      <a:endParaRPr lang="nl-NL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4505640"/>
                  </a:ext>
                </a:extLst>
              </a:tr>
              <a:tr h="681498">
                <a:tc>
                  <a:txBody>
                    <a:bodyPr/>
                    <a:lstStyle/>
                    <a:p>
                      <a:r>
                        <a:rPr lang="nl-NL" sz="3200" dirty="0" err="1" smtClean="0"/>
                        <a:t>Nominal</a:t>
                      </a:r>
                      <a:endParaRPr lang="nl-NL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3200" dirty="0" err="1" smtClean="0"/>
                        <a:t>colors</a:t>
                      </a:r>
                      <a:endParaRPr lang="nl-NL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3200" dirty="0" smtClean="0"/>
                        <a:t>v == v</a:t>
                      </a:r>
                      <a:endParaRPr lang="nl-NL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7376736"/>
                  </a:ext>
                </a:extLst>
              </a:tr>
              <a:tr h="681498">
                <a:tc>
                  <a:txBody>
                    <a:bodyPr/>
                    <a:lstStyle/>
                    <a:p>
                      <a:r>
                        <a:rPr lang="nl-NL" sz="3200" dirty="0" err="1" smtClean="0"/>
                        <a:t>Ordinal</a:t>
                      </a:r>
                      <a:endParaRPr lang="nl-NL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3200" dirty="0" smtClean="0"/>
                        <a:t>bad, </a:t>
                      </a:r>
                      <a:r>
                        <a:rPr lang="nl-NL" sz="3200" dirty="0" err="1" smtClean="0"/>
                        <a:t>average</a:t>
                      </a:r>
                      <a:r>
                        <a:rPr lang="nl-NL" sz="3200" dirty="0" smtClean="0"/>
                        <a:t>,</a:t>
                      </a:r>
                      <a:r>
                        <a:rPr lang="nl-NL" sz="3200" baseline="0" dirty="0" smtClean="0"/>
                        <a:t> </a:t>
                      </a:r>
                      <a:r>
                        <a:rPr lang="nl-NL" sz="3200" baseline="0" dirty="0" err="1" smtClean="0"/>
                        <a:t>good</a:t>
                      </a:r>
                      <a:r>
                        <a:rPr lang="nl-NL" sz="3200" baseline="0" dirty="0" smtClean="0"/>
                        <a:t>, excellent</a:t>
                      </a:r>
                      <a:endParaRPr lang="nl-NL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3200" dirty="0" smtClean="0"/>
                        <a:t>v &lt; v</a:t>
                      </a:r>
                      <a:endParaRPr lang="nl-NL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4189869"/>
                  </a:ext>
                </a:extLst>
              </a:tr>
              <a:tr h="681498">
                <a:tc>
                  <a:txBody>
                    <a:bodyPr/>
                    <a:lstStyle/>
                    <a:p>
                      <a:r>
                        <a:rPr lang="nl-NL" sz="3200" dirty="0" smtClean="0"/>
                        <a:t>Interval</a:t>
                      </a:r>
                      <a:endParaRPr lang="nl-NL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3200" dirty="0" smtClean="0"/>
                        <a:t>moment in time (date/time)</a:t>
                      </a:r>
                      <a:endParaRPr lang="nl-NL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3200" dirty="0" smtClean="0"/>
                        <a:t>v - v</a:t>
                      </a:r>
                      <a:endParaRPr lang="nl-NL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8270810"/>
                  </a:ext>
                </a:extLst>
              </a:tr>
              <a:tr h="681498">
                <a:tc>
                  <a:txBody>
                    <a:bodyPr/>
                    <a:lstStyle/>
                    <a:p>
                      <a:r>
                        <a:rPr lang="nl-NL" sz="3200" dirty="0" smtClean="0"/>
                        <a:t>Ratio</a:t>
                      </a:r>
                      <a:endParaRPr lang="nl-NL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3200" dirty="0" err="1" smtClean="0"/>
                        <a:t>length</a:t>
                      </a:r>
                      <a:r>
                        <a:rPr lang="nl-NL" sz="3200" dirty="0" smtClean="0"/>
                        <a:t> (in m)</a:t>
                      </a:r>
                      <a:endParaRPr lang="nl-NL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3200" baseline="0" dirty="0" smtClean="0"/>
                        <a:t>v +</a:t>
                      </a:r>
                      <a:r>
                        <a:rPr lang="nl-NL" sz="3200" dirty="0" smtClean="0"/>
                        <a:t> v</a:t>
                      </a:r>
                      <a:endParaRPr lang="nl-NL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9612789"/>
                  </a:ext>
                </a:extLst>
              </a:tr>
            </a:tbl>
          </a:graphicData>
        </a:graphic>
      </p:graphicFrame>
      <p:sp>
        <p:nvSpPr>
          <p:cNvPr id="6" name="Right Arrow 5"/>
          <p:cNvSpPr/>
          <p:nvPr/>
        </p:nvSpPr>
        <p:spPr>
          <a:xfrm rot="10800000">
            <a:off x="8911596" y="4405750"/>
            <a:ext cx="1509269" cy="22292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79AB5E5-C7CF-409F-895B-E5AE273A4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20865" y="4232043"/>
            <a:ext cx="1914593" cy="5703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Result?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1245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2457" y="572916"/>
            <a:ext cx="8886825" cy="526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253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62" y="1042987"/>
            <a:ext cx="11877675" cy="4772025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2578443" y="2659078"/>
            <a:ext cx="7265773" cy="642207"/>
          </a:xfrm>
          <a:prstGeom prst="roundRect">
            <a:avLst/>
          </a:prstGeom>
          <a:noFill/>
          <a:ln w="920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07127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175" y="2053064"/>
            <a:ext cx="11761944" cy="407412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174" y="228600"/>
            <a:ext cx="1601101" cy="1737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237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fbeeldingsresultaat voor appl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334" y="1471784"/>
            <a:ext cx="867762" cy="867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Afbeeldingsresultaat voor appl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4057" y="1415458"/>
            <a:ext cx="867762" cy="867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899339" y="1596745"/>
            <a:ext cx="463378" cy="6178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957730" y="2909551"/>
            <a:ext cx="463378" cy="6178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2" descr="Afbeeldingsresultaat voor appl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594" y="3991524"/>
            <a:ext cx="867762" cy="867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Afbeeldingsresultaat voor appl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7248" y="5310328"/>
            <a:ext cx="867762" cy="867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le 1"/>
          <p:cNvSpPr txBox="1">
            <a:spLocks/>
          </p:cNvSpPr>
          <p:nvPr/>
        </p:nvSpPr>
        <p:spPr>
          <a:xfrm>
            <a:off x="2128456" y="4169881"/>
            <a:ext cx="463378" cy="6178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</a:p>
        </p:txBody>
      </p:sp>
      <p:pic>
        <p:nvPicPr>
          <p:cNvPr id="13" name="Picture 2" descr="Afbeeldingsresultaat voor appl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874" y="5321295"/>
            <a:ext cx="867762" cy="867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itle 1"/>
          <p:cNvSpPr txBox="1">
            <a:spLocks/>
          </p:cNvSpPr>
          <p:nvPr/>
        </p:nvSpPr>
        <p:spPr>
          <a:xfrm>
            <a:off x="2031487" y="5532739"/>
            <a:ext cx="463378" cy="6178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</a:p>
        </p:txBody>
      </p:sp>
      <p:pic>
        <p:nvPicPr>
          <p:cNvPr id="16" name="Picture 2" descr="Afbeeldingsresultaat voor appl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1887" y="2591940"/>
            <a:ext cx="867762" cy="867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itle 1"/>
          <p:cNvSpPr txBox="1">
            <a:spLocks/>
          </p:cNvSpPr>
          <p:nvPr/>
        </p:nvSpPr>
        <p:spPr>
          <a:xfrm>
            <a:off x="8181129" y="2716901"/>
            <a:ext cx="463378" cy="6178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4907329" y="0"/>
            <a:ext cx="4207990" cy="1325563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units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itle 1"/>
          <p:cNvSpPr txBox="1">
            <a:spLocks/>
          </p:cNvSpPr>
          <p:nvPr/>
        </p:nvSpPr>
        <p:spPr>
          <a:xfrm>
            <a:off x="3738246" y="1596745"/>
            <a:ext cx="1017928" cy="6178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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763218" y="2900747"/>
            <a:ext cx="1017928" cy="6178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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itle 1"/>
          <p:cNvSpPr txBox="1">
            <a:spLocks/>
          </p:cNvSpPr>
          <p:nvPr/>
        </p:nvSpPr>
        <p:spPr>
          <a:xfrm>
            <a:off x="3763218" y="4087827"/>
            <a:ext cx="1017928" cy="6178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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itle 1"/>
          <p:cNvSpPr txBox="1">
            <a:spLocks/>
          </p:cNvSpPr>
          <p:nvPr/>
        </p:nvSpPr>
        <p:spPr>
          <a:xfrm>
            <a:off x="9838935" y="2716900"/>
            <a:ext cx="1017928" cy="6178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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2" descr="Afbeeldingsresultaat voor appl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8720" y="1462742"/>
            <a:ext cx="867762" cy="867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601" y="2591939"/>
            <a:ext cx="838057" cy="1055331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5987" y="2479206"/>
            <a:ext cx="838057" cy="1055331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3762" y="2592247"/>
            <a:ext cx="838057" cy="1055331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0182" y="2591940"/>
            <a:ext cx="838057" cy="1055331"/>
          </a:xfrm>
          <a:prstGeom prst="rect">
            <a:avLst/>
          </a:prstGeom>
        </p:spPr>
      </p:pic>
      <p:sp>
        <p:nvSpPr>
          <p:cNvPr id="30" name="Title 1"/>
          <p:cNvSpPr txBox="1">
            <a:spLocks/>
          </p:cNvSpPr>
          <p:nvPr/>
        </p:nvSpPr>
        <p:spPr>
          <a:xfrm>
            <a:off x="3807393" y="5446256"/>
            <a:ext cx="1017928" cy="6178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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485788" y="4096353"/>
            <a:ext cx="838057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nl-NL" sz="2000" dirty="0" err="1"/>
              <a:t>a</a:t>
            </a:r>
            <a:r>
              <a:rPr lang="nl-NL" sz="2000" dirty="0" err="1" smtClean="0"/>
              <a:t>pple</a:t>
            </a:r>
            <a:r>
              <a:rPr lang="nl-NL" sz="2000" dirty="0" smtClean="0"/>
              <a:t> </a:t>
            </a:r>
            <a:r>
              <a:rPr lang="nl-NL" sz="2000" dirty="0" err="1" smtClean="0"/>
              <a:t>rate</a:t>
            </a:r>
            <a:endParaRPr lang="nl-NL" sz="2000" dirty="0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8720" y="3951134"/>
            <a:ext cx="838057" cy="1055331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4488301" y="5311479"/>
            <a:ext cx="724968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nl-NL" sz="4800" dirty="0"/>
              <a:t>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499520" y="2425584"/>
            <a:ext cx="97377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6600" dirty="0" smtClean="0"/>
              <a:t>X</a:t>
            </a:r>
            <a:endParaRPr lang="nl-NL" sz="6600" dirty="0"/>
          </a:p>
        </p:txBody>
      </p:sp>
      <p:sp>
        <p:nvSpPr>
          <p:cNvPr id="35" name="Title 1"/>
          <p:cNvSpPr txBox="1">
            <a:spLocks/>
          </p:cNvSpPr>
          <p:nvPr/>
        </p:nvSpPr>
        <p:spPr>
          <a:xfrm>
            <a:off x="6116560" y="5287593"/>
            <a:ext cx="5981147" cy="10517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This is ‘solved’ </a:t>
            </a:r>
            <a:endParaRPr lang="en-US" sz="2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(boost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::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units, and many other attempts)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9193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2318</TotalTime>
  <Words>1439</Words>
  <Application>Microsoft Office PowerPoint</Application>
  <PresentationFormat>Widescreen</PresentationFormat>
  <Paragraphs>266</Paragraphs>
  <Slides>24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Calibri Light</vt:lpstr>
      <vt:lpstr>Courier New</vt:lpstr>
      <vt:lpstr>Wingdings</vt:lpstr>
      <vt:lpstr>Office Theme</vt:lpstr>
      <vt:lpstr>C++ Meetup 2019-07-25 @ Blender </vt:lpstr>
      <vt:lpstr>PowerPoint Presentation</vt:lpstr>
      <vt:lpstr>What is 10 degrees + 10 degrees?</vt:lpstr>
      <vt:lpstr>What is 10 degrees + 10 degrees?</vt:lpstr>
      <vt:lpstr>Measurement scales</vt:lpstr>
      <vt:lpstr>PowerPoint Presentation</vt:lpstr>
      <vt:lpstr>PowerPoint Presentation</vt:lpstr>
      <vt:lpstr>PowerPoint Presentation</vt:lpstr>
      <vt:lpstr>units</vt:lpstr>
      <vt:lpstr>torsors</vt:lpstr>
      <vt:lpstr>A torsor library (simplified)</vt:lpstr>
      <vt:lpstr>user-choosen base type</vt:lpstr>
      <vt:lpstr>mixed-mode arithmetic</vt:lpstr>
      <vt:lpstr>Embedded-friendly &lt;&lt;</vt:lpstr>
      <vt:lpstr>Mixed-mode arithmetic</vt:lpstr>
      <vt:lpstr>Prevent deep-template errors</vt:lpstr>
      <vt:lpstr>Test what is NOT allowed</vt:lpstr>
      <vt:lpstr>Use a concept to detect validity </vt:lpstr>
      <vt:lpstr>But the compiler must be fooled </vt:lpstr>
      <vt:lpstr>How long is this line?</vt:lpstr>
      <vt:lpstr>Make it explicit in the type</vt:lpstr>
      <vt:lpstr>Multiple interfaces</vt:lpstr>
      <vt:lpstr>What is the purpose of a library?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Meeting C++ Berlin 2017 - closing keynote</dc:title>
  <dc:creator>Wouter van Ooijen</dc:creator>
  <cp:lastModifiedBy>Wouter van Ooijen</cp:lastModifiedBy>
  <cp:revision>300</cp:revision>
  <cp:lastPrinted>2019-07-25T14:50:14Z</cp:lastPrinted>
  <dcterms:created xsi:type="dcterms:W3CDTF">2017-11-02T11:03:21Z</dcterms:created>
  <dcterms:modified xsi:type="dcterms:W3CDTF">2019-07-25T16:26:49Z</dcterms:modified>
</cp:coreProperties>
</file>