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handoutMasterIdLst>
    <p:handoutMasterId r:id="rId24"/>
  </p:handoutMasterIdLst>
  <p:sldIdLst>
    <p:sldId id="257" r:id="rId2"/>
    <p:sldId id="530" r:id="rId3"/>
    <p:sldId id="551" r:id="rId4"/>
    <p:sldId id="552" r:id="rId5"/>
    <p:sldId id="550" r:id="rId6"/>
    <p:sldId id="555" r:id="rId7"/>
    <p:sldId id="562" r:id="rId8"/>
    <p:sldId id="571" r:id="rId9"/>
    <p:sldId id="408" r:id="rId10"/>
    <p:sldId id="560" r:id="rId11"/>
    <p:sldId id="558" r:id="rId12"/>
    <p:sldId id="561" r:id="rId13"/>
    <p:sldId id="556" r:id="rId14"/>
    <p:sldId id="565" r:id="rId15"/>
    <p:sldId id="557" r:id="rId16"/>
    <p:sldId id="568" r:id="rId17"/>
    <p:sldId id="570" r:id="rId18"/>
    <p:sldId id="553" r:id="rId19"/>
    <p:sldId id="564" r:id="rId20"/>
    <p:sldId id="566" r:id="rId21"/>
    <p:sldId id="441" r:id="rId22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3" autoAdjust="0"/>
    <p:restoredTop sz="93212" autoAdjust="0"/>
  </p:normalViewPr>
  <p:slideViewPr>
    <p:cSldViewPr snapToGrid="0">
      <p:cViewPr varScale="1">
        <p:scale>
          <a:sx n="100" d="100"/>
          <a:sy n="100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46A65-B51B-48F2-81EA-B36B8BB783B0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63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6866" y="942863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68167-C806-4210-AE9A-267DF958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67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E871D-FEF2-410A-A1CF-959FAD16B7C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39838"/>
            <a:ext cx="5954712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599" y="4777366"/>
            <a:ext cx="5335893" cy="3909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63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866" y="942863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FAE22-915C-49EA-941B-C6F28CFF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8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Wouter van Ooijen,</a:t>
            </a:r>
            <a:r>
              <a:rPr lang="nl-NL" baseline="0" dirty="0"/>
              <a:t> </a:t>
            </a:r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too</a:t>
            </a:r>
            <a:r>
              <a:rPr lang="nl-NL" baseline="0" dirty="0"/>
              <a:t> </a:t>
            </a:r>
            <a:r>
              <a:rPr lang="nl-NL" baseline="0" dirty="0" err="1"/>
              <a:t>difficult</a:t>
            </a:r>
            <a:r>
              <a:rPr lang="nl-NL" baseline="0" dirty="0"/>
              <a:t> </a:t>
            </a:r>
            <a:r>
              <a:rPr lang="nl-NL" baseline="0" dirty="0" err="1"/>
              <a:t>Woooter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do</a:t>
            </a:r>
          </a:p>
          <a:p>
            <a:r>
              <a:rPr lang="nl-NL" baseline="0" dirty="0" err="1"/>
              <a:t>Backgroundf</a:t>
            </a:r>
            <a:r>
              <a:rPr lang="nl-NL" baseline="0" dirty="0"/>
              <a:t> Computer </a:t>
            </a:r>
            <a:r>
              <a:rPr lang="nl-NL" baseline="0" dirty="0" err="1"/>
              <a:t>Science</a:t>
            </a:r>
            <a:r>
              <a:rPr lang="nl-NL" baseline="0" dirty="0"/>
              <a:t>, </a:t>
            </a:r>
            <a:r>
              <a:rPr lang="nl-NL" baseline="0" dirty="0" err="1"/>
              <a:t>passion</a:t>
            </a:r>
            <a:r>
              <a:rPr lang="nl-NL" baseline="0" dirty="0"/>
              <a:t> electronics </a:t>
            </a:r>
            <a:r>
              <a:rPr lang="nl-NL" baseline="0" dirty="0" err="1"/>
              <a:t>and</a:t>
            </a:r>
            <a:r>
              <a:rPr lang="nl-NL" baseline="0" dirty="0"/>
              <a:t> hardware/software borderland</a:t>
            </a:r>
          </a:p>
          <a:p>
            <a:r>
              <a:rPr lang="nl-NL" dirty="0" err="1"/>
              <a:t>Polytechnics</a:t>
            </a:r>
            <a:r>
              <a:rPr lang="nl-NL" dirty="0"/>
              <a:t> </a:t>
            </a:r>
          </a:p>
          <a:p>
            <a:r>
              <a:rPr lang="nl-NL" dirty="0"/>
              <a:t>Technical</a:t>
            </a:r>
            <a:r>
              <a:rPr lang="nl-NL" baseline="0" dirty="0"/>
              <a:t> </a:t>
            </a:r>
            <a:r>
              <a:rPr lang="nl-NL" baseline="0" dirty="0" err="1"/>
              <a:t>Informatics</a:t>
            </a:r>
            <a:r>
              <a:rPr lang="nl-NL" baseline="0" dirty="0"/>
              <a:t>, s</a:t>
            </a:r>
            <a:r>
              <a:rPr lang="nl-NL" dirty="0"/>
              <a:t>mall specialization</a:t>
            </a:r>
            <a:r>
              <a:rPr lang="nl-NL" baseline="0" dirty="0"/>
              <a:t>~30-50 </a:t>
            </a:r>
            <a:r>
              <a:rPr lang="nl-NL" baseline="0" dirty="0" err="1"/>
              <a:t>std</a:t>
            </a:r>
            <a:r>
              <a:rPr lang="nl-NL" baseline="0" dirty="0"/>
              <a:t> </a:t>
            </a:r>
            <a:r>
              <a:rPr lang="nl-NL" baseline="0" dirty="0" err="1"/>
              <a:t>annually</a:t>
            </a:r>
            <a:endParaRPr lang="nl-NL" baseline="0" dirty="0"/>
          </a:p>
          <a:p>
            <a:r>
              <a:rPr lang="nl-NL" baseline="0" dirty="0"/>
              <a:t>I </a:t>
            </a:r>
            <a:r>
              <a:rPr lang="nl-NL" baseline="0" dirty="0" err="1"/>
              <a:t>am</a:t>
            </a:r>
            <a:r>
              <a:rPr lang="nl-NL" baseline="0" dirty="0"/>
              <a:t> NOT </a:t>
            </a:r>
            <a:r>
              <a:rPr lang="nl-NL" baseline="0" dirty="0" err="1"/>
              <a:t>working</a:t>
            </a:r>
            <a:r>
              <a:rPr lang="nl-NL" baseline="0" dirty="0"/>
              <a:t> in </a:t>
            </a:r>
            <a:r>
              <a:rPr lang="nl-NL" baseline="0" dirty="0" err="1"/>
              <a:t>industry</a:t>
            </a:r>
            <a:r>
              <a:rPr lang="nl-NL" baseline="0" dirty="0"/>
              <a:t>, I guide </a:t>
            </a:r>
            <a:r>
              <a:rPr lang="nl-NL" baseline="0" dirty="0" err="1"/>
              <a:t>the</a:t>
            </a:r>
            <a:r>
              <a:rPr lang="nl-NL" baseline="0" dirty="0"/>
              <a:t> next </a:t>
            </a:r>
            <a:r>
              <a:rPr lang="nl-NL" baseline="0" dirty="0" err="1"/>
              <a:t>generations</a:t>
            </a:r>
            <a:r>
              <a:rPr lang="nl-NL" baseline="0" dirty="0"/>
              <a:t> </a:t>
            </a:r>
            <a:r>
              <a:rPr lang="nl-NL" baseline="0" dirty="0" err="1"/>
              <a:t>into</a:t>
            </a:r>
            <a:r>
              <a:rPr lang="nl-NL" baseline="0" dirty="0"/>
              <a:t> </a:t>
            </a:r>
            <a:r>
              <a:rPr lang="nl-NL" baseline="0" dirty="0" err="1"/>
              <a:t>inductry</a:t>
            </a:r>
            <a:r>
              <a:rPr lang="nl-NL" baseline="0" dirty="0"/>
              <a:t>. </a:t>
            </a:r>
            <a:r>
              <a:rPr lang="nl-NL" baseline="0"/>
              <a:t>I hope </a:t>
            </a:r>
            <a:r>
              <a:rPr lang="nl-NL" baseline="0" dirty="0"/>
              <a:t>well </a:t>
            </a:r>
            <a:r>
              <a:rPr lang="nl-NL" baseline="0" dirty="0" err="1"/>
              <a:t>prepared</a:t>
            </a:r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5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1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9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9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0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6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5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4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2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4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50622" y="6356350"/>
            <a:ext cx="1090040" cy="397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5772690"/>
            <a:ext cx="2743200" cy="365125"/>
          </a:xfrm>
        </p:spPr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7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3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D5F1-57C3-4A24-839B-8DC9B634649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141981" y="6382921"/>
            <a:ext cx="1182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3A1E7CD-4CAB-4694-84D9-ECE29CE86885}" type="slidenum">
              <a:rPr lang="nl-NL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7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84023" y="6026408"/>
            <a:ext cx="13550630" cy="683898"/>
          </a:xfrm>
        </p:spPr>
        <p:txBody>
          <a:bodyPr>
            <a:normAutofit/>
          </a:bodyPr>
          <a:lstStyle/>
          <a:p>
            <a: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nl-NL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Meetup</a:t>
            </a:r>
            <a: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2019-07-25 @ Blender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338"/>
            <a:ext cx="11895748" cy="1655762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10 degrees + 10 degrees</a:t>
            </a:r>
          </a:p>
          <a:p>
            <a:r>
              <a:rPr lang="en-GB" sz="8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WTF is a </a:t>
            </a:r>
            <a:r>
              <a:rPr lang="en-GB" sz="80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torsor</a:t>
            </a:r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62" y="4141691"/>
            <a:ext cx="1561704" cy="19922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79063" y="4274015"/>
            <a:ext cx="72471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Wouter van Ooijen MSc (ir)</a:t>
            </a:r>
          </a:p>
          <a:p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Hogeschool Utrecht, Netherlands, </a:t>
            </a:r>
          </a:p>
          <a:p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senior </a:t>
            </a:r>
            <a:r>
              <a:rPr lang="nl-NL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</a:t>
            </a:r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Engineering</a:t>
            </a:r>
          </a:p>
          <a:p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SG14 member</a:t>
            </a:r>
            <a:endParaRPr lang="nl-N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wouter.vanooijen@hu.nl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2" descr="Afbeeldingsresultaat voor hu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184" y="4128164"/>
            <a:ext cx="1954441" cy="961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184" y="5150985"/>
            <a:ext cx="1954441" cy="11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user-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choosen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base type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492589" y="1284035"/>
            <a:ext cx="10861211" cy="5016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():value( 0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operator=(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operator+(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&amp; right 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operator-(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likewise: +=,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-=, reverse +, monadic +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auto operator==(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likewise: !=, &lt;, &lt;=, &gt;, &gt;=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friend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ixed-mode arithmetic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253313" y="1188785"/>
            <a:ext cx="11532973" cy="5016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():value( 0 ){}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U 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operator=(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U &gt;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? 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operator+(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operator-(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U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 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likewise: +=, -=, reverse +, monadic +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operator==(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 &gt;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likewise: !=, &lt;, &lt;=, &gt;, &gt;=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friend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operator&lt;&lt;(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right 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Embedded-friendly &lt;&lt;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181232" y="1218714"/>
            <a:ext cx="11829535" cy="5016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():value( 0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U &gt; &amp; right 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operator=(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U &gt; &amp; right ) ...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? 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operator+(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right 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template ...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operator-(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U 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...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likewise: +=, -,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-=, reverse + and -, monadic +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operator==(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U 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likewise: !=, &lt;, &lt;=, &gt;, &gt;=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friend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Mixed-mode arithmetic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665394" y="1583763"/>
            <a:ext cx="10861211" cy="4093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 value;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 &gt;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__attribute__((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operator+(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 &amp; right )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value + right )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value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right );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 deep-template errors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492589" y="1284406"/>
            <a:ext cx="10861211" cy="5078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concept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can_be_added_with_value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 ( V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 v + w 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 value;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 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torsor_concepts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can_be_added_with_value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T, U 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__attribute__((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operator+(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 &amp; right )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value + right ) &gt;( value + right );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what is NOT allowed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665394" y="1516856"/>
            <a:ext cx="10861211" cy="3477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ALLOWED( 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ERROR(   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ALLOWED(            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+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ALLOWED( 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+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ALLOWED( 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+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ERROR(   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+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a concept to detect validity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492589" y="2023150"/>
            <a:ext cx="10861211" cy="4093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if EXP is legal by using it in the requires clause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of the first f() template ( the one that returns 1):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if EXP turns out to be illegal the fallback is selected,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which returns 0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requires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( EXP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f(){ return 1; }                     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template&lt;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                    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f(){ return 0; }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7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70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the compiler must be fooled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627294" y="917912"/>
            <a:ext cx="10861211" cy="5355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dummy_multiply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template&lt;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 &amp; operator *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&amp; 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&amp; operator *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&amp; 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template&lt;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requires requires(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 ); }                            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 f(){ return 1; }                 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template&lt;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                        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 f(){ return 0; }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test().f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dummy_multiply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&gt;()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371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long is this line?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665394" y="1854190"/>
            <a:ext cx="10861211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 }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 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( 1, 1 ),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( 2, 2 ) 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94534" y="3688094"/>
            <a:ext cx="4741892" cy="2273319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qrt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( 2 ) ?</a:t>
            </a: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qrt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( 8 ) 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2983080">
            <a:off x="4478954" y="3842475"/>
            <a:ext cx="1827281" cy="4621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65194" y="3740638"/>
            <a:ext cx="4741892" cy="2273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end point?</a:t>
            </a:r>
          </a:p>
          <a:p>
            <a:r>
              <a:rPr lang="en-US" sz="3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size?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3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478" y="40808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Make it explicit in the type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617892" y="1733649"/>
            <a:ext cx="10861211" cy="3477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position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origin = position();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xy_position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xy_position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. . . 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xy_position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xy_size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){ . . . 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line( origin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( 1, 1 ),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 +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( 2, 2 )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line( origin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( 1, 1 ),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( 2, 2 )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971627"/>
            <a:ext cx="4337538" cy="5147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46" y="1201292"/>
            <a:ext cx="6852829" cy="367071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2567354" y="3428003"/>
            <a:ext cx="2351967" cy="45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ounded Rectangle 9"/>
          <p:cNvSpPr/>
          <p:nvPr/>
        </p:nvSpPr>
        <p:spPr>
          <a:xfrm rot="21259022">
            <a:off x="5369969" y="3064889"/>
            <a:ext cx="1534922" cy="351694"/>
          </a:xfrm>
          <a:prstGeom prst="roundRect">
            <a:avLst/>
          </a:prstGeom>
          <a:noFill/>
          <a:ln w="1682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736474" y="5312400"/>
            <a:ext cx="2808904" cy="691662"/>
          </a:xfrm>
          <a:solidFill>
            <a:srgbClr val="92D05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HBO-ICT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11969" y="1063013"/>
            <a:ext cx="7127631" cy="3834836"/>
          </a:xfrm>
          <a:prstGeom prst="roundRect">
            <a:avLst/>
          </a:prstGeom>
          <a:noFill/>
          <a:ln w="168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Down Arrow 8"/>
          <p:cNvSpPr/>
          <p:nvPr/>
        </p:nvSpPr>
        <p:spPr>
          <a:xfrm rot="8420794">
            <a:off x="6759068" y="3502946"/>
            <a:ext cx="515816" cy="179822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06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uiExpand="1" build="p" animBg="1"/>
      <p:bldP spid="13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03" y="13186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Likewise for timing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1313218" y="1324074"/>
            <a:ext cx="8507058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 duration { ... };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moment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duration &gt;;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 now();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duration us = ...;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wait(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duration &amp; ){ . . .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wait(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 &amp; ){ . . . 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wait( 1’000 * us 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then =  now() + 1’000 * us;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wait( then 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849549" y="3302165"/>
            <a:ext cx="11342451" cy="2299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Torsor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summary: a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nl-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freedom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nl-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test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possile</a:t>
            </a:r>
            <a:endParaRPr lang="nl-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https:://www.github.com/wovo/torsor</a:t>
            </a:r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89" y="700939"/>
            <a:ext cx="4654379" cy="251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4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371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10 degrees + 10 degrees?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38" y="1849432"/>
            <a:ext cx="6829168" cy="3816424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temperatures, or angles?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degrees </a:t>
            </a:r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293 degrees</a:t>
            </a: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10 degrees</a:t>
            </a: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meaningless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97" y="3371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10 degrees + 10 degrees?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97" y="2016945"/>
            <a:ext cx="11648303" cy="3816424"/>
          </a:xfrm>
        </p:spPr>
        <p:txBody>
          <a:bodyPr>
            <a:normAutofit fontScale="85000" lnSpcReduction="20000"/>
          </a:bodyPr>
          <a:lstStyle/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10 + 10 = 20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degrees </a:t>
            </a:r>
            <a:endParaRPr lang="en-US" sz="3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10C = 283K, 283K+283K = 566K :  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293 degrees (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Celcius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Two small lumps at 10 degrees = 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big lump at 10 degrees</a:t>
            </a:r>
          </a:p>
          <a:p>
            <a:pPr marL="0" indent="0">
              <a:buNone/>
            </a:pP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you can’t add temperatures : 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meaningless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2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297" y="4169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 scales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46701"/>
              </p:ext>
            </p:extLst>
          </p:nvPr>
        </p:nvGraphicFramePr>
        <p:xfrm>
          <a:off x="617838" y="2144812"/>
          <a:ext cx="9448800" cy="338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48">
                  <a:extLst>
                    <a:ext uri="{9D8B030D-6E8A-4147-A177-3AD203B41FA5}">
                      <a16:colId xmlns:a16="http://schemas.microsoft.com/office/drawing/2014/main" val="1535723113"/>
                    </a:ext>
                  </a:extLst>
                </a:gridCol>
                <a:gridCol w="5090272">
                  <a:extLst>
                    <a:ext uri="{9D8B030D-6E8A-4147-A177-3AD203B41FA5}">
                      <a16:colId xmlns:a16="http://schemas.microsoft.com/office/drawing/2014/main" val="3481353810"/>
                    </a:ext>
                  </a:extLst>
                </a:gridCol>
                <a:gridCol w="2257880">
                  <a:extLst>
                    <a:ext uri="{9D8B030D-6E8A-4147-A177-3AD203B41FA5}">
                      <a16:colId xmlns:a16="http://schemas.microsoft.com/office/drawing/2014/main" val="314813695"/>
                    </a:ext>
                  </a:extLst>
                </a:gridCol>
              </a:tblGrid>
              <a:tr h="656053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Scale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Example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Operations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505640"/>
                  </a:ext>
                </a:extLst>
              </a:tr>
              <a:tr h="681498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nominal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colors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v == v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76736"/>
                  </a:ext>
                </a:extLst>
              </a:tr>
              <a:tr h="681498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ordinal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bad, </a:t>
                      </a:r>
                      <a:r>
                        <a:rPr lang="nl-NL" sz="3200" dirty="0" err="1" smtClean="0"/>
                        <a:t>average</a:t>
                      </a:r>
                      <a:r>
                        <a:rPr lang="nl-NL" sz="3200" dirty="0" smtClean="0"/>
                        <a:t>,</a:t>
                      </a:r>
                      <a:r>
                        <a:rPr lang="nl-NL" sz="3200" baseline="0" dirty="0" smtClean="0"/>
                        <a:t> </a:t>
                      </a:r>
                      <a:r>
                        <a:rPr lang="nl-NL" sz="3200" baseline="0" dirty="0" err="1" smtClean="0"/>
                        <a:t>good</a:t>
                      </a:r>
                      <a:r>
                        <a:rPr lang="nl-NL" sz="3200" baseline="0" dirty="0" smtClean="0"/>
                        <a:t>, excellent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v &lt; v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89869"/>
                  </a:ext>
                </a:extLst>
              </a:tr>
              <a:tr h="681498"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interval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moment in time (date/time)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v - v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0810"/>
                  </a:ext>
                </a:extLst>
              </a:tr>
              <a:tr h="681498"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ratio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length</a:t>
                      </a:r>
                      <a:r>
                        <a:rPr lang="nl-NL" sz="3200" dirty="0" smtClean="0"/>
                        <a:t> (in m)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baseline="0" dirty="0" smtClean="0"/>
                        <a:t>v +</a:t>
                      </a:r>
                      <a:r>
                        <a:rPr lang="nl-NL" sz="3200" dirty="0" smtClean="0"/>
                        <a:t> v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612789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0800000">
            <a:off x="8911595" y="4324349"/>
            <a:ext cx="1509269" cy="3043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AB5E5-C7CF-409F-895B-E5AE273A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0865" y="4232043"/>
            <a:ext cx="1914593" cy="57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34" y="1471784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57" y="1415458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99339" y="1596745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57730" y="2909551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94" y="3991524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248" y="5310328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128456" y="4169881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13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74" y="5321295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031487" y="5532739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16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887" y="2591940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181129" y="2716901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907329" y="0"/>
            <a:ext cx="420799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738246" y="1596745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763218" y="2900747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763218" y="4087827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838935" y="2716900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20" y="1462742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01" y="2591939"/>
            <a:ext cx="838057" cy="10553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987" y="2479206"/>
            <a:ext cx="838057" cy="10553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762" y="2592247"/>
            <a:ext cx="838057" cy="10553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82" y="2591940"/>
            <a:ext cx="838057" cy="1055331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3807393" y="5446256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5788" y="4096353"/>
            <a:ext cx="83805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2000" dirty="0" err="1"/>
              <a:t>a</a:t>
            </a:r>
            <a:r>
              <a:rPr lang="nl-NL" sz="2000" dirty="0" err="1" smtClean="0"/>
              <a:t>pple</a:t>
            </a:r>
            <a:r>
              <a:rPr lang="nl-NL" sz="2000" dirty="0" smtClean="0"/>
              <a:t> </a:t>
            </a:r>
            <a:r>
              <a:rPr lang="nl-NL" sz="2000" dirty="0" err="1" smtClean="0"/>
              <a:t>rate</a:t>
            </a:r>
            <a:endParaRPr lang="nl-NL" sz="2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720" y="3951134"/>
            <a:ext cx="838057" cy="105533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488301" y="5311479"/>
            <a:ext cx="72496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48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99520" y="2425584"/>
            <a:ext cx="973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600" dirty="0" smtClean="0"/>
              <a:t>X</a:t>
            </a:r>
            <a:endParaRPr lang="nl-NL" sz="6600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905413" y="5026733"/>
            <a:ext cx="5981147" cy="1051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‘solved’ 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(boost::units, and many other attempts)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5" y="1471476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28" y="1415150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1881610" y="1596437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3720517" y="1596437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91" y="1462434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33" y="2591939"/>
            <a:ext cx="838057" cy="10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4" grpId="0"/>
      <p:bldP spid="25" grpId="0"/>
      <p:bldP spid="30" grpId="0"/>
      <p:bldP spid="4" grpId="0" animBg="1"/>
      <p:bldP spid="33" grpId="0" animBg="1"/>
      <p:bldP spid="5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65" y="2869235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328" y="2869235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521420" y="2970984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545459" y="1650767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825959" y="1641963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65" y="1333155"/>
            <a:ext cx="838057" cy="105533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28" y="1354518"/>
            <a:ext cx="838057" cy="105533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11" y="1333156"/>
            <a:ext cx="838057" cy="105533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806605" y="3005794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57" y="2696987"/>
            <a:ext cx="838057" cy="1055331"/>
          </a:xfrm>
          <a:prstGeom prst="rect">
            <a:avLst/>
          </a:prstGeom>
        </p:spPr>
      </p:pic>
      <p:pic>
        <p:nvPicPr>
          <p:cNvPr id="27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81" y="4265716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112" y="4300524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2510536" y="4367465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816467" y="4467387"/>
            <a:ext cx="1017928" cy="583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564" y="4162357"/>
            <a:ext cx="838057" cy="1055331"/>
          </a:xfrm>
          <a:prstGeom prst="rect">
            <a:avLst/>
          </a:prstGeom>
        </p:spPr>
      </p:pic>
      <p:pic>
        <p:nvPicPr>
          <p:cNvPr id="32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65" y="5662197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96" y="5697005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2510536" y="5848293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873280" y="5827748"/>
            <a:ext cx="1017928" cy="583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41446" y="5522718"/>
            <a:ext cx="973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600" dirty="0" smtClean="0"/>
              <a:t>X</a:t>
            </a:r>
            <a:endParaRPr lang="nl-NL" sz="6600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625269" y="-85077"/>
            <a:ext cx="4207990" cy="132556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torsors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824" y="2424275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8395854" y="3381654"/>
            <a:ext cx="3443844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 a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torsor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873" y="3995131"/>
            <a:ext cx="838057" cy="1055331"/>
          </a:xfrm>
          <a:prstGeom prst="rect">
            <a:avLst/>
          </a:prstGeom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7039485" y="5431816"/>
            <a:ext cx="5326933" cy="1051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known (e.g.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chrono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), but not addressed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9" grpId="0"/>
      <p:bldP spid="30" grpId="0"/>
      <p:bldP spid="34" grpId="0"/>
      <p:bldP spid="35" grpId="0"/>
      <p:bldP spid="36" grpId="0"/>
      <p:bldP spid="39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47" y="2370557"/>
            <a:ext cx="4801716" cy="320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180" y="1632720"/>
            <a:ext cx="10782782" cy="1135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Always to make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things possible?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7757" y="2718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purpose of a library?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9255" y="5843717"/>
            <a:ext cx="10782782" cy="113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(sometimes) To make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things possible!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torsor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library (simplified,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only)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444002" y="1525316"/>
            <a:ext cx="11303995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( 0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operator=(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operator+(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right 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operator-(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likewise: +=, -=, reverse +, monadic +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auto operator==(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likewise: !=, &lt;, &lt;=, &gt;, &gt;=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friend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 ) ...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08380" y="6322463"/>
            <a:ext cx="7369520" cy="9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warning: cut-paste-modified code…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</TotalTime>
  <Words>1486</Words>
  <Application>Microsoft Office PowerPoint</Application>
  <PresentationFormat>Widescreen</PresentationFormat>
  <Paragraphs>277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C++ Meetup 2019-07-25 @ Blender </vt:lpstr>
      <vt:lpstr>PowerPoint Presentation</vt:lpstr>
      <vt:lpstr>What is 10 degrees + 10 degrees?</vt:lpstr>
      <vt:lpstr>What is 10 degrees + 10 degrees?</vt:lpstr>
      <vt:lpstr>Measurement scales</vt:lpstr>
      <vt:lpstr>units</vt:lpstr>
      <vt:lpstr>torsors</vt:lpstr>
      <vt:lpstr>What is the purpose of a library?</vt:lpstr>
      <vt:lpstr>A torsor library (simplified, int only)</vt:lpstr>
      <vt:lpstr>user-choosen base type</vt:lpstr>
      <vt:lpstr>mixed-mode arithmetic</vt:lpstr>
      <vt:lpstr>Embedded-friendly &lt;&lt;</vt:lpstr>
      <vt:lpstr>Mixed-mode arithmetic</vt:lpstr>
      <vt:lpstr>Prevent deep-template errors</vt:lpstr>
      <vt:lpstr>Test what is NOT allowed</vt:lpstr>
      <vt:lpstr>Use a concept to detect validity </vt:lpstr>
      <vt:lpstr>But the compiler must be fooled </vt:lpstr>
      <vt:lpstr>How long is this line?</vt:lpstr>
      <vt:lpstr>Make it explicit in the type</vt:lpstr>
      <vt:lpstr>Likewise for timing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C++ Berlin 2017 - closing keynote</dc:title>
  <dc:creator>Wouter van Ooijen</dc:creator>
  <cp:lastModifiedBy>Wouter van Ooijen</cp:lastModifiedBy>
  <cp:revision>306</cp:revision>
  <cp:lastPrinted>2019-07-25T14:50:14Z</cp:lastPrinted>
  <dcterms:created xsi:type="dcterms:W3CDTF">2017-11-02T11:03:21Z</dcterms:created>
  <dcterms:modified xsi:type="dcterms:W3CDTF">2019-07-26T07:15:02Z</dcterms:modified>
</cp:coreProperties>
</file>