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3" r:id="rId3"/>
    <p:sldMasterId id="2147483666" r:id="rId4"/>
  </p:sldMasterIdLst>
  <p:notesMasterIdLst>
    <p:notesMasterId r:id="rId27"/>
  </p:notesMasterIdLst>
  <p:sldIdLst>
    <p:sldId id="256" r:id="rId5"/>
    <p:sldId id="308" r:id="rId6"/>
    <p:sldId id="288" r:id="rId7"/>
    <p:sldId id="307" r:id="rId8"/>
    <p:sldId id="283" r:id="rId9"/>
    <p:sldId id="306" r:id="rId10"/>
    <p:sldId id="287" r:id="rId11"/>
    <p:sldId id="286" r:id="rId12"/>
    <p:sldId id="290" r:id="rId13"/>
    <p:sldId id="289" r:id="rId14"/>
    <p:sldId id="293" r:id="rId15"/>
    <p:sldId id="309" r:id="rId16"/>
    <p:sldId id="258" r:id="rId17"/>
    <p:sldId id="284" r:id="rId18"/>
    <p:sldId id="305" r:id="rId19"/>
    <p:sldId id="285" r:id="rId20"/>
    <p:sldId id="259" r:id="rId21"/>
    <p:sldId id="292" r:id="rId22"/>
    <p:sldId id="304" r:id="rId23"/>
    <p:sldId id="272" r:id="rId24"/>
    <p:sldId id="291" r:id="rId25"/>
    <p:sldId id="302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6331" autoAdjust="0"/>
  </p:normalViewPr>
  <p:slideViewPr>
    <p:cSldViewPr snapToGrid="0" snapToObjects="1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2023/11/6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28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C42F95-9BE9-431C-92BA-4C9F7E740431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9A1D15-54F4-4869-83D2-94285B36FD1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C69734-893F-4746-814D-501A935140F8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D84CAA-04FA-4A46-B535-61D960D071E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2B30AB-E962-4A57-9876-E1E96E0D7C5E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00441C-E298-45C4-B7C6-2A841401F18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5602818" y="4149725"/>
            <a:ext cx="5184775" cy="1336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48945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890905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295400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682750" lvl="4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189443" name="日期占位符 189442"/>
          <p:cNvSpPr>
            <a:spLocks noGrp="1"/>
          </p:cNvSpPr>
          <p:nvPr>
            <p:ph type="dt" idx="2"/>
          </p:nvPr>
        </p:nvSpPr>
        <p:spPr>
          <a:xfrm>
            <a:off x="2438400" y="6284913"/>
            <a:ext cx="1293813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6898FDD6-9681-4B38-9641-7B17A265BC49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9444" name="页脚占位符 189443"/>
          <p:cNvSpPr>
            <a:spLocks noGrp="1"/>
          </p:cNvSpPr>
          <p:nvPr>
            <p:ph type="ftr" idx="3"/>
          </p:nvPr>
        </p:nvSpPr>
        <p:spPr>
          <a:xfrm>
            <a:off x="4451350" y="6202363"/>
            <a:ext cx="5113337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9445" name="灯片编号占位符 18944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FC561100-269E-48D7-B906-69FE3B3B2A90}" type="slidenum">
              <a:rPr sz="1600"/>
              <a:t>‹#›</a:t>
            </a:fld>
            <a:endParaRPr sz="1600"/>
          </a:p>
        </p:txBody>
      </p:sp>
      <p:sp>
        <p:nvSpPr>
          <p:cNvPr id="189446" name="椭圆 189445"/>
          <p:cNvSpPr/>
          <p:nvPr/>
        </p:nvSpPr>
        <p:spPr>
          <a:xfrm>
            <a:off x="18288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/>
          </a:p>
        </p:txBody>
      </p:sp>
      <p:sp>
        <p:nvSpPr>
          <p:cNvPr id="189447" name="矩形 189446"/>
          <p:cNvSpPr/>
          <p:nvPr/>
        </p:nvSpPr>
        <p:spPr>
          <a:xfrm>
            <a:off x="152400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8" name="矩形 189447"/>
          <p:cNvSpPr/>
          <p:nvPr/>
        </p:nvSpPr>
        <p:spPr>
          <a:xfrm>
            <a:off x="68072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2641600" y="2163763"/>
            <a:ext cx="7405688" cy="16002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pic>
        <p:nvPicPr>
          <p:cNvPr id="189450" name="图片 189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1" name="图片 189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1" y="260350"/>
            <a:ext cx="2303462" cy="9048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2" name="图片 189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3" name="图片 189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68413"/>
            <a:ext cx="9117013" cy="28575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EACB2682-94C6-4A53-8C90-10D12A19E161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290D6BF1-00AE-4A16-A35E-0C870BF84ED3}" type="slidenum">
              <a:rPr sz="160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5602818" y="4149725"/>
            <a:ext cx="5184775" cy="1336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48945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890905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295400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682750" lvl="4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189443" name="日期占位符 189442"/>
          <p:cNvSpPr>
            <a:spLocks noGrp="1"/>
          </p:cNvSpPr>
          <p:nvPr>
            <p:ph type="dt" idx="2"/>
          </p:nvPr>
        </p:nvSpPr>
        <p:spPr>
          <a:xfrm>
            <a:off x="2438400" y="6284913"/>
            <a:ext cx="1293813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12E40E62-7070-4CA5-8184-4DF05BF26672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9444" name="页脚占位符 189443"/>
          <p:cNvSpPr>
            <a:spLocks noGrp="1"/>
          </p:cNvSpPr>
          <p:nvPr>
            <p:ph type="ftr" idx="3"/>
          </p:nvPr>
        </p:nvSpPr>
        <p:spPr>
          <a:xfrm>
            <a:off x="4451350" y="6202363"/>
            <a:ext cx="5113337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9445" name="灯片编号占位符 18944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CB688E45-45AE-4A0D-884D-4BEDA5C21423}" type="slidenum">
              <a:rPr sz="1600"/>
              <a:t>‹#›</a:t>
            </a:fld>
            <a:endParaRPr sz="1600"/>
          </a:p>
        </p:txBody>
      </p:sp>
      <p:sp>
        <p:nvSpPr>
          <p:cNvPr id="189446" name="椭圆 189445"/>
          <p:cNvSpPr/>
          <p:nvPr/>
        </p:nvSpPr>
        <p:spPr>
          <a:xfrm>
            <a:off x="18288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/>
          </a:p>
        </p:txBody>
      </p:sp>
      <p:sp>
        <p:nvSpPr>
          <p:cNvPr id="189447" name="矩形 189446"/>
          <p:cNvSpPr/>
          <p:nvPr/>
        </p:nvSpPr>
        <p:spPr>
          <a:xfrm>
            <a:off x="152400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8" name="矩形 189447"/>
          <p:cNvSpPr/>
          <p:nvPr/>
        </p:nvSpPr>
        <p:spPr>
          <a:xfrm>
            <a:off x="68072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2641600" y="2163763"/>
            <a:ext cx="7405688" cy="16002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pic>
        <p:nvPicPr>
          <p:cNvPr id="189450" name="图片 189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1" name="图片 189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1" y="260350"/>
            <a:ext cx="2303462" cy="9048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2" name="图片 189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3" name="图片 189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68413"/>
            <a:ext cx="9117013" cy="28575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sz="160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副标题 189441"/>
          <p:cNvSpPr>
            <a:spLocks noGrp="1"/>
          </p:cNvSpPr>
          <p:nvPr>
            <p:ph type="subTitle" idx="1"/>
          </p:nvPr>
        </p:nvSpPr>
        <p:spPr>
          <a:xfrm>
            <a:off x="5602818" y="4149725"/>
            <a:ext cx="5184775" cy="1336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48945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890905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295400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682750" lvl="4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189443" name="日期占位符 189442"/>
          <p:cNvSpPr>
            <a:spLocks noGrp="1"/>
          </p:cNvSpPr>
          <p:nvPr>
            <p:ph type="dt" idx="2"/>
          </p:nvPr>
        </p:nvSpPr>
        <p:spPr>
          <a:xfrm>
            <a:off x="2438400" y="6284913"/>
            <a:ext cx="1293813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12E40E62-7070-4CA5-8184-4DF05BF26672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9444" name="页脚占位符 189443"/>
          <p:cNvSpPr>
            <a:spLocks noGrp="1"/>
          </p:cNvSpPr>
          <p:nvPr>
            <p:ph type="ftr" idx="3"/>
          </p:nvPr>
        </p:nvSpPr>
        <p:spPr>
          <a:xfrm>
            <a:off x="4451350" y="6202363"/>
            <a:ext cx="5113337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9445" name="灯片编号占位符 18944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CB688E45-45AE-4A0D-884D-4BEDA5C21423}" type="slidenum">
              <a:rPr sz="1600"/>
              <a:t>‹#›</a:t>
            </a:fld>
            <a:endParaRPr sz="1600"/>
          </a:p>
        </p:txBody>
      </p:sp>
      <p:sp>
        <p:nvSpPr>
          <p:cNvPr id="189446" name="椭圆 189445"/>
          <p:cNvSpPr/>
          <p:nvPr/>
        </p:nvSpPr>
        <p:spPr>
          <a:xfrm>
            <a:off x="18288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/>
          </a:p>
        </p:txBody>
      </p:sp>
      <p:sp>
        <p:nvSpPr>
          <p:cNvPr id="189447" name="矩形 189446"/>
          <p:cNvSpPr/>
          <p:nvPr/>
        </p:nvSpPr>
        <p:spPr>
          <a:xfrm>
            <a:off x="152400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8" name="矩形 189447"/>
          <p:cNvSpPr/>
          <p:nvPr/>
        </p:nvSpPr>
        <p:spPr>
          <a:xfrm>
            <a:off x="68072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9449" name="标题 189448"/>
          <p:cNvSpPr>
            <a:spLocks noGrp="1"/>
          </p:cNvSpPr>
          <p:nvPr>
            <p:ph type="ctrTitle"/>
          </p:nvPr>
        </p:nvSpPr>
        <p:spPr>
          <a:xfrm>
            <a:off x="2641600" y="2163763"/>
            <a:ext cx="7405688" cy="1600200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pic>
        <p:nvPicPr>
          <p:cNvPr id="189450" name="图片 189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1" name="图片 189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1" y="260350"/>
            <a:ext cx="2303462" cy="9048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2" name="图片 189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9453" name="图片 189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68413"/>
            <a:ext cx="9117013" cy="28575"/>
          </a:xfrm>
          <a:prstGeom prst="rect">
            <a:avLst/>
          </a:prstGeom>
          <a:noFill/>
          <a:ln>
            <a:miter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sz="160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710181-9DFE-4E7C-B4B4-66EC89766F1A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5D3FC8-AB2D-42EE-9F50-9C298FF9249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CAE7E7-0C96-43E5-98D9-E4155FA27074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C7A557-B12F-45A8-99F2-B9D96415E17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3BBC08-E659-4D88-9BAA-C2E472F29762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ABFAE0-BD5C-4D95-B947-F58CC6E7196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686D49-B6DD-41C3-90E8-E341F5377EF3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599D5C-AC5D-48D8-977D-54B8AF2FA48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4A18EF-53BC-463D-B600-81F4E24DF1DB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411245-0C49-4506-9F9F-5083436FA7A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24E10E-170A-4257-AC6D-DC43D0C6C347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6CACCC-788D-41E1-8F9B-449C4CF758D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B06BEC-C9BE-4A54-98E6-7DE780F9A226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5F00A6-B5CB-407E-B2F5-52F95BD366E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988F90-1025-4598-9752-2B60CEE3C2BC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16EC16-996B-491E-954E-E069F4FB23B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9064-B845-4FA0-ABF0-0652A843BC88}" type="datetime1">
              <a:rPr lang="zh-CN" altLang="zh-CN"/>
              <a:t>2023/11/6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C786-1421-4FA5-8C02-8DC9CC438B9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矩形 188417"/>
          <p:cNvSpPr/>
          <p:nvPr/>
        </p:nvSpPr>
        <p:spPr>
          <a:xfrm>
            <a:off x="152400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34544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20" name="标题占位符 188419"/>
          <p:cNvSpPr>
            <a:spLocks noGrp="1"/>
          </p:cNvSpPr>
          <p:nvPr>
            <p:ph type="title"/>
          </p:nvPr>
        </p:nvSpPr>
        <p:spPr>
          <a:xfrm>
            <a:off x="2914651" y="404813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88421" name="文本占位符 188420"/>
          <p:cNvSpPr>
            <a:spLocks noGrp="1"/>
          </p:cNvSpPr>
          <p:nvPr>
            <p:ph type="body"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pic>
        <p:nvPicPr>
          <p:cNvPr id="188422" name="图片 1884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sp>
        <p:nvSpPr>
          <p:cNvPr id="188423" name="日期占位符 188422"/>
          <p:cNvSpPr>
            <a:spLocks noGrp="1"/>
          </p:cNvSpPr>
          <p:nvPr>
            <p:ph type="dt" idx="2"/>
          </p:nvPr>
        </p:nvSpPr>
        <p:spPr>
          <a:xfrm>
            <a:off x="2338917" y="6284913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B1D2D564-A894-4B6C-8CA3-030AFF660F21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8424" name="页脚占位符 188423"/>
          <p:cNvSpPr>
            <a:spLocks noGrp="1"/>
          </p:cNvSpPr>
          <p:nvPr>
            <p:ph type="ftr" idx="3"/>
          </p:nvPr>
        </p:nvSpPr>
        <p:spPr>
          <a:xfrm>
            <a:off x="4258734" y="6202363"/>
            <a:ext cx="5257800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5BBDD080-009A-4D00-A3C8-79E72DD1EDE7}" type="slidenum">
              <a:rPr sz="1600"/>
              <a:t>‹#›</a:t>
            </a:fld>
            <a:endParaRPr sz="1600"/>
          </a:p>
        </p:txBody>
      </p:sp>
      <p:pic>
        <p:nvPicPr>
          <p:cNvPr id="188426" name="图片 188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8427" name="图片 1884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517" y="261938"/>
            <a:ext cx="665162" cy="790575"/>
          </a:xfrm>
          <a:prstGeom prst="rect">
            <a:avLst/>
          </a:prstGeom>
          <a:noFill/>
          <a:ln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32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</p:titleStyle>
    <p:bodyStyle>
      <a:lvl1pPr marL="447675" lvl="0" indent="-44767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  <a:lvl2pPr marL="889000" lvl="1" indent="-44005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2pPr>
      <a:lvl3pPr marL="1293495" lvl="2" indent="-40322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3pPr>
      <a:lvl4pPr marL="1680845" lvl="3" indent="-38544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4pPr>
      <a:lvl5pPr marL="2070100" lvl="4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矩形 188417"/>
          <p:cNvSpPr/>
          <p:nvPr/>
        </p:nvSpPr>
        <p:spPr>
          <a:xfrm>
            <a:off x="152400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34544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20" name="标题占位符 188419"/>
          <p:cNvSpPr>
            <a:spLocks noGrp="1"/>
          </p:cNvSpPr>
          <p:nvPr>
            <p:ph type="title"/>
          </p:nvPr>
        </p:nvSpPr>
        <p:spPr>
          <a:xfrm>
            <a:off x="2914651" y="404813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88421" name="文本占位符 188420"/>
          <p:cNvSpPr>
            <a:spLocks noGrp="1"/>
          </p:cNvSpPr>
          <p:nvPr>
            <p:ph type="body"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pic>
        <p:nvPicPr>
          <p:cNvPr id="188422" name="图片 1884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sp>
        <p:nvSpPr>
          <p:cNvPr id="188423" name="日期占位符 188422"/>
          <p:cNvSpPr>
            <a:spLocks noGrp="1"/>
          </p:cNvSpPr>
          <p:nvPr>
            <p:ph type="dt" idx="2"/>
          </p:nvPr>
        </p:nvSpPr>
        <p:spPr>
          <a:xfrm>
            <a:off x="2338917" y="6284913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4C8EAD0F-2FCD-46D8-B8E4-3A40A14EBC13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8424" name="页脚占位符 188423"/>
          <p:cNvSpPr>
            <a:spLocks noGrp="1"/>
          </p:cNvSpPr>
          <p:nvPr>
            <p:ph type="ftr" idx="3"/>
          </p:nvPr>
        </p:nvSpPr>
        <p:spPr>
          <a:xfrm>
            <a:off x="4258734" y="6202363"/>
            <a:ext cx="5257800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452FB7D3-6B1B-4047-AB1E-341BC7321ED9}" type="slidenum">
              <a:rPr sz="1600"/>
              <a:t>‹#›</a:t>
            </a:fld>
            <a:endParaRPr sz="1600"/>
          </a:p>
        </p:txBody>
      </p:sp>
      <p:pic>
        <p:nvPicPr>
          <p:cNvPr id="188426" name="图片 188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8427" name="图片 1884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517" y="261938"/>
            <a:ext cx="665162" cy="790575"/>
          </a:xfrm>
          <a:prstGeom prst="rect">
            <a:avLst/>
          </a:prstGeom>
          <a:noFill/>
          <a:ln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/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32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</p:titleStyle>
    <p:bodyStyle>
      <a:lvl1pPr marL="447675" lvl="0" indent="-44767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  <a:lvl2pPr marL="889000" lvl="1" indent="-44005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2pPr>
      <a:lvl3pPr marL="1293495" lvl="2" indent="-40322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3pPr>
      <a:lvl4pPr marL="1680845" lvl="3" indent="-38544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4pPr>
      <a:lvl5pPr marL="2070100" lvl="4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矩形 188417"/>
          <p:cNvSpPr/>
          <p:nvPr/>
        </p:nvSpPr>
        <p:spPr>
          <a:xfrm>
            <a:off x="152400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34544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endParaRPr sz="2400">
              <a:latin typeface="Times New Roman" panose="02020603050405020304"/>
            </a:endParaRPr>
          </a:p>
        </p:txBody>
      </p:sp>
      <p:sp>
        <p:nvSpPr>
          <p:cNvPr id="188420" name="标题占位符 188419"/>
          <p:cNvSpPr>
            <a:spLocks noGrp="1"/>
          </p:cNvSpPr>
          <p:nvPr>
            <p:ph type="title"/>
          </p:nvPr>
        </p:nvSpPr>
        <p:spPr>
          <a:xfrm>
            <a:off x="2914651" y="404813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88421" name="文本占位符 188420"/>
          <p:cNvSpPr>
            <a:spLocks noGrp="1"/>
          </p:cNvSpPr>
          <p:nvPr>
            <p:ph type="body"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lang="zh-CN" altLang="en-US"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lang="zh-CN" altLang="en-US"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pic>
        <p:nvPicPr>
          <p:cNvPr id="188422" name="图片 1884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784" y="188913"/>
            <a:ext cx="1990725" cy="1095375"/>
          </a:xfrm>
          <a:prstGeom prst="rect">
            <a:avLst/>
          </a:prstGeom>
          <a:noFill/>
          <a:ln>
            <a:miter/>
          </a:ln>
        </p:spPr>
      </p:pic>
      <p:sp>
        <p:nvSpPr>
          <p:cNvPr id="188423" name="日期占位符 188422"/>
          <p:cNvSpPr>
            <a:spLocks noGrp="1"/>
          </p:cNvSpPr>
          <p:nvPr>
            <p:ph type="dt" idx="2"/>
          </p:nvPr>
        </p:nvSpPr>
        <p:spPr>
          <a:xfrm>
            <a:off x="2338917" y="6284913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4C8EAD0F-2FCD-46D8-B8E4-3A40A14EBC13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188424" name="页脚占位符 188423"/>
          <p:cNvSpPr>
            <a:spLocks noGrp="1"/>
          </p:cNvSpPr>
          <p:nvPr>
            <p:ph type="ftr" idx="3"/>
          </p:nvPr>
        </p:nvSpPr>
        <p:spPr>
          <a:xfrm>
            <a:off x="4258734" y="6202363"/>
            <a:ext cx="5257800" cy="5397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ctr"/>
            <a:r>
              <a:rPr sz="1600"/>
              <a:t> Institute of Computer Software</a:t>
            </a:r>
          </a:p>
          <a:p>
            <a:pPr lvl="0" algn="ctr"/>
            <a:r>
              <a:rPr sz="1600"/>
              <a:t>Nanjing University</a:t>
            </a:r>
          </a:p>
        </p:txBody>
      </p:sp>
      <p:sp>
        <p:nvSpPr>
          <p:cNvPr id="188425" name="灯片编号占位符 188424"/>
          <p:cNvSpPr>
            <a:spLocks noGrp="1"/>
          </p:cNvSpPr>
          <p:nvPr>
            <p:ph type="sldNum" idx="4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452FB7D3-6B1B-4047-AB1E-341BC7321ED9}" type="slidenum">
              <a:rPr sz="1600"/>
              <a:t>‹#›</a:t>
            </a:fld>
            <a:endParaRPr sz="1600"/>
          </a:p>
        </p:txBody>
      </p:sp>
      <p:pic>
        <p:nvPicPr>
          <p:cNvPr id="188426" name="图片 188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1" y="6092825"/>
            <a:ext cx="9117012" cy="28575"/>
          </a:xfrm>
          <a:prstGeom prst="rect">
            <a:avLst/>
          </a:prstGeom>
          <a:noFill/>
          <a:ln>
            <a:miter/>
          </a:ln>
        </p:spPr>
      </p:pic>
      <p:pic>
        <p:nvPicPr>
          <p:cNvPr id="188427" name="图片 1884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517" y="261938"/>
            <a:ext cx="665162" cy="790575"/>
          </a:xfrm>
          <a:prstGeom prst="rect">
            <a:avLst/>
          </a:prstGeom>
          <a:noFill/>
          <a:ln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/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32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</p:titleStyle>
    <p:bodyStyle>
      <a:lvl1pPr marL="447675" lvl="0" indent="-44767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1pPr>
      <a:lvl2pPr marL="889000" lvl="1" indent="-44005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2pPr>
      <a:lvl3pPr marL="1293495" lvl="2" indent="-40322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3pPr>
      <a:lvl4pPr marL="1680845" lvl="3" indent="-38544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8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4pPr>
      <a:lvl5pPr marL="2070100" lvl="4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b="0" i="0" u="none" baseline="0">
          <a:solidFill>
            <a:schemeClr val="tx1"/>
          </a:solidFill>
          <a:effectLst/>
          <a:latin typeface="Arial" panose="020B0604020202020204"/>
          <a:ea typeface="宋体" panose="02010600030101010101" pitchFamily="2" charset="-12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w2048/RubyChinaQAService" TargetMode="External"/><Relationship Id="rId2" Type="http://schemas.openxmlformats.org/officeDocument/2006/relationships/hyperlink" Target="https://github.com/wow2048/RubyChinaKGServiceCenter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wow2048/RubyChinaKGDo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矩形 2053"/>
          <p:cNvSpPr/>
          <p:nvPr/>
        </p:nvSpPr>
        <p:spPr>
          <a:xfrm>
            <a:off x="1435261" y="2319695"/>
            <a:ext cx="10055506" cy="1235115"/>
          </a:xfrm>
          <a:prstGeom prst="rect">
            <a:avLst/>
          </a:prstGeom>
          <a:gradFill rotWithShape="1">
            <a:gsLst>
              <a:gs pos="0">
                <a:srgbClr val="F4F4EA"/>
              </a:gs>
              <a:gs pos="100000">
                <a:srgbClr val="CCCC99"/>
              </a:gs>
            </a:gsLst>
            <a:lin ang="10380000" scaled="1"/>
          </a:gradFill>
          <a:ln w="0"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2352055" y="2370334"/>
            <a:ext cx="7632700" cy="1104900"/>
          </a:xfrm>
          <a:prstGeom prst="rect">
            <a:avLst/>
          </a:prstGeom>
          <a:noFill/>
          <a:ln>
            <a:miter/>
          </a:ln>
        </p:spPr>
        <p:txBody>
          <a:bodyPr anchor="ctr" anchorCtr="0"/>
          <a:lstStyle/>
          <a:p>
            <a:pPr lvl="0" algn="ctr">
              <a:lnSpc>
                <a:spcPct val="170000"/>
              </a:lnSpc>
            </a:pPr>
            <a:r>
              <a:rPr sz="3400" b="1" dirty="0"/>
              <a:t>基于</a:t>
            </a:r>
            <a:r>
              <a:rPr lang="en-US" altLang="zh-CN" sz="3400" b="1" dirty="0"/>
              <a:t>Ruby China</a:t>
            </a:r>
            <a:r>
              <a:rPr sz="3400" b="1" dirty="0"/>
              <a:t>的智能系统设计</a:t>
            </a:r>
            <a:r>
              <a:rPr lang="en-US" altLang="zh-CN" sz="3400" b="1" dirty="0"/>
              <a:t> </a:t>
            </a:r>
          </a:p>
        </p:txBody>
      </p:sp>
      <p:sp>
        <p:nvSpPr>
          <p:cNvPr id="2053" name="灯片编号占位符 2052"/>
          <p:cNvSpPr>
            <a:spLocks noGrp="1"/>
          </p:cNvSpPr>
          <p:nvPr>
            <p:ph type="sldNum" idx="4"/>
          </p:nvPr>
        </p:nvSpPr>
        <p:spPr/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5028D371-0281-439A-B595-31E6C3F933BF}" type="slidenum">
              <a:rPr sz="1600"/>
              <a:t>1</a:t>
            </a:fld>
            <a:endParaRPr sz="1600"/>
          </a:p>
        </p:txBody>
      </p:sp>
      <p:sp>
        <p:nvSpPr>
          <p:cNvPr id="2" name="文本框 1"/>
          <p:cNvSpPr txBox="1"/>
          <p:nvPr/>
        </p:nvSpPr>
        <p:spPr>
          <a:xfrm>
            <a:off x="5017018" y="4321094"/>
            <a:ext cx="214249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201250025</a:t>
            </a:r>
            <a:r>
              <a:rPr kumimoji="1" lang="zh-CN" altLang="en-US" dirty="0"/>
              <a:t> 徐佳瑜</a:t>
            </a:r>
          </a:p>
          <a:p>
            <a:r>
              <a:rPr kumimoji="1" lang="en-US" altLang="zh-CN" dirty="0"/>
              <a:t>201250098 </a:t>
            </a:r>
            <a:r>
              <a:rPr kumimoji="1" lang="zh-CN" altLang="en-US" dirty="0"/>
              <a:t>何富森</a:t>
            </a:r>
            <a:endParaRPr kumimoji="1" lang="en-US" altLang="zh-CN" dirty="0"/>
          </a:p>
          <a:p>
            <a:r>
              <a:rPr kumimoji="1" lang="en-US" altLang="zh-CN" dirty="0"/>
              <a:t>201250218</a:t>
            </a:r>
            <a:r>
              <a:rPr kumimoji="1" lang="zh-CN" altLang="en-US" dirty="0"/>
              <a:t> 李天卓</a:t>
            </a:r>
            <a:endParaRPr kumimoji="1" lang="en-US" altLang="zh-CN" dirty="0"/>
          </a:p>
          <a:p>
            <a:r>
              <a:rPr kumimoji="1" lang="en-US" altLang="zh-CN" dirty="0"/>
              <a:t>201850049</a:t>
            </a:r>
            <a:r>
              <a:rPr kumimoji="1" lang="zh-CN" altLang="en-US" dirty="0"/>
              <a:t> 陈彦玮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920" y="1481400"/>
            <a:ext cx="8142287" cy="17449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问答系统</a:t>
            </a:r>
            <a:r>
              <a:rPr lang="en-US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调用图</a:t>
            </a:r>
            <a:endParaRPr lang="zh-CN" altLang="zh-CN" b="1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48945" lvl="1" indent="0" algn="l">
              <a:lnSpc>
                <a:spcPct val="170000"/>
              </a:lnSpc>
              <a:buNone/>
            </a:pPr>
            <a:endParaRPr lang="zh-CN" altLang="zh-CN" sz="2800" b="1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10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9642"/>
          <a:stretch>
            <a:fillRect/>
          </a:stretch>
        </p:blipFill>
        <p:spPr>
          <a:xfrm>
            <a:off x="1962150" y="2670175"/>
            <a:ext cx="863536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920" y="1481400"/>
            <a:ext cx="8142287" cy="17449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问答系统</a:t>
            </a:r>
            <a:r>
              <a:rPr lang="en-US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接口信息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1. 本地请求：http://localhost:8762/qa/ask?question="</a:t>
            </a:r>
            <a:r>
              <a:rPr lang="en-US" altLang="zh-CN" b="1" dirty="0" err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xxxx</a:t>
            </a: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"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2. 请求方法：Get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3. 接收参数param：(question, String)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4. 返回样例：其中`result`返回的是一个数据，包含了输入中每个子问题的答案和推荐博客。</a:t>
            </a:r>
          </a:p>
          <a:p>
            <a:pPr marL="448945" lvl="1" indent="0" algn="l">
              <a:lnSpc>
                <a:spcPct val="170000"/>
              </a:lnSpc>
              <a:buNone/>
            </a:pPr>
            <a:endParaRPr lang="zh-CN" altLang="zh-CN" sz="2800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40F70-D037-0233-EC1A-EFA5D3C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F1408-4D7A-34E7-6619-F63C2E80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项目仓库地址：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1. 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服务注册中心，项目地址：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https://github.com/wow2048/RubyChinaKGServiceCenter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b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2. 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问答系统微服务，项目地址：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https://github.com/wow2048/RubyChinaQAService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b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3. 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项目文档，文档仓库地址：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4"/>
              </a:rPr>
              <a:t>https://github.com/wow2048/RubyChinaKGDoc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文档：需求文档、后端系统架构文档、接口规格描述文档、知识图谱设计方案、问答系统设计方案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FD17D-CFF6-BC3B-59C9-F1C8FF9C6F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300D4-553C-CD00-DF14-1F5DB4E6C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5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前端：</a:t>
            </a:r>
          </a:p>
          <a:p>
            <a:pPr lvl="1" algn="l">
              <a:lnSpc>
                <a:spcPct val="170000"/>
              </a:lnSpc>
            </a:pPr>
            <a:r>
              <a:rPr altLang="zh-CN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JavaScript：用于实现前端的交互和动态效果。</a:t>
            </a:r>
            <a:endParaRPr lang="zh-CN" altLang="zh-CN" b="0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zh-CN"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CSS3：用于构建网页的结构和样式。</a:t>
            </a:r>
          </a:p>
          <a:p>
            <a:pPr lvl="1" algn="l">
              <a:lnSpc>
                <a:spcPct val="170000"/>
              </a:lnSpc>
            </a:pPr>
            <a:r>
              <a:rPr lang="zh-CN" altLang="zh-CN"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React：用于构建用户界面的JavaScript库。</a:t>
            </a:r>
          </a:p>
          <a:p>
            <a:pPr lvl="1" algn="l">
              <a:lnSpc>
                <a:spcPct val="170000"/>
              </a:lnSpc>
            </a:pPr>
            <a:r>
              <a:rPr lang="zh-CN" altLang="zh-CN"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Axios：用于发送HTTP请求和处理后端数据。</a:t>
            </a:r>
          </a:p>
          <a:p>
            <a:pPr lvl="1" algn="l">
              <a:lnSpc>
                <a:spcPct val="170000"/>
              </a:lnSpc>
            </a:pPr>
            <a:r>
              <a:rPr lang="zh-CN" altLang="zh-CN"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Webpack：用于打包和构建前端代码。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FBBDF74B-B4F0-4C4F-994E-7D1C5F418EE2}" type="slidenum">
              <a:rPr sz="1600"/>
              <a:t>13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三、框架设计与技术选择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后端技术栈：</a:t>
            </a:r>
          </a:p>
          <a:p>
            <a:pPr lvl="1" algn="l">
              <a:lnSpc>
                <a:spcPct val="170000"/>
              </a:lnSpc>
            </a:pPr>
            <a:r>
              <a:rPr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Java 版本：21</a:t>
            </a:r>
          </a:p>
          <a:p>
            <a:pPr lvl="1" algn="l">
              <a:lnSpc>
                <a:spcPct val="170000"/>
              </a:lnSpc>
            </a:pPr>
            <a:r>
              <a:rPr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框架：SpringCloud 2022.0.4，SpringBoot 3.1.5</a:t>
            </a:r>
          </a:p>
          <a:p>
            <a:pPr lvl="1" algn="l">
              <a:lnSpc>
                <a:spcPct val="170000"/>
              </a:lnSpc>
            </a:pPr>
            <a:r>
              <a:rPr lang="zh-CN" altLang="en-US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数据持久化</a:t>
            </a:r>
            <a:r>
              <a:rPr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：Neo4j </a:t>
            </a:r>
            <a:r>
              <a:rPr lang="zh-CN" altLang="en-US"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图数据库</a:t>
            </a:r>
            <a:endParaRPr b="0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algn="l">
              <a:lnSpc>
                <a:spcPct val="170000"/>
              </a:lnSpc>
            </a:pPr>
            <a:r>
              <a:rPr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架构：分布式服务端系统</a:t>
            </a:r>
          </a:p>
          <a:p>
            <a:pPr lvl="1" algn="l">
              <a:lnSpc>
                <a:spcPct val="170000"/>
              </a:lnSpc>
            </a:pPr>
            <a:r>
              <a:rPr b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构建：Maven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FBBDF74B-B4F0-4C4F-994E-7D1C5F418EE2}" type="slidenum">
              <a:rPr sz="1600"/>
              <a:t>14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三、框架设计与技术选择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EE5B4-21AD-AA36-7D07-25CFF09E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三、框架设计与技术选择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44A73-14AF-EC19-2D8D-744FEDF7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后端系统架构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服务注册中心</a:t>
            </a: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问答推荐系统微服务</a:t>
            </a: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微服务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7C4A3-4448-93C9-514A-72266993B1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9A8FA-CEF5-B4F1-BE43-BF77AE6D97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8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484313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后端框架（以问答推荐系统为例）：</a:t>
            </a:r>
          </a:p>
          <a:p>
            <a:pPr lvl="1" algn="l">
              <a:lnSpc>
                <a:spcPct val="170000"/>
              </a:lnSpc>
            </a:pPr>
            <a:endParaRPr b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FBBDF74B-B4F0-4C4F-994E-7D1C5F418EE2}" type="slidenum">
              <a:rPr sz="1600"/>
              <a:t>16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三、框架设计与技术选择</a:t>
            </a:r>
            <a:endParaRPr lang="zh-CN" altLang="zh-CN" b="1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-694" b="50952"/>
          <a:stretch>
            <a:fillRect/>
          </a:stretch>
        </p:blipFill>
        <p:spPr>
          <a:xfrm>
            <a:off x="2031365" y="2442845"/>
            <a:ext cx="3409950" cy="3141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85" y="2360295"/>
            <a:ext cx="3376930" cy="3224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570" y="2891790"/>
            <a:ext cx="4710430" cy="2624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17" y="1232758"/>
            <a:ext cx="8142287" cy="439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项目约束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1. 知识图谱数据规模，不少于2000条数据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2. 数据标注必须进行ABSA情绪标注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3. 提供接口服务，接口满足Restful编程风格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4. 关键功能具有软件测试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5. 实现持续集成/持续交付(含自动化测试)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6. 基于SpringCloud实现微服务架构、容器化部署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419E0336-4240-4458-A652-DD88541D89D2}" type="slidenum">
              <a:rPr sz="1600"/>
              <a:t>17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三、</a:t>
            </a: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框架设计与技术选择</a:t>
            </a:r>
            <a:endParaRPr lang="zh-CN" altLang="zh-CN" b="1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26" y="658187"/>
            <a:ext cx="5616575" cy="576262"/>
          </a:xfrm>
          <a:ln w="0"/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四、 后续计划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382713"/>
            <a:ext cx="8936193" cy="4443287"/>
          </a:xfrm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智能推荐</a:t>
            </a:r>
          </a:p>
          <a:p>
            <a:pPr lvl="1" algn="l">
              <a:lnSpc>
                <a:spcPct val="170000"/>
              </a:lnSpc>
            </a:pPr>
            <a:r>
              <a:rPr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集成问答系统：</a:t>
            </a:r>
          </a:p>
          <a:p>
            <a:pPr marL="890270" lvl="2" indent="0" algn="l">
              <a:lnSpc>
                <a:spcPct val="170000"/>
              </a:lnSpc>
              <a:buNone/>
            </a:pPr>
            <a:r>
              <a:rPr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可根据用户问答，进行相关社区博客的推荐。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algn="l">
              <a:lnSpc>
                <a:spcPct val="170000"/>
              </a:lnSpc>
            </a:pPr>
            <a:r>
              <a:rPr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算法推荐：</a:t>
            </a:r>
          </a:p>
          <a:p>
            <a:pPr marL="890270" lvl="2" indent="0" algn="l">
              <a:lnSpc>
                <a:spcPct val="170000"/>
              </a:lnSpc>
              <a:buNone/>
            </a:pPr>
            <a:r>
              <a:rPr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使用推荐算法（待设计），生成相关的博客推荐列表。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结果展示：</a:t>
            </a:r>
          </a:p>
          <a:p>
            <a:pPr marL="890270" lvl="2" indent="0" algn="l">
              <a:lnSpc>
                <a:spcPct val="17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将推荐结果展示给用户，并根据用户反馈进行优化和调整。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6815149D-6D1F-413D-8BBC-558DEBC7518E}" type="slidenum">
              <a:rPr sz="1600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593A5-47A4-8557-B057-C3FD648A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四、 后续计划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BF0AF-9F6D-ABE4-9CC5-1505D942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智能推荐方案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根据每一个模板问题，推荐该问题下的相关博客。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8945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在“工具”，“应用”节点具有技术领域及技术类型属性，可以根据技术的相关度推荐不同技术及博客。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“博客”节点下有评分属性，可以根据博客优异程度推荐博客。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8945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C4F6D-C715-E133-6D83-AE454FA5CE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4857-D233-5E36-73E1-7ADB61795F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240B-023A-68F3-9991-1393C5E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4EA3A-CCD5-5CFB-C67D-B9D0BECD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项目概述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项目进度及成果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框架设计及技术选择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后续计划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BA1FF-C75A-AF29-D664-5656801A45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B0BDB0-5372-5866-0E63-01B68E1841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9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26" y="658187"/>
            <a:ext cx="5616575" cy="576262"/>
          </a:xfrm>
          <a:ln w="0"/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四、 后续计划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331913"/>
            <a:ext cx="8936193" cy="4443287"/>
          </a:xfrm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智能搜索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搜索关键词处理：</a:t>
            </a:r>
          </a:p>
          <a:p>
            <a:pPr marL="890270" lvl="2" indent="0" algn="l">
              <a:lnSpc>
                <a:spcPct val="17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对用户的搜索关键词进行处理，如分词、去重等。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知识图谱查询：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结果排序：</a:t>
            </a:r>
          </a:p>
          <a:p>
            <a:pPr marL="890270" lvl="2" indent="0" algn="l">
              <a:lnSpc>
                <a:spcPct val="17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根据相关度对查询结果进行排序，相关度高的结果排在前面。</a:t>
            </a:r>
          </a:p>
          <a:p>
            <a:pPr lvl="1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结果展示：将排序后的结果展示给用户。</a:t>
            </a:r>
          </a:p>
          <a:p>
            <a:pPr marL="0" lvl="0" indent="0" algn="l">
              <a:lnSpc>
                <a:spcPct val="170000"/>
              </a:lnSpc>
              <a:buNone/>
            </a:pP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6815149D-6D1F-413D-8BBC-558DEBC7518E}" type="slidenum">
              <a:rPr sz="1600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26" y="658187"/>
            <a:ext cx="5616575" cy="576262"/>
          </a:xfrm>
          <a:ln w="0"/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四、 后续计划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484313"/>
            <a:ext cx="8936193" cy="4443287"/>
          </a:xfrm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持续集成与自动测试计划</a:t>
            </a:r>
          </a:p>
          <a:p>
            <a:pPr lvl="1"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Junit</a:t>
            </a:r>
            <a:r>
              <a:rPr lang="zh-CN" altLang="zh-CN" sz="28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编写和执行Java代码的单元测试用例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en-US" sz="24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Selenium</a:t>
            </a:r>
            <a:r>
              <a:rPr lang="zh-CN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：编写和执行Web应用程序的自动化测试脚本</a:t>
            </a:r>
          </a:p>
          <a:p>
            <a:pPr lvl="1">
              <a:lnSpc>
                <a:spcPct val="100000"/>
              </a:lnSpc>
            </a:pPr>
            <a:endParaRPr lang="en-US" altLang="en-US" sz="24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en-US" altLang="en-US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 runner</a:t>
            </a:r>
            <a:r>
              <a:rPr lang="zh-CN" altLang="zh-CN" sz="2400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</a:rPr>
              <a:t>：配置构建任务，触发代码构建和测试过程</a:t>
            </a:r>
          </a:p>
          <a:p>
            <a:pPr lvl="0" algn="l">
              <a:lnSpc>
                <a:spcPct val="170000"/>
              </a:lnSpc>
            </a:pPr>
            <a:endParaRPr lang="zh-CN" altLang="zh-CN" sz="2400" dirty="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6815149D-6D1F-413D-8BBC-558DEBC7518E}" type="slidenum">
              <a:rPr sz="1600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26" y="658187"/>
            <a:ext cx="5616575" cy="576262"/>
          </a:xfrm>
          <a:ln w="0"/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四、 后续计划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417" y="1484313"/>
            <a:ext cx="8936193" cy="4443287"/>
          </a:xfrm>
        </p:spPr>
        <p:txBody>
          <a:bodyPr/>
          <a:lstStyle/>
          <a:p>
            <a:pPr lvl="0" algn="l">
              <a:lnSpc>
                <a:spcPct val="170000"/>
              </a:lnSpc>
            </a:pPr>
            <a:r>
              <a:rPr lang="zh-CN" altLang="en-US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总结</a:t>
            </a: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</a:p>
          <a:p>
            <a:pPr marL="448945" lvl="1" indent="0" algn="l">
              <a:lnSpc>
                <a:spcPct val="17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通过本项目的实施，我们期望能够提高RubyChina社区的信息质量和用户体验，使用户能够更快速、准确地获取所需信息。同时，通过智能问答系统、智能搜索系统和智能推荐系统的开发和应用，我们期望能够提升社区的互动性和用户黏性，进一步增强社区的影响力和竞争力。</a:t>
            </a:r>
          </a:p>
          <a:p>
            <a:pPr lvl="0" algn="l">
              <a:lnSpc>
                <a:spcPct val="170000"/>
              </a:lnSpc>
            </a:pP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6815149D-6D1F-413D-8BBC-558DEBC7518E}" type="slidenum">
              <a:rPr sz="1600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一、项目概述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365" y="1481455"/>
            <a:ext cx="9531985" cy="17449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项目目标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1. 构建RubyChina社区知识图谱</a:t>
            </a:r>
            <a:r>
              <a:rPr lang="en-US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2. 开发智能问答系统</a:t>
            </a:r>
            <a:r>
              <a:rPr lang="en-US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3. 构建智能搜索系统</a:t>
            </a:r>
            <a:r>
              <a:rPr lang="en-US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4. 开发智能推荐系统</a:t>
            </a:r>
            <a:r>
              <a:rPr lang="en-US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2338917" y="6284913"/>
            <a:ext cx="1293812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/>
            <a:fld id="{FBD49EC3-97DA-4366-8821-851BDD932F6E}" type="datetime1">
              <a:rPr lang="zh-CN" altLang="en-US" sz="1600"/>
              <a:t>2023/11/6</a:t>
            </a:fld>
            <a:endParaRPr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9140-1B7B-80B0-C788-50C4BB69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2F00-E85D-ED6E-BD12-CDD9C984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我们希望构建一个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“技术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博客”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为核心的知识图谱。我们主要针对“技术”，“博客”实体进行知识建模。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比如说，我们为“技术”实体抽取技术名称、技术优点、技术缺点、技术特性、技术应用生态、技术开发工具、技术部署方案、相似技术等知识内容，可以实现简单的技术问答。而对“博客”实体抽取博客类型，博客情绪，博客评价等知识，可以为用户进行相关技术的博客检索和推荐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A1D9-4D5A-8C00-1CA4-9AFF73831A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7BBC38-EB77-C97D-9B1F-C9D9F144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0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920" y="1481400"/>
            <a:ext cx="8142287" cy="17449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知识图谱</a:t>
            </a:r>
          </a:p>
          <a:p>
            <a:pPr marL="448945" lvl="1" indent="0" algn="l">
              <a:lnSpc>
                <a:spcPct val="170000"/>
              </a:lnSpc>
              <a:buNone/>
            </a:pPr>
            <a:endParaRPr lang="zh-CN" altLang="zh-CN" sz="2800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5</a:t>
            </a:fld>
            <a:endParaRPr lang="en-US" altLang="en-US"/>
          </a:p>
        </p:txBody>
      </p:sp>
      <p:pic>
        <p:nvPicPr>
          <p:cNvPr id="5" name="图片 4" descr="knowledge-grap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40" y="2154555"/>
            <a:ext cx="3771900" cy="3868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27582" y="2395444"/>
            <a:ext cx="3232150" cy="338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核心</a:t>
            </a:r>
            <a:r>
              <a:rPr lang="zh-CN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节点 —— </a:t>
            </a:r>
            <a:r>
              <a:rPr lang="zh-CN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Ruby</a:t>
            </a:r>
          </a:p>
          <a:p>
            <a:endParaRPr lang="zh-CN" altLang="zh-CN" sz="2400" b="1" kern="0" dirty="0">
              <a:solidFill>
                <a:srgbClr val="1A1A1A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r>
              <a:rPr lang="zh-CN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辅助节点 —— 特性、</a:t>
            </a:r>
            <a:r>
              <a:rPr lang="en-US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  </a:t>
            </a:r>
          </a:p>
          <a:p>
            <a:r>
              <a:rPr lang="en-US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    </a:t>
            </a:r>
            <a:r>
              <a:rPr lang="zh-CN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工具、应用生态、</a:t>
            </a:r>
            <a:r>
              <a:rPr lang="en-US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 </a:t>
            </a:r>
          </a:p>
          <a:p>
            <a:r>
              <a:rPr lang="en-US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    </a:t>
            </a:r>
            <a:r>
              <a:rPr lang="zh-CN" altLang="zh-CN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部署、相似语言</a:t>
            </a:r>
            <a:endParaRPr lang="en-US" altLang="zh-CN" sz="2400" b="1" kern="0" dirty="0">
              <a:solidFill>
                <a:srgbClr val="1A1A1A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endParaRPr lang="en-US" altLang="zh-CN" sz="2400" b="1" kern="0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  <a:p>
            <a:r>
              <a:rPr lang="zh-CN" altLang="en-US" sz="2400" b="1" kern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  <a:cs typeface="+mn-ea"/>
              </a:rPr>
              <a:t>节    点 </a:t>
            </a:r>
            <a:r>
              <a:rPr lang="en-US" altLang="zh-CN" sz="2400" b="1" kern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—— </a:t>
            </a:r>
            <a:r>
              <a:rPr lang="zh-CN" altLang="en-US" sz="2400" b="1" kern="0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cs typeface="+mn-ea"/>
              </a:rPr>
              <a:t>博客</a:t>
            </a:r>
            <a:endParaRPr lang="zh-CN" altLang="zh-CN" sz="2400" b="1" kern="0" dirty="0">
              <a:solidFill>
                <a:srgbClr val="1A1A1A"/>
              </a:solidFill>
              <a:effectLst/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ED684-8B6B-D29F-07BE-9FD66921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687D5-6A18-259F-5656-2AFE4E39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7" y="1484313"/>
            <a:ext cx="7802407" cy="658252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节点和关系的定义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7196C-C356-DF29-DC3F-D685F975CE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fld id="{8118C7E5-65FF-4737-BFDF-78364728B8EE}" type="datetime1">
              <a:rPr lang="en-US" altLang="zh-CN" sz="1600" smtClean="0"/>
              <a:t>11/6/2023</a:t>
            </a:fld>
            <a:endParaRPr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BB0DB-AD08-BDEE-B20E-5C929F27C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/>
            <a:fld id="{5FC2270B-8892-4C1D-A916-DEB6AC4C1900}" type="slidenum">
              <a:rPr lang="en-US" altLang="zh-CN" sz="1600" smtClean="0"/>
              <a:t>6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DCB2AC-7E66-BDAE-B116-8AE80989B2E3}"/>
              </a:ext>
            </a:extLst>
          </p:cNvPr>
          <p:cNvGrpSpPr/>
          <p:nvPr/>
        </p:nvGrpSpPr>
        <p:grpSpPr>
          <a:xfrm>
            <a:off x="2228741" y="2318735"/>
            <a:ext cx="7892398" cy="3089889"/>
            <a:chOff x="2613678" y="2318735"/>
            <a:chExt cx="7892398" cy="308988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DEACC2-86E5-FF11-E8C9-5AD63FA795F9}"/>
                </a:ext>
              </a:extLst>
            </p:cNvPr>
            <p:cNvSpPr txBox="1"/>
            <p:nvPr/>
          </p:nvSpPr>
          <p:spPr>
            <a:xfrm>
              <a:off x="2613678" y="2320856"/>
              <a:ext cx="2603235" cy="3087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节点定义（示例）：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Ruby</a:t>
              </a:r>
            </a:p>
            <a:p>
              <a:pPr lvl="1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描述</a:t>
              </a:r>
            </a:p>
            <a:p>
              <a:pPr lvl="1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技术优点</a:t>
              </a:r>
            </a:p>
            <a:p>
              <a:pPr lvl="1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3.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技术缺点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特性，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Feature</a:t>
              </a:r>
            </a:p>
            <a:p>
              <a:pPr lvl="1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名称</a:t>
              </a:r>
            </a:p>
            <a:p>
              <a:pPr lvl="1"/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2. 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描述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其他节点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7DA4A5-E639-E127-353F-4BB4BACF4E69}"/>
                </a:ext>
              </a:extLst>
            </p:cNvPr>
            <p:cNvSpPr txBox="1"/>
            <p:nvPr/>
          </p:nvSpPr>
          <p:spPr>
            <a:xfrm>
              <a:off x="6107875" y="2318735"/>
              <a:ext cx="4398201" cy="2047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关系定义（示例）：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Ruby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6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HasFeatureOf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Feature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  <a:p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Ruby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6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HasApplicationOf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Application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其他关系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70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二、项目进度与成果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015" y="1481455"/>
            <a:ext cx="9531985" cy="17449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数据处理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数据爬取与清洗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数据整合与标注</a:t>
            </a:r>
          </a:p>
          <a:p>
            <a:pPr lvl="2">
              <a:lnSpc>
                <a:spcPct val="150000"/>
              </a:lnSpc>
            </a:pPr>
            <a:r>
              <a:rPr lang="zh-CN" altLang="zh-CN" sz="20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实体抽取：使用预定义词典和抽取工具识别博客中的实体并更新词典</a:t>
            </a:r>
          </a:p>
          <a:p>
            <a:pPr lvl="2">
              <a:lnSpc>
                <a:spcPct val="150000"/>
              </a:lnSpc>
            </a:pPr>
            <a:r>
              <a:rPr lang="zh-CN" altLang="zh-CN" sz="20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关系抽取：检索博客内容，并将其与技术实体关联对应。</a:t>
            </a:r>
          </a:p>
          <a:p>
            <a:pPr lvl="2">
              <a:lnSpc>
                <a:spcPct val="150000"/>
              </a:lnSpc>
            </a:pPr>
            <a:r>
              <a:rPr lang="zh-CN" altLang="zh-CN" sz="20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其他标注：标注博客情感、类型，并生成技术描述。</a:t>
            </a:r>
          </a:p>
          <a:p>
            <a:pPr lvl="1">
              <a:lnSpc>
                <a:spcPct val="150000"/>
              </a:lnSpc>
            </a:pPr>
            <a:r>
              <a:rPr lang="zh-CN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数据入库</a:t>
            </a:r>
            <a:r>
              <a:rPr lang="en-US" altLang="zh-CN" sz="2400" b="1" i="0" strike="noStrike" spc="0" dirty="0">
                <a:solidFill>
                  <a:srgbClr val="1A1A1A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920" y="1481400"/>
            <a:ext cx="8142287" cy="17449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问答系统</a:t>
            </a:r>
            <a:r>
              <a:rPr lang="en-US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需求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1. 响应用户问题</a:t>
            </a:r>
          </a:p>
          <a:p>
            <a:pPr marL="890270" lvl="2" indent="0" algn="l">
              <a:lnSpc>
                <a:spcPct val="15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用户可以输入问题进行提问。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2. 知识图谱查询</a:t>
            </a:r>
          </a:p>
          <a:p>
            <a:pPr marL="890270" lvl="2" indent="0" algn="l">
              <a:lnSpc>
                <a:spcPct val="15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根据用户的问题，查询知识图谱中的相关信息。</a:t>
            </a:r>
          </a:p>
          <a:p>
            <a:pPr lvl="1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3. 答案生成</a:t>
            </a:r>
          </a:p>
          <a:p>
            <a:pPr marL="890270" lvl="2" indent="0" algn="l">
              <a:lnSpc>
                <a:spcPct val="150000"/>
              </a:lnSpc>
              <a:buNone/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将查询到的信息整合成答案，并返回答用户。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09" y="624404"/>
            <a:ext cx="5616575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 lvl="0" algn="l">
              <a:lnSpc>
                <a:spcPct val="170000"/>
              </a:lnSpc>
            </a:pPr>
            <a:r>
              <a:rPr lang="zh-CN" altLang="zh-CN" b="1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二、项目进度与成果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920" y="1481400"/>
            <a:ext cx="8142287" cy="174490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47675" lvl="0" indent="-44767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889000" lvl="1" indent="-44005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1293495" lvl="2" indent="-40322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680845" lvl="3" indent="-38544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2070100" lvl="4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50000"/>
              </a:lnSpc>
            </a:pPr>
            <a:r>
              <a:rPr lang="zh-CN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问答系统</a:t>
            </a:r>
            <a:r>
              <a:rPr lang="en-US" altLang="zh-CN"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b="1" dirty="0">
                <a:solidFill>
                  <a:srgbClr val="1A1A1A"/>
                </a:solidFill>
                <a:latin typeface="楷体" panose="02010609060101010101" charset="-122"/>
                <a:ea typeface="楷体" panose="02010609060101010101" charset="-122"/>
              </a:rPr>
              <a:t>流程图</a:t>
            </a:r>
            <a:endParaRPr lang="zh-CN" altLang="zh-CN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48945" lvl="1" indent="0" algn="l">
              <a:lnSpc>
                <a:spcPct val="170000"/>
              </a:lnSpc>
              <a:buNone/>
            </a:pPr>
            <a:endParaRPr lang="zh-CN" altLang="zh-CN" sz="2800" b="1" dirty="0">
              <a:solidFill>
                <a:srgbClr val="1A1A1A"/>
              </a:solidFill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11557000" y="628491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lvl="0" algn="r"/>
            <a:fld id="{BE4453A5-E301-49D1-AE10-81D9A9125980}" type="slidenum">
              <a:rPr sz="1600"/>
              <a:t>9</a:t>
            </a:fld>
            <a:endParaRPr lang="en-US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30" y="2258060"/>
            <a:ext cx="8225155" cy="3557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A3ODk1ODg1NjliNjNiYzNmYzQyMTVlYmUyYjI4M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默认字体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1096</Words>
  <Application>Microsoft Office PowerPoint</Application>
  <PresentationFormat>宽屏</PresentationFormat>
  <Paragraphs>173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</vt:lpstr>
      <vt:lpstr>默认字体</vt:lpstr>
      <vt:lpstr>微软雅黑</vt:lpstr>
      <vt:lpstr>Arial</vt:lpstr>
      <vt:lpstr>Times New Roman</vt:lpstr>
      <vt:lpstr>Wingdings</vt:lpstr>
      <vt:lpstr>Office 主题​​</vt:lpstr>
      <vt:lpstr>Office 主题​​</vt:lpstr>
      <vt:lpstr>Office 主题​​</vt:lpstr>
      <vt:lpstr>1_Office 主题​​</vt:lpstr>
      <vt:lpstr>基于Ruby China的智能系统设计 </vt:lpstr>
      <vt:lpstr>目录</vt:lpstr>
      <vt:lpstr>一、项目概述</vt:lpstr>
      <vt:lpstr>二、项目进度与成果</vt:lpstr>
      <vt:lpstr>二、项目进度与成果</vt:lpstr>
      <vt:lpstr>二、项目进度与成果</vt:lpstr>
      <vt:lpstr>二、项目进度与成果</vt:lpstr>
      <vt:lpstr>二、项目进度与成果</vt:lpstr>
      <vt:lpstr>二、项目进度与成果</vt:lpstr>
      <vt:lpstr>二、项目进度与成果</vt:lpstr>
      <vt:lpstr>二、项目进度与成果</vt:lpstr>
      <vt:lpstr>二、项目进度与成果</vt:lpstr>
      <vt:lpstr>PowerPoint 演示文稿</vt:lpstr>
      <vt:lpstr>PowerPoint 演示文稿</vt:lpstr>
      <vt:lpstr>三、框架设计与技术选择</vt:lpstr>
      <vt:lpstr>PowerPoint 演示文稿</vt:lpstr>
      <vt:lpstr>PowerPoint 演示文稿</vt:lpstr>
      <vt:lpstr>四、 后续计划</vt:lpstr>
      <vt:lpstr>四、 后续计划</vt:lpstr>
      <vt:lpstr>四、 后续计划</vt:lpstr>
      <vt:lpstr>四、 后续计划</vt:lpstr>
      <vt:lpstr>四、 后续计划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三木 何</cp:lastModifiedBy>
  <cp:revision>8</cp:revision>
  <dcterms:created xsi:type="dcterms:W3CDTF">2022-12-22T07:09:00Z</dcterms:created>
  <dcterms:modified xsi:type="dcterms:W3CDTF">2023-11-06T15:24:19Z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2BFE703A552D4953A0A7CBB38ADC3636_12</vt:lpwstr>
  </property>
  <property fmtid="{D5CDD505-2E9C-101B-9397-08002B2CF9AE}" pid="3" name="KSOProductBuildVer">
    <vt:lpwstr>2052-12.1.0.15712</vt:lpwstr>
  </property>
</Properties>
</file>