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7.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8.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9.xml" ContentType="application/vnd.openxmlformats-officedocument.themeOverr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8"/>
  </p:notesMasterIdLst>
  <p:sldIdLst>
    <p:sldId id="312" r:id="rId2"/>
    <p:sldId id="304" r:id="rId3"/>
    <p:sldId id="279" r:id="rId4"/>
    <p:sldId id="282" r:id="rId5"/>
    <p:sldId id="311" r:id="rId6"/>
    <p:sldId id="283" r:id="rId7"/>
    <p:sldId id="325" r:id="rId8"/>
    <p:sldId id="324" r:id="rId9"/>
    <p:sldId id="326" r:id="rId10"/>
    <p:sldId id="321" r:id="rId11"/>
    <p:sldId id="305" r:id="rId12"/>
    <p:sldId id="314" r:id="rId13"/>
    <p:sldId id="315" r:id="rId14"/>
    <p:sldId id="316" r:id="rId15"/>
    <p:sldId id="317" r:id="rId16"/>
    <p:sldId id="318" r:id="rId17"/>
    <p:sldId id="319" r:id="rId18"/>
    <p:sldId id="320" r:id="rId19"/>
    <p:sldId id="286" r:id="rId20"/>
    <p:sldId id="322" r:id="rId21"/>
    <p:sldId id="327" r:id="rId22"/>
    <p:sldId id="338" r:id="rId23"/>
    <p:sldId id="339" r:id="rId24"/>
    <p:sldId id="293" r:id="rId25"/>
    <p:sldId id="323" r:id="rId26"/>
    <p:sldId id="328" r:id="rId27"/>
    <p:sldId id="329" r:id="rId28"/>
    <p:sldId id="330" r:id="rId29"/>
    <p:sldId id="331" r:id="rId30"/>
    <p:sldId id="333" r:id="rId31"/>
    <p:sldId id="334" r:id="rId32"/>
    <p:sldId id="332" r:id="rId33"/>
    <p:sldId id="335" r:id="rId34"/>
    <p:sldId id="336" r:id="rId35"/>
    <p:sldId id="337" r:id="rId36"/>
    <p:sldId id="280"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6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2019/4/3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5133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3580545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292433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1445055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2827402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103995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243546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20968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3069182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19</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112545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1514926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626564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122244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25</a:t>
            </a:fld>
            <a:endParaRPr lang="zh-CN" altLang="en-US"/>
          </a:p>
        </p:txBody>
      </p:sp>
    </p:spTree>
    <p:extLst>
      <p:ext uri="{BB962C8B-B14F-4D97-AF65-F5344CB8AC3E}">
        <p14:creationId xmlns:p14="http://schemas.microsoft.com/office/powerpoint/2010/main" val="146185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26</a:t>
            </a:fld>
            <a:endParaRPr lang="zh-CN" altLang="en-US"/>
          </a:p>
        </p:txBody>
      </p:sp>
    </p:spTree>
    <p:extLst>
      <p:ext uri="{BB962C8B-B14F-4D97-AF65-F5344CB8AC3E}">
        <p14:creationId xmlns:p14="http://schemas.microsoft.com/office/powerpoint/2010/main" val="415534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27</a:t>
            </a:fld>
            <a:endParaRPr lang="zh-CN" altLang="en-US"/>
          </a:p>
        </p:txBody>
      </p:sp>
    </p:spTree>
    <p:extLst>
      <p:ext uri="{BB962C8B-B14F-4D97-AF65-F5344CB8AC3E}">
        <p14:creationId xmlns:p14="http://schemas.microsoft.com/office/powerpoint/2010/main" val="2590911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28</a:t>
            </a:fld>
            <a:endParaRPr lang="zh-CN" altLang="en-US"/>
          </a:p>
        </p:txBody>
      </p:sp>
    </p:spTree>
    <p:extLst>
      <p:ext uri="{BB962C8B-B14F-4D97-AF65-F5344CB8AC3E}">
        <p14:creationId xmlns:p14="http://schemas.microsoft.com/office/powerpoint/2010/main" val="2458824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29</a:t>
            </a:fld>
            <a:endParaRPr lang="zh-CN" altLang="en-US"/>
          </a:p>
        </p:txBody>
      </p:sp>
    </p:spTree>
    <p:extLst>
      <p:ext uri="{BB962C8B-B14F-4D97-AF65-F5344CB8AC3E}">
        <p14:creationId xmlns:p14="http://schemas.microsoft.com/office/powerpoint/2010/main" val="289487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30</a:t>
            </a:fld>
            <a:endParaRPr lang="zh-CN" altLang="en-US"/>
          </a:p>
        </p:txBody>
      </p:sp>
    </p:spTree>
    <p:extLst>
      <p:ext uri="{BB962C8B-B14F-4D97-AF65-F5344CB8AC3E}">
        <p14:creationId xmlns:p14="http://schemas.microsoft.com/office/powerpoint/2010/main" val="4109345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31</a:t>
            </a:fld>
            <a:endParaRPr lang="zh-CN" altLang="en-US"/>
          </a:p>
        </p:txBody>
      </p:sp>
    </p:spTree>
    <p:extLst>
      <p:ext uri="{BB962C8B-B14F-4D97-AF65-F5344CB8AC3E}">
        <p14:creationId xmlns:p14="http://schemas.microsoft.com/office/powerpoint/2010/main" val="38775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32</a:t>
            </a:fld>
            <a:endParaRPr lang="zh-CN" altLang="en-US"/>
          </a:p>
        </p:txBody>
      </p:sp>
    </p:spTree>
    <p:extLst>
      <p:ext uri="{BB962C8B-B14F-4D97-AF65-F5344CB8AC3E}">
        <p14:creationId xmlns:p14="http://schemas.microsoft.com/office/powerpoint/2010/main" val="1701354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33</a:t>
            </a:fld>
            <a:endParaRPr lang="zh-CN" altLang="en-US"/>
          </a:p>
        </p:txBody>
      </p:sp>
    </p:spTree>
    <p:extLst>
      <p:ext uri="{BB962C8B-B14F-4D97-AF65-F5344CB8AC3E}">
        <p14:creationId xmlns:p14="http://schemas.microsoft.com/office/powerpoint/2010/main" val="412471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34</a:t>
            </a:fld>
            <a:endParaRPr lang="zh-CN" altLang="en-US"/>
          </a:p>
        </p:txBody>
      </p:sp>
    </p:spTree>
    <p:extLst>
      <p:ext uri="{BB962C8B-B14F-4D97-AF65-F5344CB8AC3E}">
        <p14:creationId xmlns:p14="http://schemas.microsoft.com/office/powerpoint/2010/main" val="3694905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35</a:t>
            </a:fld>
            <a:endParaRPr lang="zh-CN" altLang="en-US"/>
          </a:p>
        </p:txBody>
      </p:sp>
    </p:spTree>
    <p:extLst>
      <p:ext uri="{BB962C8B-B14F-4D97-AF65-F5344CB8AC3E}">
        <p14:creationId xmlns:p14="http://schemas.microsoft.com/office/powerpoint/2010/main" val="2022909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36</a:t>
            </a:fld>
            <a:endParaRPr lang="zh-CN" altLang="en-US"/>
          </a:p>
        </p:txBody>
      </p:sp>
    </p:spTree>
    <p:extLst>
      <p:ext uri="{BB962C8B-B14F-4D97-AF65-F5344CB8AC3E}">
        <p14:creationId xmlns:p14="http://schemas.microsoft.com/office/powerpoint/2010/main" val="218232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126300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314477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269341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317887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45451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71713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1771650" y="1277272"/>
            <a:ext cx="2895600" cy="3243933"/>
          </a:xfrm>
          <a:custGeom>
            <a:avLst/>
            <a:gdLst>
              <a:gd name="connsiteX0" fmla="*/ 1447800 w 2895600"/>
              <a:gd name="connsiteY0" fmla="*/ 0 h 3243933"/>
              <a:gd name="connsiteX1" fmla="*/ 1595195 w 2895600"/>
              <a:gd name="connsiteY1" fmla="*/ 33860 h 3243933"/>
              <a:gd name="connsiteX2" fmla="*/ 2748205 w 2895600"/>
              <a:gd name="connsiteY2" fmla="*/ 699160 h 3243933"/>
              <a:gd name="connsiteX3" fmla="*/ 2895600 w 2895600"/>
              <a:gd name="connsiteY3" fmla="*/ 955776 h 3243933"/>
              <a:gd name="connsiteX4" fmla="*/ 2895600 w 2895600"/>
              <a:gd name="connsiteY4" fmla="*/ 2286376 h 3243933"/>
              <a:gd name="connsiteX5" fmla="*/ 2748205 w 2895600"/>
              <a:gd name="connsiteY5" fmla="*/ 2542992 h 3243933"/>
              <a:gd name="connsiteX6" fmla="*/ 1595195 w 2895600"/>
              <a:gd name="connsiteY6" fmla="*/ 3208293 h 3243933"/>
              <a:gd name="connsiteX7" fmla="*/ 1300405 w 2895600"/>
              <a:gd name="connsiteY7" fmla="*/ 3208293 h 3243933"/>
              <a:gd name="connsiteX8" fmla="*/ 147395 w 2895600"/>
              <a:gd name="connsiteY8" fmla="*/ 2542992 h 3243933"/>
              <a:gd name="connsiteX9" fmla="*/ 0 w 2895600"/>
              <a:gd name="connsiteY9" fmla="*/ 2286376 h 3243933"/>
              <a:gd name="connsiteX10" fmla="*/ 0 w 2895600"/>
              <a:gd name="connsiteY10" fmla="*/ 955776 h 3243933"/>
              <a:gd name="connsiteX11" fmla="*/ 147395 w 2895600"/>
              <a:gd name="connsiteY11" fmla="*/ 699160 h 3243933"/>
              <a:gd name="connsiteX12" fmla="*/ 1300405 w 2895600"/>
              <a:gd name="connsiteY12" fmla="*/ 33860 h 3243933"/>
              <a:gd name="connsiteX13" fmla="*/ 1447800 w 2895600"/>
              <a:gd name="connsiteY13" fmla="*/ 0 h 324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5600" h="3243933">
                <a:moveTo>
                  <a:pt x="1447800" y="0"/>
                </a:moveTo>
                <a:cubicBezTo>
                  <a:pt x="1501290" y="0"/>
                  <a:pt x="1554780" y="11287"/>
                  <a:pt x="1595195" y="33860"/>
                </a:cubicBezTo>
                <a:cubicBezTo>
                  <a:pt x="2748205" y="699160"/>
                  <a:pt x="2748205" y="699160"/>
                  <a:pt x="2748205" y="699160"/>
                </a:cubicBezTo>
                <a:cubicBezTo>
                  <a:pt x="2829035" y="746681"/>
                  <a:pt x="2895600" y="863109"/>
                  <a:pt x="2895600" y="955776"/>
                </a:cubicBezTo>
                <a:cubicBezTo>
                  <a:pt x="2895600" y="2286376"/>
                  <a:pt x="2895600" y="2286376"/>
                  <a:pt x="2895600" y="2286376"/>
                </a:cubicBezTo>
                <a:cubicBezTo>
                  <a:pt x="2895600" y="2381419"/>
                  <a:pt x="2829035" y="2495471"/>
                  <a:pt x="2748205" y="2542992"/>
                </a:cubicBezTo>
                <a:cubicBezTo>
                  <a:pt x="1595195" y="3208293"/>
                  <a:pt x="1595195" y="3208293"/>
                  <a:pt x="1595195" y="3208293"/>
                </a:cubicBezTo>
                <a:cubicBezTo>
                  <a:pt x="1514366" y="3255814"/>
                  <a:pt x="1381235" y="3255814"/>
                  <a:pt x="1300405" y="3208293"/>
                </a:cubicBezTo>
                <a:cubicBezTo>
                  <a:pt x="147395" y="2542992"/>
                  <a:pt x="147395" y="2542992"/>
                  <a:pt x="147395" y="2542992"/>
                </a:cubicBezTo>
                <a:cubicBezTo>
                  <a:pt x="66566" y="2495471"/>
                  <a:pt x="0" y="2381419"/>
                  <a:pt x="0" y="2286376"/>
                </a:cubicBezTo>
                <a:lnTo>
                  <a:pt x="0" y="955776"/>
                </a:lnTo>
                <a:cubicBezTo>
                  <a:pt x="0" y="863109"/>
                  <a:pt x="66566" y="746681"/>
                  <a:pt x="147395" y="699160"/>
                </a:cubicBezTo>
                <a:cubicBezTo>
                  <a:pt x="1300405" y="33860"/>
                  <a:pt x="1300405" y="33860"/>
                  <a:pt x="1300405" y="33860"/>
                </a:cubicBezTo>
                <a:cubicBezTo>
                  <a:pt x="1340820" y="11287"/>
                  <a:pt x="1394310" y="0"/>
                  <a:pt x="1447800" y="0"/>
                </a:cubicBez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9CAE4E7C-442E-4252-8F73-431B51547955}" type="datetimeFigureOut">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74968-826C-4EDC-B75A-CA0618E1F6B1}" type="slidenum">
              <a:rPr lang="zh-CN" altLang="en-US" smtClean="0"/>
              <a:t>‹#›</a:t>
            </a:fld>
            <a:endParaRPr lang="zh-CN" altLang="en-US"/>
          </a:p>
        </p:txBody>
      </p:sp>
    </p:spTree>
    <p:extLst>
      <p:ext uri="{BB962C8B-B14F-4D97-AF65-F5344CB8AC3E}">
        <p14:creationId xmlns:p14="http://schemas.microsoft.com/office/powerpoint/2010/main" val="35962093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CD24AF-367D-4F7B-BCBC-AB4AF3EE44F1}" type="datetimeFigureOut">
              <a:rPr lang="zh-CN" altLang="en-US" smtClean="0"/>
              <a:pPr/>
              <a:t>2019/4/3</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00F063A-7B63-491C-A845-B41E9950C879}" type="slidenum">
              <a:rPr lang="zh-CN" altLang="en-US" smtClean="0"/>
              <a:pPr/>
              <a:t>‹#›</a:t>
            </a:fld>
            <a:endParaRPr lang="zh-CN" altLang="en-US" dirty="0"/>
          </a:p>
        </p:txBody>
      </p:sp>
      <p:sp>
        <p:nvSpPr>
          <p:cNvPr id="7" name="矩形 6"/>
          <p:cNvSpPr/>
          <p:nvPr userDrawn="1"/>
        </p:nvSpPr>
        <p:spPr>
          <a:xfrm>
            <a:off x="7163178" y="45642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Tree>
    <p:extLst>
      <p:ext uri="{BB962C8B-B14F-4D97-AF65-F5344CB8AC3E}">
        <p14:creationId xmlns:p14="http://schemas.microsoft.com/office/powerpoint/2010/main" val="2940951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2019/4/3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3"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2" r:id="rId13"/>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0" name="等腰三角形 19"/>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1" name="等腰三角形 20"/>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2" name="文本框 21"/>
          <p:cNvSpPr txBox="1"/>
          <p:nvPr/>
        </p:nvSpPr>
        <p:spPr>
          <a:xfrm>
            <a:off x="2264002" y="2212446"/>
            <a:ext cx="8341707" cy="1323439"/>
          </a:xfrm>
          <a:prstGeom prst="rect">
            <a:avLst/>
          </a:prstGeom>
          <a:noFill/>
          <a:ln>
            <a:noFill/>
          </a:ln>
        </p:spPr>
        <p:txBody>
          <a:bodyPr wrap="none" rtlCol="0">
            <a:spAutoFit/>
          </a:bodyPr>
          <a:lstStyle/>
          <a:p>
            <a:r>
              <a:rPr lang="en-US" altLang="zh-CN" sz="8000" dirty="0" err="1" smtClean="0">
                <a:solidFill>
                  <a:schemeClr val="tx1">
                    <a:lumMod val="95000"/>
                    <a:lumOff val="5000"/>
                  </a:schemeClr>
                </a:solidFill>
                <a:latin typeface="微软雅黑 Light" panose="020B0502040204020203" pitchFamily="34" charset="-122"/>
                <a:ea typeface="微软雅黑 Light" panose="020B0502040204020203" pitchFamily="34" charset="-122"/>
              </a:rPr>
              <a:t>Packer+Terraform</a:t>
            </a:r>
            <a:endParaRPr lang="zh-CN" altLang="en-US" sz="80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7" name="任意多边形: 形状 15">
            <a:extLst>
              <a:ext uri="{FF2B5EF4-FFF2-40B4-BE49-F238E27FC236}">
                <a16:creationId xmlns:a16="http://schemas.microsoft.com/office/drawing/2014/main" xmlns=""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任意多边形: 形状 18">
            <a:extLst>
              <a:ext uri="{FF2B5EF4-FFF2-40B4-BE49-F238E27FC236}">
                <a16:creationId xmlns:a16="http://schemas.microsoft.com/office/drawing/2014/main" xmlns=""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任意多边形: 形状 19">
            <a:extLst>
              <a:ext uri="{FF2B5EF4-FFF2-40B4-BE49-F238E27FC236}">
                <a16:creationId xmlns:a16="http://schemas.microsoft.com/office/drawing/2014/main" xmlns=""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0" name="任意多边形: 形状 20">
            <a:extLst>
              <a:ext uri="{FF2B5EF4-FFF2-40B4-BE49-F238E27FC236}">
                <a16:creationId xmlns:a16="http://schemas.microsoft.com/office/drawing/2014/main" xmlns=""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1" name="矩形: 圆角 22">
            <a:extLst>
              <a:ext uri="{FF2B5EF4-FFF2-40B4-BE49-F238E27FC236}">
                <a16:creationId xmlns:a16="http://schemas.microsoft.com/office/drawing/2014/main" xmlns=""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a16="http://schemas.microsoft.com/office/drawing/2014/main" xmlns=""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a16="http://schemas.microsoft.com/office/drawing/2014/main" xmlns=""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a16="http://schemas.microsoft.com/office/drawing/2014/main" xmlns=""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a16="http://schemas.microsoft.com/office/drawing/2014/main" xmlns=""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a16="http://schemas.microsoft.com/office/drawing/2014/main" xmlns=""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a16="http://schemas.microsoft.com/office/drawing/2014/main" xmlns=""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a16="http://schemas.microsoft.com/office/drawing/2014/main" xmlns=""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a16="http://schemas.microsoft.com/office/drawing/2014/main" xmlns=""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250" fill="hold"/>
                                        <p:tgtEl>
                                          <p:spTgt spid="22"/>
                                        </p:tgtEl>
                                        <p:attrNameLst>
                                          <p:attrName>ppt_w</p:attrName>
                                        </p:attrNameLst>
                                      </p:cBhvr>
                                      <p:tavLst>
                                        <p:tav tm="0">
                                          <p:val>
                                            <p:strVal val="(6*min(max(#ppt_w*#ppt_h,.3),1)-7.4)/-.7*#ppt_w"/>
                                          </p:val>
                                        </p:tav>
                                        <p:tav tm="100000">
                                          <p:val>
                                            <p:strVal val="#ppt_w"/>
                                          </p:val>
                                        </p:tav>
                                      </p:tavLst>
                                    </p:anim>
                                    <p:anim calcmode="lin" valueType="num">
                                      <p:cBhvr>
                                        <p:cTn id="24" dur="1250" fill="hold"/>
                                        <p:tgtEl>
                                          <p:spTgt spid="22"/>
                                        </p:tgtEl>
                                        <p:attrNameLst>
                                          <p:attrName>ppt_h</p:attrName>
                                        </p:attrNameLst>
                                      </p:cBhvr>
                                      <p:tavLst>
                                        <p:tav tm="0">
                                          <p:val>
                                            <p:strVal val="(6*min(max(#ppt_w*#ppt_h,.3),1)-7.4)/-.7*#ppt_h"/>
                                          </p:val>
                                        </p:tav>
                                        <p:tav tm="100000">
                                          <p:val>
                                            <p:strVal val="#ppt_h"/>
                                          </p:val>
                                        </p:tav>
                                      </p:tavLst>
                                    </p:anim>
                                    <p:anim calcmode="lin" valueType="num">
                                      <p:cBhvr>
                                        <p:cTn id="25" dur="1250" fill="hold"/>
                                        <p:tgtEl>
                                          <p:spTgt spid="22"/>
                                        </p:tgtEl>
                                        <p:attrNameLst>
                                          <p:attrName>ppt_x</p:attrName>
                                        </p:attrNameLst>
                                      </p:cBhvr>
                                      <p:tavLst>
                                        <p:tav tm="0">
                                          <p:val>
                                            <p:fltVal val="0.5"/>
                                          </p:val>
                                        </p:tav>
                                        <p:tav tm="100000">
                                          <p:val>
                                            <p:strVal val="#ppt_x"/>
                                          </p:val>
                                        </p:tav>
                                      </p:tavLst>
                                    </p:anim>
                                    <p:anim calcmode="lin" valueType="num">
                                      <p:cBhvr>
                                        <p:cTn id="26" dur="1250" fill="hold"/>
                                        <p:tgtEl>
                                          <p:spTgt spid="22"/>
                                        </p:tgtEl>
                                        <p:attrNameLst>
                                          <p:attrName>ppt_y</p:attrName>
                                        </p:attrNameLst>
                                      </p:cBhvr>
                                      <p:tavLst>
                                        <p:tav tm="0">
                                          <p:val>
                                            <p:strVal val="1+(6*min(max(#ppt_w*#ppt_h,.3),1)-7.4)/-.7*#ppt_h/2"/>
                                          </p:val>
                                        </p:tav>
                                        <p:tav tm="100000">
                                          <p:val>
                                            <p:strVal val="#ppt_y"/>
                                          </p:val>
                                        </p:tav>
                                      </p:tavLst>
                                    </p:anim>
                                  </p:childTnLst>
                                </p:cTn>
                              </p:par>
                              <p:par>
                                <p:cTn id="27" presetID="22" presetClass="entr" presetSubtype="8" fill="hold" grpId="0" nodeType="withEffect">
                                  <p:stCondLst>
                                    <p:cond delay="175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grpId="0" nodeType="withEffect">
                                  <p:stCondLst>
                                    <p:cond delay="275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325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42" presetClass="entr" presetSubtype="0" fill="hold" grpId="0" nodeType="withEffect">
                                  <p:stCondLst>
                                    <p:cond delay="375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anim calcmode="lin" valueType="num">
                                      <p:cBhvr>
                                        <p:cTn id="42" dur="500" fill="hold"/>
                                        <p:tgtEl>
                                          <p:spTgt spid="34"/>
                                        </p:tgtEl>
                                        <p:attrNameLst>
                                          <p:attrName>ppt_x</p:attrName>
                                        </p:attrNameLst>
                                      </p:cBhvr>
                                      <p:tavLst>
                                        <p:tav tm="0">
                                          <p:val>
                                            <p:strVal val="#ppt_x"/>
                                          </p:val>
                                        </p:tav>
                                        <p:tav tm="100000">
                                          <p:val>
                                            <p:strVal val="#ppt_x"/>
                                          </p:val>
                                        </p:tav>
                                      </p:tavLst>
                                    </p:anim>
                                    <p:anim calcmode="lin" valueType="num">
                                      <p:cBhvr>
                                        <p:cTn id="43" dur="500" fill="hold"/>
                                        <p:tgtEl>
                                          <p:spTgt spid="3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75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anim calcmode="lin" valueType="num">
                                      <p:cBhvr>
                                        <p:cTn id="47" dur="500" fill="hold"/>
                                        <p:tgtEl>
                                          <p:spTgt spid="33"/>
                                        </p:tgtEl>
                                        <p:attrNameLst>
                                          <p:attrName>ppt_x</p:attrName>
                                        </p:attrNameLst>
                                      </p:cBhvr>
                                      <p:tavLst>
                                        <p:tav tm="0">
                                          <p:val>
                                            <p:strVal val="#ppt_x"/>
                                          </p:val>
                                        </p:tav>
                                        <p:tav tm="100000">
                                          <p:val>
                                            <p:strVal val="#ppt_x"/>
                                          </p:val>
                                        </p:tav>
                                      </p:tavLst>
                                    </p:anim>
                                    <p:anim calcmode="lin" valueType="num">
                                      <p:cBhvr>
                                        <p:cTn id="48" dur="500" fill="hold"/>
                                        <p:tgtEl>
                                          <p:spTgt spid="3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25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750"/>
                                        <p:tgtEl>
                                          <p:spTgt spid="36"/>
                                        </p:tgtEl>
                                      </p:cBhvr>
                                    </p:animEffect>
                                    <p:anim calcmode="lin" valueType="num">
                                      <p:cBhvr>
                                        <p:cTn id="52" dur="750" fill="hold"/>
                                        <p:tgtEl>
                                          <p:spTgt spid="36"/>
                                        </p:tgtEl>
                                        <p:attrNameLst>
                                          <p:attrName>ppt_x</p:attrName>
                                        </p:attrNameLst>
                                      </p:cBhvr>
                                      <p:tavLst>
                                        <p:tav tm="0">
                                          <p:val>
                                            <p:strVal val="#ppt_x"/>
                                          </p:val>
                                        </p:tav>
                                        <p:tav tm="100000">
                                          <p:val>
                                            <p:strVal val="#ppt_x"/>
                                          </p:val>
                                        </p:tav>
                                      </p:tavLst>
                                    </p:anim>
                                    <p:anim calcmode="lin" valueType="num">
                                      <p:cBhvr>
                                        <p:cTn id="53" dur="750" fill="hold"/>
                                        <p:tgtEl>
                                          <p:spTgt spid="3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750"/>
                                        <p:tgtEl>
                                          <p:spTgt spid="39"/>
                                        </p:tgtEl>
                                      </p:cBhvr>
                                    </p:animEffect>
                                    <p:anim calcmode="lin" valueType="num">
                                      <p:cBhvr>
                                        <p:cTn id="57" dur="750" fill="hold"/>
                                        <p:tgtEl>
                                          <p:spTgt spid="39"/>
                                        </p:tgtEl>
                                        <p:attrNameLst>
                                          <p:attrName>ppt_x</p:attrName>
                                        </p:attrNameLst>
                                      </p:cBhvr>
                                      <p:tavLst>
                                        <p:tav tm="0">
                                          <p:val>
                                            <p:strVal val="#ppt_x"/>
                                          </p:val>
                                        </p:tav>
                                        <p:tav tm="100000">
                                          <p:val>
                                            <p:strVal val="#ppt_x"/>
                                          </p:val>
                                        </p:tav>
                                      </p:tavLst>
                                    </p:anim>
                                    <p:anim calcmode="lin" valueType="num">
                                      <p:cBhvr>
                                        <p:cTn id="58" dur="750" fill="hold"/>
                                        <p:tgtEl>
                                          <p:spTgt spid="3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7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750"/>
                                        <p:tgtEl>
                                          <p:spTgt spid="37"/>
                                        </p:tgtEl>
                                      </p:cBhvr>
                                    </p:animEffect>
                                    <p:anim calcmode="lin" valueType="num">
                                      <p:cBhvr>
                                        <p:cTn id="62" dur="750" fill="hold"/>
                                        <p:tgtEl>
                                          <p:spTgt spid="37"/>
                                        </p:tgtEl>
                                        <p:attrNameLst>
                                          <p:attrName>ppt_x</p:attrName>
                                        </p:attrNameLst>
                                      </p:cBhvr>
                                      <p:tavLst>
                                        <p:tav tm="0">
                                          <p:val>
                                            <p:strVal val="#ppt_x"/>
                                          </p:val>
                                        </p:tav>
                                        <p:tav tm="100000">
                                          <p:val>
                                            <p:strVal val="#ppt_x"/>
                                          </p:val>
                                        </p:tav>
                                      </p:tavLst>
                                    </p:anim>
                                    <p:anim calcmode="lin" valueType="num">
                                      <p:cBhvr>
                                        <p:cTn id="63" dur="75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25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750"/>
                                        <p:tgtEl>
                                          <p:spTgt spid="32"/>
                                        </p:tgtEl>
                                      </p:cBhvr>
                                    </p:animEffect>
                                    <p:anim calcmode="lin" valueType="num">
                                      <p:cBhvr>
                                        <p:cTn id="67" dur="750" fill="hold"/>
                                        <p:tgtEl>
                                          <p:spTgt spid="32"/>
                                        </p:tgtEl>
                                        <p:attrNameLst>
                                          <p:attrName>ppt_x</p:attrName>
                                        </p:attrNameLst>
                                      </p:cBhvr>
                                      <p:tavLst>
                                        <p:tav tm="0">
                                          <p:val>
                                            <p:strVal val="#ppt_x"/>
                                          </p:val>
                                        </p:tav>
                                        <p:tav tm="100000">
                                          <p:val>
                                            <p:strVal val="#ppt_x"/>
                                          </p:val>
                                        </p:tav>
                                      </p:tavLst>
                                    </p:anim>
                                    <p:anim calcmode="lin" valueType="num">
                                      <p:cBhvr>
                                        <p:cTn id="68" dur="750" fill="hold"/>
                                        <p:tgtEl>
                                          <p:spTgt spid="3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75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750"/>
                                        <p:tgtEl>
                                          <p:spTgt spid="31"/>
                                        </p:tgtEl>
                                      </p:cBhvr>
                                    </p:animEffect>
                                    <p:anim calcmode="lin" valueType="num">
                                      <p:cBhvr>
                                        <p:cTn id="72" dur="750" fill="hold"/>
                                        <p:tgtEl>
                                          <p:spTgt spid="31"/>
                                        </p:tgtEl>
                                        <p:attrNameLst>
                                          <p:attrName>ppt_x</p:attrName>
                                        </p:attrNameLst>
                                      </p:cBhvr>
                                      <p:tavLst>
                                        <p:tav tm="0">
                                          <p:val>
                                            <p:strVal val="#ppt_x"/>
                                          </p:val>
                                        </p:tav>
                                        <p:tav tm="100000">
                                          <p:val>
                                            <p:strVal val="#ppt_x"/>
                                          </p:val>
                                        </p:tav>
                                      </p:tavLst>
                                    </p:anim>
                                    <p:anim calcmode="lin" valueType="num">
                                      <p:cBhvr>
                                        <p:cTn id="73" dur="75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425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anim calcmode="lin" valueType="num">
                                      <p:cBhvr>
                                        <p:cTn id="77" dur="500" fill="hold"/>
                                        <p:tgtEl>
                                          <p:spTgt spid="38"/>
                                        </p:tgtEl>
                                        <p:attrNameLst>
                                          <p:attrName>ppt_x</p:attrName>
                                        </p:attrNameLst>
                                      </p:cBhvr>
                                      <p:tavLst>
                                        <p:tav tm="0">
                                          <p:val>
                                            <p:strVal val="#ppt_x"/>
                                          </p:val>
                                        </p:tav>
                                        <p:tav tm="100000">
                                          <p:val>
                                            <p:strVal val="#ppt_x"/>
                                          </p:val>
                                        </p:tav>
                                      </p:tavLst>
                                    </p:anim>
                                    <p:anim calcmode="lin" valueType="num">
                                      <p:cBhvr>
                                        <p:cTn id="78" dur="500" fill="hold"/>
                                        <p:tgtEl>
                                          <p:spTgt spid="3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750"/>
                                        <p:tgtEl>
                                          <p:spTgt spid="35"/>
                                        </p:tgtEl>
                                      </p:cBhvr>
                                    </p:animEffect>
                                    <p:anim calcmode="lin" valueType="num">
                                      <p:cBhvr>
                                        <p:cTn id="82" dur="750" fill="hold"/>
                                        <p:tgtEl>
                                          <p:spTgt spid="35"/>
                                        </p:tgtEl>
                                        <p:attrNameLst>
                                          <p:attrName>ppt_x</p:attrName>
                                        </p:attrNameLst>
                                      </p:cBhvr>
                                      <p:tavLst>
                                        <p:tav tm="0">
                                          <p:val>
                                            <p:strVal val="#ppt_x"/>
                                          </p:val>
                                        </p:tav>
                                        <p:tav tm="100000">
                                          <p:val>
                                            <p:strVal val="#ppt_x"/>
                                          </p:val>
                                        </p:tav>
                                      </p:tavLst>
                                    </p:anim>
                                    <p:anim calcmode="lin" valueType="num">
                                      <p:cBhvr>
                                        <p:cTn id="83"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923330"/>
          </a:xfrm>
          <a:prstGeom prst="rect">
            <a:avLst/>
          </a:prstGeom>
          <a:noFill/>
        </p:spPr>
        <p:txBody>
          <a:bodyPr wrap="square" rtlCol="0">
            <a:spAutoFit/>
          </a:bodyPr>
          <a:lstStyle/>
          <a:p>
            <a:pPr algn="ctr"/>
            <a:r>
              <a:rPr lang="en-US" altLang="zh-CN" sz="5400" dirty="0">
                <a:solidFill>
                  <a:srgbClr val="413B39"/>
                </a:solidFill>
                <a:latin typeface="微软雅黑 Light" panose="020B0502040204020203" pitchFamily="34" charset="-122"/>
                <a:ea typeface="微软雅黑 Light" panose="020B0502040204020203" pitchFamily="34" charset="-122"/>
              </a:rPr>
              <a:t>Packer</a:t>
            </a:r>
            <a:r>
              <a:rPr lang="zh-CN" altLang="en-US" sz="5400" dirty="0">
                <a:solidFill>
                  <a:srgbClr val="413B39"/>
                </a:solidFill>
                <a:latin typeface="微软雅黑 Light" panose="020B0502040204020203" pitchFamily="34" charset="-122"/>
                <a:ea typeface="微软雅黑 Light" panose="020B0502040204020203" pitchFamily="34" charset="-122"/>
              </a:rPr>
              <a:t>使用</a:t>
            </a:r>
            <a:endParaRPr lang="zh-CN" altLang="en-US" sz="50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第二部分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2569483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801314"/>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准备环境：</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  ①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OS Version: Centos7(x86)</a:t>
            </a: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  ②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Software: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Packer,ansible,docker</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  ③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启动服务</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systemctl</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start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docker</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安装</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Packer</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cd /home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wget</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https://</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releases.hashicorp.com/packer/1.3.5/packer_1.3.5_linux_amd64.zip</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unzip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packer_1.3.5_linux_amd64.zip</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mv packer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usr</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/bin/packer-auto</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packer-auto </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Usage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[--version] [--help] &lt;command&gt; [&lt;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args</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&gt;]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Available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commands are: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build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build</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image(s) from template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fix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fixes templates from old versions of packer</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inspect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see components of a template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validate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check that a template is valid</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version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Prints the Packer version</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401085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524315"/>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编辑使用文件：</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vi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httpd_packer.json</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"builders":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"type":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 "docker.io/centos",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"pull":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"commit": true,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"changes":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"ENV HOSTNAME www.example.com",</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"CMD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usr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sbin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apachectl</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\",\"-D\",\"FOREGROUND\"]"</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provisioners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 name="矩形标注 1"/>
          <p:cNvSpPr/>
          <p:nvPr/>
        </p:nvSpPr>
        <p:spPr>
          <a:xfrm>
            <a:off x="4299044" y="2429301"/>
            <a:ext cx="3111689" cy="504967"/>
          </a:xfrm>
          <a:prstGeom prst="wedgeRectCallout">
            <a:avLst>
              <a:gd name="adj1" fmla="val -61530"/>
              <a:gd name="adj2" fmla="val 1402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使用的</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docker</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镜像</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989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355312"/>
          </a:xfrm>
          <a:prstGeom prst="rect">
            <a:avLst/>
          </a:prstGeom>
        </p:spPr>
        <p:txBody>
          <a:bodyPr wrap="square">
            <a:spAutoFit/>
          </a:bodyPr>
          <a:lstStyle/>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"type":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ansible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playbook_file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local.yml</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"type": "file",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"source": "./packer.html",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"destination":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var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/www/html/packer.html"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"post-processors":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"type":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-tag",</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"repository":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“test/</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httpd</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"tag": "v1"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5" name="矩形标注 4"/>
          <p:cNvSpPr/>
          <p:nvPr/>
        </p:nvSpPr>
        <p:spPr>
          <a:xfrm>
            <a:off x="4462816" y="1651379"/>
            <a:ext cx="3111689" cy="504967"/>
          </a:xfrm>
          <a:prstGeom prst="wedgeRectCallout">
            <a:avLst>
              <a:gd name="adj1" fmla="val -107144"/>
              <a:gd name="adj2" fmla="val 375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简单</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ansible</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使用</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矩形标注 5"/>
          <p:cNvSpPr/>
          <p:nvPr/>
        </p:nvSpPr>
        <p:spPr>
          <a:xfrm>
            <a:off x="4462815" y="2752485"/>
            <a:ext cx="3111689" cy="504967"/>
          </a:xfrm>
          <a:prstGeom prst="wedgeRectCallout">
            <a:avLst>
              <a:gd name="adj1" fmla="val -107144"/>
              <a:gd name="adj2" fmla="val 375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简单文件操作</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矩形标注 6"/>
          <p:cNvSpPr/>
          <p:nvPr/>
        </p:nvSpPr>
        <p:spPr>
          <a:xfrm>
            <a:off x="5475025" y="5011003"/>
            <a:ext cx="3111689" cy="504967"/>
          </a:xfrm>
          <a:prstGeom prst="wedgeRectCallout">
            <a:avLst>
              <a:gd name="adj1" fmla="val -107144"/>
              <a:gd name="adj2" fmla="val 375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打包进行为</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test/httpd:v1</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8708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893647"/>
          </a:xfrm>
          <a:prstGeom prst="rect">
            <a:avLst/>
          </a:prstGeom>
        </p:spPr>
        <p:txBody>
          <a:bodyPr wrap="square">
            <a:spAutoFit/>
          </a:bodyPr>
          <a:lstStyle/>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vi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local.yml</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name: Container cleanup</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hosts: all</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gather_facts</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no</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tasks:</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 name: Add repo</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yum_repository</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name: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qinghua</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description: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qinghua</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baseurl</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https://mirrors.tuna.tsinghua.edu.cn/centos/7/os/x86_64/</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gpgcheck</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no</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enabled: yes</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 name: Install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Httpd</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yum:</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name: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httpd</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enablerepo</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qinghua</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 name: New File</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lineinfile</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path: /</a:t>
            </a:r>
            <a:r>
              <a:rPr lang="en-US" altLang="zh-CN" sz="1400" dirty="0" err="1">
                <a:solidFill>
                  <a:schemeClr val="tx1">
                    <a:lumMod val="95000"/>
                    <a:lumOff val="5000"/>
                  </a:schemeClr>
                </a:solidFill>
                <a:latin typeface="微软雅黑" panose="020B0503020204020204" pitchFamily="34" charset="-122"/>
                <a:ea typeface="微软雅黑" panose="020B0503020204020204" pitchFamily="34" charset="-122"/>
              </a:rPr>
              <a:t>var</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/www/html/new.html</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line: 'this is new html'</a:t>
            </a:r>
          </a:p>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create: yes</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62650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646331"/>
          </a:xfrm>
          <a:prstGeom prst="rect">
            <a:avLst/>
          </a:prstGeom>
        </p:spPr>
        <p:txBody>
          <a:bodyPr wrap="square">
            <a:spAutoFit/>
          </a:bodyPr>
          <a:lstStyle/>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vi cat packer.html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this is packer html which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creatd</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by shell</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81175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524315"/>
          </a:xfrm>
          <a:prstGeom prst="rect">
            <a:avLst/>
          </a:prstGeom>
        </p:spPr>
        <p:txBody>
          <a:bodyPr wrap="square">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实行</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命令</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ll</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total 12</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rw</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-r--r--. 1 root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603 Apr  3 19:10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httpd_packer.json</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rw</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-r--r--. 1 root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497 Apr  2 23:45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local.yml</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rw</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-r--r--. 1 root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42 Apr  2 21:44 packer.html</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验证</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文件的正确性。</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packer-auto validate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httpd_packer.json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Template validated successfully</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移走</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packer.html</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后结果</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packer-auto validate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httpd_packer.json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Template validation failed. Errors are shown below.</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Errors validating build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1 error(s) occurred:</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Bad source './packer.html': stat ./packer.html: no such file or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directory</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978173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247317"/>
          </a:xfrm>
          <a:prstGeom prst="rect">
            <a:avLst/>
          </a:prstGeom>
        </p:spPr>
        <p:txBody>
          <a:bodyPr wrap="square">
            <a:spAutoFit/>
          </a:bodyPr>
          <a:lstStyle/>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REPOSITORY           TAG                 IMAGE ID            CREATED             SIZE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docker.io/centos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latest              9f38484d220f        2 weeks ago         202 MB</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packer-auto build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httpd_packer.json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output will be in this color.</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Creating a temporary directory for sharing data...</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Starting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container</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REPOSITORY           TAG                 IMAGE ID            CREATED             SIZE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test/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httpd</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41086b67cd0d        41 minutes ago      355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MB</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docker.io/centos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latest              9f38484d220f        2 weeks ago         202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MB</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658658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2585323"/>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验证结果</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run -d -p 8081:80 --name test  test/httpd:v1</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Df33ab9aa24f720a96f9770cf3489d0947daca9d344f686a0b6cf6d9f6131a5f</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packer]# curl http://127.0.0.1:8081/packer.html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this is packer html which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creatd</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by shell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curl http://127.0.0.1:8081/new.html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this is new html</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packer]# </a:t>
            </a:r>
          </a:p>
        </p:txBody>
      </p:sp>
      <p:sp>
        <p:nvSpPr>
          <p:cNvPr id="30" name="文本框 29"/>
          <p:cNvSpPr txBox="1"/>
          <p:nvPr/>
        </p:nvSpPr>
        <p:spPr>
          <a:xfrm>
            <a:off x="341071" y="470465"/>
            <a:ext cx="3207347"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207207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477193" cy="861774"/>
          </a:xfrm>
          <a:prstGeom prst="rect">
            <a:avLst/>
          </a:prstGeom>
          <a:noFill/>
        </p:spPr>
        <p:txBody>
          <a:bodyPr wrap="square" rtlCol="0">
            <a:spAutoFit/>
          </a:bodyPr>
          <a:lstStyle/>
          <a:p>
            <a:pPr algn="ctr"/>
            <a:r>
              <a:rPr lang="en-US" altLang="zh-CN" sz="5000" dirty="0" smtClean="0">
                <a:solidFill>
                  <a:srgbClr val="413B39"/>
                </a:solidFill>
                <a:latin typeface="微软雅黑 Light" panose="020B0502040204020203" pitchFamily="34" charset="-122"/>
                <a:ea typeface="微软雅黑 Light" panose="020B0502040204020203" pitchFamily="34" charset="-122"/>
              </a:rPr>
              <a:t>Terraform</a:t>
            </a:r>
            <a:r>
              <a:rPr lang="zh-CN" altLang="en-US" sz="5000" dirty="0" smtClean="0">
                <a:solidFill>
                  <a:srgbClr val="413B39"/>
                </a:solidFill>
                <a:latin typeface="微软雅黑 Light" panose="020B0502040204020203" pitchFamily="34" charset="-122"/>
                <a:ea typeface="微软雅黑 Light" panose="020B0502040204020203" pitchFamily="34" charset="-122"/>
              </a:rPr>
              <a:t>简介</a:t>
            </a:r>
            <a:endParaRPr lang="zh-CN" altLang="en-US" sz="50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第三部分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Three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027215" y="1563765"/>
            <a:ext cx="3449346" cy="646331"/>
          </a:xfrm>
          <a:prstGeom prst="rect">
            <a:avLst/>
          </a:prstGeom>
          <a:noFill/>
        </p:spPr>
        <p:txBody>
          <a:bodyPr wrap="square" rtlCol="0">
            <a:spAutoFit/>
          </a:bodyPr>
          <a:lstStyle/>
          <a:p>
            <a:pPr algn="ctr"/>
            <a:r>
              <a:rPr lang="en-US" altLang="zh-CN" sz="3600" dirty="0" smtClean="0">
                <a:solidFill>
                  <a:srgbClr val="413B39"/>
                </a:solidFill>
                <a:latin typeface="微软雅黑 Light" panose="020B0502040204020203" pitchFamily="34" charset="-122"/>
                <a:ea typeface="微软雅黑 Light" panose="020B0502040204020203" pitchFamily="34" charset="-122"/>
              </a:rPr>
              <a:t>Packer</a:t>
            </a:r>
            <a:r>
              <a:rPr lang="zh-CN" altLang="en-US" sz="3600" dirty="0" smtClean="0">
                <a:solidFill>
                  <a:srgbClr val="413B39"/>
                </a:solidFill>
                <a:latin typeface="微软雅黑 Light" panose="020B0502040204020203" pitchFamily="34" charset="-122"/>
                <a:ea typeface="微软雅黑 Light" panose="020B0502040204020203" pitchFamily="34" charset="-122"/>
              </a:rPr>
              <a:t>简介</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022044" y="2731338"/>
            <a:ext cx="3449346" cy="646331"/>
          </a:xfrm>
          <a:prstGeom prst="rect">
            <a:avLst/>
          </a:prstGeom>
          <a:noFill/>
        </p:spPr>
        <p:txBody>
          <a:bodyPr wrap="square" rtlCol="0">
            <a:spAutoFit/>
          </a:bodyPr>
          <a:lstStyle/>
          <a:p>
            <a:pPr algn="ctr"/>
            <a:r>
              <a:rPr lang="en-US" altLang="zh-CN" sz="3600" dirty="0" smtClean="0">
                <a:solidFill>
                  <a:srgbClr val="413B39"/>
                </a:solidFill>
                <a:latin typeface="微软雅黑 Light" panose="020B0502040204020203" pitchFamily="34" charset="-122"/>
                <a:ea typeface="微软雅黑 Light" panose="020B0502040204020203" pitchFamily="34" charset="-122"/>
              </a:rPr>
              <a:t>Packer</a:t>
            </a:r>
            <a:r>
              <a:rPr lang="zh-CN" altLang="en-US" sz="3600" dirty="0" smtClean="0">
                <a:solidFill>
                  <a:srgbClr val="413B39"/>
                </a:solidFill>
                <a:latin typeface="微软雅黑 Light" panose="020B0502040204020203" pitchFamily="34" charset="-122"/>
                <a:ea typeface="微软雅黑 Light" panose="020B0502040204020203" pitchFamily="34" charset="-122"/>
              </a:rPr>
              <a:t>使用</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5015628" y="3900373"/>
            <a:ext cx="3449346" cy="646331"/>
          </a:xfrm>
          <a:prstGeom prst="rect">
            <a:avLst/>
          </a:prstGeom>
          <a:noFill/>
        </p:spPr>
        <p:txBody>
          <a:bodyPr wrap="square" rtlCol="0">
            <a:spAutoFit/>
          </a:bodyPr>
          <a:lstStyle/>
          <a:p>
            <a:pPr algn="ctr"/>
            <a:r>
              <a:rPr lang="en-US" altLang="zh-CN" sz="3600" dirty="0" smtClean="0">
                <a:solidFill>
                  <a:srgbClr val="413B39"/>
                </a:solidFill>
                <a:latin typeface="微软雅黑 Light" panose="020B0502040204020203" pitchFamily="34" charset="-122"/>
                <a:ea typeface="微软雅黑 Light" panose="020B0502040204020203" pitchFamily="34" charset="-122"/>
              </a:rPr>
              <a:t>Terraform</a:t>
            </a:r>
            <a:r>
              <a:rPr lang="zh-CN" altLang="en-US" sz="3600" dirty="0" smtClean="0">
                <a:solidFill>
                  <a:srgbClr val="413B39"/>
                </a:solidFill>
                <a:latin typeface="微软雅黑 Light" panose="020B0502040204020203" pitchFamily="34" charset="-122"/>
                <a:ea typeface="微软雅黑 Light" panose="020B0502040204020203" pitchFamily="34" charset="-122"/>
              </a:rPr>
              <a:t>简介</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012292" y="5069654"/>
            <a:ext cx="3449346" cy="646331"/>
          </a:xfrm>
          <a:prstGeom prst="rect">
            <a:avLst/>
          </a:prstGeom>
          <a:noFill/>
        </p:spPr>
        <p:txBody>
          <a:bodyPr wrap="square" rtlCol="0">
            <a:spAutoFit/>
          </a:bodyPr>
          <a:lstStyle/>
          <a:p>
            <a:pPr algn="ctr"/>
            <a:r>
              <a:rPr lang="en-US" altLang="zh-CN" sz="3600" dirty="0" smtClean="0">
                <a:solidFill>
                  <a:srgbClr val="413B39"/>
                </a:solidFill>
                <a:latin typeface="微软雅黑 Light" panose="020B0502040204020203" pitchFamily="34" charset="-122"/>
                <a:ea typeface="微软雅黑 Light" panose="020B0502040204020203" pitchFamily="34" charset="-122"/>
              </a:rPr>
              <a:t>Terraform</a:t>
            </a:r>
            <a:r>
              <a:rPr lang="zh-CN" altLang="en-US" sz="3600" dirty="0" smtClean="0">
                <a:solidFill>
                  <a:srgbClr val="413B39"/>
                </a:solidFill>
                <a:latin typeface="微软雅黑 Light" panose="020B0502040204020203" pitchFamily="34" charset="-122"/>
                <a:ea typeface="微软雅黑 Light" panose="020B0502040204020203" pitchFamily="34" charset="-122"/>
              </a:rPr>
              <a:t>使用</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grpSp>
        <p:nvGrpSpPr>
          <p:cNvPr id="67" name="组合 66"/>
          <p:cNvGrpSpPr/>
          <p:nvPr/>
        </p:nvGrpSpPr>
        <p:grpSpPr>
          <a:xfrm>
            <a:off x="4146118" y="4942882"/>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75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1"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p:tgtEl>
                                          <p:spTgt spid="19"/>
                                        </p:tgtEl>
                                        <p:attrNameLst>
                                          <p:attrName>ppt_y</p:attrName>
                                        </p:attrNameLst>
                                      </p:cBhvr>
                                      <p:tavLst>
                                        <p:tav tm="0">
                                          <p:val>
                                            <p:strVal val="#ppt_y-#ppt_h*1.125000"/>
                                          </p:val>
                                        </p:tav>
                                        <p:tav tm="100000">
                                          <p:val>
                                            <p:strVal val="#ppt_y"/>
                                          </p:val>
                                        </p:tav>
                                      </p:tavLst>
                                    </p:anim>
                                    <p:animEffect transition="in" filter="wipe(down)">
                                      <p:cBhvr>
                                        <p:cTn id="17" dur="750"/>
                                        <p:tgtEl>
                                          <p:spTgt spid="19"/>
                                        </p:tgtEl>
                                      </p:cBhvr>
                                    </p:animEffect>
                                  </p:childTnLst>
                                </p:cTn>
                              </p:par>
                            </p:childTnLst>
                          </p:cTn>
                        </p:par>
                        <p:par>
                          <p:cTn id="18" fill="hold">
                            <p:stCondLst>
                              <p:cond delay="2250"/>
                            </p:stCondLst>
                            <p:childTnLst>
                              <p:par>
                                <p:cTn id="19" presetID="42"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anim calcmode="lin" valueType="num">
                                      <p:cBhvr>
                                        <p:cTn id="22" dur="500" fill="hold"/>
                                        <p:tgtEl>
                                          <p:spTgt spid="65"/>
                                        </p:tgtEl>
                                        <p:attrNameLst>
                                          <p:attrName>ppt_x</p:attrName>
                                        </p:attrNameLst>
                                      </p:cBhvr>
                                      <p:tavLst>
                                        <p:tav tm="0">
                                          <p:val>
                                            <p:strVal val="#ppt_x"/>
                                          </p:val>
                                        </p:tav>
                                        <p:tav tm="100000">
                                          <p:val>
                                            <p:strVal val="#ppt_x"/>
                                          </p:val>
                                        </p:tav>
                                      </p:tavLst>
                                    </p:anim>
                                    <p:anim calcmode="lin" valueType="num">
                                      <p:cBhvr>
                                        <p:cTn id="23" dur="5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90"/>
                                          </p:val>
                                        </p:tav>
                                        <p:tav tm="100000">
                                          <p:val>
                                            <p:fltVal val="0"/>
                                          </p:val>
                                        </p:tav>
                                      </p:tavLst>
                                    </p:anim>
                                    <p:animEffect transition="in" filter="fade">
                                      <p:cBhvr>
                                        <p:cTn id="30" dur="500"/>
                                        <p:tgtEl>
                                          <p:spTgt spid="21"/>
                                        </p:tgtEl>
                                      </p:cBhvr>
                                    </p:animEffect>
                                  </p:childTnLst>
                                </p:cTn>
                              </p:par>
                            </p:childTnLst>
                          </p:cTn>
                        </p:par>
                        <p:par>
                          <p:cTn id="31" fill="hold">
                            <p:stCondLst>
                              <p:cond delay="3250"/>
                            </p:stCondLst>
                            <p:childTnLst>
                              <p:par>
                                <p:cTn id="32" presetID="1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right)">
                                      <p:cBhvr>
                                        <p:cTn id="35" dur="500"/>
                                        <p:tgtEl>
                                          <p:spTgt spid="20"/>
                                        </p:tgtEl>
                                      </p:cBhvr>
                                    </p:animEffect>
                                  </p:childTnLst>
                                </p:cTn>
                              </p:par>
                            </p:childTnLst>
                          </p:cTn>
                        </p:par>
                        <p:par>
                          <p:cTn id="36" fill="hold">
                            <p:stCondLst>
                              <p:cond delay="3750"/>
                            </p:stCondLst>
                            <p:childTnLst>
                              <p:par>
                                <p:cTn id="37" presetID="3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 calcmode="lin" valueType="num">
                                      <p:cBhvr>
                                        <p:cTn id="41" dur="500" fill="hold"/>
                                        <p:tgtEl>
                                          <p:spTgt spid="35"/>
                                        </p:tgtEl>
                                        <p:attrNameLst>
                                          <p:attrName>style.rotation</p:attrName>
                                        </p:attrNameLst>
                                      </p:cBhvr>
                                      <p:tavLst>
                                        <p:tav tm="0">
                                          <p:val>
                                            <p:fltVal val="90"/>
                                          </p:val>
                                        </p:tav>
                                        <p:tav tm="100000">
                                          <p:val>
                                            <p:fltVal val="0"/>
                                          </p:val>
                                        </p:tav>
                                      </p:tavLst>
                                    </p:anim>
                                    <p:animEffect transition="in" filter="fade">
                                      <p:cBhvr>
                                        <p:cTn id="42" dur="500"/>
                                        <p:tgtEl>
                                          <p:spTgt spid="35"/>
                                        </p:tgtEl>
                                      </p:cBhvr>
                                    </p:animEffect>
                                  </p:childTnLst>
                                </p:cTn>
                              </p:par>
                            </p:childTnLst>
                          </p:cTn>
                        </p:par>
                        <p:par>
                          <p:cTn id="43" fill="hold">
                            <p:stCondLst>
                              <p:cond delay="4250"/>
                            </p:stCondLst>
                            <p:childTnLst>
                              <p:par>
                                <p:cTn id="44" presetID="1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p:tgtEl>
                                          <p:spTgt spid="49"/>
                                        </p:tgtEl>
                                        <p:attrNameLst>
                                          <p:attrName>ppt_x</p:attrName>
                                        </p:attrNameLst>
                                      </p:cBhvr>
                                      <p:tavLst>
                                        <p:tav tm="0">
                                          <p:val>
                                            <p:strVal val="#ppt_x-#ppt_w*1.125000"/>
                                          </p:val>
                                        </p:tav>
                                        <p:tav tm="100000">
                                          <p:val>
                                            <p:strVal val="#ppt_x"/>
                                          </p:val>
                                        </p:tav>
                                      </p:tavLst>
                                    </p:anim>
                                    <p:animEffect transition="in" filter="wipe(right)">
                                      <p:cBhvr>
                                        <p:cTn id="47" dur="500"/>
                                        <p:tgtEl>
                                          <p:spTgt spid="49"/>
                                        </p:tgtEl>
                                      </p:cBhvr>
                                    </p:animEffect>
                                  </p:childTnLst>
                                </p:cTn>
                              </p:par>
                            </p:childTnLst>
                          </p:cTn>
                        </p:par>
                        <p:par>
                          <p:cTn id="48" fill="hold">
                            <p:stCondLst>
                              <p:cond delay="4750"/>
                            </p:stCondLst>
                            <p:childTnLst>
                              <p:par>
                                <p:cTn id="49" presetID="3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 calcmode="lin" valueType="num">
                                      <p:cBhvr>
                                        <p:cTn id="53" dur="500" fill="hold"/>
                                        <p:tgtEl>
                                          <p:spTgt spid="51"/>
                                        </p:tgtEl>
                                        <p:attrNameLst>
                                          <p:attrName>style.rotation</p:attrName>
                                        </p:attrNameLst>
                                      </p:cBhvr>
                                      <p:tavLst>
                                        <p:tav tm="0">
                                          <p:val>
                                            <p:fltVal val="90"/>
                                          </p:val>
                                        </p:tav>
                                        <p:tav tm="100000">
                                          <p:val>
                                            <p:fltVal val="0"/>
                                          </p:val>
                                        </p:tav>
                                      </p:tavLst>
                                    </p:anim>
                                    <p:animEffect transition="in" filter="fade">
                                      <p:cBhvr>
                                        <p:cTn id="54" dur="500"/>
                                        <p:tgtEl>
                                          <p:spTgt spid="51"/>
                                        </p:tgtEl>
                                      </p:cBhvr>
                                    </p:animEffect>
                                  </p:childTnLst>
                                </p:cTn>
                              </p:par>
                            </p:childTnLst>
                          </p:cTn>
                        </p:par>
                        <p:par>
                          <p:cTn id="55" fill="hold">
                            <p:stCondLst>
                              <p:cond delay="5250"/>
                            </p:stCondLst>
                            <p:childTnLst>
                              <p:par>
                                <p:cTn id="56" presetID="1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ppt_x</p:attrName>
                                        </p:attrNameLst>
                                      </p:cBhvr>
                                      <p:tavLst>
                                        <p:tav tm="0">
                                          <p:val>
                                            <p:strVal val="#ppt_x-#ppt_w*1.125000"/>
                                          </p:val>
                                        </p:tav>
                                        <p:tav tm="100000">
                                          <p:val>
                                            <p:strVal val="#ppt_x"/>
                                          </p:val>
                                        </p:tav>
                                      </p:tavLst>
                                    </p:anim>
                                    <p:animEffect transition="in" filter="wipe(right)">
                                      <p:cBhvr>
                                        <p:cTn id="59" dur="500"/>
                                        <p:tgtEl>
                                          <p:spTgt spid="50"/>
                                        </p:tgtEl>
                                      </p:cBhvr>
                                    </p:animEffect>
                                  </p:childTnLst>
                                </p:cTn>
                              </p:par>
                            </p:childTnLst>
                          </p:cTn>
                        </p:par>
                        <p:par>
                          <p:cTn id="60" fill="hold">
                            <p:stCondLst>
                              <p:cond delay="5750"/>
                            </p:stCondLst>
                            <p:childTnLst>
                              <p:par>
                                <p:cTn id="61" presetID="31" presetClass="entr" presetSubtype="0"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 calcmode="lin" valueType="num">
                                      <p:cBhvr>
                                        <p:cTn id="65" dur="500" fill="hold"/>
                                        <p:tgtEl>
                                          <p:spTgt spid="67"/>
                                        </p:tgtEl>
                                        <p:attrNameLst>
                                          <p:attrName>style.rotation</p:attrName>
                                        </p:attrNameLst>
                                      </p:cBhvr>
                                      <p:tavLst>
                                        <p:tav tm="0">
                                          <p:val>
                                            <p:fltVal val="90"/>
                                          </p:val>
                                        </p:tav>
                                        <p:tav tm="100000">
                                          <p:val>
                                            <p:fltVal val="0"/>
                                          </p:val>
                                        </p:tav>
                                      </p:tavLst>
                                    </p:anim>
                                    <p:animEffect transition="in" filter="fade">
                                      <p:cBhvr>
                                        <p:cTn id="66" dur="500"/>
                                        <p:tgtEl>
                                          <p:spTgt spid="67"/>
                                        </p:tgtEl>
                                      </p:cBhvr>
                                    </p:animEffect>
                                  </p:childTnLst>
                                </p:cTn>
                              </p:par>
                            </p:childTnLst>
                          </p:cTn>
                        </p:par>
                        <p:par>
                          <p:cTn id="67" fill="hold">
                            <p:stCondLst>
                              <p:cond delay="6250"/>
                            </p:stCondLst>
                            <p:childTnLst>
                              <p:par>
                                <p:cTn id="68" presetID="12" presetClass="entr" presetSubtype="8"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ppt_x</p:attrName>
                                        </p:attrNameLst>
                                      </p:cBhvr>
                                      <p:tavLst>
                                        <p:tav tm="0">
                                          <p:val>
                                            <p:strVal val="#ppt_x-#ppt_w*1.125000"/>
                                          </p:val>
                                        </p:tav>
                                        <p:tav tm="100000">
                                          <p:val>
                                            <p:strVal val="#ppt_x"/>
                                          </p:val>
                                        </p:tav>
                                      </p:tavLst>
                                    </p:anim>
                                    <p:animEffect transition="in" filter="wipe(right)">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49" grpId="0"/>
      <p:bldP spid="50" grpId="0"/>
      <p:bldP spid="6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2308324"/>
          </a:xfrm>
          <a:prstGeom prst="rect">
            <a:avLst/>
          </a:prstGeom>
        </p:spPr>
        <p:txBody>
          <a:bodyPr wrap="square">
            <a:spAutoFit/>
          </a:bodyPr>
          <a:lstStyle/>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是一种安全有效地构建，更改和版本化基础架构的工具。</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可以管理现有和流行的服务提供商以及定制的内部解决方案。</a:t>
            </a:r>
          </a:p>
          <a:p>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配置文件向</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描述运行单个应用程序或整个数据中心所需的组件。</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生成一个执行计划，描述它将如何做到达到所需的状态，然后执行它来构建所描述的基础架构。随着配置的更改，</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能够确定更改的内容并创建可应用的增量执行计划。</a:t>
            </a:r>
          </a:p>
          <a:p>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可以管理的基础设施包括计算实例，存储和网络等低级组件，以及</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DNS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条目，</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SaaS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功能等高级组件。</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412063" cy="584775"/>
          </a:xfrm>
          <a:prstGeom prst="rect">
            <a:avLst/>
          </a:prstGeom>
          <a:noFill/>
        </p:spPr>
        <p:txBody>
          <a:bodyPr wrap="square" rtlCol="0">
            <a:spAutoFit/>
          </a:bodyPr>
          <a:lstStyle/>
          <a:p>
            <a:pPr algn="ctr"/>
            <a:r>
              <a:rPr lang="zh-CN" altLang="en-US" sz="3200" dirty="0" smtClean="0">
                <a:solidFill>
                  <a:srgbClr val="413B39"/>
                </a:solidFill>
                <a:latin typeface="微软雅黑" panose="020B0503020204020204" pitchFamily="34" charset="-122"/>
                <a:ea typeface="微软雅黑" panose="020B0503020204020204" pitchFamily="34" charset="-122"/>
              </a:rPr>
              <a:t>什么是</a:t>
            </a:r>
            <a:r>
              <a:rPr lang="en-US" altLang="zh-CN" sz="3200" dirty="0" smtClean="0">
                <a:solidFill>
                  <a:srgbClr val="413B39"/>
                </a:solidFill>
                <a:latin typeface="微软雅黑" panose="020B0503020204020204" pitchFamily="34" charset="-122"/>
                <a:ea typeface="微软雅黑" panose="020B0503020204020204" pitchFamily="34" charset="-122"/>
              </a:rPr>
              <a:t>Terraform</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90055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2308324"/>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① </a:t>
            </a:r>
            <a:r>
              <a:rPr lang="zh-CN" altLang="en-US" dirty="0" smtClean="0">
                <a:latin typeface="微软雅黑" panose="020B0503020204020204" pitchFamily="34" charset="-122"/>
                <a:ea typeface="微软雅黑" panose="020B0503020204020204" pitchFamily="34" charset="-122"/>
              </a:rPr>
              <a:t>基础</a:t>
            </a:r>
            <a:r>
              <a:rPr lang="zh-CN" altLang="en-US" dirty="0">
                <a:latin typeface="微软雅黑" panose="020B0503020204020204" pitchFamily="34" charset="-122"/>
                <a:ea typeface="微软雅黑" panose="020B0503020204020204" pitchFamily="34" charset="-122"/>
              </a:rPr>
              <a:t>设施</a:t>
            </a:r>
            <a:r>
              <a:rPr lang="zh-CN" altLang="en-US" dirty="0" smtClean="0">
                <a:latin typeface="微软雅黑" panose="020B0503020204020204" pitchFamily="34" charset="-122"/>
                <a:ea typeface="微软雅黑" panose="020B0503020204020204" pitchFamily="34" charset="-122"/>
              </a:rPr>
              <a:t>代码：</a:t>
            </a:r>
            <a:r>
              <a:rPr lang="zh-CN" altLang="en-US" dirty="0">
                <a:latin typeface="微软雅黑" panose="020B0503020204020204" pitchFamily="34" charset="-122"/>
                <a:ea typeface="微软雅黑" panose="020B0503020204020204" pitchFamily="34" charset="-122"/>
              </a:rPr>
              <a:t>使用高级配置语法描述基础结构。这样可以像对待任何其他代码一样对数据中心的蓝图进行版本控制和处理。此外，可以共享和重用基础架构</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②</a:t>
            </a:r>
            <a:r>
              <a:rPr lang="zh-CN" altLang="en-US" dirty="0">
                <a:latin typeface="微软雅黑" panose="020B0503020204020204" pitchFamily="34" charset="-122"/>
                <a:ea typeface="微软雅黑" panose="020B0503020204020204" pitchFamily="34" charset="-122"/>
              </a:rPr>
              <a:t>执行</a:t>
            </a:r>
            <a:r>
              <a:rPr lang="zh-CN" altLang="en-US" dirty="0" smtClean="0">
                <a:latin typeface="微软雅黑" panose="020B0503020204020204" pitchFamily="34" charset="-122"/>
                <a:ea typeface="微软雅黑" panose="020B0503020204020204" pitchFamily="34" charset="-122"/>
              </a:rPr>
              <a:t>计划：</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有一个“计划”步骤，可以生成执行计划。执行计划显示</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在您调用</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时将执行的操作。这可以让您在</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操纵基础设施时避免任何意外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③</a:t>
            </a:r>
            <a:r>
              <a:rPr lang="zh-CN" altLang="en-US" dirty="0">
                <a:latin typeface="微软雅黑" panose="020B0503020204020204" pitchFamily="34" charset="-122"/>
                <a:ea typeface="微软雅黑" panose="020B0503020204020204" pitchFamily="34" charset="-122"/>
              </a:rPr>
              <a:t>资源</a:t>
            </a:r>
            <a:r>
              <a:rPr lang="zh-CN" altLang="en-US" dirty="0" smtClean="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构建所有资源的图形，并并行化任何非依赖资源的创建和修改。因此，</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尽可能高效地构建基础架构，运营商可以深入了解基础架构中的依赖关系</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④</a:t>
            </a:r>
            <a:r>
              <a:rPr lang="zh-CN" altLang="en-US" dirty="0">
                <a:latin typeface="微软雅黑" panose="020B0503020204020204" pitchFamily="34" charset="-122"/>
                <a:ea typeface="微软雅黑" panose="020B0503020204020204" pitchFamily="34" charset="-122"/>
              </a:rPr>
              <a:t>改变</a:t>
            </a:r>
            <a:r>
              <a:rPr lang="zh-CN" altLang="en-US" dirty="0">
                <a:latin typeface="微软雅黑" panose="020B0503020204020204" pitchFamily="34" charset="-122"/>
                <a:ea typeface="微软雅黑" panose="020B0503020204020204" pitchFamily="34" charset="-122"/>
              </a:rPr>
              <a:t>自动化：复杂的变更集可以应用于您的基础架构，只需最少的人工干预。通过前面提到的执行计划和资源图，您可以确切地知道</a:t>
            </a:r>
            <a:r>
              <a:rPr lang="en-US" altLang="zh-CN" dirty="0">
                <a:latin typeface="微软雅黑" panose="020B0503020204020204" pitchFamily="34" charset="-122"/>
                <a:ea typeface="微软雅黑" panose="020B0503020204020204" pitchFamily="34" charset="-122"/>
              </a:rPr>
              <a:t>Terraform</a:t>
            </a:r>
            <a:r>
              <a:rPr lang="zh-CN" altLang="en-US" dirty="0">
                <a:latin typeface="微软雅黑" panose="020B0503020204020204" pitchFamily="34" charset="-122"/>
                <a:ea typeface="微软雅黑" panose="020B0503020204020204" pitchFamily="34" charset="-122"/>
              </a:rPr>
              <a:t>将改变什么以及以什么顺序改变，从而避免许多可能的人为错误</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412063"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特点</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529580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41071" y="470465"/>
            <a:ext cx="4299168"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 Provider</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03792029"/>
              </p:ext>
            </p:extLst>
          </p:nvPr>
        </p:nvGraphicFramePr>
        <p:xfrm>
          <a:off x="341071" y="1715952"/>
          <a:ext cx="11491540" cy="4712145"/>
        </p:xfrm>
        <a:graphic>
          <a:graphicData uri="http://schemas.openxmlformats.org/drawingml/2006/table">
            <a:tbl>
              <a:tblPr firstRow="1" bandRow="1">
                <a:tableStyleId>{8A107856-5554-42FB-B03E-39F5DBC370BA}</a:tableStyleId>
              </a:tblPr>
              <a:tblGrid>
                <a:gridCol w="1023705"/>
                <a:gridCol w="1187355"/>
                <a:gridCol w="1091821"/>
                <a:gridCol w="1160060"/>
                <a:gridCol w="1078173"/>
                <a:gridCol w="1064525"/>
                <a:gridCol w="1269242"/>
                <a:gridCol w="1009935"/>
                <a:gridCol w="1214650"/>
                <a:gridCol w="1392074"/>
              </a:tblGrid>
              <a:tr h="942429">
                <a:tc>
                  <a:txBody>
                    <a:bodyPr/>
                    <a:lstStyle/>
                    <a:p>
                      <a:pPr algn="ctr"/>
                      <a:r>
                        <a:rPr lang="en-US" altLang="zh-CN" sz="1400" b="0" dirty="0" smtClean="0">
                          <a:latin typeface="微软雅黑" panose="020B0503020204020204" pitchFamily="34" charset="-122"/>
                          <a:ea typeface="微软雅黑" panose="020B0503020204020204" pitchFamily="34" charset="-122"/>
                        </a:rPr>
                        <a:t>ACME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Alicloud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Archive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Arukas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AWS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Azure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Azure Active Directory</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Azure Stack</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Bitbucket</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Brightbox</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err="1" smtClean="0">
                          <a:latin typeface="微软雅黑" panose="020B0503020204020204" pitchFamily="34" charset="-122"/>
                          <a:ea typeface="微软雅黑" panose="020B0503020204020204" pitchFamily="34" charset="-122"/>
                        </a:rPr>
                        <a:t>CenturyLinkCloud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Chef</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Circonus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Cisco ASA</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Cloudflare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CloudScale.ch</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CloudStack</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Cobbler</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Consul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Datadog</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err="1" smtClean="0">
                          <a:latin typeface="微软雅黑" panose="020B0503020204020204" pitchFamily="34" charset="-122"/>
                          <a:ea typeface="微软雅黑" panose="020B0503020204020204" pitchFamily="34" charset="-122"/>
                        </a:rPr>
                        <a:t>DigitalOcean</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DNS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DNSimple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DNSMadeEasy</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Docker</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Dyn</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External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smtClean="0">
                          <a:latin typeface="微软雅黑" panose="020B0503020204020204" pitchFamily="34" charset="-122"/>
                          <a:ea typeface="微软雅黑" panose="020B0503020204020204" pitchFamily="34" charset="-122"/>
                        </a:rPr>
                        <a:t>F5 BIG-IP</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smtClean="0">
                          <a:latin typeface="微软雅黑" panose="020B0503020204020204" pitchFamily="34" charset="-122"/>
                          <a:ea typeface="微软雅黑" panose="020B0503020204020204" pitchFamily="34" charset="-122"/>
                        </a:rPr>
                        <a:t>Fastly</a:t>
                      </a:r>
                      <a:endParaRPr lang="zh-CN" altLang="en-US" sz="1400" b="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FlexibleEngine</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smtClean="0">
                          <a:latin typeface="微软雅黑" panose="020B0503020204020204" pitchFamily="34" charset="-122"/>
                          <a:ea typeface="微软雅黑" panose="020B0503020204020204" pitchFamily="34" charset="-122"/>
                        </a:rPr>
                        <a:t>GitHub</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Gitlab</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Google Cloud Platform</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Grafana</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Hedvig</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Helm</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Heroku</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Hetzner</a:t>
                      </a:r>
                      <a:r>
                        <a:rPr lang="en-US" altLang="zh-CN" sz="1400" b="0" dirty="0" smtClean="0">
                          <a:latin typeface="微软雅黑" panose="020B0503020204020204" pitchFamily="34" charset="-122"/>
                          <a:ea typeface="微软雅黑" panose="020B0503020204020204" pitchFamily="34" charset="-122"/>
                        </a:rPr>
                        <a:t> 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HTTP</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HuaweiCloud</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smtClean="0">
                          <a:latin typeface="微软雅黑" panose="020B0503020204020204" pitchFamily="34" charset="-122"/>
                          <a:ea typeface="微软雅黑" panose="020B0503020204020204" pitchFamily="34" charset="-122"/>
                        </a:rPr>
                        <a:t>Icinga2</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Ignition</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InfluxDB</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JDCloud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Kubernetes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Librato</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Linode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Local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Logentries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LogicMonitor</a:t>
                      </a:r>
                      <a:endParaRPr lang="zh-CN" altLang="en-US" sz="1400" b="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270765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41071" y="470465"/>
            <a:ext cx="4299168"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 Provider</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59419524"/>
              </p:ext>
            </p:extLst>
          </p:nvPr>
        </p:nvGraphicFramePr>
        <p:xfrm>
          <a:off x="341071" y="1715952"/>
          <a:ext cx="11491540" cy="4714596"/>
        </p:xfrm>
        <a:graphic>
          <a:graphicData uri="http://schemas.openxmlformats.org/drawingml/2006/table">
            <a:tbl>
              <a:tblPr firstRow="1" bandRow="1">
                <a:tableStyleId>{8A107856-5554-42FB-B03E-39F5DBC370BA}</a:tableStyleId>
              </a:tblPr>
              <a:tblGrid>
                <a:gridCol w="1023705"/>
                <a:gridCol w="1187355"/>
                <a:gridCol w="1091821"/>
                <a:gridCol w="1160060"/>
                <a:gridCol w="1078173"/>
                <a:gridCol w="1064525"/>
                <a:gridCol w="1269242"/>
                <a:gridCol w="1009935"/>
                <a:gridCol w="1214650"/>
                <a:gridCol w="1392074"/>
              </a:tblGrid>
              <a:tr h="942429">
                <a:tc>
                  <a:txBody>
                    <a:bodyPr/>
                    <a:lstStyle/>
                    <a:p>
                      <a:pPr algn="ctr"/>
                      <a:r>
                        <a:rPr lang="en-US" altLang="zh-CN" sz="1400" b="0" dirty="0" err="1" smtClean="0">
                          <a:latin typeface="微软雅黑" panose="020B0503020204020204" pitchFamily="34" charset="-122"/>
                          <a:ea typeface="微软雅黑" panose="020B0503020204020204" pitchFamily="34" charset="-122"/>
                        </a:rPr>
                        <a:t>Mailgun</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MySQL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Naver</a:t>
                      </a:r>
                      <a:r>
                        <a:rPr lang="en-US" altLang="zh-CN" sz="1400" b="0" dirty="0" smtClean="0">
                          <a:latin typeface="微软雅黑" panose="020B0503020204020204" pitchFamily="34" charset="-122"/>
                          <a:ea typeface="微软雅黑" panose="020B0503020204020204" pitchFamily="34" charset="-122"/>
                        </a:rPr>
                        <a:t> 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Netlify</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New Relic</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Nomad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NS1</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Null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Nutanix</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1&amp;1</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smtClean="0">
                          <a:latin typeface="微软雅黑" panose="020B0503020204020204" pitchFamily="34" charset="-122"/>
                          <a:ea typeface="微软雅黑" panose="020B0503020204020204" pitchFamily="34" charset="-122"/>
                        </a:rPr>
                        <a:t>OpenStack</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OpenTelekomCloud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OpsGenie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Oracle Cloud Infrastructure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Oracle Cloud Platform</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Oracle Public 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OVH</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Packet</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PagerDuty</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Palo Alto Networks</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smtClean="0">
                          <a:latin typeface="微软雅黑" panose="020B0503020204020204" pitchFamily="34" charset="-122"/>
                          <a:ea typeface="微软雅黑" panose="020B0503020204020204" pitchFamily="34" charset="-122"/>
                        </a:rPr>
                        <a:t>PostgreSQL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PowerDNS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ProfitBricks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RabbitMQ</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Rancher</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Random</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RightScale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Rundeck</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RunScope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Scaleway</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err="1" smtClean="0">
                          <a:latin typeface="微软雅黑" panose="020B0503020204020204" pitchFamily="34" charset="-122"/>
                          <a:ea typeface="微软雅黑" panose="020B0503020204020204" pitchFamily="34" charset="-122"/>
                        </a:rPr>
                        <a:t>Selectel</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Skytap</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SoftLayer</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Spotinst</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StatusCake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TelefonicaOpenCloud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Template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TencentCloud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Terraform</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Terraform Enterprise</a:t>
                      </a:r>
                      <a:endParaRPr lang="zh-CN" altLang="en-US" sz="1400" b="0" dirty="0">
                        <a:latin typeface="微软雅黑" panose="020B0503020204020204" pitchFamily="34" charset="-122"/>
                        <a:ea typeface="微软雅黑" panose="020B0503020204020204" pitchFamily="34" charset="-122"/>
                      </a:endParaRPr>
                    </a:p>
                  </a:txBody>
                  <a:tcPr anchor="ctr"/>
                </a:tc>
              </a:tr>
              <a:tr h="942429">
                <a:tc>
                  <a:txBody>
                    <a:bodyPr/>
                    <a:lstStyle/>
                    <a:p>
                      <a:pPr algn="ctr"/>
                      <a:r>
                        <a:rPr lang="en-US" altLang="zh-CN" sz="1400" b="0" dirty="0" smtClean="0">
                          <a:latin typeface="微软雅黑" panose="020B0503020204020204" pitchFamily="34" charset="-122"/>
                          <a:ea typeface="微软雅黑" panose="020B0503020204020204" pitchFamily="34" charset="-122"/>
                        </a:rPr>
                        <a:t>TLS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Triton</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UCloud</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UltraDNS</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Vault</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VMware NSX-T</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VMware </a:t>
                      </a:r>
                      <a:r>
                        <a:rPr lang="en-US" altLang="zh-CN" sz="1400" b="0" dirty="0" err="1" smtClean="0">
                          <a:latin typeface="微软雅黑" panose="020B0503020204020204" pitchFamily="34" charset="-122"/>
                          <a:ea typeface="微软雅黑" panose="020B0503020204020204" pitchFamily="34" charset="-122"/>
                        </a:rPr>
                        <a:t>vCloud</a:t>
                      </a:r>
                      <a:r>
                        <a:rPr lang="en-US" altLang="zh-CN" sz="1400" b="0" dirty="0" smtClean="0">
                          <a:latin typeface="微软雅黑" panose="020B0503020204020204" pitchFamily="34" charset="-122"/>
                          <a:ea typeface="微软雅黑" panose="020B0503020204020204" pitchFamily="34" charset="-122"/>
                        </a:rPr>
                        <a:t> Director</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VMware vSphere</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err="1" smtClean="0">
                          <a:latin typeface="微软雅黑" panose="020B0503020204020204" pitchFamily="34" charset="-122"/>
                          <a:ea typeface="微软雅黑" panose="020B0503020204020204" pitchFamily="34" charset="-122"/>
                        </a:rPr>
                        <a:t>Yandex</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093533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286124" cy="861774"/>
          </a:xfrm>
          <a:prstGeom prst="rect">
            <a:avLst/>
          </a:prstGeom>
          <a:noFill/>
        </p:spPr>
        <p:txBody>
          <a:bodyPr wrap="square" rtlCol="0">
            <a:spAutoFit/>
          </a:bodyPr>
          <a:lstStyle/>
          <a:p>
            <a:pPr algn="ctr"/>
            <a:r>
              <a:rPr lang="en-US" altLang="zh-CN" sz="5000" dirty="0" smtClean="0">
                <a:solidFill>
                  <a:srgbClr val="413B39"/>
                </a:solidFill>
                <a:latin typeface="微软雅黑 Light" panose="020B0502040204020203" pitchFamily="34" charset="-122"/>
                <a:ea typeface="微软雅黑 Light" panose="020B0502040204020203" pitchFamily="34" charset="-122"/>
              </a:rPr>
              <a:t>Terraform</a:t>
            </a:r>
            <a:r>
              <a:rPr lang="zh-CN" altLang="en-US" sz="5000" dirty="0" smtClean="0">
                <a:solidFill>
                  <a:srgbClr val="413B39"/>
                </a:solidFill>
                <a:latin typeface="微软雅黑 Light" panose="020B0502040204020203" pitchFamily="34" charset="-122"/>
                <a:ea typeface="微软雅黑 Light" panose="020B0502040204020203" pitchFamily="34" charset="-122"/>
              </a:rPr>
              <a:t>使用</a:t>
            </a:r>
            <a:endParaRPr lang="zh-CN" altLang="en-US" sz="50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a:t>
            </a:r>
            <a:r>
              <a:rPr lang="zh-CN" altLang="en-US" sz="3600" dirty="0">
                <a:solidFill>
                  <a:srgbClr val="413B39"/>
                </a:solidFill>
                <a:latin typeface="微软雅黑 Light" panose="020B0502040204020203" pitchFamily="34" charset="-122"/>
                <a:ea typeface="微软雅黑 Light" panose="020B0502040204020203" pitchFamily="34" charset="-122"/>
              </a:rPr>
              <a:t>四</a:t>
            </a:r>
            <a:r>
              <a:rPr lang="zh-CN" altLang="en-US" sz="3600" dirty="0" smtClean="0">
                <a:solidFill>
                  <a:srgbClr val="413B39"/>
                </a:solidFill>
                <a:latin typeface="微软雅黑 Light" panose="020B0502040204020203" pitchFamily="34" charset="-122"/>
                <a:ea typeface="微软雅黑 Light" panose="020B0502040204020203" pitchFamily="34" charset="-122"/>
              </a:rPr>
              <a:t>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Four</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2862322"/>
          </a:xfrm>
          <a:prstGeom prst="rect">
            <a:avLst/>
          </a:prstGeom>
        </p:spPr>
        <p:txBody>
          <a:bodyPr wrap="square">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准备环境：</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①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OS Version: Centos7(x86)</a:t>
            </a: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②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Software: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docker</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③ 启动服务</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systemctl</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start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安装</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Terraform</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wget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https://</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releases.hashicorp.com/terraform/0.11.13/terraform_0.11.13_linux_amd64.zip</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unzip terraform_0.11.13_linux_amd64.zip</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mv terraform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usr</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/bin</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terraform version</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Terraform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v0.11.4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658170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3139321"/>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编辑文件</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vi main.tf</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Configure the Docker provider</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provider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Create a container</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resource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docker_container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“testv1</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image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"test/httpd:v1"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name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"test-v1"</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412875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355312"/>
          </a:xfrm>
          <a:prstGeom prst="rect">
            <a:avLst/>
          </a:prstGeom>
        </p:spPr>
        <p:txBody>
          <a:bodyPr wrap="square">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预执行</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terraform plan</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Refreshing Terraform state in-memory prior to plan...</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The refreshed state will be used to calculate this plan, but will not be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persisted to local or remote state storage.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An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execution plan has been generated and is shown below.</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Resource actions are indicated with the following symbols: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create</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 will perform the following actions:</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docker_container.httpdv1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id: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attach: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bridge: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container_logs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exit_code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613138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355312"/>
          </a:xfrm>
          <a:prstGeom prst="rect">
            <a:avLst/>
          </a:prstGeom>
        </p:spPr>
        <p:txBody>
          <a:bodyPr wrap="square">
            <a:spAutoFit/>
          </a:bodyPr>
          <a:lstStyle/>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gateway: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            "test/httpd:v1"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ip_address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ip_prefix_length</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log_driver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-file"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logs: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must_run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"true"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name:             "test-v1"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network_data</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restart:          "no"</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rm</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start:            "true</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Plan: 1 to add, 0 to change, 0 to destroy</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Note: You didn't specify an "-out" parameter to save this plan, so Terraform</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can't guarantee that exactly these actions will be performed if</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 apply" is subsequently run.</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2295902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355312"/>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执行</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ps</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CONTAINER ID        IMAGE               COMMAND                  CREATED             STATUS              PORTS                    NAMES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74ad9d52d306        registry            "/entrypoint.sh /e..."   28 hours ago        Up 7 hours          0.0.0.0:5000-&gt;5000/</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tcp</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registry</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terraform apply</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An execution plan has been generated and is shown below.</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Resource actions are indicated with the following symbols: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create</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 will perform the following actions:</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docker_container.httpdv1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id: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attach: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bridge: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container_logs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&gt;</a:t>
            </a: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33250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en-US" altLang="zh-CN" sz="5000" dirty="0" smtClean="0">
                <a:solidFill>
                  <a:srgbClr val="413B39"/>
                </a:solidFill>
                <a:latin typeface="微软雅黑" panose="020B0503020204020204" pitchFamily="34" charset="-122"/>
                <a:ea typeface="微软雅黑" panose="020B0503020204020204" pitchFamily="34" charset="-122"/>
              </a:rPr>
              <a:t>Packer</a:t>
            </a:r>
            <a:r>
              <a:rPr lang="zh-CN" altLang="en-US" sz="5000" dirty="0" smtClean="0">
                <a:solidFill>
                  <a:srgbClr val="413B39"/>
                </a:solidFill>
                <a:latin typeface="微软雅黑" panose="020B0503020204020204" pitchFamily="34" charset="-122"/>
                <a:ea typeface="微软雅黑" panose="020B0503020204020204" pitchFamily="34" charset="-122"/>
              </a:rPr>
              <a:t>简介</a:t>
            </a:r>
            <a:endParaRPr lang="zh-CN" altLang="en-US" sz="5000" dirty="0">
              <a:solidFill>
                <a:srgbClr val="413B39"/>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panose="020B0503020204020204" pitchFamily="34" charset="-122"/>
                <a:ea typeface="微软雅黑" panose="020B0503020204020204"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panose="020B0503020204020204" pitchFamily="34" charset="-122"/>
                <a:ea typeface="微软雅黑" panose="020B0503020204020204" pitchFamily="34" charset="-122"/>
                <a:cs typeface="Helvetica" panose="020B0604020202020204" pitchFamily="34" charset="0"/>
              </a:rPr>
              <a:t>Part One</a:t>
            </a:r>
            <a:endParaRPr lang="zh-CN" altLang="en-US" sz="2400" dirty="0">
              <a:solidFill>
                <a:srgbClr val="413B39"/>
              </a:solidFill>
              <a:latin typeface="微软雅黑" panose="020B0503020204020204" pitchFamily="34" charset="-122"/>
              <a:ea typeface="微软雅黑" panose="020B0503020204020204" pitchFamily="34" charset="-122"/>
              <a:cs typeface="Helvetica" panose="020B0604020202020204" pitchFamily="34" charset="0"/>
            </a:endParaRPr>
          </a:p>
        </p:txBody>
      </p:sp>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355312"/>
          </a:xfrm>
          <a:prstGeom prst="rect">
            <a:avLst/>
          </a:prstGeom>
        </p:spPr>
        <p:txBody>
          <a:bodyPr wrap="square">
            <a:spAutoFit/>
          </a:bodyPr>
          <a:lstStyle/>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exit_code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gateway: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            "test/httpd:v1"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ip_address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ip_prefix_length</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log_driver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-file"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logs: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must_run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"true"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name:             "test-v1"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network_data</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restart:          "no"</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rm</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start:            "true</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Plan: 1 to add, 0 to change, 0 to destroy</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 you want to perform these actions?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Terraform will perform the actions described above.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Only 'yes' will be accepted to approve</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Enter a value: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yes</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746988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6463308"/>
          </a:xfrm>
          <a:prstGeom prst="rect">
            <a:avLst/>
          </a:prstGeom>
        </p:spPr>
        <p:txBody>
          <a:bodyPr wrap="square">
            <a:spAutoFit/>
          </a:bodyPr>
          <a:lstStyle/>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docker_container.httpdv1: Creating...</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attach:           "" =&gt;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bridge: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container_logs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exit_code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gateway: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image:            "" =&gt; "test/httpd:v1"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ip_address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ip_prefix_length</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log_driver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json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-file"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logs:             "" =&gt;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must_run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"true"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name:             "" =&gt; "test-v1"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network_data</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"&lt;computed&gt;"</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restart:          "" =&gt; "no"</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rm</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=&gt;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start:            "" =&gt; "true"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docker_container.httpdv1: Creation complete after 0s (ID: 6641f52339fb48525ba433481a2dc6101e3c4707b32a123b834d9a41f7fbcd5e</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p>
          <a:p>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Apply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complete! Resources: 1 added, 0 changed, 0 destroyed.</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2046969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078313"/>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查看执行结果：</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ps</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CONTAINER ID        IMAGE               COMMAND                  CREATED              STATUS              PORTS                    NAMES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6641f52339fb        test/httpd:v1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usr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sbin</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apachec</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About a minute ago   Up About a minute                            test-v1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74ad9d52d306        registry            "/entrypoint.sh /e..."   28 hours ago         Up 7 hours          0.0.0.0:5000-&gt;5000/</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tcp</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registry</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p>
          <a:p>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查看状态：</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terraform state show</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id                              = 6641f52339fb48525ba433481a2dc6101e3c4707b32a123b834d9a41f7fbcd5e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attach                          = false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bridge                          = </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gateway                         = 172.17.0.1</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image                           = test/httpd:v1</a:t>
            </a:r>
          </a:p>
          <a:p>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ip_address</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172.17.0.3</a:t>
            </a: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036048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4247317"/>
          </a:xfrm>
          <a:prstGeom prst="rect">
            <a:avLst/>
          </a:prstGeom>
        </p:spPr>
        <p:txBody>
          <a:bodyPr wrap="square">
            <a:spAutoFit/>
          </a:bodyPr>
          <a:lstStyle/>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ip_prefix_length</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16</a:t>
            </a:r>
          </a:p>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log_driver</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json</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-file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logs                            = false</a:t>
            </a:r>
          </a:p>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must_run</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true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name                            = test-v1</a:t>
            </a:r>
          </a:p>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network_data</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1</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network_data.0.gateway          = 172.17.0.1</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network_data.0.ip_address       = 172.17.0.3</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network_data.0.ip_prefix_length = 16</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network_data.0.network_name     = bridge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ports.#                         = 0</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restart                         = no</a:t>
            </a:r>
          </a:p>
          <a:p>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rm</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 false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start                           = true</a:t>
            </a:r>
          </a:p>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v1]#</a:t>
            </a: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354847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5078313"/>
          </a:xfrm>
          <a:prstGeom prst="rect">
            <a:avLst/>
          </a:prstGeom>
        </p:spPr>
        <p:txBody>
          <a:bodyPr wrap="square">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删除</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Container</a:t>
            </a:r>
            <a:b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terraform destroy</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docker_container.httpdv1: Refreshing state... (ID: 6641f52339fb48525ba433481a2dc6101e3c4707b32a123b834d9a41f7fbcd5e)</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An execution plan has been generated and is shown below.</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Resource actions are indicated with the following symbols: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destroy</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Terraform will perform the following actions:</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 docker_container.httpdv1</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Plan: 0 to add, 0 to change, 1 to destroy.</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 you really want to destroy?</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Terraform will destroy all your managed infrastructure, as shown above.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There is no undo. Only 'yes' will be accepted to confirm</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780050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xmlns="" id="{58463DE8-D7CA-4491-A40B-1053508415E5}"/>
              </a:ext>
            </a:extLst>
          </p:cNvPr>
          <p:cNvSpPr/>
          <p:nvPr/>
        </p:nvSpPr>
        <p:spPr>
          <a:xfrm>
            <a:off x="341071" y="1651379"/>
            <a:ext cx="11614368" cy="3970318"/>
          </a:xfrm>
          <a:prstGeom prst="rect">
            <a:avLst/>
          </a:prstGeom>
        </p:spPr>
        <p:txBody>
          <a:bodyPr wrap="square">
            <a:spAutoFit/>
          </a:bodyPr>
          <a:lstStyle/>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Enter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 value: yes</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docker_container.httpdv1: Destroying... (ID: 6641f52339fb48525ba433481a2dc6101e3c4707b32a123b834d9a41f7fbcd5e)</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docker_container.httpdv1: Destruction complete after 0s</a:t>
            </a:r>
          </a:p>
          <a:p>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Destroy complete! Resources: 1 destroyed.</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docker</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ps</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CONTAINER ID        IMAGE               COMMAND                  CREATED             STATUS              PORTS                    NAMES</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74ad9d52d306        registry            "/entrypoint.sh /e..."   28 hours ago        Up 8 hours          0.0.0.0:5000-&gt;5000/</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tcp</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registry</a:t>
            </a:r>
          </a:p>
          <a:p>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root@localhost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v1]# </a:t>
            </a:r>
          </a:p>
          <a:p>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41071" y="470465"/>
            <a:ext cx="3725962"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Terraform</a:t>
            </a:r>
            <a:r>
              <a:rPr lang="zh-CN" altLang="en-US" sz="3200" dirty="0" smtClean="0">
                <a:solidFill>
                  <a:srgbClr val="413B39"/>
                </a:solidFill>
                <a:latin typeface="微软雅黑" panose="020B0503020204020204" pitchFamily="34" charset="-122"/>
                <a:ea typeface="微软雅黑" panose="020B0503020204020204" pitchFamily="34" charset="-122"/>
              </a:rPr>
              <a:t>简单使用</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2114568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5373070" y="2363559"/>
            <a:ext cx="1569660" cy="923330"/>
          </a:xfrm>
          <a:prstGeom prst="rect">
            <a:avLst/>
          </a:prstGeom>
          <a:noFill/>
          <a:ln>
            <a:noFill/>
          </a:ln>
        </p:spPr>
        <p:txBody>
          <a:bodyPr wrap="none" rtlCol="0">
            <a:spAutoFit/>
          </a:bodyPr>
          <a:lstStyle/>
          <a:p>
            <a:r>
              <a:rPr lang="zh-CN" altLang="en-US" sz="540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谢谢</a:t>
            </a:r>
            <a:endPar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6" name="任意多边形: 形状 15">
            <a:extLst>
              <a:ext uri="{FF2B5EF4-FFF2-40B4-BE49-F238E27FC236}">
                <a16:creationId xmlns:a16="http://schemas.microsoft.com/office/drawing/2014/main" xmlns=""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a:extLst>
              <a:ext uri="{FF2B5EF4-FFF2-40B4-BE49-F238E27FC236}">
                <a16:creationId xmlns:a16="http://schemas.microsoft.com/office/drawing/2014/main" xmlns=""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a:extLst>
              <a:ext uri="{FF2B5EF4-FFF2-40B4-BE49-F238E27FC236}">
                <a16:creationId xmlns:a16="http://schemas.microsoft.com/office/drawing/2014/main" xmlns=""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a:extLst>
              <a:ext uri="{FF2B5EF4-FFF2-40B4-BE49-F238E27FC236}">
                <a16:creationId xmlns:a16="http://schemas.microsoft.com/office/drawing/2014/main" xmlns=""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a:extLst>
              <a:ext uri="{FF2B5EF4-FFF2-40B4-BE49-F238E27FC236}">
                <a16:creationId xmlns:a16="http://schemas.microsoft.com/office/drawing/2014/main" xmlns=""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a:extLst>
              <a:ext uri="{FF2B5EF4-FFF2-40B4-BE49-F238E27FC236}">
                <a16:creationId xmlns:a16="http://schemas.microsoft.com/office/drawing/2014/main" xmlns=""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a:extLst>
              <a:ext uri="{FF2B5EF4-FFF2-40B4-BE49-F238E27FC236}">
                <a16:creationId xmlns:a16="http://schemas.microsoft.com/office/drawing/2014/main" xmlns=""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a:extLst>
              <a:ext uri="{FF2B5EF4-FFF2-40B4-BE49-F238E27FC236}">
                <a16:creationId xmlns:a16="http://schemas.microsoft.com/office/drawing/2014/main" xmlns=""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a:extLst>
              <a:ext uri="{FF2B5EF4-FFF2-40B4-BE49-F238E27FC236}">
                <a16:creationId xmlns:a16="http://schemas.microsoft.com/office/drawing/2014/main" xmlns=""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a:extLst>
              <a:ext uri="{FF2B5EF4-FFF2-40B4-BE49-F238E27FC236}">
                <a16:creationId xmlns:a16="http://schemas.microsoft.com/office/drawing/2014/main" xmlns=""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a:extLst>
              <a:ext uri="{FF2B5EF4-FFF2-40B4-BE49-F238E27FC236}">
                <a16:creationId xmlns:a16="http://schemas.microsoft.com/office/drawing/2014/main" xmlns=""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a:extLst>
              <a:ext uri="{FF2B5EF4-FFF2-40B4-BE49-F238E27FC236}">
                <a16:creationId xmlns:a16="http://schemas.microsoft.com/office/drawing/2014/main" xmlns=""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a:extLst>
              <a:ext uri="{FF2B5EF4-FFF2-40B4-BE49-F238E27FC236}">
                <a16:creationId xmlns:a16="http://schemas.microsoft.com/office/drawing/2014/main" xmlns=""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078587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250" fill="hold"/>
                                        <p:tgtEl>
                                          <p:spTgt spid="14"/>
                                        </p:tgtEl>
                                        <p:attrNameLst>
                                          <p:attrName>ppt_w</p:attrName>
                                        </p:attrNameLst>
                                      </p:cBhvr>
                                      <p:tavLst>
                                        <p:tav tm="0">
                                          <p:val>
                                            <p:strVal val="(6*min(max(#ppt_w*#ppt_h,.3),1)-7.4)/-.7*#ppt_w"/>
                                          </p:val>
                                        </p:tav>
                                        <p:tav tm="100000">
                                          <p:val>
                                            <p:strVal val="#ppt_w"/>
                                          </p:val>
                                        </p:tav>
                                      </p:tavLst>
                                    </p:anim>
                                    <p:anim calcmode="lin" valueType="num">
                                      <p:cBhvr>
                                        <p:cTn id="24" dur="1250" fill="hold"/>
                                        <p:tgtEl>
                                          <p:spTgt spid="14"/>
                                        </p:tgtEl>
                                        <p:attrNameLst>
                                          <p:attrName>ppt_h</p:attrName>
                                        </p:attrNameLst>
                                      </p:cBhvr>
                                      <p:tavLst>
                                        <p:tav tm="0">
                                          <p:val>
                                            <p:strVal val="(6*min(max(#ppt_w*#ppt_h,.3),1)-7.4)/-.7*#ppt_h"/>
                                          </p:val>
                                        </p:tav>
                                        <p:tav tm="100000">
                                          <p:val>
                                            <p:strVal val="#ppt_h"/>
                                          </p:val>
                                        </p:tav>
                                      </p:tavLst>
                                    </p:anim>
                                    <p:anim calcmode="lin" valueType="num">
                                      <p:cBhvr>
                                        <p:cTn id="25" dur="1250" fill="hold"/>
                                        <p:tgtEl>
                                          <p:spTgt spid="14"/>
                                        </p:tgtEl>
                                        <p:attrNameLst>
                                          <p:attrName>ppt_x</p:attrName>
                                        </p:attrNameLst>
                                      </p:cBhvr>
                                      <p:tavLst>
                                        <p:tav tm="0">
                                          <p:val>
                                            <p:fltVal val="0.5"/>
                                          </p:val>
                                        </p:tav>
                                        <p:tav tm="100000">
                                          <p:val>
                                            <p:strVal val="#ppt_x"/>
                                          </p:val>
                                        </p:tav>
                                      </p:tavLst>
                                    </p:anim>
                                    <p:anim calcmode="lin" valueType="num">
                                      <p:cBhvr>
                                        <p:cTn id="26" dur="1250" fill="hold"/>
                                        <p:tgtEl>
                                          <p:spTgt spid="14"/>
                                        </p:tgtEl>
                                        <p:attrNameLst>
                                          <p:attrName>ppt_y</p:attrName>
                                        </p:attrNameLst>
                                      </p:cBhvr>
                                      <p:tavLst>
                                        <p:tav tm="0">
                                          <p:val>
                                            <p:strVal val="1+(6*min(max(#ppt_w*#ppt_h,.3),1)-7.4)/-.7*#ppt_h/2"/>
                                          </p:val>
                                        </p:tav>
                                        <p:tav tm="100000">
                                          <p:val>
                                            <p:strVal val="#ppt_y"/>
                                          </p:val>
                                        </p:tav>
                                      </p:tavLst>
                                    </p:anim>
                                  </p:childTnLst>
                                </p:cTn>
                              </p:par>
                              <p:par>
                                <p:cTn id="27" presetID="22" presetClass="entr" presetSubtype="8" fill="hold" grpId="0" nodeType="withEffect">
                                  <p:stCondLst>
                                    <p:cond delay="175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275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par>
                                <p:cTn id="36" presetID="22" presetClass="entr" presetSubtype="8" fill="hold" grpId="0" nodeType="withEffect">
                                  <p:stCondLst>
                                    <p:cond delay="325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42" presetClass="entr" presetSubtype="0" fill="hold" grpId="0" nodeType="withEffect">
                                  <p:stCondLst>
                                    <p:cond delay="375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7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anim calcmode="lin" valueType="num">
                                      <p:cBhvr>
                                        <p:cTn id="47" dur="500" fill="hold"/>
                                        <p:tgtEl>
                                          <p:spTgt spid="22"/>
                                        </p:tgtEl>
                                        <p:attrNameLst>
                                          <p:attrName>ppt_x</p:attrName>
                                        </p:attrNameLst>
                                      </p:cBhvr>
                                      <p:tavLst>
                                        <p:tav tm="0">
                                          <p:val>
                                            <p:strVal val="#ppt_x"/>
                                          </p:val>
                                        </p:tav>
                                        <p:tav tm="100000">
                                          <p:val>
                                            <p:strVal val="#ppt_x"/>
                                          </p:val>
                                        </p:tav>
                                      </p:tavLst>
                                    </p:anim>
                                    <p:anim calcmode="lin" valueType="num">
                                      <p:cBhvr>
                                        <p:cTn id="48" dur="5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25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anim calcmode="lin" valueType="num">
                                      <p:cBhvr>
                                        <p:cTn id="52" dur="750" fill="hold"/>
                                        <p:tgtEl>
                                          <p:spTgt spid="25"/>
                                        </p:tgtEl>
                                        <p:attrNameLst>
                                          <p:attrName>ppt_x</p:attrName>
                                        </p:attrNameLst>
                                      </p:cBhvr>
                                      <p:tavLst>
                                        <p:tav tm="0">
                                          <p:val>
                                            <p:strVal val="#ppt_x"/>
                                          </p:val>
                                        </p:tav>
                                        <p:tav tm="100000">
                                          <p:val>
                                            <p:strVal val="#ppt_x"/>
                                          </p:val>
                                        </p:tav>
                                      </p:tavLst>
                                    </p:anim>
                                    <p:anim calcmode="lin" valueType="num">
                                      <p:cBhvr>
                                        <p:cTn id="53" dur="75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750"/>
                                        <p:tgtEl>
                                          <p:spTgt spid="28"/>
                                        </p:tgtEl>
                                      </p:cBhvr>
                                    </p:animEffect>
                                    <p:anim calcmode="lin" valueType="num">
                                      <p:cBhvr>
                                        <p:cTn id="57" dur="750" fill="hold"/>
                                        <p:tgtEl>
                                          <p:spTgt spid="28"/>
                                        </p:tgtEl>
                                        <p:attrNameLst>
                                          <p:attrName>ppt_x</p:attrName>
                                        </p:attrNameLst>
                                      </p:cBhvr>
                                      <p:tavLst>
                                        <p:tav tm="0">
                                          <p:val>
                                            <p:strVal val="#ppt_x"/>
                                          </p:val>
                                        </p:tav>
                                        <p:tav tm="100000">
                                          <p:val>
                                            <p:strVal val="#ppt_x"/>
                                          </p:val>
                                        </p:tav>
                                      </p:tavLst>
                                    </p:anim>
                                    <p:anim calcmode="lin" valueType="num">
                                      <p:cBhvr>
                                        <p:cTn id="58" dur="750" fill="hold"/>
                                        <p:tgtEl>
                                          <p:spTgt spid="2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75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750"/>
                                        <p:tgtEl>
                                          <p:spTgt spid="26"/>
                                        </p:tgtEl>
                                      </p:cBhvr>
                                    </p:animEffect>
                                    <p:anim calcmode="lin" valueType="num">
                                      <p:cBhvr>
                                        <p:cTn id="62" dur="750" fill="hold"/>
                                        <p:tgtEl>
                                          <p:spTgt spid="26"/>
                                        </p:tgtEl>
                                        <p:attrNameLst>
                                          <p:attrName>ppt_x</p:attrName>
                                        </p:attrNameLst>
                                      </p:cBhvr>
                                      <p:tavLst>
                                        <p:tav tm="0">
                                          <p:val>
                                            <p:strVal val="#ppt_x"/>
                                          </p:val>
                                        </p:tav>
                                        <p:tav tm="100000">
                                          <p:val>
                                            <p:strVal val="#ppt_x"/>
                                          </p:val>
                                        </p:tav>
                                      </p:tavLst>
                                    </p:anim>
                                    <p:anim calcmode="lin" valueType="num">
                                      <p:cBhvr>
                                        <p:cTn id="63" dur="75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25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50"/>
                                        <p:tgtEl>
                                          <p:spTgt spid="21"/>
                                        </p:tgtEl>
                                      </p:cBhvr>
                                    </p:animEffect>
                                    <p:anim calcmode="lin" valueType="num">
                                      <p:cBhvr>
                                        <p:cTn id="67" dur="750" fill="hold"/>
                                        <p:tgtEl>
                                          <p:spTgt spid="21"/>
                                        </p:tgtEl>
                                        <p:attrNameLst>
                                          <p:attrName>ppt_x</p:attrName>
                                        </p:attrNameLst>
                                      </p:cBhvr>
                                      <p:tavLst>
                                        <p:tav tm="0">
                                          <p:val>
                                            <p:strVal val="#ppt_x"/>
                                          </p:val>
                                        </p:tav>
                                        <p:tav tm="100000">
                                          <p:val>
                                            <p:strVal val="#ppt_x"/>
                                          </p:val>
                                        </p:tav>
                                      </p:tavLst>
                                    </p:anim>
                                    <p:anim calcmode="lin" valueType="num">
                                      <p:cBhvr>
                                        <p:cTn id="68" dur="75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75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425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anim calcmode="lin" valueType="num">
                                      <p:cBhvr>
                                        <p:cTn id="77" dur="500" fill="hold"/>
                                        <p:tgtEl>
                                          <p:spTgt spid="27"/>
                                        </p:tgtEl>
                                        <p:attrNameLst>
                                          <p:attrName>ppt_x</p:attrName>
                                        </p:attrNameLst>
                                      </p:cBhvr>
                                      <p:tavLst>
                                        <p:tav tm="0">
                                          <p:val>
                                            <p:strVal val="#ppt_x"/>
                                          </p:val>
                                        </p:tav>
                                        <p:tav tm="100000">
                                          <p:val>
                                            <p:strVal val="#ppt_x"/>
                                          </p:val>
                                        </p:tav>
                                      </p:tavLst>
                                    </p:anim>
                                    <p:anim calcmode="lin" valueType="num">
                                      <p:cBhvr>
                                        <p:cTn id="78" dur="500" fill="hold"/>
                                        <p:tgtEl>
                                          <p:spTgt spid="2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750"/>
                                        <p:tgtEl>
                                          <p:spTgt spid="24"/>
                                        </p:tgtEl>
                                      </p:cBhvr>
                                    </p:animEffect>
                                    <p:anim calcmode="lin" valueType="num">
                                      <p:cBhvr>
                                        <p:cTn id="82" dur="750" fill="hold"/>
                                        <p:tgtEl>
                                          <p:spTgt spid="24"/>
                                        </p:tgtEl>
                                        <p:attrNameLst>
                                          <p:attrName>ppt_x</p:attrName>
                                        </p:attrNameLst>
                                      </p:cBhvr>
                                      <p:tavLst>
                                        <p:tav tm="0">
                                          <p:val>
                                            <p:strVal val="#ppt_x"/>
                                          </p:val>
                                        </p:tav>
                                        <p:tav tm="100000">
                                          <p:val>
                                            <p:strVal val="#ppt_x"/>
                                          </p:val>
                                        </p:tav>
                                      </p:tavLst>
                                    </p:anim>
                                    <p:anim calcmode="lin" valueType="num">
                                      <p:cBhvr>
                                        <p:cTn id="8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7"/>
          <p:cNvSpPr txBox="1">
            <a:spLocks noChangeArrowheads="1"/>
          </p:cNvSpPr>
          <p:nvPr/>
        </p:nvSpPr>
        <p:spPr bwMode="auto">
          <a:xfrm flipH="1">
            <a:off x="682388" y="1828800"/>
            <a:ext cx="10307446" cy="236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en-US" altLang="zh-CN" sz="2000" dirty="0" smtClean="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是一个从单一的模板文件来创建多平台一致性镜像的轻量级开源工具，它能够运行在常用的主流操作系统如</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Windows</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Linux</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和</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Mac </a:t>
            </a:r>
            <a:r>
              <a:rPr lang="en-US" altLang="zh-CN" dirty="0" err="1">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os</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上，能够高效的并行创建多平台例如</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AWS</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Azure</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和</a:t>
            </a:r>
            <a:r>
              <a:rPr lang="en-US" altLang="zh-CN" dirty="0" err="1">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Alicloud</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的镜像，它的目的并不是取代</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Puppet/Chef</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等配置管理工具，实际上，当制作镜像的时候，</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可以使用</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Chef</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或者</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Puppet</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等工具来安装镜像所需要的软件。通过</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自动化的创建各种平台的镜像是非常容易的</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a:t>
            </a:r>
            <a:endParaRPr kumimoji="0" lang="en-US" altLang="en-US" sz="1200" b="0" i="0" u="none" strike="noStrike" kern="1200" cap="none" spc="0" normalizeH="0" baseline="0" noProof="0" dirty="0">
              <a:ln>
                <a:noFill/>
              </a:ln>
              <a:solidFill>
                <a:srgbClr val="444444"/>
              </a:solidFill>
              <a:effectLst/>
              <a:uLnTx/>
              <a:uFillTx/>
              <a:latin typeface="微软雅黑" panose="020B0503020204020204" pitchFamily="34" charset="-122"/>
              <a:ea typeface="微软雅黑" panose="020B0503020204020204" pitchFamily="34" charset="-122"/>
              <a:cs typeface="Lato regular" panose="020F0502020204030203" pitchFamily="34" charset="0"/>
            </a:endParaRPr>
          </a:p>
          <a:p>
            <a:pPr lvl="0" algn="ctr">
              <a:lnSpc>
                <a:spcPct val="150000"/>
              </a:lnSpc>
              <a:defRPr/>
            </a:pPr>
            <a:endParaRPr kumimoji="0" lang="en-US" altLang="en-US" sz="12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5" name="文本框 54"/>
          <p:cNvSpPr txBox="1"/>
          <p:nvPr/>
        </p:nvSpPr>
        <p:spPr>
          <a:xfrm>
            <a:off x="341072" y="470465"/>
            <a:ext cx="2760316" cy="584775"/>
          </a:xfrm>
          <a:prstGeom prst="rect">
            <a:avLst/>
          </a:prstGeom>
          <a:noFill/>
        </p:spPr>
        <p:txBody>
          <a:bodyPr wrap="square" rtlCol="0">
            <a:spAutoFit/>
          </a:bodyPr>
          <a:lstStyle/>
          <a:p>
            <a:pPr algn="ctr"/>
            <a:r>
              <a:rPr lang="zh-CN" altLang="en-US" sz="3200" dirty="0" smtClean="0">
                <a:solidFill>
                  <a:srgbClr val="413B39"/>
                </a:solidFill>
                <a:latin typeface="微软雅黑" panose="020B0503020204020204" pitchFamily="34" charset="-122"/>
                <a:ea typeface="微软雅黑" panose="020B0503020204020204" pitchFamily="34" charset="-122"/>
              </a:rPr>
              <a:t>什么是</a:t>
            </a:r>
            <a:r>
              <a:rPr lang="en-US" altLang="zh-CN" sz="3200" dirty="0" smtClean="0">
                <a:solidFill>
                  <a:srgbClr val="413B39"/>
                </a:solidFill>
                <a:latin typeface="微软雅黑" panose="020B0503020204020204" pitchFamily="34" charset="-122"/>
                <a:ea typeface="微软雅黑" panose="020B0503020204020204" pitchFamily="34" charset="-122"/>
              </a:rPr>
              <a:t>Packer</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56" name="任意多边形 55"/>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344562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27"/>
          <p:cNvSpPr txBox="1">
            <a:spLocks noChangeArrowheads="1"/>
          </p:cNvSpPr>
          <p:nvPr/>
        </p:nvSpPr>
        <p:spPr bwMode="auto">
          <a:xfrm flipH="1">
            <a:off x="341072" y="1982742"/>
            <a:ext cx="11600719"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① 基础</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设施</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部署快速化：</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镜像允许您在几秒钟内启动完成配置和已配置的</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机器，无需等待长时间的配置</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时间。</a:t>
            </a:r>
          </a:p>
          <a:p>
            <a:pPr lvl="0">
              <a:lnSpc>
                <a:spcPct val="150000"/>
              </a:lnSpc>
              <a:defRPr/>
            </a:pP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② 可移植性</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：因为</a:t>
            </a:r>
            <a:r>
              <a:rPr lang="en-US" altLang="zh-CN"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为</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多个平台创建相同的映像</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，每个</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环境运行相同的机器映像，提供最终的可移植性。</a:t>
            </a:r>
          </a:p>
          <a:p>
            <a:pPr lvl="0">
              <a:lnSpc>
                <a:spcPct val="150000"/>
              </a:lnSpc>
              <a:defRPr/>
            </a:pP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③ 稳定性</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的改进：</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在构建映像时安装和配置机器的所有软件。 如果这些脚本中有错误，它们将被早期捕获，而不是在启动机器后几分钟。</a:t>
            </a:r>
          </a:p>
          <a:p>
            <a:pPr lvl="0">
              <a:lnSpc>
                <a:spcPct val="150000"/>
              </a:lnSpc>
              <a:defRPr/>
            </a:pP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④ 更好</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的可测试性： 在构建机器映像之后，可以快速启动该机器映像，并且通过冒烟测试以验证镜像是可以正常工作的。</a:t>
            </a:r>
          </a:p>
          <a:p>
            <a:pPr lvl="0">
              <a:lnSpc>
                <a:spcPct val="150000"/>
              </a:lnSpc>
              <a:defRPr/>
            </a:pP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⑤ 良好</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的可扩展性： </a:t>
            </a:r>
            <a:r>
              <a:rPr lang="en-US" altLang="zh-CN"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Packer</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使用插件机制，可以很方便的根据需要来扩展功能，并与许多流行的技术和工具集成。</a:t>
            </a:r>
          </a:p>
          <a:p>
            <a:pPr lvl="0">
              <a:lnSpc>
                <a:spcPct val="150000"/>
              </a:lnSpc>
              <a:defRPr/>
            </a:pP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是</a:t>
            </a:r>
            <a:r>
              <a:rPr lang="en-US" altLang="zh-CN" dirty="0" err="1">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HashiCorp</a:t>
            </a:r>
            <a:r>
              <a:rPr lang="zh-CN" altLang="en-US" dirty="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公司生态系统的</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一部分。可以和</a:t>
            </a:r>
            <a:r>
              <a:rPr lang="en-US" altLang="zh-CN" dirty="0" err="1"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HashiCorp</a:t>
            </a:r>
            <a:r>
              <a:rPr lang="zh-CN" altLang="en-US" dirty="0" smtClean="0">
                <a:solidFill>
                  <a:srgbClr val="444444"/>
                </a:solidFill>
                <a:latin typeface="微软雅黑" panose="020B0503020204020204" pitchFamily="34" charset="-122"/>
                <a:ea typeface="微软雅黑" panose="020B0503020204020204" pitchFamily="34" charset="-122"/>
                <a:cs typeface="Lato regular" panose="020F0502020204030203" pitchFamily="34" charset="0"/>
              </a:rPr>
              <a:t>其他技术联合使用。</a:t>
            </a:r>
            <a:endParaRPr kumimoji="0" lang="en-US" altLang="en-US" b="0" i="0" u="none" strike="noStrike" kern="1200" cap="none" spc="0" normalizeH="0" baseline="0" noProof="0" dirty="0">
              <a:ln>
                <a:noFill/>
              </a:ln>
              <a:solidFill>
                <a:srgbClr val="444444"/>
              </a:solidFill>
              <a:effectLst/>
              <a:uLnTx/>
              <a:uFillTx/>
              <a:latin typeface="微软雅黑" panose="020B0503020204020204" pitchFamily="34" charset="-122"/>
              <a:ea typeface="微软雅黑" panose="020B0503020204020204" pitchFamily="34" charset="-122"/>
              <a:cs typeface="Lato regular" panose="020F0502020204030203" pitchFamily="34" charset="0"/>
            </a:endParaRPr>
          </a:p>
        </p:txBody>
      </p:sp>
      <p:sp>
        <p:nvSpPr>
          <p:cNvPr id="50" name="文本框 49"/>
          <p:cNvSpPr txBox="1"/>
          <p:nvPr/>
        </p:nvSpPr>
        <p:spPr>
          <a:xfrm>
            <a:off x="341072" y="470465"/>
            <a:ext cx="2760316"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a:solidFill>
                  <a:srgbClr val="413B39"/>
                </a:solidFill>
                <a:latin typeface="微软雅黑" panose="020B0503020204020204" pitchFamily="34" charset="-122"/>
                <a:ea typeface="微软雅黑" panose="020B0503020204020204" pitchFamily="34" charset="-122"/>
              </a:rPr>
              <a:t>优点</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51" name="任意多边形 5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702596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41072" y="1678675"/>
            <a:ext cx="11518832" cy="4801314"/>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①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Artifacts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是单个构建的结果，通常是一组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或文件来表示机器映像。每个构建器都会生成一个工件。例如，对于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Amazon EC2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构建器，工件是一组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AMI 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（每个区域一个）。对于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VMware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构建器，工件是包含创建的虚拟机的文件目录</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②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Builds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是一项单一任务，最终为单个平台生成图像。多个构建并行运行。句子中的用法示例：“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构建生成了一个</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AMI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来运行我们的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应用程序。” 或者：“</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正在为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VMware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AWS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VirtualBox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运行构建。</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③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Builders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的组件，能够为单个平台创建机器映像。构建器读入一些配置并使用它来运行和生成机器映像。构建器作为构建的一部分被调用，以便创建实际的结果图像。示例构建器包括</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VirtualBox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VMware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Amazon EC2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。可以以插件的形式创建构建器并将其添加到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④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Commands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执行某项工作的程序的子命令。示例命令是“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build”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，它被调用为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 build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附带一组开箱即用的命令，以便定义其命令行界面</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⑤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Post-</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rPr>
              <a:t>processorsPacker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的组件，它获取构建器或其他后处理器的结果，并处理该组件以创建新工件。后处理器的示例是压缩以压缩工件，上传到上载工件等</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⑥ </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rPr>
              <a:t>ProvisionersPacker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的组件是在该机器被转换为静态映像之前在正在运行的机器中安装和配置软件的组件。他们执行使图像包含有用软件的主要工作。示例配置文件包括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shell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脚本，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Chef</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Puppet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⑦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Templates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JSON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文件，它通过配置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的各种组件来定义一个或多个构建。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Packer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能够读取模板并使用该信息并行创建多个机器映像。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41072" y="470465"/>
            <a:ext cx="2760316"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a:t>
            </a:r>
            <a:r>
              <a:rPr lang="zh-CN" altLang="en-US" sz="3200" dirty="0" smtClean="0">
                <a:solidFill>
                  <a:srgbClr val="413B39"/>
                </a:solidFill>
                <a:latin typeface="微软雅黑" panose="020B0503020204020204" pitchFamily="34" charset="-122"/>
                <a:ea typeface="微软雅黑" panose="020B0503020204020204" pitchFamily="34" charset="-122"/>
              </a:rPr>
              <a:t>术语</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064653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341072" y="470465"/>
            <a:ext cx="5841364" cy="584775"/>
          </a:xfrm>
          <a:prstGeom prst="rect">
            <a:avLst/>
          </a:prstGeom>
          <a:noFill/>
        </p:spPr>
        <p:txBody>
          <a:bodyPr wrap="square" rtlCol="0">
            <a:spAutoFit/>
          </a:bodyPr>
          <a:lstStyle/>
          <a:p>
            <a:pPr algn="ctr"/>
            <a:r>
              <a:rPr lang="en-US" altLang="zh-CN" sz="3200" dirty="0">
                <a:solidFill>
                  <a:srgbClr val="413B39"/>
                </a:solidFill>
                <a:latin typeface="微软雅黑" panose="020B0503020204020204" pitchFamily="34" charset="-122"/>
                <a:ea typeface="微软雅黑" panose="020B0503020204020204" pitchFamily="34" charset="-122"/>
              </a:rPr>
              <a:t>Packer </a:t>
            </a:r>
            <a:r>
              <a:rPr lang="en-US" altLang="zh-CN" sz="3200" dirty="0" smtClean="0">
                <a:solidFill>
                  <a:srgbClr val="413B39"/>
                </a:solidFill>
                <a:latin typeface="微软雅黑" panose="020B0503020204020204" pitchFamily="34" charset="-122"/>
                <a:ea typeface="微软雅黑" panose="020B0503020204020204" pitchFamily="34" charset="-122"/>
              </a:rPr>
              <a:t>Builder Support</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aphicFrame>
        <p:nvGraphicFramePr>
          <p:cNvPr id="2" name="表格 1"/>
          <p:cNvGraphicFramePr>
            <a:graphicFrameLocks noGrp="1"/>
          </p:cNvGraphicFramePr>
          <p:nvPr/>
        </p:nvGraphicFramePr>
        <p:xfrm>
          <a:off x="931079" y="1982743"/>
          <a:ext cx="10028072" cy="4158749"/>
        </p:xfrm>
        <a:graphic>
          <a:graphicData uri="http://schemas.openxmlformats.org/drawingml/2006/table">
            <a:tbl>
              <a:tblPr firstRow="1" bandRow="1">
                <a:tableStyleId>{8A107856-5554-42FB-B03E-39F5DBC370BA}</a:tableStyleId>
              </a:tblPr>
              <a:tblGrid>
                <a:gridCol w="2507018"/>
                <a:gridCol w="2507018"/>
                <a:gridCol w="2507018"/>
                <a:gridCol w="2507018"/>
              </a:tblGrid>
              <a:tr h="594107">
                <a:tc>
                  <a:txBody>
                    <a:bodyPr/>
                    <a:lstStyle/>
                    <a:p>
                      <a:pPr algn="ctr"/>
                      <a:r>
                        <a:rPr lang="en-US" altLang="zh-CN" sz="2000" b="0" dirty="0" err="1" smtClean="0"/>
                        <a:t>Alicloud</a:t>
                      </a:r>
                      <a:r>
                        <a:rPr lang="en-US" altLang="zh-CN" sz="2000" b="0" dirty="0" smtClean="0"/>
                        <a:t> ECS</a:t>
                      </a:r>
                      <a:endParaRPr lang="zh-CN" altLang="en-US" sz="2000" b="0" dirty="0"/>
                    </a:p>
                  </a:txBody>
                  <a:tcPr/>
                </a:tc>
                <a:tc>
                  <a:txBody>
                    <a:bodyPr/>
                    <a:lstStyle/>
                    <a:p>
                      <a:pPr algn="ctr"/>
                      <a:r>
                        <a:rPr lang="en-US" altLang="zh-CN" b="0" dirty="0" smtClean="0"/>
                        <a:t>Google Cloud</a:t>
                      </a:r>
                      <a:endParaRPr lang="zh-CN" altLang="en-US" b="0" dirty="0"/>
                    </a:p>
                  </a:txBody>
                  <a:tcPr/>
                </a:tc>
                <a:tc>
                  <a:txBody>
                    <a:bodyPr/>
                    <a:lstStyle/>
                    <a:p>
                      <a:pPr algn="ctr"/>
                      <a:r>
                        <a:rPr lang="en-US" altLang="zh-CN" b="0" dirty="0" smtClean="0"/>
                        <a:t>Null</a:t>
                      </a:r>
                      <a:endParaRPr lang="zh-CN" altLang="en-US" b="0" dirty="0"/>
                    </a:p>
                  </a:txBody>
                  <a:tcPr/>
                </a:tc>
                <a:tc>
                  <a:txBody>
                    <a:bodyPr/>
                    <a:lstStyle/>
                    <a:p>
                      <a:pPr algn="ctr"/>
                      <a:r>
                        <a:rPr lang="en-US" altLang="zh-CN" b="0" dirty="0" err="1" smtClean="0"/>
                        <a:t>Scaleway</a:t>
                      </a:r>
                      <a:endParaRPr lang="zh-CN" altLang="en-US" b="0" dirty="0"/>
                    </a:p>
                  </a:txBody>
                  <a:tcPr/>
                </a:tc>
              </a:tr>
              <a:tr h="594107">
                <a:tc>
                  <a:txBody>
                    <a:bodyPr/>
                    <a:lstStyle/>
                    <a:p>
                      <a:pPr algn="ctr"/>
                      <a:r>
                        <a:rPr lang="en-US" altLang="zh-CN" dirty="0" smtClean="0"/>
                        <a:t>Amazon EC2</a:t>
                      </a:r>
                      <a:endParaRPr lang="zh-CN" altLang="en-US" dirty="0"/>
                    </a:p>
                  </a:txBody>
                  <a:tcPr/>
                </a:tc>
                <a:tc>
                  <a:txBody>
                    <a:bodyPr/>
                    <a:lstStyle/>
                    <a:p>
                      <a:pPr algn="ctr"/>
                      <a:r>
                        <a:rPr lang="en-US" altLang="zh-CN" dirty="0" err="1" smtClean="0"/>
                        <a:t>Hetzner</a:t>
                      </a:r>
                      <a:r>
                        <a:rPr lang="en-US" altLang="zh-CN" dirty="0" smtClean="0"/>
                        <a:t> Cloud</a:t>
                      </a:r>
                      <a:endParaRPr lang="zh-CN" altLang="en-US" dirty="0"/>
                    </a:p>
                  </a:txBody>
                  <a:tcPr/>
                </a:tc>
                <a:tc>
                  <a:txBody>
                    <a:bodyPr/>
                    <a:lstStyle/>
                    <a:p>
                      <a:pPr algn="ctr"/>
                      <a:r>
                        <a:rPr lang="en-US" altLang="zh-CN" dirty="0" smtClean="0"/>
                        <a:t>1&amp;1</a:t>
                      </a:r>
                      <a:endParaRPr lang="zh-CN" altLang="en-US" dirty="0"/>
                    </a:p>
                  </a:txBody>
                  <a:tcPr/>
                </a:tc>
                <a:tc>
                  <a:txBody>
                    <a:bodyPr/>
                    <a:lstStyle/>
                    <a:p>
                      <a:pPr algn="ctr"/>
                      <a:r>
                        <a:rPr lang="en-US" altLang="zh-CN" dirty="0" err="1" smtClean="0"/>
                        <a:t>Tencent</a:t>
                      </a:r>
                      <a:r>
                        <a:rPr lang="en-US" altLang="zh-CN" dirty="0" smtClean="0"/>
                        <a:t> Cloud</a:t>
                      </a:r>
                      <a:endParaRPr lang="zh-CN" altLang="en-US" dirty="0"/>
                    </a:p>
                  </a:txBody>
                  <a:tcPr/>
                </a:tc>
              </a:tr>
              <a:tr h="594107">
                <a:tc>
                  <a:txBody>
                    <a:bodyPr/>
                    <a:lstStyle/>
                    <a:p>
                      <a:pPr algn="ctr"/>
                      <a:r>
                        <a:rPr lang="en-US" altLang="zh-CN" dirty="0" smtClean="0"/>
                        <a:t>Azure</a:t>
                      </a:r>
                      <a:endParaRPr lang="zh-CN" altLang="en-US" dirty="0"/>
                    </a:p>
                  </a:txBody>
                  <a:tcPr/>
                </a:tc>
                <a:tc>
                  <a:txBody>
                    <a:bodyPr/>
                    <a:lstStyle/>
                    <a:p>
                      <a:pPr algn="ctr"/>
                      <a:r>
                        <a:rPr lang="en-US" altLang="zh-CN" dirty="0" err="1" smtClean="0"/>
                        <a:t>HyperOne</a:t>
                      </a:r>
                      <a:endParaRPr lang="zh-CN" altLang="en-US" dirty="0"/>
                    </a:p>
                  </a:txBody>
                  <a:tcPr/>
                </a:tc>
                <a:tc>
                  <a:txBody>
                    <a:bodyPr/>
                    <a:lstStyle/>
                    <a:p>
                      <a:pPr algn="ctr"/>
                      <a:r>
                        <a:rPr lang="en-US" altLang="zh-CN" dirty="0" smtClean="0"/>
                        <a:t>OpenStack</a:t>
                      </a:r>
                      <a:endParaRPr lang="zh-CN" altLang="en-US" dirty="0"/>
                    </a:p>
                  </a:txBody>
                  <a:tcPr/>
                </a:tc>
                <a:tc>
                  <a:txBody>
                    <a:bodyPr/>
                    <a:lstStyle/>
                    <a:p>
                      <a:pPr algn="ctr"/>
                      <a:r>
                        <a:rPr lang="en-US" altLang="zh-CN" dirty="0" smtClean="0"/>
                        <a:t>Triton</a:t>
                      </a:r>
                      <a:endParaRPr lang="zh-CN" altLang="en-US" dirty="0"/>
                    </a:p>
                  </a:txBody>
                  <a:tcPr/>
                </a:tc>
              </a:tr>
              <a:tr h="594107">
                <a:tc>
                  <a:txBody>
                    <a:bodyPr/>
                    <a:lstStyle/>
                    <a:p>
                      <a:pPr algn="ctr"/>
                      <a:r>
                        <a:rPr lang="en-US" altLang="zh-CN" dirty="0" err="1" smtClean="0"/>
                        <a:t>CloudStack</a:t>
                      </a:r>
                      <a:endParaRPr lang="zh-CN" altLang="en-US" dirty="0"/>
                    </a:p>
                  </a:txBody>
                  <a:tcPr/>
                </a:tc>
                <a:tc>
                  <a:txBody>
                    <a:bodyPr/>
                    <a:lstStyle/>
                    <a:p>
                      <a:pPr algn="ctr"/>
                      <a:r>
                        <a:rPr lang="en-US" altLang="zh-CN" dirty="0" smtClean="0"/>
                        <a:t>Hyper-V</a:t>
                      </a:r>
                      <a:endParaRPr lang="zh-CN" altLang="en-US" dirty="0"/>
                    </a:p>
                  </a:txBody>
                  <a:tcPr/>
                </a:tc>
                <a:tc>
                  <a:txBody>
                    <a:bodyPr/>
                    <a:lstStyle/>
                    <a:p>
                      <a:pPr algn="ctr"/>
                      <a:r>
                        <a:rPr lang="en-US" altLang="zh-CN" dirty="0" smtClean="0"/>
                        <a:t>Oracle</a:t>
                      </a:r>
                      <a:endParaRPr lang="zh-CN" altLang="en-US" dirty="0"/>
                    </a:p>
                  </a:txBody>
                  <a:tcPr/>
                </a:tc>
                <a:tc>
                  <a:txBody>
                    <a:bodyPr/>
                    <a:lstStyle/>
                    <a:p>
                      <a:pPr algn="ctr"/>
                      <a:r>
                        <a:rPr lang="en-US" altLang="zh-CN" dirty="0" smtClean="0"/>
                        <a:t>Vagrant</a:t>
                      </a:r>
                      <a:endParaRPr lang="zh-CN" altLang="en-US" dirty="0"/>
                    </a:p>
                  </a:txBody>
                  <a:tcPr/>
                </a:tc>
              </a:tr>
              <a:tr h="594107">
                <a:tc>
                  <a:txBody>
                    <a:bodyPr/>
                    <a:lstStyle/>
                    <a:p>
                      <a:pPr algn="ctr"/>
                      <a:r>
                        <a:rPr lang="en-US" altLang="zh-CN" dirty="0" err="1" smtClean="0"/>
                        <a:t>DigitalOcean</a:t>
                      </a:r>
                      <a:endParaRPr lang="zh-CN" altLang="en-US" dirty="0"/>
                    </a:p>
                  </a:txBody>
                  <a:tcPr/>
                </a:tc>
                <a:tc>
                  <a:txBody>
                    <a:bodyPr/>
                    <a:lstStyle/>
                    <a:p>
                      <a:pPr algn="ctr"/>
                      <a:r>
                        <a:rPr lang="en-US" altLang="zh-CN" dirty="0" smtClean="0"/>
                        <a:t>LXC</a:t>
                      </a:r>
                      <a:endParaRPr lang="zh-CN" altLang="en-US" dirty="0"/>
                    </a:p>
                  </a:txBody>
                  <a:tcPr/>
                </a:tc>
                <a:tc>
                  <a:txBody>
                    <a:bodyPr/>
                    <a:lstStyle/>
                    <a:p>
                      <a:pPr algn="ctr"/>
                      <a:r>
                        <a:rPr lang="en-US" altLang="zh-CN" dirty="0" smtClean="0"/>
                        <a:t>Parallels</a:t>
                      </a:r>
                      <a:endParaRPr lang="zh-CN" altLang="en-US" dirty="0"/>
                    </a:p>
                  </a:txBody>
                  <a:tcPr/>
                </a:tc>
                <a:tc>
                  <a:txBody>
                    <a:bodyPr/>
                    <a:lstStyle/>
                    <a:p>
                      <a:pPr algn="ctr"/>
                      <a:r>
                        <a:rPr lang="en-US" altLang="zh-CN" dirty="0" err="1" smtClean="0"/>
                        <a:t>VirtualBox</a:t>
                      </a:r>
                      <a:endParaRPr lang="zh-CN" altLang="en-US" dirty="0"/>
                    </a:p>
                  </a:txBody>
                  <a:tcPr/>
                </a:tc>
              </a:tr>
              <a:tr h="594107">
                <a:tc>
                  <a:txBody>
                    <a:bodyPr/>
                    <a:lstStyle/>
                    <a:p>
                      <a:pPr algn="ctr"/>
                      <a:r>
                        <a:rPr lang="en-US" altLang="zh-CN" dirty="0" smtClean="0"/>
                        <a:t>Docker</a:t>
                      </a:r>
                      <a:endParaRPr lang="zh-CN" altLang="en-US" dirty="0"/>
                    </a:p>
                  </a:txBody>
                  <a:tcPr/>
                </a:tc>
                <a:tc>
                  <a:txBody>
                    <a:bodyPr/>
                    <a:lstStyle/>
                    <a:p>
                      <a:pPr algn="ctr"/>
                      <a:r>
                        <a:rPr lang="en-US" altLang="zh-CN" dirty="0" smtClean="0"/>
                        <a:t>LXD</a:t>
                      </a:r>
                      <a:endParaRPr lang="zh-CN" altLang="en-US" dirty="0"/>
                    </a:p>
                  </a:txBody>
                  <a:tcPr/>
                </a:tc>
                <a:tc>
                  <a:txBody>
                    <a:bodyPr/>
                    <a:lstStyle/>
                    <a:p>
                      <a:pPr algn="ctr"/>
                      <a:r>
                        <a:rPr lang="en-US" altLang="zh-CN" dirty="0" err="1" smtClean="0"/>
                        <a:t>ProfitBricks</a:t>
                      </a:r>
                      <a:endParaRPr lang="zh-CN" altLang="en-US" dirty="0"/>
                    </a:p>
                  </a:txBody>
                  <a:tcPr/>
                </a:tc>
                <a:tc>
                  <a:txBody>
                    <a:bodyPr/>
                    <a:lstStyle/>
                    <a:p>
                      <a:pPr algn="ctr"/>
                      <a:r>
                        <a:rPr lang="en-US" altLang="zh-CN" dirty="0" smtClean="0"/>
                        <a:t>VMware</a:t>
                      </a:r>
                      <a:endParaRPr lang="zh-CN" altLang="en-US" dirty="0"/>
                    </a:p>
                  </a:txBody>
                  <a:tcPr/>
                </a:tc>
              </a:tr>
              <a:tr h="594107">
                <a:tc>
                  <a:txBody>
                    <a:bodyPr/>
                    <a:lstStyle/>
                    <a:p>
                      <a:pPr algn="ctr"/>
                      <a:r>
                        <a:rPr lang="en-US" altLang="zh-CN" dirty="0" smtClean="0"/>
                        <a:t>File</a:t>
                      </a:r>
                      <a:endParaRPr lang="zh-CN" altLang="en-US" dirty="0"/>
                    </a:p>
                  </a:txBody>
                  <a:tcPr/>
                </a:tc>
                <a:tc>
                  <a:txBody>
                    <a:bodyPr/>
                    <a:lstStyle/>
                    <a:p>
                      <a:pPr algn="ctr"/>
                      <a:r>
                        <a:rPr lang="en-US" altLang="zh-CN" dirty="0" smtClean="0"/>
                        <a:t>NAVER Cloud</a:t>
                      </a:r>
                      <a:endParaRPr lang="zh-CN" altLang="en-US" dirty="0"/>
                    </a:p>
                  </a:txBody>
                  <a:tcPr/>
                </a:tc>
                <a:tc>
                  <a:txBody>
                    <a:bodyPr/>
                    <a:lstStyle/>
                    <a:p>
                      <a:pPr algn="ctr"/>
                      <a:r>
                        <a:rPr lang="en-US" altLang="zh-CN" dirty="0" smtClean="0"/>
                        <a:t>QEMU</a:t>
                      </a:r>
                      <a:endParaRPr lang="zh-CN" altLang="en-US" dirty="0"/>
                    </a:p>
                  </a:txBody>
                  <a:tcPr/>
                </a:tc>
                <a:tc>
                  <a:txBody>
                    <a:bodyPr/>
                    <a:lstStyle/>
                    <a:p>
                      <a:pPr algn="ctr"/>
                      <a:r>
                        <a:rPr lang="en-US" altLang="zh-CN" dirty="0" smtClean="0"/>
                        <a:t>Custom</a:t>
                      </a:r>
                      <a:endParaRPr lang="zh-CN" altLang="en-US" dirty="0"/>
                    </a:p>
                  </a:txBody>
                  <a:tcPr/>
                </a:tc>
              </a:tr>
            </a:tbl>
          </a:graphicData>
        </a:graphic>
      </p:graphicFrame>
    </p:spTree>
    <p:extLst>
      <p:ext uri="{BB962C8B-B14F-4D97-AF65-F5344CB8AC3E}">
        <p14:creationId xmlns:p14="http://schemas.microsoft.com/office/powerpoint/2010/main" val="3671163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341071" y="470465"/>
            <a:ext cx="5773125" cy="584775"/>
          </a:xfrm>
          <a:prstGeom prst="rect">
            <a:avLst/>
          </a:prstGeom>
          <a:noFill/>
        </p:spPr>
        <p:txBody>
          <a:bodyPr wrap="square" rtlCol="0">
            <a:spAutoFit/>
          </a:bodyPr>
          <a:lstStyle/>
          <a:p>
            <a:pPr algn="ctr"/>
            <a:r>
              <a:rPr lang="en-US" altLang="zh-CN" sz="3200" dirty="0" smtClean="0">
                <a:solidFill>
                  <a:srgbClr val="413B39"/>
                </a:solidFill>
                <a:latin typeface="微软雅黑" panose="020B0503020204020204" pitchFamily="34" charset="-122"/>
                <a:ea typeface="微软雅黑" panose="020B0503020204020204" pitchFamily="34" charset="-122"/>
              </a:rPr>
              <a:t>Packer </a:t>
            </a:r>
            <a:r>
              <a:rPr lang="en-US" altLang="zh-CN" sz="3200" dirty="0" err="1" smtClean="0">
                <a:solidFill>
                  <a:srgbClr val="413B39"/>
                </a:solidFill>
                <a:latin typeface="微软雅黑" panose="020B0503020204020204" pitchFamily="34" charset="-122"/>
                <a:ea typeface="微软雅黑" panose="020B0503020204020204" pitchFamily="34" charset="-122"/>
              </a:rPr>
              <a:t>Provisioners</a:t>
            </a:r>
            <a:r>
              <a:rPr lang="en-US" altLang="zh-CN" sz="3200" dirty="0" smtClean="0">
                <a:solidFill>
                  <a:srgbClr val="413B39"/>
                </a:solidFill>
                <a:latin typeface="微软雅黑" panose="020B0503020204020204" pitchFamily="34" charset="-122"/>
                <a:ea typeface="微软雅黑" panose="020B0503020204020204" pitchFamily="34" charset="-122"/>
              </a:rPr>
              <a:t> Support</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12514100"/>
              </p:ext>
            </p:extLst>
          </p:nvPr>
        </p:nvGraphicFramePr>
        <p:xfrm>
          <a:off x="931079" y="1982743"/>
          <a:ext cx="10028072" cy="2970535"/>
        </p:xfrm>
        <a:graphic>
          <a:graphicData uri="http://schemas.openxmlformats.org/drawingml/2006/table">
            <a:tbl>
              <a:tblPr firstRow="1" bandRow="1">
                <a:tableStyleId>{8A107856-5554-42FB-B03E-39F5DBC370BA}</a:tableStyleId>
              </a:tblPr>
              <a:tblGrid>
                <a:gridCol w="2507018"/>
                <a:gridCol w="2507018"/>
                <a:gridCol w="2507018"/>
                <a:gridCol w="2507018"/>
              </a:tblGrid>
              <a:tr h="594107">
                <a:tc>
                  <a:txBody>
                    <a:bodyPr/>
                    <a:lstStyle/>
                    <a:p>
                      <a:pPr algn="ctr"/>
                      <a:r>
                        <a:rPr lang="en-US" altLang="zh-CN" sz="2000" b="0" dirty="0" err="1" smtClean="0">
                          <a:latin typeface="微软雅黑" panose="020B0503020204020204" pitchFamily="34" charset="-122"/>
                          <a:ea typeface="微软雅黑" panose="020B0503020204020204" pitchFamily="34" charset="-122"/>
                        </a:rPr>
                        <a:t>Ansible</a:t>
                      </a:r>
                      <a:r>
                        <a:rPr lang="en-US" altLang="zh-CN" sz="2000" b="0" dirty="0" smtClean="0">
                          <a:latin typeface="微软雅黑" panose="020B0503020204020204" pitchFamily="34" charset="-122"/>
                          <a:ea typeface="微软雅黑" panose="020B0503020204020204" pitchFamily="34" charset="-122"/>
                        </a:rPr>
                        <a:t> Local</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smtClean="0">
                          <a:latin typeface="微软雅黑" panose="020B0503020204020204" pitchFamily="34" charset="-122"/>
                          <a:ea typeface="微软雅黑" panose="020B0503020204020204" pitchFamily="34" charset="-122"/>
                        </a:rPr>
                        <a:t>Converge</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smtClean="0">
                          <a:latin typeface="微软雅黑" panose="020B0503020204020204" pitchFamily="34" charset="-122"/>
                          <a:ea typeface="微软雅黑" panose="020B0503020204020204" pitchFamily="34" charset="-122"/>
                        </a:rPr>
                        <a:t>Puppet Server</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smtClean="0">
                          <a:latin typeface="微软雅黑" panose="020B0503020204020204" pitchFamily="34" charset="-122"/>
                          <a:ea typeface="微软雅黑" panose="020B0503020204020204" pitchFamily="34" charset="-122"/>
                        </a:rPr>
                        <a:t>Windows Restart</a:t>
                      </a:r>
                      <a:endParaRPr lang="zh-CN" altLang="en-US" b="0"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err="1" smtClean="0">
                          <a:latin typeface="微软雅黑" panose="020B0503020204020204" pitchFamily="34" charset="-122"/>
                          <a:ea typeface="微软雅黑" panose="020B0503020204020204" pitchFamily="34" charset="-122"/>
                        </a:rPr>
                        <a:t>Ansible</a:t>
                      </a:r>
                      <a:r>
                        <a:rPr lang="en-US" altLang="zh-CN" dirty="0" smtClean="0">
                          <a:latin typeface="微软雅黑" panose="020B0503020204020204" pitchFamily="34" charset="-122"/>
                          <a:ea typeface="微软雅黑" panose="020B0503020204020204" pitchFamily="34" charset="-122"/>
                        </a:rPr>
                        <a:t> (Remote)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File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Salt </a:t>
                      </a:r>
                      <a:r>
                        <a:rPr lang="en-US" altLang="zh-CN" dirty="0" err="1" smtClean="0">
                          <a:latin typeface="微软雅黑" panose="020B0503020204020204" pitchFamily="34" charset="-122"/>
                          <a:ea typeface="微软雅黑" panose="020B0503020204020204" pitchFamily="34" charset="-122"/>
                        </a:rPr>
                        <a:t>Masterless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Custom</a:t>
                      </a: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Breakpoint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err="1" smtClean="0">
                          <a:latin typeface="微软雅黑" panose="020B0503020204020204" pitchFamily="34" charset="-122"/>
                          <a:ea typeface="微软雅黑" panose="020B0503020204020204" pitchFamily="34" charset="-122"/>
                        </a:rPr>
                        <a:t>InSpec</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Shell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Chef Client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PowerShell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Shell (Local)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Chef Client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Puppet </a:t>
                      </a:r>
                      <a:r>
                        <a:rPr lang="en-US" altLang="zh-CN" dirty="0" err="1" smtClean="0">
                          <a:latin typeface="微软雅黑" panose="020B0503020204020204" pitchFamily="34" charset="-122"/>
                          <a:ea typeface="微软雅黑" panose="020B0503020204020204" pitchFamily="34" charset="-122"/>
                        </a:rPr>
                        <a:t>Masterless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Windows Shell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531062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341071" y="470465"/>
            <a:ext cx="6755765" cy="584775"/>
          </a:xfrm>
          <a:prstGeom prst="rect">
            <a:avLst/>
          </a:prstGeom>
          <a:noFill/>
        </p:spPr>
        <p:txBody>
          <a:bodyPr wrap="square" rtlCol="0">
            <a:spAutoFit/>
          </a:bodyPr>
          <a:lstStyle/>
          <a:p>
            <a:pPr algn="ctr"/>
            <a:r>
              <a:rPr lang="en-US" altLang="zh-CN" sz="3200" dirty="0">
                <a:solidFill>
                  <a:srgbClr val="413B39"/>
                </a:solidFill>
                <a:latin typeface="微软雅黑" panose="020B0503020204020204" pitchFamily="34" charset="-122"/>
                <a:ea typeface="微软雅黑" panose="020B0503020204020204" pitchFamily="34" charset="-122"/>
              </a:rPr>
              <a:t>Packer </a:t>
            </a:r>
            <a:r>
              <a:rPr lang="en-US" altLang="zh-CN" sz="3200" dirty="0" smtClean="0">
                <a:solidFill>
                  <a:srgbClr val="413B39"/>
                </a:solidFill>
                <a:latin typeface="微软雅黑" panose="020B0503020204020204" pitchFamily="34" charset="-122"/>
                <a:ea typeface="微软雅黑" panose="020B0503020204020204" pitchFamily="34" charset="-122"/>
              </a:rPr>
              <a:t>Post-Processor Support</a:t>
            </a:r>
            <a:endParaRPr lang="zh-CN" altLang="en-US" sz="3200" dirty="0">
              <a:solidFill>
                <a:srgbClr val="413B39"/>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0522853"/>
              </p:ext>
            </p:extLst>
          </p:nvPr>
        </p:nvGraphicFramePr>
        <p:xfrm>
          <a:off x="931079" y="1982743"/>
          <a:ext cx="10355620" cy="2970535"/>
        </p:xfrm>
        <a:graphic>
          <a:graphicData uri="http://schemas.openxmlformats.org/drawingml/2006/table">
            <a:tbl>
              <a:tblPr firstRow="1" bandRow="1">
                <a:tableStyleId>{8A107856-5554-42FB-B03E-39F5DBC370BA}</a:tableStyleId>
              </a:tblPr>
              <a:tblGrid>
                <a:gridCol w="2507018"/>
                <a:gridCol w="2507018"/>
                <a:gridCol w="3062407"/>
                <a:gridCol w="2279177"/>
              </a:tblGrid>
              <a:tr h="594107">
                <a:tc>
                  <a:txBody>
                    <a:bodyPr/>
                    <a:lstStyle/>
                    <a:p>
                      <a:pPr algn="ctr"/>
                      <a:r>
                        <a:rPr lang="en-US" altLang="zh-CN" sz="2000" b="0" dirty="0" err="1" smtClean="0">
                          <a:latin typeface="微软雅黑" panose="020B0503020204020204" pitchFamily="34" charset="-122"/>
                          <a:ea typeface="微软雅黑" panose="020B0503020204020204" pitchFamily="34" charset="-122"/>
                        </a:rPr>
                        <a:t>Alicloud</a:t>
                      </a:r>
                      <a:r>
                        <a:rPr lang="en-US" altLang="zh-CN" sz="2000" b="0" dirty="0" smtClean="0">
                          <a:latin typeface="微软雅黑" panose="020B0503020204020204" pitchFamily="34" charset="-122"/>
                          <a:ea typeface="微软雅黑" panose="020B0503020204020204" pitchFamily="34" charset="-122"/>
                        </a:rPr>
                        <a:t> Import</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err="1" smtClean="0">
                          <a:latin typeface="微软雅黑" panose="020B0503020204020204" pitchFamily="34" charset="-122"/>
                          <a:ea typeface="微软雅黑" panose="020B0503020204020204" pitchFamily="34" charset="-122"/>
                        </a:rPr>
                        <a:t>DigitalOcean</a:t>
                      </a:r>
                      <a:r>
                        <a:rPr lang="en-US" altLang="zh-CN" b="0" dirty="0" smtClean="0">
                          <a:latin typeface="微软雅黑" panose="020B0503020204020204" pitchFamily="34" charset="-122"/>
                          <a:ea typeface="微软雅黑" panose="020B0503020204020204" pitchFamily="34" charset="-122"/>
                        </a:rPr>
                        <a:t> Import</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smtClean="0">
                          <a:latin typeface="微软雅黑" panose="020B0503020204020204" pitchFamily="34" charset="-122"/>
                          <a:ea typeface="微软雅黑" panose="020B0503020204020204" pitchFamily="34" charset="-122"/>
                        </a:rPr>
                        <a:t>Google Compute Export</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smtClean="0">
                          <a:latin typeface="微软雅黑" panose="020B0503020204020204" pitchFamily="34" charset="-122"/>
                          <a:ea typeface="微软雅黑" panose="020B0503020204020204" pitchFamily="34" charset="-122"/>
                        </a:rPr>
                        <a:t>Vagrant Cloud</a:t>
                      </a:r>
                      <a:endParaRPr lang="zh-CN" altLang="en-US" b="0"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Amazon Import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Docker Import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Google Compute Import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vSphere</a:t>
                      </a: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Artifice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Docker Push</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Manifest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vSphere Template</a:t>
                      </a: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Compress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Docker Save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Shell (Local)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r h="594107">
                <a:tc>
                  <a:txBody>
                    <a:bodyPr/>
                    <a:lstStyle/>
                    <a:p>
                      <a:pPr algn="ctr"/>
                      <a:r>
                        <a:rPr lang="en-US" altLang="zh-CN" dirty="0" smtClean="0">
                          <a:latin typeface="微软雅黑" panose="020B0503020204020204" pitchFamily="34" charset="-122"/>
                          <a:ea typeface="微软雅黑" panose="020B0503020204020204" pitchFamily="34" charset="-122"/>
                        </a:rPr>
                        <a:t>Checksum</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Docker Tag</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Vagrant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84013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1322</TotalTime>
  <Words>2168</Words>
  <Application>Microsoft Office PowerPoint</Application>
  <PresentationFormat>宽屏</PresentationFormat>
  <Paragraphs>545</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Lato regular</vt:lpstr>
      <vt:lpstr>方正兰亭超细黑简体</vt:lpstr>
      <vt:lpstr>宋体</vt:lpstr>
      <vt:lpstr>微软雅黑</vt:lpstr>
      <vt:lpstr>微软雅黑 Light</vt:lpstr>
      <vt:lpstr>Arial</vt:lpstr>
      <vt:lpstr>Calibri</vt:lpstr>
      <vt:lpstr>Calibri Light</vt:lpstr>
      <vt:lpstr>Helvetica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简洁线条</dc:title>
  <dc:creator>第一PPT</dc:creator>
  <cp:keywords>www.1ppt.com</cp:keywords>
  <dc:description>www.1ppt.com</dc:description>
  <cp:lastModifiedBy>Dengke Liu (刘登科)</cp:lastModifiedBy>
  <cp:revision>190</cp:revision>
  <dcterms:created xsi:type="dcterms:W3CDTF">2017-03-02T11:20:43Z</dcterms:created>
  <dcterms:modified xsi:type="dcterms:W3CDTF">2019-04-03T08:59:27Z</dcterms:modified>
</cp:coreProperties>
</file>