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Playfair Displ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8FDBF6B-07C9-474F-BB2F-D1B384F2F7AB}">
  <a:tblStyle styleId="{48FDBF6B-07C9-474F-BB2F-D1B384F2F7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layfairDispl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layfairDisplay-italic.fntdata"/><Relationship Id="rId30" Type="http://schemas.openxmlformats.org/officeDocument/2006/relationships/font" Target="fonts/PlayfairDisplay-bold.fntdata"/><Relationship Id="rId11" Type="http://schemas.openxmlformats.org/officeDocument/2006/relationships/slide" Target="slides/slide5.xml"/><Relationship Id="rId33" Type="http://schemas.openxmlformats.org/officeDocument/2006/relationships/font" Target="fonts/Lato-regular.fntdata"/><Relationship Id="rId10" Type="http://schemas.openxmlformats.org/officeDocument/2006/relationships/slide" Target="slides/slide4.xml"/><Relationship Id="rId32" Type="http://schemas.openxmlformats.org/officeDocument/2006/relationships/font" Target="fonts/PlayfairDisplay-boldItalic.fntdata"/><Relationship Id="rId13" Type="http://schemas.openxmlformats.org/officeDocument/2006/relationships/slide" Target="slides/slide7.xml"/><Relationship Id="rId35" Type="http://schemas.openxmlformats.org/officeDocument/2006/relationships/font" Target="fonts/Lato-italic.fntdata"/><Relationship Id="rId12" Type="http://schemas.openxmlformats.org/officeDocument/2006/relationships/slide" Target="slides/slide6.xml"/><Relationship Id="rId34" Type="http://schemas.openxmlformats.org/officeDocument/2006/relationships/font" Target="fonts/La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La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030f6dc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030f6dc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1db5c3a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1db5c3a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030f6dcf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030f6dcf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030f6dcf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030f6dcf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030f6dcf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030f6dcf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030f6dcf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030f6dcf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030f6dcf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030f6dcf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030f6dcf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030f6dcf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030f6dcf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030f6dcf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1db5c3a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1db5c3a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1bece18c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1bece18c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1bece18c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1bece18c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1bece18c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1bece18c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1bece18c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1bece18c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1bece18c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1bece18c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1bece18c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1bece18c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1bece18c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1bece18c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1bece18ca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1bece18ca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1bece18ca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1bece18ca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24a9679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24a9679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030f6dc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030f6dc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Team From the Orient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47400" y="1785325"/>
            <a:ext cx="7859400" cy="13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Machine Learning Project</a:t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852000" y="3300475"/>
            <a:ext cx="76260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EAD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Predict House prices in Ames, Iowa with Python</a:t>
            </a:r>
            <a:endParaRPr sz="2000">
              <a:solidFill>
                <a:srgbClr val="D9EAD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806550" y="4195450"/>
            <a:ext cx="77169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By Charlie Wang, Heqian Li, Weixing Yang</a:t>
            </a:r>
            <a:endParaRPr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1463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Ridge</a:t>
            </a:r>
            <a:r>
              <a:rPr lang="en"/>
              <a:t>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5957125" y="959200"/>
            <a:ext cx="27477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Alphas in the range of 0.2 to 0.3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the GridSearvhCV to find the best lambda for Ridge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the best lambda with 0.2526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 b="0" l="-750" r="750" t="0"/>
          <a:stretch/>
        </p:blipFill>
        <p:spPr>
          <a:xfrm>
            <a:off x="-109375" y="748875"/>
            <a:ext cx="5678044" cy="419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283400" y="6850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Parameter &amp; CV Score for Models</a:t>
            </a:r>
            <a:endParaRPr/>
          </a:p>
        </p:txBody>
      </p:sp>
      <p:graphicFrame>
        <p:nvGraphicFramePr>
          <p:cNvPr id="139" name="Google Shape;139;p23"/>
          <p:cNvGraphicFramePr/>
          <p:nvPr/>
        </p:nvGraphicFramePr>
        <p:xfrm>
          <a:off x="365275" y="67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{48FDBF6B-07C9-474F-BB2F-D1B384F2F7AB}</a:tableStyleId>
              </a:tblPr>
              <a:tblGrid>
                <a:gridCol w="2628775"/>
                <a:gridCol w="3607650"/>
                <a:gridCol w="1649900"/>
              </a:tblGrid>
              <a:tr h="450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Best Parameter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Best CV Score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37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Lasso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Alpha = 0.0001 (0~0.001)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0.9143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28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Ridge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Alpha = 0.2474 (0.2~0.3)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690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ElasticNet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lpha = 0.0001(0~0.001)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L1r_ratio = 0.5333 (0.3~0.6)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0.9142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99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Maximum depth = 20 (10~20)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tree = 1000 (500~1000)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900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Gradient Boosting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Learning rate = 0.03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number of estimators is 3000 (1000~3000)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Maximum depth of estimators is 3 (2,3,5)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50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Extreme Gradient Boosting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Shrinkage (learning rate) = 0.01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Maximum depth of a tree = 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boosted trees are </a:t>
                      </a:r>
                      <a:r>
                        <a:rPr lang="en"/>
                        <a:t>900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83400" y="9680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Feature in Lasso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00" y="953775"/>
            <a:ext cx="231574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850" y="610100"/>
            <a:ext cx="6283950" cy="445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13217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Important Feature in Ridge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25" y="831175"/>
            <a:ext cx="2525496" cy="406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4700" y="732800"/>
            <a:ext cx="6119300" cy="42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6850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Important Feature in ElasticNet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88" y="769050"/>
            <a:ext cx="2581275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 rotWithShape="1">
          <a:blip r:embed="rId4">
            <a:alphaModFix/>
          </a:blip>
          <a:srcRect b="950" l="0" r="0" t="-950"/>
          <a:stretch/>
        </p:blipFill>
        <p:spPr>
          <a:xfrm>
            <a:off x="2751475" y="643825"/>
            <a:ext cx="6435125" cy="446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3277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Important Feature in Random Forest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00" y="731475"/>
            <a:ext cx="2183137" cy="40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6275" y="554850"/>
            <a:ext cx="6687726" cy="4517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271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Feature in Gradient Boosting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45650"/>
            <a:ext cx="2167208" cy="402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3475" y="609163"/>
            <a:ext cx="6927500" cy="44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11340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Important Feature in Extreme Gradient Boosting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74463"/>
            <a:ext cx="2344015" cy="403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2500" y="530625"/>
            <a:ext cx="6387050" cy="45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13925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 of all the important Feature 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276325" y="1255250"/>
            <a:ext cx="8520600" cy="3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After compare with all of the above model, we decide to </a:t>
            </a:r>
            <a:r>
              <a:rPr lang="en" sz="2400"/>
              <a:t>eliminate</a:t>
            </a:r>
            <a:r>
              <a:rPr lang="en" sz="2400"/>
              <a:t> the following features: Alley, BsmtFinSF2,  BsmtHalfBath, , Condition2, EnclosedPorch,  MasVnrArea, MoSold, YrSold;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Re-run the model with less features;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Found out most of model perform </a:t>
            </a:r>
            <a:r>
              <a:rPr lang="en" sz="2400"/>
              <a:t>slightly</a:t>
            </a:r>
            <a:r>
              <a:rPr lang="en" sz="2400"/>
              <a:t> worse than using nearly completed features; 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15340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after reducing feature</a:t>
            </a:r>
            <a:endParaRPr/>
          </a:p>
        </p:txBody>
      </p:sp>
      <p:graphicFrame>
        <p:nvGraphicFramePr>
          <p:cNvPr id="193" name="Google Shape;193;p31"/>
          <p:cNvGraphicFramePr/>
          <p:nvPr/>
        </p:nvGraphicFramePr>
        <p:xfrm>
          <a:off x="902975" y="131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{48FDBF6B-07C9-474F-BB2F-D1B384F2F7AB}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Model</a:t>
                      </a:r>
                      <a:endParaRPr b="1" sz="16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Original Score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After reducing feature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Lasso</a:t>
                      </a:r>
                      <a:endParaRPr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/>
                        <a:t>0.9143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0.9080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Ridge</a:t>
                      </a:r>
                      <a:endParaRPr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/>
                        <a:t>0.9107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0.9042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ElasticNet</a:t>
                      </a:r>
                      <a:endParaRPr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0.9142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Random Forest</a:t>
                      </a:r>
                      <a:endParaRPr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Gradient Boosting</a:t>
                      </a:r>
                      <a:endParaRPr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0.9184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Extreme Gradient Boosting</a:t>
                      </a:r>
                      <a:endParaRPr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Manipulation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Feature Engineering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Modeling and CVs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Ensemble 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and CVs  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Lasso, Ridge and Elasicnet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RFs,  </a:t>
            </a:r>
            <a:r>
              <a:rPr lang="en"/>
              <a:t>Gradient</a:t>
            </a:r>
            <a:r>
              <a:rPr lang="en"/>
              <a:t> Boosting and Extreme Boosting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single model:		Lasso, test error 0.12</a:t>
            </a:r>
            <a:r>
              <a:rPr lang="en"/>
              <a:t>755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Lasso with TotalSF and YrBtwRemode:		0.12298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Ensemble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2954275"/>
            <a:ext cx="85206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Stacking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Models:	   Lasso + Ridge + ElasticNet + GBM + XGboost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Meta Regressor:    MLR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1393025"/>
            <a:ext cx="8520600" cy="14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Average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</a:t>
            </a:r>
            <a:r>
              <a:rPr lang="en"/>
              <a:t>Lasso + XGboost)/2     3% imp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Lasso * 0.5+ XGboost * 0.25 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 GBM * 0.25		0.11936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5125" y="1551125"/>
            <a:ext cx="4889914" cy="15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Engineering &gt; Model Selection &gt; Model Ensemble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&gt; Removing Features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better to ensemble more </a:t>
            </a:r>
            <a:r>
              <a:rPr lang="en"/>
              <a:t>diverse models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“90% of Data Scientists’ time is spending on </a:t>
            </a:r>
            <a:r>
              <a:rPr lang="en"/>
              <a:t>data </a:t>
            </a:r>
            <a:r>
              <a:rPr lang="en"/>
              <a:t>preprocessing” is True.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Data Manipulation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417800"/>
            <a:ext cx="8520600" cy="3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Check target variable: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125" y="1950850"/>
            <a:ext cx="26860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7475" y="1950850"/>
            <a:ext cx="411480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Transform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log to c</a:t>
            </a:r>
            <a:r>
              <a:rPr lang="en"/>
              <a:t>onvert  target variable to normal distribution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413" y="1941750"/>
            <a:ext cx="450532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handling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outliers                                             Remove meaningless </a:t>
            </a:r>
            <a:r>
              <a:rPr lang="en"/>
              <a:t>variables</a:t>
            </a:r>
            <a:r>
              <a:rPr lang="en"/>
              <a:t>: ID &amp; </a:t>
            </a:r>
            <a:r>
              <a:rPr lang="en"/>
              <a:t>Utilities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38" y="1846863"/>
            <a:ext cx="4257675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6550" y="2005975"/>
            <a:ext cx="1926125" cy="9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of missing data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50" y="930363"/>
            <a:ext cx="8380349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Processing of missing data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23850"/>
            <a:ext cx="8520600" cy="3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umeric Group: ["MasVnrArea", "GarageYrBlt", "TotalBsmtSF", "BsmtFinSF1", "BsmtFinSF2", "BsmtFullBath", "BsmtHalfBath", "BsmtUnfSF", "GarageArea", "GarageCars"] -&gt; fill 0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Category</a:t>
            </a:r>
            <a:r>
              <a:rPr lang="en"/>
              <a:t> Group: "BsmtCond", "BsmtQual", "BsmtFinType1", "BsmtExposure", "BsmtFinType2", "GarageType", "GarageFinish", "GarageQual", "GarageCond", "Alley", "FireplaceQu", "PoolQC", "Fence", "MiscFeature", "MasVnrType", "KitchenQual", "Exterior1st", "Exterior2nd" ---&gt; fill "None"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Special</a:t>
            </a:r>
            <a:r>
              <a:rPr lang="en"/>
              <a:t> Cases: LotFrontage ---&gt; fill median, ‘Electrical’,’MSZoning’,’KitchenQual’,’Exterior1st’,’Exterior2nd’,’SaleType’ ---&gt; fill frequent patterns</a:t>
            </a:r>
            <a:endParaRPr sz="1050">
              <a:solidFill>
                <a:srgbClr val="BA2121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Model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269225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●"/>
            </a:pPr>
            <a:r>
              <a:rPr b="1" lang="en" sz="2400">
                <a:latin typeface="Playfair Display"/>
                <a:ea typeface="Playfair Display"/>
                <a:cs typeface="Playfair Display"/>
                <a:sym typeface="Playfair Display"/>
              </a:rPr>
              <a:t>Lasso</a:t>
            </a:r>
            <a:endParaRPr b="1"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●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Ridge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●"/>
            </a:pPr>
            <a:r>
              <a:rPr b="1" lang="en" sz="2400">
                <a:latin typeface="Playfair Display"/>
                <a:ea typeface="Playfair Display"/>
                <a:cs typeface="Playfair Display"/>
                <a:sym typeface="Playfair Display"/>
              </a:rPr>
              <a:t>ElasticNet</a:t>
            </a:r>
            <a:endParaRPr b="1"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●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Random Forest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●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Gradient Boosting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●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Extreme Gradient Boosting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61225" y="19585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Regression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5582150" y="1231050"/>
            <a:ext cx="3250200" cy="3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Alphas in the range of 0 to 0.001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the GridSearvhCV to find the best lambda for Lasso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the best lambda with 0.0001052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4917"/>
            <a:ext cx="5507575" cy="4174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