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Playfair Displ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0A1AFF-F384-44DB-B73E-28F6A1093B29}">
  <a:tblStyle styleId="{4F0A1AFF-F384-44DB-B73E-28F6A1093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0f6dc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0f6dc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db5c3a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db5c3a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0f6dcf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0f6dcf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30f6dc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30f6dc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30f6dc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30f6dc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30f6dcf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30f6dcf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30f6dcf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30f6dcf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30f6dcf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30f6dcf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30f6dcf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30f6dcf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db5c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db5c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bece18c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bece18c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bece18c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bece18c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bece18c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bece18c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bece18c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bece18c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bece18c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bece18c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bece18c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bece18c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bece18c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bece18c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bece18c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bece18c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ece18c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bece18c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4a9679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4a9679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30f6dc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30f6dc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From the Orient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47400" y="1785325"/>
            <a:ext cx="7859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852000" y="3300475"/>
            <a:ext cx="7626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 House prices in Ames, Iowa with Python</a:t>
            </a:r>
            <a:endParaRPr sz="2000">
              <a:solidFill>
                <a:srgbClr val="D9EAD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806550" y="4195450"/>
            <a:ext cx="7716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Charlie Wang, Heqian Li, Weixing Yang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1463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Ridge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957125" y="959200"/>
            <a:ext cx="27477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Alphas in the range of 0.2 to 0.3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GridSearvhCV to find the best lambda for Ridge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best lambda with 0.2526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l="-750" r="750"/>
          <a:stretch/>
        </p:blipFill>
        <p:spPr>
          <a:xfrm>
            <a:off x="-109375" y="748875"/>
            <a:ext cx="5678044" cy="41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283400" y="685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Parameter &amp; CV Score for Models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65275" y="6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{4F0A1AFF-F384-44DB-B73E-28F6A1093B29}</a:tableStyleId>
              </a:tblPr>
              <a:tblGrid>
                <a:gridCol w="2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Best Parameter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Best CV Score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= 0.0001 (0~0.001)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= 0.2474 (0.2~0.3)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ElasticNet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Alpha = 0.0001(0~0.001)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L1r_ratio = 0.5333 (0.3~0.6)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0.9142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= 20 (10~20)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 = 1000 (500~1000)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 = 0.03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estimators is 3000 (1000~3000)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estimators is 3 (2,3,5)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Extreme Gradient Boosting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Shrinkage (learning rate) = 0.01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a tree = 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boosted trees are 900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83400" y="968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 in Lasso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0" y="953775"/>
            <a:ext cx="23157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850" y="610100"/>
            <a:ext cx="6283950" cy="44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13217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Ridge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831175"/>
            <a:ext cx="2525496" cy="40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700" y="732800"/>
            <a:ext cx="6119300" cy="4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685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ElasticNet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8" y="769050"/>
            <a:ext cx="25812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t="-950" b="950"/>
          <a:stretch/>
        </p:blipFill>
        <p:spPr>
          <a:xfrm>
            <a:off x="2751475" y="643825"/>
            <a:ext cx="6435125" cy="44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3277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731475"/>
            <a:ext cx="2183137" cy="4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275" y="554850"/>
            <a:ext cx="6687726" cy="45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271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 in Gradient Boosting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5650"/>
            <a:ext cx="2167208" cy="4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475" y="609163"/>
            <a:ext cx="6927500" cy="44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1134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Important Feature in Extreme Gradient Boosting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4463"/>
            <a:ext cx="2344015" cy="40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00" y="530625"/>
            <a:ext cx="6387050" cy="45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13925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all the important Feature 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276325" y="1255250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compare with all of the above model, we decide to eliminate the following features: Alley, BsmtFinSF2,  BsmtHalfBath, , Condition2, EnclosedPorch,  MasVnrArea, MoSold, YrSold;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Re-run the model with less features;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out most of model perform slightly worse than using nearly completed features;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1534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after reducing feature</a:t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902975" y="13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{4F0A1AFF-F384-44DB-B73E-28F6A1093B29}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Model</a:t>
                      </a:r>
                      <a:endParaRPr sz="16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Original Score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After reducing feature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Lasso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0.9143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Ridge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ElasticNet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Random Forest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0.8827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Gradient Boosting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Extreme Gradient Boosting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Manipulation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Engineering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Modeling and CVs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Ensemble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and CVs  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Lasso, Ridge and </a:t>
            </a:r>
            <a:r>
              <a:rPr lang="en" dirty="0" err="1"/>
              <a:t>Elasticnet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RFs,  Gradient Boosting and Extreme Boosting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Best single model:		Lasso, test error 0.12755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Lasso with </a:t>
            </a:r>
            <a:r>
              <a:rPr lang="en" dirty="0" err="1"/>
              <a:t>TotalSF</a:t>
            </a:r>
            <a:r>
              <a:rPr lang="en" dirty="0"/>
              <a:t> and </a:t>
            </a:r>
            <a:r>
              <a:rPr lang="en" dirty="0" err="1"/>
              <a:t>YrBtwRemode</a:t>
            </a:r>
            <a:r>
              <a:rPr lang="en" dirty="0"/>
              <a:t>:		0.12298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Ensemble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2954275"/>
            <a:ext cx="85206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Models:	   Lasso + Ridge + ElasticNet + GBM + XGboost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Regressor:    MLR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393025"/>
            <a:ext cx="85206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Weighted Average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(Lasso + </a:t>
            </a:r>
            <a:r>
              <a:rPr lang="en" dirty="0" err="1"/>
              <a:t>XGboost</a:t>
            </a:r>
            <a:r>
              <a:rPr lang="en" dirty="0"/>
              <a:t>)/2    0. 3% imp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Lasso * 0.5+ </a:t>
            </a:r>
            <a:r>
              <a:rPr lang="en" dirty="0" err="1"/>
              <a:t>XGboost</a:t>
            </a:r>
            <a:r>
              <a:rPr lang="en" dirty="0"/>
              <a:t> * 0.25 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dirty="0"/>
              <a:t> GBM * 0.25		0.11936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125" y="1551125"/>
            <a:ext cx="4889914" cy="1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&gt; Model Selection &gt; Model Ensemble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&gt; Removing Features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better to ensemble more diverse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Data Manipulation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Check target variable: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25" y="1950850"/>
            <a:ext cx="2686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75" y="1950850"/>
            <a:ext cx="4114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log to convert  target variable to normal distribution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13" y="1941750"/>
            <a:ext cx="45053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outliers                                             Remove meaningless variables: ID &amp; Utilities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8" y="1846863"/>
            <a:ext cx="42576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550" y="2005975"/>
            <a:ext cx="1926125" cy="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missing data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0" y="930363"/>
            <a:ext cx="838034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Processing of missing data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23850"/>
            <a:ext cx="85206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Group: ["MasVnrArea", "GarageYrBlt", "TotalBsmtSF", "BsmtFinSF1", "BsmtFinSF2", "BsmtFullBath", "BsmtHalfBath", "BsmtUnfSF", "GarageArea", "GarageCars"] -&gt; fill 0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Category Group: "BsmtCond", "BsmtQual", "BsmtFinType1", "BsmtExposure", "BsmtFinType2", "GarageType", "GarageFinish", "GarageQual", "GarageCond", "Alley", "FireplaceQu", "PoolQC", "Fence", "MiscFeature", "MasVnrType", "KitchenQual", "Exterior1st", "Exterior2nd" ---&gt; fill "None"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 Cases: LotFrontage ---&gt; fill median, ‘Electrical’,’MSZoning’,’KitchenQual’,’Exterior1st’,’Exterior2nd’,’SaleType’ ---&gt; fill frequent patterns</a:t>
            </a:r>
            <a:endParaRPr sz="10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Model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69225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 b="1">
                <a:latin typeface="Playfair Display"/>
                <a:ea typeface="Playfair Display"/>
                <a:cs typeface="Playfair Display"/>
                <a:sym typeface="Playfair Display"/>
              </a:rPr>
              <a:t>Lasso</a:t>
            </a:r>
            <a:endParaRPr sz="24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Ridge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 b="1">
                <a:latin typeface="Playfair Display"/>
                <a:ea typeface="Playfair Display"/>
                <a:cs typeface="Playfair Display"/>
                <a:sym typeface="Playfair Display"/>
              </a:rPr>
              <a:t>ElasticNet</a:t>
            </a:r>
            <a:endParaRPr sz="24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Gradient Boosting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Extreme Gradient Boosting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61225" y="19585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5582150" y="1231050"/>
            <a:ext cx="3250200" cy="3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Alphas in the range of 0 to 0.001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GridSearvhCV to find the best lambda for Lasso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best lambda with 0.0001052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917"/>
            <a:ext cx="5507575" cy="417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569</Words>
  <Application>Microsoft Macintosh PowerPoint</Application>
  <PresentationFormat>On-screen Show (16:9)</PresentationFormat>
  <Paragraphs>123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Playfair Display</vt:lpstr>
      <vt:lpstr>Arial</vt:lpstr>
      <vt:lpstr>Lato</vt:lpstr>
      <vt:lpstr>Blue &amp; Gold</vt:lpstr>
      <vt:lpstr>Team From the Orient</vt:lpstr>
      <vt:lpstr>Agenda</vt:lpstr>
      <vt:lpstr>                         Data Manipulation</vt:lpstr>
      <vt:lpstr>Log Transform</vt:lpstr>
      <vt:lpstr>Exception handling</vt:lpstr>
      <vt:lpstr>Processing of missing data</vt:lpstr>
      <vt:lpstr>Processing of missing data</vt:lpstr>
      <vt:lpstr>Used Model</vt:lpstr>
      <vt:lpstr>Lasso Regression</vt:lpstr>
      <vt:lpstr>Ridge Regression </vt:lpstr>
      <vt:lpstr>Best Parameter &amp; CV Score for Models</vt:lpstr>
      <vt:lpstr>Important Feature in Lasso</vt:lpstr>
      <vt:lpstr>Important Feature in Ridge </vt:lpstr>
      <vt:lpstr>Important Feature in ElasticNet  </vt:lpstr>
      <vt:lpstr>Important Feature in Random Forest   </vt:lpstr>
      <vt:lpstr>Important Feature in Gradient Boosting     </vt:lpstr>
      <vt:lpstr>Important Feature in Extreme Gradient Boosting      </vt:lpstr>
      <vt:lpstr>Combination of all the important Feature </vt:lpstr>
      <vt:lpstr>Result after reducing feature</vt:lpstr>
      <vt:lpstr>Predicting and CVs  </vt:lpstr>
      <vt:lpstr>Models Ensemble</vt:lpstr>
      <vt:lpstr>What We Learned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From the Orient</dc:title>
  <cp:lastModifiedBy>Qifan Wang</cp:lastModifiedBy>
  <cp:revision>2</cp:revision>
  <dcterms:modified xsi:type="dcterms:W3CDTF">2019-03-06T20:13:25Z</dcterms:modified>
</cp:coreProperties>
</file>