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2F7A-46D5-4189-83EE-A388234A3AFB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23C3-DDE0-4AF3-8E76-793FB7AE2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4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2F7A-46D5-4189-83EE-A388234A3AFB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23C3-DDE0-4AF3-8E76-793FB7AE2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3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2F7A-46D5-4189-83EE-A388234A3AFB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23C3-DDE0-4AF3-8E76-793FB7AE2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2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2F7A-46D5-4189-83EE-A388234A3AFB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23C3-DDE0-4AF3-8E76-793FB7AE2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7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2F7A-46D5-4189-83EE-A388234A3AFB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23C3-DDE0-4AF3-8E76-793FB7AE2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7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2F7A-46D5-4189-83EE-A388234A3AFB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23C3-DDE0-4AF3-8E76-793FB7AE2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9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2F7A-46D5-4189-83EE-A388234A3AFB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23C3-DDE0-4AF3-8E76-793FB7AE2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2F7A-46D5-4189-83EE-A388234A3AFB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23C3-DDE0-4AF3-8E76-793FB7AE2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2F7A-46D5-4189-83EE-A388234A3AFB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23C3-DDE0-4AF3-8E76-793FB7AE2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0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2F7A-46D5-4189-83EE-A388234A3AFB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23C3-DDE0-4AF3-8E76-793FB7AE2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5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2F7A-46D5-4189-83EE-A388234A3AFB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23C3-DDE0-4AF3-8E76-793FB7AE2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2F7A-46D5-4189-83EE-A388234A3AFB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23C3-DDE0-4AF3-8E76-793FB7AE2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9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66100" y="1971075"/>
            <a:ext cx="3824654" cy="10902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数据最初处理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Xml-&gt;</a:t>
            </a:r>
            <a:r>
              <a:rPr lang="zh-CN" altLang="en-US" dirty="0" smtClean="0"/>
              <a:t>图片路径和框的数据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48937" y="1971075"/>
            <a:ext cx="3824654" cy="10902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数据预处理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pre-&gt;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866100" y="4860281"/>
            <a:ext cx="3824654" cy="10902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训练及评估模型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dataloader</a:t>
            </a:r>
            <a:r>
              <a:rPr lang="en-US" altLang="zh-CN" dirty="0" smtClean="0"/>
              <a:t>,… )-&gt;model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48937" y="4860281"/>
            <a:ext cx="3824654" cy="10902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使用模型做预测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dataloader</a:t>
            </a:r>
            <a:r>
              <a:rPr lang="en-US" altLang="zh-CN" dirty="0" smtClean="0"/>
              <a:t>,… )-&gt;model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75020" y="1052945"/>
            <a:ext cx="3560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整体架构分析</a:t>
            </a:r>
            <a:endParaRPr lang="zh-CN" altLang="en-US" sz="4400" dirty="0"/>
          </a:p>
        </p:txBody>
      </p:sp>
      <p:sp>
        <p:nvSpPr>
          <p:cNvPr id="9" name="矩形 8"/>
          <p:cNvSpPr/>
          <p:nvPr/>
        </p:nvSpPr>
        <p:spPr>
          <a:xfrm>
            <a:off x="4210984" y="3415678"/>
            <a:ext cx="3824654" cy="10902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模型构建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图片</a:t>
            </a:r>
            <a:r>
              <a:rPr lang="en-US" altLang="zh-CN" dirty="0" smtClean="0"/>
              <a:t>-&gt;tensor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80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200" y="27709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数据预处理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4982" y="955964"/>
            <a:ext cx="525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主要涉及两个类  </a:t>
            </a:r>
            <a:r>
              <a:rPr lang="en-US" altLang="zh-CN" sz="2000" dirty="0" smtClean="0"/>
              <a:t>Dataset </a:t>
            </a:r>
            <a:r>
              <a:rPr lang="en-US" altLang="zh-CN" sz="2000" dirty="0" err="1" smtClean="0"/>
              <a:t>Dataloader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3144981" y="387927"/>
            <a:ext cx="7065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模块整体输入：</a:t>
            </a:r>
            <a:r>
              <a:rPr lang="en-US" altLang="zh-CN" sz="2000" dirty="0" smtClean="0"/>
              <a:t>.txt </a:t>
            </a:r>
            <a:r>
              <a:rPr lang="zh-CN" altLang="en-US" sz="2000" dirty="0" smtClean="0"/>
              <a:t>图片路径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xmin,ymin,xmax,ymax,n_classes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多个框则用空格隔开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25748"/>
              </p:ext>
            </p:extLst>
          </p:nvPr>
        </p:nvGraphicFramePr>
        <p:xfrm>
          <a:off x="457200" y="1306793"/>
          <a:ext cx="6419275" cy="6524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275">
                  <a:extLst>
                    <a:ext uri="{9D8B030D-6E8A-4147-A177-3AD203B41FA5}">
                      <a16:colId xmlns:a16="http://schemas.microsoft.com/office/drawing/2014/main" val="1117052331"/>
                    </a:ext>
                  </a:extLst>
                </a:gridCol>
              </a:tblGrid>
              <a:tr h="3931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CenternetDataset</a:t>
                      </a:r>
                      <a:r>
                        <a:rPr lang="en-US" altLang="zh-CN" dirty="0" smtClean="0"/>
                        <a:t>(Dataset)   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1953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__</a:t>
                      </a:r>
                      <a:r>
                        <a:rPr lang="en-US" altLang="zh-CN" dirty="0" err="1" smtClean="0"/>
                        <a:t>init</a:t>
                      </a:r>
                      <a:r>
                        <a:rPr lang="en-US" altLang="zh-CN" dirty="0" smtClean="0"/>
                        <a:t>__(</a:t>
                      </a:r>
                      <a:r>
                        <a:rPr lang="en-US" altLang="zh-CN" dirty="0" err="1" smtClean="0"/>
                        <a:t>self,train_lines,input_shape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n_classes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is_train</a:t>
                      </a:r>
                      <a:r>
                        <a:rPr lang="en-US" altLang="zh-CN" dirty="0" smtClean="0"/>
                        <a:t> ):</a:t>
                      </a:r>
                    </a:p>
                    <a:p>
                      <a:r>
                        <a:rPr lang="en-US" altLang="zh-CN" dirty="0" err="1" smtClean="0"/>
                        <a:t>train_lines</a:t>
                      </a:r>
                      <a:r>
                        <a:rPr lang="en-US" altLang="zh-CN" dirty="0" smtClean="0"/>
                        <a:t>: [‘line’, ‘line’ , ‘line’,… ]</a:t>
                      </a:r>
                    </a:p>
                    <a:p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input_shape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网络输入的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h,w,c</a:t>
                      </a:r>
                      <a:endParaRPr lang="en-US" altLang="zh-C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Is_train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True or False</a:t>
                      </a:r>
                    </a:p>
                    <a:p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output_shape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128,128,3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1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get_random_data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(self, line,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input_shape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,…):-&gt;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img:ndarray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target:ndarray</a:t>
                      </a:r>
                      <a:endParaRPr lang="en-US" altLang="zh-C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可共享代码 与网络类型不耦合</a:t>
                      </a:r>
                      <a:endParaRPr lang="en-US" altLang="zh-C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line: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000005.jpg 263,211,324,339,8 165,264,253,372,8’</a:t>
                      </a:r>
                    </a:p>
                    <a:p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input_shape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网络输入的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h,w</a:t>
                      </a:r>
                      <a:endParaRPr lang="en-US" altLang="zh-C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Img:ndarray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shape(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h,w,c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Target:[[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xm,ym,xa,ya,class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],[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xm,ym,xa,ya,class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 shape(*,5)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5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getitem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 index):-&gt;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img:ndarray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target:ndarray</a:t>
                      </a:r>
                      <a:endParaRPr lang="en-US" altLang="zh-C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需要调用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get_random_data</a:t>
                      </a:r>
                      <a:endParaRPr lang="en-US" altLang="zh-C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Img.shape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c,h,w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batch_hm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out_h,out_w,n_classes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#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热力图</a:t>
                      </a:r>
                      <a:endParaRPr lang="en-US" altLang="zh-C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batch_wh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out_h,out_w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2)#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宽高</a:t>
                      </a:r>
                      <a:endParaRPr lang="en-US" altLang="zh-C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batch_reg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out_h,out_w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2)#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中心点</a:t>
                      </a:r>
                      <a:endParaRPr lang="en-US" altLang="zh-C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batch_reg_mask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out_h,out_w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)#</a:t>
                      </a:r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中心点存在的地方为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4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__(self):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return </a:t>
                      </a:r>
                      <a:r>
                        <a:rPr lang="en-US" altLang="zh-CN" sz="18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self.train_lines</a:t>
                      </a:r>
                      <a:r>
                        <a:rPr lang="en-US" altLang="zh-CN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4453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18654"/>
              </p:ext>
            </p:extLst>
          </p:nvPr>
        </p:nvGraphicFramePr>
        <p:xfrm>
          <a:off x="6990974" y="1306793"/>
          <a:ext cx="514656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66">
                  <a:extLst>
                    <a:ext uri="{9D8B030D-6E8A-4147-A177-3AD203B41FA5}">
                      <a16:colId xmlns:a16="http://schemas.microsoft.com/office/drawing/2014/main" val="3539754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DataLoader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4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__</a:t>
                      </a:r>
                      <a:r>
                        <a:rPr lang="en-US" altLang="zh-CN" dirty="0" err="1" smtClean="0"/>
                        <a:t>init</a:t>
                      </a:r>
                      <a:r>
                        <a:rPr lang="en-US" altLang="zh-CN" dirty="0" smtClean="0"/>
                        <a:t>__(dataset, </a:t>
                      </a:r>
                      <a:r>
                        <a:rPr lang="en-US" altLang="zh-CN" dirty="0" err="1" smtClean="0"/>
                        <a:t>batch_size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8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 batch in </a:t>
                      </a:r>
                      <a:r>
                        <a:rPr lang="en-US" altLang="zh-CN" dirty="0" err="1" smtClean="0"/>
                        <a:t>dataloader</a:t>
                      </a:r>
                      <a:r>
                        <a:rPr lang="en-US" altLang="zh-CN" dirty="0" smtClean="0"/>
                        <a:t>:</a:t>
                      </a:r>
                    </a:p>
                    <a:p>
                      <a:r>
                        <a:rPr lang="en-US" altLang="zh-CN" dirty="0" smtClean="0"/>
                        <a:t>      #</a:t>
                      </a:r>
                      <a:r>
                        <a:rPr lang="zh-CN" altLang="en-US" dirty="0" smtClean="0"/>
                        <a:t>这是</a:t>
                      </a:r>
                      <a:r>
                        <a:rPr lang="en-US" altLang="zh-CN" dirty="0" err="1" smtClean="0"/>
                        <a:t>dataset.getitem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zh-CN" altLang="en-US" baseline="0" dirty="0" smtClean="0"/>
                        <a:t>的输出 叠加了</a:t>
                      </a:r>
                      <a:r>
                        <a:rPr lang="en-US" altLang="zh-CN" baseline="0" dirty="0" smtClean="0"/>
                        <a:t>batch</a:t>
                      </a:r>
                      <a:r>
                        <a:rPr lang="zh-CN" altLang="en-US" baseline="0" dirty="0" smtClean="0"/>
                        <a:t>次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    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hm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reg_mask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65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02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0292" y="448408"/>
            <a:ext cx="3542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网络构建 </a:t>
            </a:r>
            <a:r>
              <a:rPr lang="en-US" altLang="zh-CN" sz="2000" dirty="0" smtClean="0">
                <a:solidFill>
                  <a:srgbClr val="FF0000"/>
                </a:solidFill>
              </a:rPr>
              <a:t>Centernet_ResNet50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41167"/>
              </p:ext>
            </p:extLst>
          </p:nvPr>
        </p:nvGraphicFramePr>
        <p:xfrm>
          <a:off x="278149" y="932892"/>
          <a:ext cx="347404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44">
                  <a:extLst>
                    <a:ext uri="{9D8B030D-6E8A-4147-A177-3AD203B41FA5}">
                      <a16:colId xmlns:a16="http://schemas.microsoft.com/office/drawing/2014/main" val="2926891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Bottleneck(</a:t>
                      </a:r>
                      <a:r>
                        <a:rPr lang="en-US" altLang="zh-CN" dirty="0" err="1" smtClean="0"/>
                        <a:t>nn.Module</a:t>
                      </a:r>
                      <a:r>
                        <a:rPr lang="en-US" altLang="zh-CN" dirty="0" smtClean="0"/>
                        <a:t>)</a:t>
                      </a:r>
                    </a:p>
                    <a:p>
                      <a:r>
                        <a:rPr lang="en-US" altLang="zh-CN" dirty="0" smtClean="0"/>
                        <a:t>expansion =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3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__</a:t>
                      </a:r>
                      <a:r>
                        <a:rPr lang="en-US" altLang="zh-CN" dirty="0" err="1" smtClean="0"/>
                        <a:t>init</a:t>
                      </a:r>
                      <a:r>
                        <a:rPr lang="en-US" altLang="zh-CN" dirty="0" smtClean="0"/>
                        <a:t>__(self, </a:t>
                      </a:r>
                      <a:r>
                        <a:rPr lang="en-US" altLang="zh-CN" dirty="0" err="1" smtClean="0"/>
                        <a:t>in_c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out_c</a:t>
                      </a:r>
                      <a:r>
                        <a:rPr lang="en-US" altLang="zh-CN" dirty="0" smtClean="0"/>
                        <a:t>, stride=1,</a:t>
                      </a:r>
                    </a:p>
                    <a:p>
                      <a:r>
                        <a:rPr lang="en-US" altLang="zh-CN" dirty="0" err="1" smtClean="0"/>
                        <a:t>downsample</a:t>
                      </a:r>
                      <a:r>
                        <a:rPr lang="en-US" altLang="zh-CN" dirty="0" smtClean="0"/>
                        <a:t>=None)</a:t>
                      </a:r>
                    </a:p>
                    <a:p>
                      <a:r>
                        <a:rPr lang="en-US" altLang="zh-CN" dirty="0" err="1" smtClean="0"/>
                        <a:t>In_c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out_c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int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conv1x1(</a:t>
                      </a:r>
                      <a:r>
                        <a:rPr lang="en-US" altLang="zh-CN" baseline="0" dirty="0" err="1" smtClean="0"/>
                        <a:t>in_c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out_c</a:t>
                      </a:r>
                      <a:r>
                        <a:rPr lang="en-US" altLang="zh-CN" baseline="0" dirty="0" smtClean="0"/>
                        <a:t>)+</a:t>
                      </a:r>
                      <a:r>
                        <a:rPr lang="en-US" altLang="zh-CN" baseline="0" dirty="0" err="1" smtClean="0"/>
                        <a:t>bn+relu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conv3X3(</a:t>
                      </a:r>
                      <a:r>
                        <a:rPr lang="en-US" altLang="zh-CN" baseline="0" dirty="0" err="1" smtClean="0"/>
                        <a:t>out_c,out_c</a:t>
                      </a:r>
                      <a:r>
                        <a:rPr lang="en-US" altLang="zh-CN" baseline="0" dirty="0" smtClean="0"/>
                        <a:t>) +</a:t>
                      </a:r>
                      <a:r>
                        <a:rPr lang="en-US" altLang="zh-CN" baseline="0" dirty="0" err="1" smtClean="0"/>
                        <a:t>bn+relu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conv1X1(</a:t>
                      </a:r>
                      <a:r>
                        <a:rPr lang="en-US" altLang="zh-CN" baseline="0" dirty="0" err="1" smtClean="0"/>
                        <a:t>out_c,out_c</a:t>
                      </a:r>
                      <a:r>
                        <a:rPr lang="en-US" altLang="zh-CN" baseline="0" dirty="0" smtClean="0"/>
                        <a:t>*expansion)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+</a:t>
                      </a:r>
                      <a:r>
                        <a:rPr lang="en-US" altLang="zh-CN" baseline="0" dirty="0" err="1" smtClean="0"/>
                        <a:t>bn+relu</a:t>
                      </a:r>
                      <a:endParaRPr lang="en-US" altLang="zh-CN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err="1" smtClean="0"/>
                        <a:t>downsample</a:t>
                      </a:r>
                      <a:r>
                        <a:rPr lang="en-US" altLang="zh-CN" baseline="0" dirty="0" smtClean="0"/>
                        <a:t> = </a:t>
                      </a:r>
                      <a:r>
                        <a:rPr lang="en-US" altLang="zh-CN" baseline="0" dirty="0" err="1" smtClean="0"/>
                        <a:t>downsample</a:t>
                      </a:r>
                      <a:endParaRPr lang="en-US" altLang="zh-CN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70522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07426"/>
              </p:ext>
            </p:extLst>
          </p:nvPr>
        </p:nvGraphicFramePr>
        <p:xfrm>
          <a:off x="5454589" y="-307929"/>
          <a:ext cx="6554952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4952">
                  <a:extLst>
                    <a:ext uri="{9D8B030D-6E8A-4147-A177-3AD203B41FA5}">
                      <a16:colId xmlns:a16="http://schemas.microsoft.com/office/drawing/2014/main" val="52736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Resnet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nn.Module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__</a:t>
                      </a:r>
                      <a:r>
                        <a:rPr lang="en-US" altLang="zh-CN" dirty="0" err="1" smtClean="0"/>
                        <a:t>init</a:t>
                      </a:r>
                      <a:r>
                        <a:rPr lang="en-US" altLang="zh-CN" dirty="0" smtClean="0"/>
                        <a:t>__(self, block, layers, </a:t>
                      </a:r>
                      <a:r>
                        <a:rPr lang="en-US" altLang="zh-CN" dirty="0" err="1" smtClean="0"/>
                        <a:t>n_classes</a:t>
                      </a:r>
                      <a:r>
                        <a:rPr lang="en-US" altLang="zh-CN" dirty="0" smtClean="0"/>
                        <a:t>):</a:t>
                      </a:r>
                    </a:p>
                    <a:p>
                      <a:r>
                        <a:rPr lang="en-US" altLang="zh-CN" dirty="0" smtClean="0"/>
                        <a:t>block: Bottleneck</a:t>
                      </a:r>
                      <a:r>
                        <a:rPr lang="zh-CN" altLang="en-US" dirty="0" smtClean="0"/>
                        <a:t>类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layers:</a:t>
                      </a:r>
                      <a:r>
                        <a:rPr lang="zh-CN" altLang="en-US" dirty="0" smtClean="0"/>
                        <a:t>每一层有多少</a:t>
                      </a:r>
                      <a:r>
                        <a:rPr lang="en-US" altLang="zh-CN" dirty="0" smtClean="0"/>
                        <a:t>block</a:t>
                      </a:r>
                    </a:p>
                    <a:p>
                      <a:r>
                        <a:rPr lang="en-US" altLang="zh-CN" dirty="0" err="1" smtClean="0"/>
                        <a:t>self.inplanes</a:t>
                      </a:r>
                      <a:r>
                        <a:rPr lang="en-US" altLang="zh-CN" baseline="0" dirty="0" smtClean="0"/>
                        <a:t> = 64</a:t>
                      </a:r>
                      <a:r>
                        <a:rPr lang="zh-CN" altLang="en-US" baseline="0" dirty="0" smtClean="0"/>
                        <a:t>默认第一个卷积输出是</a:t>
                      </a:r>
                      <a:r>
                        <a:rPr lang="en-US" altLang="zh-CN" baseline="0" dirty="0" smtClean="0"/>
                        <a:t>64</a:t>
                      </a:r>
                      <a:r>
                        <a:rPr lang="zh-CN" altLang="en-US" baseline="0" dirty="0" smtClean="0"/>
                        <a:t>通道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Conv1(3,64,k_size=7,stride=2,pad=3)</a:t>
                      </a:r>
                    </a:p>
                    <a:p>
                      <a:r>
                        <a:rPr lang="en-US" altLang="zh-CN" baseline="0" dirty="0" smtClean="0"/>
                        <a:t>Bn1+relu+MaxPool2d(</a:t>
                      </a:r>
                      <a:r>
                        <a:rPr lang="en-US" altLang="zh-CN" baseline="0" dirty="0" err="1" smtClean="0"/>
                        <a:t>k_size</a:t>
                      </a:r>
                      <a:r>
                        <a:rPr lang="en-US" altLang="zh-CN" baseline="0" dirty="0" smtClean="0"/>
                        <a:t>=3,stride=2,pad=1)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8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make_layer</a:t>
                      </a:r>
                      <a:r>
                        <a:rPr lang="en-US" altLang="zh-CN" dirty="0" smtClean="0"/>
                        <a:t>(self, </a:t>
                      </a:r>
                      <a:r>
                        <a:rPr lang="en-US" altLang="zh-CN" dirty="0" err="1" smtClean="0"/>
                        <a:t>block,planes,blocks,stride</a:t>
                      </a:r>
                      <a:r>
                        <a:rPr lang="en-US" altLang="zh-CN" dirty="0" smtClean="0"/>
                        <a:t>=1):</a:t>
                      </a:r>
                    </a:p>
                    <a:p>
                      <a:r>
                        <a:rPr lang="en-US" altLang="zh-CN" dirty="0" smtClean="0"/>
                        <a:t>#plane*4</a:t>
                      </a:r>
                      <a:r>
                        <a:rPr lang="zh-CN" altLang="en-US" dirty="0" smtClean="0"/>
                        <a:t>为</a:t>
                      </a:r>
                      <a:r>
                        <a:rPr lang="en-US" altLang="zh-CN" dirty="0" smtClean="0"/>
                        <a:t>block</a:t>
                      </a:r>
                      <a:r>
                        <a:rPr lang="zh-CN" altLang="en-US" dirty="0" smtClean="0"/>
                        <a:t>输出，</a:t>
                      </a:r>
                      <a:r>
                        <a:rPr lang="en-US" altLang="zh-CN" dirty="0" err="1" smtClean="0"/>
                        <a:t>self.inplanes</a:t>
                      </a:r>
                      <a:r>
                        <a:rPr lang="zh-CN" altLang="en-US" dirty="0" smtClean="0"/>
                        <a:t>为</a:t>
                      </a:r>
                      <a:r>
                        <a:rPr lang="en-US" altLang="zh-CN" dirty="0" smtClean="0"/>
                        <a:t>block</a:t>
                      </a:r>
                      <a:r>
                        <a:rPr lang="zh-CN" altLang="en-US" dirty="0" smtClean="0"/>
                        <a:t>输入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block: Bottleneck</a:t>
                      </a:r>
                      <a:r>
                        <a:rPr lang="zh-CN" altLang="en-US" dirty="0" smtClean="0"/>
                        <a:t>类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planes :</a:t>
                      </a:r>
                      <a:r>
                        <a:rPr lang="zh-CN" altLang="en-US" dirty="0" smtClean="0"/>
                        <a:t>该</a:t>
                      </a:r>
                      <a:r>
                        <a:rPr lang="en-US" altLang="zh-CN" dirty="0" smtClean="0"/>
                        <a:t>layer</a:t>
                      </a:r>
                      <a:r>
                        <a:rPr lang="zh-CN" altLang="en-US" dirty="0" smtClean="0"/>
                        <a:t>的输入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blocks:</a:t>
                      </a:r>
                      <a:r>
                        <a:rPr lang="zh-CN" altLang="en-US" dirty="0" smtClean="0"/>
                        <a:t>总共堆叠多少</a:t>
                      </a:r>
                      <a:r>
                        <a:rPr lang="en-US" altLang="zh-CN" dirty="0" smtClean="0"/>
                        <a:t>block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If</a:t>
                      </a:r>
                      <a:r>
                        <a:rPr lang="en-US" altLang="zh-CN" baseline="0" dirty="0" smtClean="0"/>
                        <a:t> stride!=1 or </a:t>
                      </a:r>
                      <a:r>
                        <a:rPr lang="en-US" altLang="zh-CN" baseline="0" dirty="0" err="1" smtClean="0"/>
                        <a:t>self.inplanes</a:t>
                      </a:r>
                      <a:r>
                        <a:rPr lang="en-US" altLang="zh-CN" baseline="0" dirty="0" smtClean="0"/>
                        <a:t>!=planes*expansion#</a:t>
                      </a:r>
                      <a:r>
                        <a:rPr lang="zh-CN" altLang="en-US" baseline="0" dirty="0" smtClean="0"/>
                        <a:t>说明是第一个块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conv1x1(</a:t>
                      </a:r>
                      <a:r>
                        <a:rPr lang="en-US" altLang="zh-CN" baseline="0" dirty="0" err="1" smtClean="0"/>
                        <a:t>self.inplanes,planes</a:t>
                      </a:r>
                      <a:r>
                        <a:rPr lang="en-US" altLang="zh-CN" baseline="0" dirty="0" smtClean="0"/>
                        <a:t>*</a:t>
                      </a:r>
                      <a:r>
                        <a:rPr lang="en-US" altLang="zh-CN" baseline="0" dirty="0" err="1" smtClean="0"/>
                        <a:t>expansion,stride</a:t>
                      </a:r>
                      <a:r>
                        <a:rPr lang="en-US" altLang="zh-CN" baseline="0" dirty="0" smtClean="0"/>
                        <a:t>=stride)+</a:t>
                      </a:r>
                      <a:r>
                        <a:rPr lang="en-US" altLang="zh-CN" baseline="0" dirty="0" err="1" smtClean="0"/>
                        <a:t>bn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dirty="0" err="1" smtClean="0"/>
                        <a:t>Layer_list.append</a:t>
                      </a:r>
                      <a:r>
                        <a:rPr lang="en-US" altLang="zh-CN" dirty="0" smtClean="0"/>
                        <a:t>(block(</a:t>
                      </a:r>
                      <a:r>
                        <a:rPr lang="en-US" altLang="zh-CN" dirty="0" err="1" smtClean="0"/>
                        <a:t>self.inplanes,plane,stride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stride</a:t>
                      </a:r>
                      <a:r>
                        <a:rPr lang="en-US" altLang="zh-CN" baseline="0" dirty="0" err="1" smtClean="0"/>
                        <a:t>,downsample</a:t>
                      </a:r>
                      <a:r>
                        <a:rPr lang="en-US" altLang="zh-CN" dirty="0" smtClean="0"/>
                        <a:t>))</a:t>
                      </a:r>
                    </a:p>
                    <a:p>
                      <a:r>
                        <a:rPr lang="en-US" altLang="zh-CN" dirty="0" err="1" smtClean="0"/>
                        <a:t>self.inplanes</a:t>
                      </a:r>
                      <a:r>
                        <a:rPr lang="en-US" altLang="zh-CN" dirty="0" smtClean="0"/>
                        <a:t>=planes*expansion</a:t>
                      </a:r>
                    </a:p>
                    <a:p>
                      <a:r>
                        <a:rPr lang="en-US" altLang="zh-CN" dirty="0" err="1" smtClean="0"/>
                        <a:t>Layer_list.appennd</a:t>
                      </a:r>
                      <a:r>
                        <a:rPr lang="en-US" altLang="zh-CN" dirty="0" smtClean="0"/>
                        <a:t>(block(</a:t>
                      </a:r>
                      <a:r>
                        <a:rPr lang="en-US" altLang="zh-CN" dirty="0" err="1" smtClean="0"/>
                        <a:t>self.inplanes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planes,stride</a:t>
                      </a:r>
                      <a:r>
                        <a:rPr lang="en-US" altLang="zh-CN" dirty="0" smtClean="0"/>
                        <a:t>=1))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1034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47939"/>
              </p:ext>
            </p:extLst>
          </p:nvPr>
        </p:nvGraphicFramePr>
        <p:xfrm>
          <a:off x="278149" y="4269151"/>
          <a:ext cx="38441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146">
                  <a:extLst>
                    <a:ext uri="{9D8B030D-6E8A-4147-A177-3AD203B41FA5}">
                      <a16:colId xmlns:a16="http://schemas.microsoft.com/office/drawing/2014/main" val="633077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Conv1x1(</a:t>
                      </a:r>
                      <a:r>
                        <a:rPr lang="en-US" altLang="zh-CN" dirty="0" err="1" smtClean="0"/>
                        <a:t>in_c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out_c,stride</a:t>
                      </a:r>
                      <a:r>
                        <a:rPr lang="en-US" altLang="zh-CN" dirty="0" smtClean="0"/>
                        <a:t>=1)=</a:t>
                      </a:r>
                    </a:p>
                    <a:p>
                      <a:r>
                        <a:rPr lang="en-US" altLang="zh-CN" dirty="0" smtClean="0"/>
                        <a:t>nn.Conv2d(</a:t>
                      </a:r>
                      <a:r>
                        <a:rPr lang="en-US" altLang="zh-CN" dirty="0" err="1" smtClean="0"/>
                        <a:t>in_c,out_c,stride</a:t>
                      </a:r>
                      <a:r>
                        <a:rPr lang="en-US" altLang="zh-CN" dirty="0" smtClean="0"/>
                        <a:t>=stride,</a:t>
                      </a:r>
                    </a:p>
                    <a:p>
                      <a:r>
                        <a:rPr lang="en-US" altLang="zh-CN" dirty="0" err="1" smtClean="0"/>
                        <a:t>kernel_size</a:t>
                      </a:r>
                      <a:r>
                        <a:rPr lang="en-US" altLang="zh-CN" dirty="0" smtClean="0"/>
                        <a:t>=1,bias=False)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969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06389"/>
              </p:ext>
            </p:extLst>
          </p:nvPr>
        </p:nvGraphicFramePr>
        <p:xfrm>
          <a:off x="278149" y="5298805"/>
          <a:ext cx="375740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403">
                  <a:extLst>
                    <a:ext uri="{9D8B030D-6E8A-4147-A177-3AD203B41FA5}">
                      <a16:colId xmlns:a16="http://schemas.microsoft.com/office/drawing/2014/main" val="633077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Conv3x3(</a:t>
                      </a:r>
                      <a:r>
                        <a:rPr lang="en-US" altLang="zh-CN" dirty="0" err="1" smtClean="0"/>
                        <a:t>in_c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out_c,stride</a:t>
                      </a:r>
                      <a:r>
                        <a:rPr lang="en-US" altLang="zh-CN" dirty="0" smtClean="0"/>
                        <a:t>=1,dilation=1)=</a:t>
                      </a:r>
                    </a:p>
                    <a:p>
                      <a:r>
                        <a:rPr lang="en-US" altLang="zh-CN" dirty="0" smtClean="0"/>
                        <a:t>nn.Conv2d(</a:t>
                      </a:r>
                      <a:r>
                        <a:rPr lang="en-US" altLang="zh-CN" dirty="0" err="1" smtClean="0"/>
                        <a:t>in_c,out_c</a:t>
                      </a:r>
                      <a:r>
                        <a:rPr lang="en-US" altLang="zh-CN" dirty="0" smtClean="0"/>
                        <a:t>,</a:t>
                      </a:r>
                    </a:p>
                    <a:p>
                      <a:r>
                        <a:rPr lang="en-US" altLang="zh-CN" dirty="0" smtClean="0"/>
                        <a:t>stride=</a:t>
                      </a:r>
                      <a:r>
                        <a:rPr lang="en-US" altLang="zh-CN" dirty="0" err="1" smtClean="0"/>
                        <a:t>stride,kernel_size</a:t>
                      </a:r>
                      <a:r>
                        <a:rPr lang="en-US" altLang="zh-CN" dirty="0" smtClean="0"/>
                        <a:t>=3,</a:t>
                      </a:r>
                    </a:p>
                    <a:p>
                      <a:r>
                        <a:rPr lang="en-US" altLang="zh-CN" dirty="0" smtClean="0"/>
                        <a:t>padding=</a:t>
                      </a:r>
                      <a:r>
                        <a:rPr lang="en-US" altLang="zh-CN" dirty="0" err="1" smtClean="0"/>
                        <a:t>dilation,bias</a:t>
                      </a:r>
                      <a:r>
                        <a:rPr lang="en-US" altLang="zh-CN" dirty="0" smtClean="0"/>
                        <a:t>=False)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9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03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715" y="272561"/>
            <a:ext cx="4932484" cy="291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----------------------------------------------------------------</a:t>
            </a:r>
            <a:endParaRPr lang="en-US" altLang="zh-CN" sz="1000" dirty="0"/>
          </a:p>
          <a:p>
            <a:r>
              <a:rPr lang="en-US" altLang="zh-CN" sz="1000" dirty="0"/>
              <a:t>        Layer (type)               Output Shape         </a:t>
            </a:r>
            <a:r>
              <a:rPr lang="en-US" altLang="zh-CN" sz="1000" dirty="0" err="1"/>
              <a:t>Param</a:t>
            </a:r>
            <a:r>
              <a:rPr lang="en-US" altLang="zh-CN" sz="1000" dirty="0"/>
              <a:t> # </a:t>
            </a:r>
          </a:p>
          <a:p>
            <a:r>
              <a:rPr lang="en-US" altLang="zh-CN" sz="1000" dirty="0"/>
              <a:t>================================================================</a:t>
            </a:r>
          </a:p>
          <a:p>
            <a:r>
              <a:rPr lang="en-US" altLang="zh-CN" sz="1000" dirty="0"/>
              <a:t>            Conv2d-1          [3, 64, 256, 256]           9,408 </a:t>
            </a:r>
          </a:p>
          <a:p>
            <a:r>
              <a:rPr lang="en-US" altLang="zh-CN" sz="1000" dirty="0"/>
              <a:t>       BatchNorm2d-2          [3, 64, 256, 256]             128 </a:t>
            </a:r>
          </a:p>
          <a:p>
            <a:r>
              <a:rPr lang="en-US" altLang="zh-CN" sz="1000" dirty="0"/>
              <a:t>              ReLU-3          [3, 64, 256, 256]               0 </a:t>
            </a:r>
          </a:p>
          <a:p>
            <a:r>
              <a:rPr lang="en-US" altLang="zh-CN" sz="1000" dirty="0"/>
              <a:t>         MaxPool2d-4          [3, 64, 128, 128]               0 </a:t>
            </a:r>
          </a:p>
          <a:p>
            <a:r>
              <a:rPr lang="en-US" altLang="zh-CN" sz="1000" dirty="0"/>
              <a:t>            Conv2d-5          [3, 64, 128, 128]           4,096 </a:t>
            </a:r>
          </a:p>
          <a:p>
            <a:r>
              <a:rPr lang="en-US" altLang="zh-CN" sz="1000" dirty="0"/>
              <a:t>       BatchNorm2d-6          [3, 64, 128, 128]             128 </a:t>
            </a:r>
          </a:p>
          <a:p>
            <a:r>
              <a:rPr lang="en-US" altLang="zh-CN" sz="1000" dirty="0"/>
              <a:t>              ReLU-7          [3, 64, 128, 128]               0 </a:t>
            </a:r>
          </a:p>
          <a:p>
            <a:r>
              <a:rPr lang="en-US" altLang="zh-CN" sz="1000" dirty="0"/>
              <a:t>            Conv2d-8          [3, 64, 128, 128]          36,864 </a:t>
            </a:r>
          </a:p>
          <a:p>
            <a:r>
              <a:rPr lang="en-US" altLang="zh-CN" sz="1000" dirty="0"/>
              <a:t>       BatchNorm2d-9          [3, 64, 128, 128]             128 </a:t>
            </a:r>
          </a:p>
          <a:p>
            <a:r>
              <a:rPr lang="en-US" altLang="zh-CN" sz="1000" dirty="0"/>
              <a:t>             ReLU-10          [3, 64, 128, 128]               0 </a:t>
            </a:r>
          </a:p>
          <a:p>
            <a:r>
              <a:rPr lang="en-US" altLang="zh-CN" sz="1000" dirty="0"/>
              <a:t>           Conv2d-11         [3, 256, 128, 128]          16,384 </a:t>
            </a:r>
          </a:p>
          <a:p>
            <a:r>
              <a:rPr lang="en-US" altLang="zh-CN" sz="1000" dirty="0"/>
              <a:t>      BatchNorm2d-12         [3, 256, 128, 128]             512 </a:t>
            </a:r>
          </a:p>
          <a:p>
            <a:r>
              <a:rPr lang="en-US" altLang="zh-CN" sz="1000" dirty="0"/>
              <a:t>           Conv2d-13         [3, 256, 128, 128]          16,384 </a:t>
            </a:r>
          </a:p>
          <a:p>
            <a:r>
              <a:rPr lang="en-US" altLang="zh-CN" sz="1000" dirty="0"/>
              <a:t>      BatchNorm2d-14         [3, 256, 128, 128]             512 </a:t>
            </a:r>
          </a:p>
          <a:p>
            <a:r>
              <a:rPr lang="en-US" altLang="zh-CN" sz="1000" dirty="0"/>
              <a:t>             ReLU-15         [3, 256, 128, 128]               0 </a:t>
            </a:r>
          </a:p>
          <a:p>
            <a:r>
              <a:rPr lang="en-US" altLang="zh-CN" sz="1000" dirty="0"/>
              <a:t>       Bottleneck-16         [3, 256, 128, 128]               0 </a:t>
            </a:r>
          </a:p>
          <a:p>
            <a:r>
              <a:rPr lang="en-US" altLang="zh-CN" sz="1000" dirty="0"/>
              <a:t>           Conv2d-17          [3, 64, 128, 128]          16,384 </a:t>
            </a:r>
          </a:p>
          <a:p>
            <a:r>
              <a:rPr lang="en-US" altLang="zh-CN" sz="1000" dirty="0"/>
              <a:t>      BatchNorm2d-18          [3, 64, 128, 128]             128 </a:t>
            </a:r>
          </a:p>
          <a:p>
            <a:r>
              <a:rPr lang="en-US" altLang="zh-CN" sz="1000" dirty="0"/>
              <a:t>             ReLU-19          [3, 64, 128, 128]               0 </a:t>
            </a:r>
          </a:p>
          <a:p>
            <a:r>
              <a:rPr lang="en-US" altLang="zh-CN" sz="1000" dirty="0"/>
              <a:t>           Conv2d-20          [3, 64, 128, 128]          36,864 </a:t>
            </a:r>
          </a:p>
          <a:p>
            <a:r>
              <a:rPr lang="en-US" altLang="zh-CN" sz="1000" dirty="0"/>
              <a:t>      BatchNorm2d-21          [3, 64, 128, 128]             128 </a:t>
            </a:r>
          </a:p>
          <a:p>
            <a:r>
              <a:rPr lang="en-US" altLang="zh-CN" sz="1000" dirty="0"/>
              <a:t>             ReLU-22          [3, 64, 128, 128]               0 </a:t>
            </a:r>
          </a:p>
          <a:p>
            <a:r>
              <a:rPr lang="en-US" altLang="zh-CN" sz="1000" dirty="0"/>
              <a:t>           Conv2d-23         [3, 256, 128, 128]          16,384 </a:t>
            </a:r>
          </a:p>
          <a:p>
            <a:r>
              <a:rPr lang="en-US" altLang="zh-CN" sz="1000" dirty="0"/>
              <a:t>      BatchNorm2d-24         [3, 256, 128, 128]             512 </a:t>
            </a:r>
          </a:p>
          <a:p>
            <a:r>
              <a:rPr lang="en-US" altLang="zh-CN" sz="1000" dirty="0"/>
              <a:t>             ReLU-25         [3, 256, 128, 128]               0 </a:t>
            </a:r>
          </a:p>
          <a:p>
            <a:r>
              <a:rPr lang="en-US" altLang="zh-CN" sz="1000" dirty="0"/>
              <a:t>       Bottleneck-26         [3, 256, 128, 128]               0 </a:t>
            </a:r>
          </a:p>
          <a:p>
            <a:r>
              <a:rPr lang="en-US" altLang="zh-CN" sz="1000" dirty="0"/>
              <a:t>           Conv2d-27          [3, 64, 128, 128]          16,384 </a:t>
            </a:r>
          </a:p>
          <a:p>
            <a:r>
              <a:rPr lang="en-US" altLang="zh-CN" sz="1000" dirty="0"/>
              <a:t>      BatchNorm2d-28          [3, 64, 128, 128]             128 </a:t>
            </a:r>
          </a:p>
          <a:p>
            <a:r>
              <a:rPr lang="en-US" altLang="zh-CN" sz="1000" dirty="0"/>
              <a:t>             ReLU-29          [3, 64, 128, 128]               0</a:t>
            </a:r>
          </a:p>
          <a:p>
            <a:r>
              <a:rPr lang="en-US" altLang="zh-CN" sz="1000" dirty="0"/>
              <a:t>           Conv2d-30          [3, 64, 128, 128]          36,864</a:t>
            </a:r>
          </a:p>
          <a:p>
            <a:r>
              <a:rPr lang="en-US" altLang="zh-CN" sz="1000" dirty="0"/>
              <a:t>      BatchNorm2d-31          [3, 64, 128, 128]             128</a:t>
            </a:r>
          </a:p>
          <a:p>
            <a:r>
              <a:rPr lang="en-US" altLang="zh-CN" sz="1000" dirty="0"/>
              <a:t>             ReLU-32          [3, 64, 128, 128]               0</a:t>
            </a:r>
          </a:p>
          <a:p>
            <a:r>
              <a:rPr lang="en-US" altLang="zh-CN" sz="1000" dirty="0"/>
              <a:t>           Conv2d-33         [3, 256, 128, 128]          16,384</a:t>
            </a:r>
          </a:p>
          <a:p>
            <a:r>
              <a:rPr lang="en-US" altLang="zh-CN" sz="1000" dirty="0"/>
              <a:t>      BatchNorm2d-34         [3, 256, 128, 128]             512</a:t>
            </a:r>
          </a:p>
          <a:p>
            <a:r>
              <a:rPr lang="en-US" altLang="zh-CN" sz="1000" dirty="0"/>
              <a:t>             ReLU-35         [3, 256, 128, 128]               0</a:t>
            </a:r>
          </a:p>
          <a:p>
            <a:r>
              <a:rPr lang="en-US" altLang="zh-CN" sz="1000" dirty="0"/>
              <a:t>       Bottleneck-36         [3, 256, 128, 128]               0</a:t>
            </a:r>
          </a:p>
          <a:p>
            <a:r>
              <a:rPr lang="en-US" altLang="zh-CN" sz="1000" dirty="0"/>
              <a:t>           Conv2d-37         [3, 128, 128, 128]          32,768</a:t>
            </a:r>
          </a:p>
          <a:p>
            <a:r>
              <a:rPr lang="en-US" altLang="zh-CN" sz="1000" dirty="0"/>
              <a:t>      BatchNorm2d-38         [3, 128, 128, 128]             256</a:t>
            </a:r>
          </a:p>
          <a:p>
            <a:r>
              <a:rPr lang="en-US" altLang="zh-CN" sz="1000" dirty="0"/>
              <a:t>             ReLU-39         [3, 128, 128, 128]               0</a:t>
            </a:r>
          </a:p>
          <a:p>
            <a:r>
              <a:rPr lang="en-US" altLang="zh-CN" sz="1000" dirty="0"/>
              <a:t>           Conv2d-40           [3, 128, 64, 64]         147,456</a:t>
            </a:r>
          </a:p>
          <a:p>
            <a:r>
              <a:rPr lang="en-US" altLang="zh-CN" sz="1000" dirty="0"/>
              <a:t>      BatchNorm2d-41           [3, 128, 64, 64]             256</a:t>
            </a:r>
          </a:p>
          <a:p>
            <a:r>
              <a:rPr lang="en-US" altLang="zh-CN" sz="1000" dirty="0"/>
              <a:t>             ReLU-42           [3, 128, 64, 64]               0</a:t>
            </a:r>
          </a:p>
          <a:p>
            <a:r>
              <a:rPr lang="en-US" altLang="zh-CN" sz="1000" dirty="0"/>
              <a:t>           Conv2d-43           [3, 512, 64, 64]          65,536</a:t>
            </a:r>
          </a:p>
          <a:p>
            <a:r>
              <a:rPr lang="en-US" altLang="zh-CN" sz="1000" dirty="0"/>
              <a:t>      BatchNorm2d-44           [3, 512, 64, 64]           1,024</a:t>
            </a:r>
          </a:p>
          <a:p>
            <a:r>
              <a:rPr lang="en-US" altLang="zh-CN" sz="1000" dirty="0"/>
              <a:t>           Conv2d-45           [3, 512, 64, 64]         131,072</a:t>
            </a:r>
          </a:p>
          <a:p>
            <a:r>
              <a:rPr lang="en-US" altLang="zh-CN" sz="1000" dirty="0"/>
              <a:t>      BatchNorm2d-46           [3, 512, 64, 64]           1,024</a:t>
            </a:r>
          </a:p>
          <a:p>
            <a:r>
              <a:rPr lang="en-US" altLang="zh-CN" sz="1000" dirty="0"/>
              <a:t>             ReLU-47           [3, 512, 64, 64]               0</a:t>
            </a:r>
          </a:p>
          <a:p>
            <a:r>
              <a:rPr lang="en-US" altLang="zh-CN" sz="1000" dirty="0"/>
              <a:t>       Bottleneck-48           [3, 512, 64, 64]               0</a:t>
            </a:r>
          </a:p>
          <a:p>
            <a:r>
              <a:rPr lang="en-US" altLang="zh-CN" sz="1000" dirty="0"/>
              <a:t>           Conv2d-49           [3, 128, 64, 64]          65,536</a:t>
            </a:r>
          </a:p>
          <a:p>
            <a:r>
              <a:rPr lang="en-US" altLang="zh-CN" sz="1000" dirty="0"/>
              <a:t>      BatchNorm2d-50           [3, 128, 64, 64]             256</a:t>
            </a:r>
          </a:p>
          <a:p>
            <a:r>
              <a:rPr lang="en-US" altLang="zh-CN" sz="1000" dirty="0"/>
              <a:t>             ReLU-51           [3, 128, 64, 64]               0</a:t>
            </a:r>
          </a:p>
          <a:p>
            <a:r>
              <a:rPr lang="en-US" altLang="zh-CN" sz="1000" dirty="0"/>
              <a:t>           Conv2d-52           [3, 128, 64, 64]         147,456</a:t>
            </a:r>
          </a:p>
          <a:p>
            <a:r>
              <a:rPr lang="en-US" altLang="zh-CN" sz="1000" dirty="0"/>
              <a:t>      BatchNorm2d-53           [3, 128, 64, 64]             256</a:t>
            </a:r>
          </a:p>
          <a:p>
            <a:r>
              <a:rPr lang="en-US" altLang="zh-CN" sz="1000" dirty="0"/>
              <a:t>             ReLU-54           [3, 128, 64, 64]               0</a:t>
            </a:r>
          </a:p>
          <a:p>
            <a:r>
              <a:rPr lang="en-US" altLang="zh-CN" sz="1000" dirty="0"/>
              <a:t>           Conv2d-55           [3, 512, 64, 64]          65,536</a:t>
            </a:r>
          </a:p>
          <a:p>
            <a:r>
              <a:rPr lang="en-US" altLang="zh-CN" sz="1000" dirty="0"/>
              <a:t>      BatchNorm2d-56           [3, 512, 64, 64]           1,024</a:t>
            </a:r>
          </a:p>
          <a:p>
            <a:r>
              <a:rPr lang="en-US" altLang="zh-CN" sz="1000" dirty="0"/>
              <a:t>             ReLU-57           [3, 512, 64, 64]               0</a:t>
            </a:r>
          </a:p>
          <a:p>
            <a:r>
              <a:rPr lang="en-US" altLang="zh-CN" sz="1000" dirty="0"/>
              <a:t>       Bottleneck-58           [3, 512, 64, 64]               0</a:t>
            </a:r>
          </a:p>
          <a:p>
            <a:r>
              <a:rPr lang="en-US" altLang="zh-CN" sz="1000" dirty="0"/>
              <a:t>           Conv2d-59           [3, 128, 64, 64]          65,536</a:t>
            </a:r>
          </a:p>
          <a:p>
            <a:r>
              <a:rPr lang="en-US" altLang="zh-CN" sz="1000" dirty="0"/>
              <a:t>      BatchNorm2d-60           [3, 128, 64, 64]             256</a:t>
            </a:r>
          </a:p>
          <a:p>
            <a:r>
              <a:rPr lang="en-US" altLang="zh-CN" sz="1000" dirty="0"/>
              <a:t>             ReLU-61           [3, 128, 64, 64]               0</a:t>
            </a:r>
          </a:p>
          <a:p>
            <a:r>
              <a:rPr lang="en-US" altLang="zh-CN" sz="1000" dirty="0"/>
              <a:t>           Conv2d-62           [3, 128, 64, 64]         147,456</a:t>
            </a:r>
          </a:p>
          <a:p>
            <a:r>
              <a:rPr lang="en-US" altLang="zh-CN" sz="1000" dirty="0"/>
              <a:t>      BatchNorm2d-63           [3, 128, 64, 64]             256</a:t>
            </a:r>
          </a:p>
          <a:p>
            <a:r>
              <a:rPr lang="en-US" altLang="zh-CN" sz="1000" dirty="0"/>
              <a:t>             ReLU-64           [3, 128, 64, 64]               0</a:t>
            </a:r>
          </a:p>
          <a:p>
            <a:r>
              <a:rPr lang="en-US" altLang="zh-CN" sz="1000" dirty="0"/>
              <a:t>           Conv2d-65           [3, 512, 64, 64]          65,536</a:t>
            </a:r>
          </a:p>
          <a:p>
            <a:r>
              <a:rPr lang="en-US" altLang="zh-CN" sz="1000" dirty="0"/>
              <a:t>      BatchNorm2d-66           [3, 512, 64, 64]           1,024</a:t>
            </a:r>
          </a:p>
          <a:p>
            <a:r>
              <a:rPr lang="en-US" altLang="zh-CN" sz="1000" dirty="0"/>
              <a:t>             ReLU-67           [3, 512, 64, 64]               0</a:t>
            </a:r>
          </a:p>
          <a:p>
            <a:r>
              <a:rPr lang="en-US" altLang="zh-CN" sz="1000" dirty="0"/>
              <a:t>       Bottleneck-68           [3, 512, 64, 64]               0</a:t>
            </a:r>
          </a:p>
          <a:p>
            <a:r>
              <a:rPr lang="en-US" altLang="zh-CN" sz="1000" dirty="0"/>
              <a:t>           Conv2d-69           [3, 128, 64, 64]          65,536</a:t>
            </a:r>
          </a:p>
          <a:p>
            <a:r>
              <a:rPr lang="en-US" altLang="zh-CN" sz="1000" dirty="0"/>
              <a:t>      BatchNorm2d-70           [3, 128, 64, 64]             256</a:t>
            </a:r>
          </a:p>
          <a:p>
            <a:r>
              <a:rPr lang="en-US" altLang="zh-CN" sz="1000" dirty="0"/>
              <a:t>             ReLU-71           [3, 128, 64, 64]               0</a:t>
            </a:r>
          </a:p>
          <a:p>
            <a:r>
              <a:rPr lang="en-US" altLang="zh-CN" sz="1000" dirty="0"/>
              <a:t>           Conv2d-72           [3, 128, 64, 64]         147,456</a:t>
            </a:r>
          </a:p>
          <a:p>
            <a:r>
              <a:rPr lang="en-US" altLang="zh-CN" sz="1000" dirty="0"/>
              <a:t>      BatchNorm2d-73           [3, 128, 64, 64]             256</a:t>
            </a:r>
          </a:p>
          <a:p>
            <a:r>
              <a:rPr lang="en-US" altLang="zh-CN" sz="1000" dirty="0"/>
              <a:t>             ReLU-74           [3, 128, 64, 64]               0</a:t>
            </a:r>
          </a:p>
          <a:p>
            <a:r>
              <a:rPr lang="en-US" altLang="zh-CN" sz="1000" dirty="0"/>
              <a:t>           Conv2d-75           [3, 512, 64, 64]          65,536</a:t>
            </a:r>
          </a:p>
          <a:p>
            <a:r>
              <a:rPr lang="en-US" altLang="zh-CN" sz="1000" dirty="0"/>
              <a:t>      BatchNorm2d-76           [3, 512, 64, 64]           1,024</a:t>
            </a:r>
          </a:p>
          <a:p>
            <a:r>
              <a:rPr lang="en-US" altLang="zh-CN" sz="1000" dirty="0"/>
              <a:t>             ReLU-77           [3, 512, 64, 64]               0</a:t>
            </a:r>
          </a:p>
          <a:p>
            <a:r>
              <a:rPr lang="en-US" altLang="zh-CN" sz="1000" dirty="0"/>
              <a:t>       Bottleneck-78           [3, 512, 64, 64]               0</a:t>
            </a:r>
          </a:p>
          <a:p>
            <a:r>
              <a:rPr lang="en-US" altLang="zh-CN" sz="1000" dirty="0"/>
              <a:t>           Conv2d-79           [3, 256, 64, 64]         131,072</a:t>
            </a:r>
          </a:p>
          <a:p>
            <a:r>
              <a:rPr lang="en-US" altLang="zh-CN" sz="1000" dirty="0"/>
              <a:t>      BatchNorm2d-80           [3, 256, 64, 64]             512</a:t>
            </a:r>
          </a:p>
          <a:p>
            <a:r>
              <a:rPr lang="en-US" altLang="zh-CN" sz="1000" dirty="0"/>
              <a:t>             ReLU-81           [3, 256, 64, 64]               0</a:t>
            </a:r>
          </a:p>
          <a:p>
            <a:r>
              <a:rPr lang="en-US" altLang="zh-CN" sz="1000" dirty="0"/>
              <a:t>           Conv2d-82           [3, 256, 32, 32]         589,824</a:t>
            </a:r>
          </a:p>
          <a:p>
            <a:r>
              <a:rPr lang="en-US" altLang="zh-CN" sz="1000" dirty="0"/>
              <a:t>      BatchNorm2d-83           [3, 256, 32, 32]             512</a:t>
            </a:r>
          </a:p>
          <a:p>
            <a:r>
              <a:rPr lang="en-US" altLang="zh-CN" sz="1000" dirty="0"/>
              <a:t>             ReLU-84           [3, 256, 32, 32]               0</a:t>
            </a:r>
          </a:p>
          <a:p>
            <a:r>
              <a:rPr lang="en-US" altLang="zh-CN" sz="1000" dirty="0"/>
              <a:t>           Conv2d-85          [3, 1024, 32, 32]         262,144</a:t>
            </a:r>
          </a:p>
          <a:p>
            <a:r>
              <a:rPr lang="en-US" altLang="zh-CN" sz="1000" dirty="0"/>
              <a:t>      BatchNorm2d-86          [3, 1024, 32, 32]           2,048</a:t>
            </a:r>
          </a:p>
          <a:p>
            <a:r>
              <a:rPr lang="en-US" altLang="zh-CN" sz="1000" dirty="0"/>
              <a:t>           Conv2d-87          [3, 1024, 32, 32]         524,288</a:t>
            </a:r>
          </a:p>
          <a:p>
            <a:r>
              <a:rPr lang="en-US" altLang="zh-CN" sz="1000" dirty="0"/>
              <a:t>      BatchNorm2d-88          [3, 1024, 32, 32]           2,048</a:t>
            </a:r>
          </a:p>
          <a:p>
            <a:r>
              <a:rPr lang="en-US" altLang="zh-CN" sz="1000" dirty="0"/>
              <a:t>             ReLU-89          [3, 1024, 32, 32]               0</a:t>
            </a:r>
          </a:p>
          <a:p>
            <a:r>
              <a:rPr lang="en-US" altLang="zh-CN" sz="1000" dirty="0"/>
              <a:t>       Bottleneck-90          [3, 1024, 32, 32]               0</a:t>
            </a:r>
          </a:p>
          <a:p>
            <a:r>
              <a:rPr lang="en-US" altLang="zh-CN" sz="1000" dirty="0"/>
              <a:t>           Conv2d-91           [3, 256, 32, 32]         262,144</a:t>
            </a:r>
          </a:p>
          <a:p>
            <a:r>
              <a:rPr lang="en-US" altLang="zh-CN" sz="1000" dirty="0"/>
              <a:t>      BatchNorm2d-92           [3, 256, 32, 32]             512</a:t>
            </a:r>
          </a:p>
          <a:p>
            <a:r>
              <a:rPr lang="en-US" altLang="zh-CN" sz="1000" dirty="0"/>
              <a:t>             ReLU-93           [3, 256, 32, 32]               0</a:t>
            </a:r>
          </a:p>
          <a:p>
            <a:r>
              <a:rPr lang="en-US" altLang="zh-CN" sz="1000" dirty="0"/>
              <a:t>           Conv2d-94           [3, 256, 32, 32]         589,824</a:t>
            </a:r>
          </a:p>
          <a:p>
            <a:r>
              <a:rPr lang="en-US" altLang="zh-CN" sz="1000" dirty="0"/>
              <a:t>      BatchNorm2d-95           [3, 256, 32, 32]             512</a:t>
            </a:r>
          </a:p>
          <a:p>
            <a:r>
              <a:rPr lang="en-US" altLang="zh-CN" sz="1000" dirty="0"/>
              <a:t>             ReLU-96           [3, 256, 32, 32]               0</a:t>
            </a:r>
          </a:p>
          <a:p>
            <a:r>
              <a:rPr lang="en-US" altLang="zh-CN" sz="1000" dirty="0"/>
              <a:t>           Conv2d-97          [3, 1024, 32, 32]         262,144</a:t>
            </a:r>
          </a:p>
          <a:p>
            <a:r>
              <a:rPr lang="en-US" altLang="zh-CN" sz="1000" dirty="0"/>
              <a:t>      BatchNorm2d-98          [3, 1024, 32, 32]           2,048</a:t>
            </a:r>
          </a:p>
          <a:p>
            <a:r>
              <a:rPr lang="en-US" altLang="zh-CN" sz="1000" dirty="0"/>
              <a:t>             ReLU-99          [3, 1024, 32, 32]               0</a:t>
            </a:r>
          </a:p>
          <a:p>
            <a:r>
              <a:rPr lang="en-US" altLang="zh-CN" sz="1000" dirty="0"/>
              <a:t>      Bottleneck-100          [3, 1024, 32, 32]               0</a:t>
            </a:r>
          </a:p>
          <a:p>
            <a:r>
              <a:rPr lang="en-US" altLang="zh-CN" sz="1000" dirty="0"/>
              <a:t>          Conv2d-101           [3, 256, 32, 32]         262,144</a:t>
            </a:r>
          </a:p>
          <a:p>
            <a:r>
              <a:rPr lang="en-US" altLang="zh-CN" sz="1000" dirty="0"/>
              <a:t>     BatchNorm2d-102           [3, 256, 32, 32]             512</a:t>
            </a:r>
          </a:p>
          <a:p>
            <a:r>
              <a:rPr lang="en-US" altLang="zh-CN" sz="1000" dirty="0"/>
              <a:t>            ReLU-103           [3, 256, 32, 32]               0</a:t>
            </a:r>
          </a:p>
          <a:p>
            <a:r>
              <a:rPr lang="en-US" altLang="zh-CN" sz="1000" dirty="0"/>
              <a:t>          Conv2d-104           [3, 256, 32, 32]         589,824</a:t>
            </a:r>
          </a:p>
          <a:p>
            <a:r>
              <a:rPr lang="en-US" altLang="zh-CN" sz="1000" dirty="0"/>
              <a:t>     BatchNorm2d-105           [3, 256, 32, 32]             512</a:t>
            </a:r>
          </a:p>
          <a:p>
            <a:r>
              <a:rPr lang="en-US" altLang="zh-CN" sz="1000" dirty="0"/>
              <a:t>            ReLU-106           [3, 256, 32, 32]               0</a:t>
            </a:r>
          </a:p>
          <a:p>
            <a:r>
              <a:rPr lang="en-US" altLang="zh-CN" sz="1000" dirty="0"/>
              <a:t>          Conv2d-107          [3, 1024, 32, 32]         262,144</a:t>
            </a:r>
          </a:p>
          <a:p>
            <a:r>
              <a:rPr lang="en-US" altLang="zh-CN" sz="1000" dirty="0"/>
              <a:t>     BatchNorm2d-108          [3, 1024, 32, 32]           2,048</a:t>
            </a:r>
          </a:p>
          <a:p>
            <a:r>
              <a:rPr lang="en-US" altLang="zh-CN" sz="1000" dirty="0"/>
              <a:t>            ReLU-109          [3, 1024, 32, 32]               0</a:t>
            </a:r>
          </a:p>
          <a:p>
            <a:r>
              <a:rPr lang="en-US" altLang="zh-CN" sz="1000" dirty="0"/>
              <a:t>      Bottleneck-110          [3, 1024, 32, 32]               0</a:t>
            </a:r>
          </a:p>
          <a:p>
            <a:r>
              <a:rPr lang="en-US" altLang="zh-CN" sz="1000" dirty="0"/>
              <a:t>          Conv2d-111           [3, 256, 32, 32]         262,144</a:t>
            </a:r>
          </a:p>
          <a:p>
            <a:r>
              <a:rPr lang="en-US" altLang="zh-CN" sz="1000" dirty="0"/>
              <a:t>     BatchNorm2d-112           [3, 256, 32, 32]             512</a:t>
            </a:r>
          </a:p>
          <a:p>
            <a:r>
              <a:rPr lang="en-US" altLang="zh-CN" sz="1000" dirty="0"/>
              <a:t>            ReLU-113           [3, 256, 32, 32]               0</a:t>
            </a:r>
          </a:p>
          <a:p>
            <a:r>
              <a:rPr lang="en-US" altLang="zh-CN" sz="1000" dirty="0"/>
              <a:t>          Conv2d-114           [3, 256, 32, 32]         589,824</a:t>
            </a:r>
          </a:p>
          <a:p>
            <a:r>
              <a:rPr lang="en-US" altLang="zh-CN" sz="1000" dirty="0"/>
              <a:t>     BatchNorm2d-115           [3, 256, 32, 32]             512</a:t>
            </a:r>
          </a:p>
          <a:p>
            <a:r>
              <a:rPr lang="en-US" altLang="zh-CN" sz="1000" dirty="0"/>
              <a:t>            ReLU-116           [3, 256, 32, 32]               0</a:t>
            </a:r>
          </a:p>
          <a:p>
            <a:r>
              <a:rPr lang="en-US" altLang="zh-CN" sz="1000" dirty="0"/>
              <a:t>          Conv2d-117          [3, 1024, 32, 32]         262,144</a:t>
            </a:r>
          </a:p>
          <a:p>
            <a:r>
              <a:rPr lang="en-US" altLang="zh-CN" sz="1000" dirty="0"/>
              <a:t>     BatchNorm2d-118          [3, 1024, 32, 32]           2,048</a:t>
            </a:r>
          </a:p>
          <a:p>
            <a:r>
              <a:rPr lang="en-US" altLang="zh-CN" sz="1000" dirty="0"/>
              <a:t>            ReLU-119          [3, 1024, 32, 32]               0</a:t>
            </a:r>
          </a:p>
          <a:p>
            <a:r>
              <a:rPr lang="en-US" altLang="zh-CN" sz="1000" dirty="0"/>
              <a:t>      Bottleneck-120          [3, 1024, 32, 32]               0</a:t>
            </a:r>
          </a:p>
          <a:p>
            <a:r>
              <a:rPr lang="en-US" altLang="zh-CN" sz="1000" dirty="0"/>
              <a:t>          Conv2d-121           [3, 256, 32, 32]         262,144</a:t>
            </a:r>
          </a:p>
          <a:p>
            <a:r>
              <a:rPr lang="en-US" altLang="zh-CN" sz="1000" dirty="0"/>
              <a:t>     BatchNorm2d-122           [3, 256, 32, 32]             512</a:t>
            </a:r>
          </a:p>
          <a:p>
            <a:r>
              <a:rPr lang="en-US" altLang="zh-CN" sz="1000" dirty="0"/>
              <a:t>            ReLU-123           [3, 256, 32, 32]               0</a:t>
            </a:r>
          </a:p>
          <a:p>
            <a:r>
              <a:rPr lang="en-US" altLang="zh-CN" sz="1000" dirty="0"/>
              <a:t>          Conv2d-124           [3, 256, 32, 32]         589,824</a:t>
            </a:r>
          </a:p>
          <a:p>
            <a:r>
              <a:rPr lang="en-US" altLang="zh-CN" sz="1000" dirty="0"/>
              <a:t>     BatchNorm2d-125           [3, 256, 32, 32]             512</a:t>
            </a:r>
          </a:p>
          <a:p>
            <a:r>
              <a:rPr lang="en-US" altLang="zh-CN" sz="1000" dirty="0"/>
              <a:t>            ReLU-126           [3, 256, 32, 32]               0</a:t>
            </a:r>
          </a:p>
          <a:p>
            <a:r>
              <a:rPr lang="en-US" altLang="zh-CN" sz="1000" dirty="0"/>
              <a:t>          Conv2d-127          [3, 1024, 32, 32]         262,144</a:t>
            </a:r>
          </a:p>
          <a:p>
            <a:r>
              <a:rPr lang="en-US" altLang="zh-CN" sz="1000" dirty="0"/>
              <a:t>     BatchNorm2d-128          [3, 1024, 32, 32]           2,048</a:t>
            </a:r>
          </a:p>
          <a:p>
            <a:r>
              <a:rPr lang="en-US" altLang="zh-CN" sz="1000" dirty="0"/>
              <a:t>            ReLU-129          [3, 1024, 32, 32]               0</a:t>
            </a:r>
          </a:p>
          <a:p>
            <a:r>
              <a:rPr lang="en-US" altLang="zh-CN" sz="1000" dirty="0"/>
              <a:t>      Bottleneck-130          [3, 1024, 32, 32]               0</a:t>
            </a:r>
          </a:p>
          <a:p>
            <a:r>
              <a:rPr lang="en-US" altLang="zh-CN" sz="1000" dirty="0"/>
              <a:t>          Conv2d-131           [3, 256, 32, 32]         262,144</a:t>
            </a:r>
          </a:p>
          <a:p>
            <a:r>
              <a:rPr lang="en-US" altLang="zh-CN" sz="1000" dirty="0"/>
              <a:t>     BatchNorm2d-132           [3, 256, 32, 32]             512</a:t>
            </a:r>
          </a:p>
          <a:p>
            <a:r>
              <a:rPr lang="en-US" altLang="zh-CN" sz="1000" dirty="0"/>
              <a:t>            ReLU-133           [3, 256, 32, 32]               0</a:t>
            </a:r>
          </a:p>
          <a:p>
            <a:r>
              <a:rPr lang="en-US" altLang="zh-CN" sz="1000" dirty="0"/>
              <a:t>          Conv2d-134           [3, 256, 32, 32]         589,824</a:t>
            </a:r>
          </a:p>
          <a:p>
            <a:r>
              <a:rPr lang="en-US" altLang="zh-CN" sz="1000" dirty="0"/>
              <a:t>     BatchNorm2d-135           [3, 256, 32, 32]             512</a:t>
            </a:r>
          </a:p>
          <a:p>
            <a:r>
              <a:rPr lang="en-US" altLang="zh-CN" sz="1000" dirty="0"/>
              <a:t>            ReLU-136           [3, 256, 32, 32]               0</a:t>
            </a:r>
          </a:p>
          <a:p>
            <a:r>
              <a:rPr lang="en-US" altLang="zh-CN" sz="1000" dirty="0"/>
              <a:t>          Conv2d-137          [3, 1024, 32, 32]         262,144</a:t>
            </a:r>
          </a:p>
          <a:p>
            <a:r>
              <a:rPr lang="en-US" altLang="zh-CN" sz="1000" dirty="0"/>
              <a:t>     BatchNorm2d-138          [3, 1024, 32, 32]           2,048</a:t>
            </a:r>
          </a:p>
          <a:p>
            <a:r>
              <a:rPr lang="en-US" altLang="zh-CN" sz="1000" dirty="0"/>
              <a:t>            ReLU-139          [3, 1024, 32, 32]               0</a:t>
            </a:r>
          </a:p>
          <a:p>
            <a:r>
              <a:rPr lang="en-US" altLang="zh-CN" sz="1000" dirty="0"/>
              <a:t>      Bottleneck-140          [3, 1024, 32, 32]               0</a:t>
            </a:r>
          </a:p>
          <a:p>
            <a:r>
              <a:rPr lang="en-US" altLang="zh-CN" sz="1000" dirty="0"/>
              <a:t>          Conv2d-141           [3, 512, 32, 32]         524,288</a:t>
            </a:r>
          </a:p>
          <a:p>
            <a:r>
              <a:rPr lang="en-US" altLang="zh-CN" sz="1000" dirty="0"/>
              <a:t>     BatchNorm2d-142           [3, 512, 32, 32]           1,024</a:t>
            </a:r>
          </a:p>
          <a:p>
            <a:r>
              <a:rPr lang="en-US" altLang="zh-CN" sz="1000" dirty="0"/>
              <a:t>            ReLU-143           [3, 512, 32, 32]               0</a:t>
            </a:r>
          </a:p>
          <a:p>
            <a:r>
              <a:rPr lang="en-US" altLang="zh-CN" sz="1000" dirty="0"/>
              <a:t>          Conv2d-144           [3, 512, 16, 16]       2,359,296</a:t>
            </a:r>
          </a:p>
          <a:p>
            <a:r>
              <a:rPr lang="en-US" altLang="zh-CN" sz="1000" dirty="0"/>
              <a:t>     BatchNorm2d-145           [3, 512, 16, 16]           1,024</a:t>
            </a:r>
          </a:p>
          <a:p>
            <a:r>
              <a:rPr lang="en-US" altLang="zh-CN" sz="1000" dirty="0"/>
              <a:t>            ReLU-146           [3, 512, 16, 16]               0</a:t>
            </a:r>
          </a:p>
          <a:p>
            <a:r>
              <a:rPr lang="en-US" altLang="zh-CN" sz="1000" dirty="0"/>
              <a:t>          Conv2d-147          [3, 2048, 16, 16]       1,048,576</a:t>
            </a:r>
          </a:p>
          <a:p>
            <a:r>
              <a:rPr lang="en-US" altLang="zh-CN" sz="1000" dirty="0"/>
              <a:t>     BatchNorm2d-148          [3, 2048, 16, 16]           4,096</a:t>
            </a:r>
          </a:p>
          <a:p>
            <a:r>
              <a:rPr lang="en-US" altLang="zh-CN" sz="1000" dirty="0"/>
              <a:t>          Conv2d-149          [3, 2048, 16, 16]       2,097,152</a:t>
            </a:r>
          </a:p>
          <a:p>
            <a:r>
              <a:rPr lang="en-US" altLang="zh-CN" sz="1000" dirty="0"/>
              <a:t>     BatchNorm2d-150          [3, 2048, 16, 16]           4,096</a:t>
            </a:r>
          </a:p>
          <a:p>
            <a:r>
              <a:rPr lang="en-US" altLang="zh-CN" sz="1000" dirty="0"/>
              <a:t>            ReLU-151          [3, 2048, 16, 16]               0</a:t>
            </a:r>
          </a:p>
          <a:p>
            <a:r>
              <a:rPr lang="en-US" altLang="zh-CN" sz="1000" dirty="0"/>
              <a:t>      Bottleneck-152          [3, 2048, 16, 16]               0</a:t>
            </a:r>
          </a:p>
          <a:p>
            <a:r>
              <a:rPr lang="en-US" altLang="zh-CN" sz="1000" dirty="0"/>
              <a:t>          Conv2d-153           [3, 512, 16, 16]       1,048,576</a:t>
            </a:r>
          </a:p>
          <a:p>
            <a:r>
              <a:rPr lang="en-US" altLang="zh-CN" sz="1000" dirty="0"/>
              <a:t>     BatchNorm2d-154           [3, 512, 16, 16]           1,024</a:t>
            </a:r>
          </a:p>
          <a:p>
            <a:r>
              <a:rPr lang="en-US" altLang="zh-CN" sz="1000" dirty="0"/>
              <a:t>            ReLU-155           [3, 512, 16, 16]               0</a:t>
            </a:r>
          </a:p>
          <a:p>
            <a:r>
              <a:rPr lang="en-US" altLang="zh-CN" sz="1000" dirty="0"/>
              <a:t>          Conv2d-156           [3, 512, 16, 16]       2,359,296</a:t>
            </a:r>
          </a:p>
          <a:p>
            <a:r>
              <a:rPr lang="en-US" altLang="zh-CN" sz="1000" dirty="0"/>
              <a:t>     BatchNorm2d-157           [3, 512, 16, 16]           1,024</a:t>
            </a:r>
          </a:p>
          <a:p>
            <a:r>
              <a:rPr lang="en-US" altLang="zh-CN" sz="1000" dirty="0"/>
              <a:t>            ReLU-158           [3, 512, 16, 16]               0</a:t>
            </a:r>
          </a:p>
          <a:p>
            <a:r>
              <a:rPr lang="en-US" altLang="zh-CN" sz="1000" dirty="0"/>
              <a:t>          Conv2d-159          [3, 2048, 16, 16]       1,048,576</a:t>
            </a:r>
          </a:p>
          <a:p>
            <a:r>
              <a:rPr lang="en-US" altLang="zh-CN" sz="1000" dirty="0"/>
              <a:t>     BatchNorm2d-160          [3, 2048, 16, 16]           4,096</a:t>
            </a:r>
          </a:p>
          <a:p>
            <a:r>
              <a:rPr lang="en-US" altLang="zh-CN" sz="1000" dirty="0"/>
              <a:t>            ReLU-161          [3, 2048, 16, 16]               0</a:t>
            </a:r>
          </a:p>
          <a:p>
            <a:r>
              <a:rPr lang="en-US" altLang="zh-CN" sz="1000" dirty="0"/>
              <a:t>      Bottleneck-162          [3, 2048, 16, 16]               0</a:t>
            </a:r>
          </a:p>
          <a:p>
            <a:r>
              <a:rPr lang="en-US" altLang="zh-CN" sz="1000" dirty="0"/>
              <a:t>          Conv2d-163           [3, 512, 16, 16]       1,048,576</a:t>
            </a:r>
          </a:p>
          <a:p>
            <a:r>
              <a:rPr lang="en-US" altLang="zh-CN" sz="1000" dirty="0"/>
              <a:t>     BatchNorm2d-164           [3, 512, 16, 16]           1,024</a:t>
            </a:r>
          </a:p>
          <a:p>
            <a:r>
              <a:rPr lang="en-US" altLang="zh-CN" sz="1000" dirty="0"/>
              <a:t>            ReLU-165           [3, 512, 16, 16]               0</a:t>
            </a:r>
          </a:p>
          <a:p>
            <a:r>
              <a:rPr lang="en-US" altLang="zh-CN" sz="1000" dirty="0"/>
              <a:t>          Conv2d-166           [3, 512, 16, 16]       2,359,296</a:t>
            </a:r>
          </a:p>
          <a:p>
            <a:r>
              <a:rPr lang="en-US" altLang="zh-CN" sz="1000" dirty="0"/>
              <a:t>     BatchNorm2d-167           [3, 512, 16, 16]           1,024</a:t>
            </a:r>
          </a:p>
          <a:p>
            <a:r>
              <a:rPr lang="en-US" altLang="zh-CN" sz="1000" dirty="0"/>
              <a:t>            ReLU-168           [3, 512, 16, 16]               0</a:t>
            </a:r>
          </a:p>
          <a:p>
            <a:r>
              <a:rPr lang="en-US" altLang="zh-CN" sz="1000" dirty="0"/>
              <a:t>          Conv2d-169          [3, 2048, 16, 16]       1,048,576</a:t>
            </a:r>
          </a:p>
          <a:p>
            <a:r>
              <a:rPr lang="en-US" altLang="zh-CN" sz="1000" dirty="0"/>
              <a:t>     BatchNorm2d-170          [3, 2048, 16, 16]           4,096</a:t>
            </a:r>
          </a:p>
          <a:p>
            <a:r>
              <a:rPr lang="en-US" altLang="zh-CN" sz="1000" dirty="0"/>
              <a:t>            ReLU-171          [3, 2048, 16, 16]               0</a:t>
            </a:r>
          </a:p>
          <a:p>
            <a:r>
              <a:rPr lang="en-US" altLang="zh-CN" sz="1000" dirty="0"/>
              <a:t>      Bottleneck-172          [3, 2048, 16, 16]               0</a:t>
            </a:r>
          </a:p>
          <a:p>
            <a:r>
              <a:rPr lang="en-US" altLang="zh-CN" sz="1000" dirty="0"/>
              <a:t>AdaptiveAvgPool2d-173            [3, 2048, 1, 1]               0</a:t>
            </a:r>
          </a:p>
          <a:p>
            <a:r>
              <a:rPr lang="en-US" altLang="zh-CN" sz="1000" dirty="0"/>
              <a:t>          Linear-174                  [3, 1000]       2,049,000</a:t>
            </a:r>
          </a:p>
          <a:p>
            <a:r>
              <a:rPr lang="en-US" altLang="zh-CN" sz="1000" dirty="0"/>
              <a:t>================================================================</a:t>
            </a:r>
          </a:p>
          <a:p>
            <a:r>
              <a:rPr lang="en-US" altLang="zh-CN" sz="1000" dirty="0"/>
              <a:t>Total </a:t>
            </a:r>
            <a:r>
              <a:rPr lang="en-US" altLang="zh-CN" sz="1000" dirty="0" err="1"/>
              <a:t>params</a:t>
            </a:r>
            <a:r>
              <a:rPr lang="en-US" altLang="zh-CN" sz="1000" dirty="0"/>
              <a:t>: 25,557,032</a:t>
            </a:r>
          </a:p>
          <a:p>
            <a:r>
              <a:rPr lang="en-US" altLang="zh-CN" sz="1000" dirty="0"/>
              <a:t>Trainable </a:t>
            </a:r>
            <a:r>
              <a:rPr lang="en-US" altLang="zh-CN" sz="1000" dirty="0" err="1"/>
              <a:t>params</a:t>
            </a:r>
            <a:r>
              <a:rPr lang="en-US" altLang="zh-CN" sz="1000" dirty="0"/>
              <a:t>: 25,557,032</a:t>
            </a:r>
          </a:p>
          <a:p>
            <a:r>
              <a:rPr lang="en-US" altLang="zh-CN" sz="1000" dirty="0"/>
              <a:t>Non-trainable </a:t>
            </a:r>
            <a:r>
              <a:rPr lang="en-US" altLang="zh-CN" sz="1000" dirty="0" err="1"/>
              <a:t>params</a:t>
            </a:r>
            <a:r>
              <a:rPr lang="en-US" altLang="zh-CN" sz="1000" dirty="0"/>
              <a:t>: 0</a:t>
            </a:r>
          </a:p>
          <a:p>
            <a:r>
              <a:rPr lang="en-US" altLang="zh-CN" sz="1000" dirty="0"/>
              <a:t>----------------------------------------------------------------</a:t>
            </a:r>
          </a:p>
          <a:p>
            <a:r>
              <a:rPr lang="en-US" altLang="zh-CN" sz="1000" dirty="0"/>
              <a:t>Input size (MB): 9.00</a:t>
            </a:r>
          </a:p>
          <a:p>
            <a:r>
              <a:rPr lang="en-US" altLang="zh-CN" sz="1000" dirty="0"/>
              <a:t>Forward/backward pass size (MB): 4491.07</a:t>
            </a:r>
          </a:p>
          <a:p>
            <a:r>
              <a:rPr lang="en-US" altLang="zh-CN" sz="1000" dirty="0" err="1"/>
              <a:t>Params</a:t>
            </a:r>
            <a:r>
              <a:rPr lang="en-US" altLang="zh-CN" sz="1000" dirty="0"/>
              <a:t> size (MB): 97.49</a:t>
            </a:r>
          </a:p>
          <a:p>
            <a:r>
              <a:rPr lang="en-US" altLang="zh-CN" sz="1000" dirty="0"/>
              <a:t>Estimated Total Size (MB): 4597.56</a:t>
            </a:r>
          </a:p>
          <a:p>
            <a:r>
              <a:rPr lang="en-US" altLang="zh-CN" sz="1000" dirty="0"/>
              <a:t>----------------------------------------------------------------</a:t>
            </a:r>
            <a:endParaRPr lang="zh-CN" altLang="en-US" sz="1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44905"/>
              </p:ext>
            </p:extLst>
          </p:nvPr>
        </p:nvGraphicFramePr>
        <p:xfrm>
          <a:off x="4259072" y="81748"/>
          <a:ext cx="611632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320">
                  <a:extLst>
                    <a:ext uri="{9D8B030D-6E8A-4147-A177-3AD203B41FA5}">
                      <a16:colId xmlns:a16="http://schemas.microsoft.com/office/drawing/2014/main" val="113905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ResnetDecoder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nn.Module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43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__</a:t>
                      </a:r>
                      <a:r>
                        <a:rPr lang="en-US" altLang="zh-CN" dirty="0" err="1" smtClean="0"/>
                        <a:t>init</a:t>
                      </a:r>
                      <a:r>
                        <a:rPr lang="en-US" altLang="zh-CN" dirty="0" smtClean="0"/>
                        <a:t>__(self, </a:t>
                      </a:r>
                      <a:r>
                        <a:rPr lang="en-US" altLang="zh-CN" dirty="0" err="1" smtClean="0"/>
                        <a:t>inplanes</a:t>
                      </a:r>
                      <a:r>
                        <a:rPr lang="en-US" altLang="zh-CN" dirty="0" smtClean="0"/>
                        <a:t>):</a:t>
                      </a:r>
                    </a:p>
                    <a:p>
                      <a:r>
                        <a:rPr lang="en-US" altLang="zh-CN" dirty="0" err="1" smtClean="0"/>
                        <a:t>Inplanes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zh-CN" altLang="en-US" dirty="0" smtClean="0"/>
                        <a:t>输入</a:t>
                      </a:r>
                      <a:r>
                        <a:rPr lang="en-US" altLang="zh-CN" dirty="0" smtClean="0"/>
                        <a:t>channel</a:t>
                      </a:r>
                      <a:r>
                        <a:rPr lang="zh-CN" altLang="en-US" dirty="0" smtClean="0"/>
                        <a:t>数量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9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make_deconv_layer</a:t>
                      </a:r>
                      <a:r>
                        <a:rPr lang="en-US" altLang="zh-CN" dirty="0" smtClean="0"/>
                        <a:t>(self, </a:t>
                      </a:r>
                      <a:r>
                        <a:rPr lang="en-US" altLang="zh-CN" dirty="0" err="1" smtClean="0"/>
                        <a:t>n_layer,n_filter,kernel_size_list</a:t>
                      </a:r>
                      <a:r>
                        <a:rPr lang="en-US" altLang="zh-CN" dirty="0" smtClean="0"/>
                        <a:t>):</a:t>
                      </a:r>
                    </a:p>
                    <a:p>
                      <a:r>
                        <a:rPr lang="en-US" altLang="zh-CN" dirty="0" smtClean="0"/>
                        <a:t>for</a:t>
                      </a:r>
                      <a:r>
                        <a:rPr lang="en-US" altLang="zh-CN" baseline="0" dirty="0" smtClean="0"/>
                        <a:t> I in range(</a:t>
                      </a:r>
                      <a:r>
                        <a:rPr lang="en-US" altLang="zh-CN" baseline="0" dirty="0" err="1" smtClean="0"/>
                        <a:t>n_layer</a:t>
                      </a:r>
                      <a:r>
                        <a:rPr lang="en-US" altLang="zh-CN" baseline="0" dirty="0" smtClean="0"/>
                        <a:t>):</a:t>
                      </a:r>
                    </a:p>
                    <a:p>
                      <a:r>
                        <a:rPr lang="en-US" altLang="zh-CN" baseline="0" dirty="0" smtClean="0"/>
                        <a:t>    nn.ConvTranspose2d(</a:t>
                      </a:r>
                      <a:r>
                        <a:rPr lang="en-US" altLang="zh-CN" baseline="0" dirty="0" err="1" smtClean="0"/>
                        <a:t>self.inplanes</a:t>
                      </a:r>
                      <a:r>
                        <a:rPr lang="en-US" altLang="zh-CN" baseline="0" dirty="0" smtClean="0"/>
                        <a:t>, planes, </a:t>
                      </a:r>
                      <a:r>
                        <a:rPr lang="en-US" altLang="zh-CN" baseline="0" dirty="0" err="1" smtClean="0"/>
                        <a:t>kernel_size</a:t>
                      </a:r>
                      <a:r>
                        <a:rPr lang="en-US" altLang="zh-CN" baseline="0" dirty="0" smtClean="0"/>
                        <a:t>,</a:t>
                      </a:r>
                    </a:p>
                    <a:p>
                      <a:r>
                        <a:rPr lang="en-US" altLang="zh-CN" baseline="0" dirty="0" smtClean="0"/>
                        <a:t>     stride=2,padding=1)+</a:t>
                      </a:r>
                      <a:r>
                        <a:rPr lang="en-US" altLang="zh-CN" baseline="0" dirty="0" err="1" smtClean="0"/>
                        <a:t>bn+relu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     </a:t>
                      </a:r>
                      <a:r>
                        <a:rPr lang="en-US" altLang="zh-CN" baseline="0" dirty="0" err="1" smtClean="0"/>
                        <a:t>self.inplanes</a:t>
                      </a:r>
                      <a:r>
                        <a:rPr lang="en-US" altLang="zh-CN" baseline="0" dirty="0" smtClean="0"/>
                        <a:t> = planes</a:t>
                      </a:r>
                    </a:p>
                    <a:p>
                      <a:r>
                        <a:rPr lang="en-US" altLang="zh-CN" baseline="0" dirty="0" smtClean="0"/>
                        <a:t>Return </a:t>
                      </a:r>
                      <a:r>
                        <a:rPr lang="en-US" altLang="zh-CN" baseline="0" dirty="0" err="1" smtClean="0"/>
                        <a:t>nn.Sequential</a:t>
                      </a:r>
                      <a:r>
                        <a:rPr lang="en-US" altLang="zh-CN" baseline="0" dirty="0" smtClean="0"/>
                        <a:t>(*layers)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6237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98489"/>
              </p:ext>
            </p:extLst>
          </p:nvPr>
        </p:nvGraphicFramePr>
        <p:xfrm>
          <a:off x="4064000" y="3031131"/>
          <a:ext cx="7258304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304">
                  <a:extLst>
                    <a:ext uri="{9D8B030D-6E8A-4147-A177-3AD203B41FA5}">
                      <a16:colId xmlns:a16="http://schemas.microsoft.com/office/drawing/2014/main" val="57151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Resnet50Head(</a:t>
                      </a:r>
                      <a:r>
                        <a:rPr lang="en-US" altLang="zh-CN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nn.Module</a:t>
                      </a: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5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__</a:t>
                      </a:r>
                      <a:r>
                        <a:rPr lang="en-US" altLang="zh-CN" dirty="0" err="1" smtClean="0"/>
                        <a:t>init</a:t>
                      </a:r>
                      <a:r>
                        <a:rPr lang="en-US" altLang="zh-CN" dirty="0" smtClean="0"/>
                        <a:t>__(</a:t>
                      </a:r>
                      <a:r>
                        <a:rPr lang="en-US" altLang="zh-CN" dirty="0" err="1" smtClean="0"/>
                        <a:t>inplanes</a:t>
                      </a:r>
                      <a:r>
                        <a:rPr lang="en-US" altLang="zh-CN" dirty="0" smtClean="0"/>
                        <a:t>=64,channel=64,n_classes=20):</a:t>
                      </a:r>
                    </a:p>
                    <a:p>
                      <a:r>
                        <a:rPr lang="en-US" altLang="zh-CN" dirty="0" smtClean="0"/>
                        <a:t>conv3x3+bn+relu+conv1x1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0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forward(self, x):</a:t>
                      </a:r>
                    </a:p>
                    <a:p>
                      <a:r>
                        <a:rPr lang="en-US" altLang="zh-CN" dirty="0" err="1" smtClean="0"/>
                        <a:t>Hm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cls_head</a:t>
                      </a:r>
                      <a:r>
                        <a:rPr lang="en-US" altLang="zh-CN" dirty="0" smtClean="0"/>
                        <a:t>(x).sigmoid()_</a:t>
                      </a:r>
                    </a:p>
                    <a:p>
                      <a:r>
                        <a:rPr lang="en-US" altLang="zh-CN" dirty="0" err="1" smtClean="0"/>
                        <a:t>Wh</a:t>
                      </a:r>
                      <a:r>
                        <a:rPr lang="en-US" altLang="zh-CN" baseline="0" dirty="0" smtClean="0"/>
                        <a:t> = </a:t>
                      </a:r>
                      <a:r>
                        <a:rPr lang="en-US" altLang="zh-CN" baseline="0" dirty="0" err="1" smtClean="0"/>
                        <a:t>wh_head</a:t>
                      </a:r>
                      <a:r>
                        <a:rPr lang="en-US" altLang="zh-CN" baseline="0" dirty="0" smtClean="0"/>
                        <a:t>(x)</a:t>
                      </a:r>
                    </a:p>
                    <a:p>
                      <a:r>
                        <a:rPr lang="en-US" altLang="zh-CN" baseline="0" dirty="0" smtClean="0"/>
                        <a:t>Offset = </a:t>
                      </a:r>
                      <a:r>
                        <a:rPr lang="en-US" altLang="zh-CN" baseline="0" dirty="0" err="1" smtClean="0"/>
                        <a:t>reg_head</a:t>
                      </a:r>
                      <a:r>
                        <a:rPr lang="en-US" altLang="zh-CN" baseline="0" dirty="0" smtClean="0"/>
                        <a:t>(x)</a:t>
                      </a:r>
                    </a:p>
                    <a:p>
                      <a:r>
                        <a:rPr lang="en-US" altLang="zh-CN" baseline="0" dirty="0" smtClean="0"/>
                        <a:t>Return </a:t>
                      </a:r>
                      <a:r>
                        <a:rPr lang="en-US" altLang="zh-CN" baseline="0" dirty="0" err="1" smtClean="0"/>
                        <a:t>hm,wh,offset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726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97525"/>
              </p:ext>
            </p:extLst>
          </p:nvPr>
        </p:nvGraphicFramePr>
        <p:xfrm>
          <a:off x="4076192" y="5621188"/>
          <a:ext cx="724611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6112">
                  <a:extLst>
                    <a:ext uri="{9D8B030D-6E8A-4147-A177-3AD203B41FA5}">
                      <a16:colId xmlns:a16="http://schemas.microsoft.com/office/drawing/2014/main" val="1534567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Centernet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nn.Module</a:t>
                      </a:r>
                      <a:r>
                        <a:rPr lang="en-US" altLang="zh-CN" dirty="0" smtClean="0"/>
                        <a:t>):    </a:t>
                      </a:r>
                    </a:p>
                    <a:p>
                      <a:r>
                        <a:rPr lang="en-US" altLang="zh-CN" dirty="0" smtClean="0"/>
                        <a:t>Total </a:t>
                      </a:r>
                      <a:r>
                        <a:rPr lang="en-US" altLang="zh-CN" dirty="0" err="1" smtClean="0"/>
                        <a:t>params</a:t>
                      </a:r>
                      <a:r>
                        <a:rPr lang="en-US" altLang="zh-CN" smtClean="0"/>
                        <a:t>: 32,665,432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89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__</a:t>
                      </a:r>
                      <a:r>
                        <a:rPr lang="en-US" altLang="zh-CN" dirty="0" err="1" smtClean="0"/>
                        <a:t>init</a:t>
                      </a:r>
                      <a:r>
                        <a:rPr lang="en-US" altLang="zh-CN" dirty="0" smtClean="0"/>
                        <a:t>__(</a:t>
                      </a:r>
                      <a:r>
                        <a:rPr lang="en-US" altLang="zh-CN" dirty="0" err="1" smtClean="0"/>
                        <a:t>self,n_classes</a:t>
                      </a:r>
                      <a:r>
                        <a:rPr lang="en-US" altLang="zh-CN" dirty="0" smtClean="0"/>
                        <a:t>=20,pretrain=True):</a:t>
                      </a:r>
                    </a:p>
                    <a:p>
                      <a:r>
                        <a:rPr lang="en-US" altLang="zh-CN" dirty="0" err="1" smtClean="0"/>
                        <a:t>Self.backbone</a:t>
                      </a:r>
                      <a:r>
                        <a:rPr lang="en-US" altLang="zh-CN" baseline="0" dirty="0" smtClean="0"/>
                        <a:t> = resnet50(</a:t>
                      </a:r>
                      <a:r>
                        <a:rPr lang="en-US" altLang="zh-CN" baseline="0" dirty="0" err="1" smtClean="0"/>
                        <a:t>pretrain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en-US" altLang="zh-CN" baseline="0" dirty="0" err="1" smtClean="0"/>
                        <a:t>pretrain</a:t>
                      </a:r>
                      <a:r>
                        <a:rPr lang="en-US" altLang="zh-CN" baseline="0" dirty="0" smtClean="0"/>
                        <a:t>)</a:t>
                      </a:r>
                    </a:p>
                    <a:p>
                      <a:r>
                        <a:rPr lang="en-US" altLang="zh-CN" baseline="0" dirty="0" err="1" smtClean="0"/>
                        <a:t>Self.decoder</a:t>
                      </a:r>
                      <a:r>
                        <a:rPr lang="en-US" altLang="zh-CN" baseline="0" dirty="0" smtClean="0"/>
                        <a:t> = Resnet50Decoder(2048)</a:t>
                      </a:r>
                    </a:p>
                    <a:p>
                      <a:r>
                        <a:rPr lang="en-US" altLang="zh-CN" dirty="0" err="1" smtClean="0"/>
                        <a:t>Self.head</a:t>
                      </a:r>
                      <a:r>
                        <a:rPr lang="en-US" altLang="zh-CN" dirty="0" smtClean="0"/>
                        <a:t> = Resnet50Head()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2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freeze_backbone</a:t>
                      </a:r>
                      <a:r>
                        <a:rPr lang="en-US" altLang="zh-CN" dirty="0" smtClean="0"/>
                        <a:t>(self):</a:t>
                      </a:r>
                    </a:p>
                    <a:p>
                      <a:r>
                        <a:rPr lang="en-US" altLang="zh-CN" dirty="0" smtClean="0"/>
                        <a:t>    for </a:t>
                      </a:r>
                      <a:r>
                        <a:rPr lang="en-US" altLang="zh-CN" dirty="0" err="1" smtClean="0"/>
                        <a:t>param</a:t>
                      </a:r>
                      <a:r>
                        <a:rPr lang="en-US" altLang="zh-CN" dirty="0" smtClean="0"/>
                        <a:t> in </a:t>
                      </a:r>
                      <a:r>
                        <a:rPr lang="en-US" altLang="zh-CN" dirty="0" err="1" smtClean="0"/>
                        <a:t>self.backbone.parameters</a:t>
                      </a:r>
                      <a:r>
                        <a:rPr lang="en-US" altLang="zh-CN" dirty="0" smtClean="0"/>
                        <a:t>():</a:t>
                      </a:r>
                    </a:p>
                    <a:p>
                      <a:r>
                        <a:rPr lang="en-US" altLang="zh-CN" dirty="0" smtClean="0"/>
                        <a:t>          </a:t>
                      </a:r>
                      <a:r>
                        <a:rPr lang="en-US" altLang="zh-CN" dirty="0" err="1" smtClean="0"/>
                        <a:t>param.require_grad</a:t>
                      </a:r>
                      <a:r>
                        <a:rPr lang="en-US" altLang="zh-CN" dirty="0" smtClean="0"/>
                        <a:t> = 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9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Unfreeze_backbone</a:t>
                      </a:r>
                      <a:r>
                        <a:rPr lang="en-US" altLang="zh-CN" dirty="0" smtClean="0"/>
                        <a:t>(self): </a:t>
                      </a:r>
                      <a:r>
                        <a:rPr lang="en-US" altLang="zh-CN" dirty="0" err="1" smtClean="0"/>
                        <a:t>param.require_grad</a:t>
                      </a:r>
                      <a:r>
                        <a:rPr lang="en-US" altLang="zh-CN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86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19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296" y="426720"/>
            <a:ext cx="225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使用模型做预测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3024" y="999744"/>
            <a:ext cx="423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得到网络输出，再次预处理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model_out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框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类别置信度</a:t>
            </a:r>
            <a:r>
              <a:rPr lang="en-US" altLang="zh-CN" sz="2000" dirty="0"/>
              <a:t>+</a:t>
            </a:r>
            <a:r>
              <a:rPr lang="zh-CN" altLang="en-US" sz="2000" dirty="0"/>
              <a:t>类别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1443"/>
              </p:ext>
            </p:extLst>
          </p:nvPr>
        </p:nvGraphicFramePr>
        <p:xfrm>
          <a:off x="107891" y="2857393"/>
          <a:ext cx="603910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104">
                  <a:extLst>
                    <a:ext uri="{9D8B030D-6E8A-4147-A177-3AD203B41FA5}">
                      <a16:colId xmlns:a16="http://schemas.microsoft.com/office/drawing/2014/main" val="1491684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decode_box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pred_hms</a:t>
                      </a: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CN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pred_whs</a:t>
                      </a: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CN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pred_offsets</a:t>
                      </a: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n_class</a:t>
                      </a: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threshold, </a:t>
                      </a:r>
                      <a:r>
                        <a:rPr lang="en-US" altLang="zh-CN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cuda</a:t>
                      </a: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CN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topk</a:t>
                      </a:r>
                      <a:r>
                        <a:rPr lang="en-US" altLang="zh-CN" dirty="0" smtClean="0"/>
                        <a:t>)-&gt;</a:t>
                      </a:r>
                      <a:r>
                        <a:rPr lang="en-US" altLang="zh-CN" dirty="0" err="1" smtClean="0"/>
                        <a:t>bbox+conf+class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decode batch by batch  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choose the </a:t>
                      </a:r>
                      <a:r>
                        <a:rPr lang="en-US" altLang="zh-CN" dirty="0" err="1" smtClean="0"/>
                        <a:t>topk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detecters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pred_hms</a:t>
                      </a: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CN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pred_whs</a:t>
                      </a: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CN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pred_offsets</a:t>
                      </a:r>
                      <a:r>
                        <a:rPr lang="zh-CN" altLang="en-US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letter_box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, size):-&gt;</a:t>
                      </a:r>
                      <a:r>
                        <a:rPr lang="en-US" altLang="zh-CN" dirty="0" err="1" smtClean="0"/>
                        <a:t>new_img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Size:w,h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先初始化一个</a:t>
                      </a:r>
                      <a:r>
                        <a:rPr lang="en-US" altLang="zh-CN" dirty="0" err="1" smtClean="0"/>
                        <a:t>ndarray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h,w,c</a:t>
                      </a:r>
                      <a:r>
                        <a:rPr lang="en-US" altLang="zh-CN" dirty="0" smtClean="0"/>
                        <a:t>) </a:t>
                      </a:r>
                      <a:r>
                        <a:rPr lang="zh-CN" altLang="en-US" dirty="0" smtClean="0"/>
                        <a:t>然后将</a:t>
                      </a:r>
                      <a:r>
                        <a:rPr lang="en-US" altLang="zh-CN" dirty="0" err="1" smtClean="0"/>
                        <a:t>img</a:t>
                      </a:r>
                      <a:r>
                        <a:rPr lang="zh-CN" altLang="en-US" dirty="0" smtClean="0"/>
                        <a:t>拿到这个</a:t>
                      </a:r>
                      <a:r>
                        <a:rPr lang="en-US" altLang="zh-CN" dirty="0" err="1" smtClean="0"/>
                        <a:t>ndarray</a:t>
                      </a:r>
                      <a:r>
                        <a:rPr lang="zh-CN" altLang="en-US" dirty="0" smtClean="0"/>
                        <a:t>上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但是如果</a:t>
                      </a:r>
                      <a:r>
                        <a:rPr lang="en-US" altLang="zh-CN" dirty="0" err="1" smtClean="0"/>
                        <a:t>img.shape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比</a:t>
                      </a:r>
                      <a:r>
                        <a:rPr lang="en-US" altLang="zh-CN" baseline="0" dirty="0" smtClean="0"/>
                        <a:t>size</a:t>
                      </a:r>
                      <a:r>
                        <a:rPr lang="zh-CN" altLang="en-US" baseline="0" dirty="0" smtClean="0"/>
                        <a:t>大，那么就截取</a:t>
                      </a:r>
                      <a:r>
                        <a:rPr lang="en-US" altLang="zh-CN" baseline="0" dirty="0" smtClean="0"/>
                        <a:t>size</a:t>
                      </a:r>
                      <a:r>
                        <a:rPr lang="zh-CN" altLang="en-US" baseline="0" dirty="0" smtClean="0"/>
                        <a:t>部分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2203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56989" y="212341"/>
            <a:ext cx="36312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nms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bboxes,iou_threshold</a:t>
            </a:r>
            <a:r>
              <a:rPr lang="en-US" altLang="zh-CN" dirty="0" smtClean="0"/>
              <a:t>)-&gt;</a:t>
            </a:r>
            <a:r>
              <a:rPr lang="en-US" altLang="zh-CN" dirty="0" err="1" smtClean="0"/>
              <a:t>bboxes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/>
              <a:t>b</a:t>
            </a:r>
            <a:r>
              <a:rPr lang="en-US" altLang="zh-CN" dirty="0" err="1" smtClean="0"/>
              <a:t>boxes:ndarray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n_box</a:t>
            </a:r>
            <a:r>
              <a:rPr lang="en-US" altLang="zh-CN" dirty="0" smtClean="0"/>
              <a:t>, 4)#</a:t>
            </a:r>
            <a:r>
              <a:rPr lang="zh-CN" altLang="en-US" dirty="0" smtClean="0"/>
              <a:t>这里是已经变成</a:t>
            </a:r>
            <a:r>
              <a:rPr lang="en-US" altLang="zh-CN" dirty="0" err="1" smtClean="0"/>
              <a:t>xmymxaya</a:t>
            </a:r>
            <a:r>
              <a:rPr lang="zh-CN" altLang="en-US" dirty="0" smtClean="0"/>
              <a:t>形式的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先获得</a:t>
            </a:r>
            <a:r>
              <a:rPr lang="en-US" altLang="zh-CN" dirty="0" err="1" smtClean="0"/>
              <a:t>bboxes</a:t>
            </a:r>
            <a:r>
              <a:rPr lang="zh-CN" altLang="en-US" dirty="0" smtClean="0"/>
              <a:t>涉及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个类，对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个类循环判断，先找到</a:t>
            </a:r>
            <a:r>
              <a:rPr lang="en-US" altLang="zh-CN" dirty="0" err="1" smtClean="0"/>
              <a:t>conf</a:t>
            </a:r>
            <a:r>
              <a:rPr lang="zh-CN" altLang="en-US" dirty="0" smtClean="0"/>
              <a:t>最大的记为</a:t>
            </a:r>
            <a:r>
              <a:rPr lang="en-US" altLang="zh-CN" dirty="0" err="1" smtClean="0"/>
              <a:t>best_box</a:t>
            </a:r>
            <a:r>
              <a:rPr lang="zh-CN" altLang="en-US" dirty="0" smtClean="0"/>
              <a:t>，然后其他所有</a:t>
            </a:r>
            <a:r>
              <a:rPr lang="en-US" altLang="zh-CN" dirty="0" smtClean="0"/>
              <a:t>box</a:t>
            </a:r>
            <a:r>
              <a:rPr lang="zh-CN" altLang="en-US" dirty="0" smtClean="0"/>
              <a:t>跟</a:t>
            </a:r>
            <a:r>
              <a:rPr lang="en-US" altLang="zh-CN" dirty="0" err="1" smtClean="0"/>
              <a:t>best_box</a:t>
            </a:r>
            <a:r>
              <a:rPr lang="zh-CN" altLang="en-US" dirty="0" smtClean="0"/>
              <a:t>计算</a:t>
            </a:r>
            <a:r>
              <a:rPr lang="en-US" altLang="zh-CN" dirty="0" err="1" smtClean="0"/>
              <a:t>iou</a:t>
            </a:r>
            <a:r>
              <a:rPr lang="zh-CN" altLang="en-US" dirty="0" smtClean="0"/>
              <a:t>得</a:t>
            </a:r>
            <a:r>
              <a:rPr lang="en-US" altLang="zh-CN" dirty="0" err="1" smtClean="0"/>
              <a:t>ious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ious</a:t>
            </a:r>
            <a:r>
              <a:rPr lang="zh-CN" altLang="en-US" dirty="0" smtClean="0"/>
              <a:t>中小于</a:t>
            </a:r>
            <a:r>
              <a:rPr lang="en-US" altLang="zh-CN" dirty="0" err="1" smtClean="0"/>
              <a:t>iou_threshold</a:t>
            </a:r>
            <a:r>
              <a:rPr lang="zh-CN" altLang="en-US" dirty="0" smtClean="0"/>
              <a:t>的留下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49108" y="212341"/>
            <a:ext cx="1969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iou</a:t>
            </a:r>
            <a:r>
              <a:rPr lang="en-US" altLang="zh-CN" dirty="0" smtClean="0"/>
              <a:t>(b1,b2): -&gt;</a:t>
            </a:r>
            <a:r>
              <a:rPr lang="en-US" altLang="zh-CN" dirty="0" err="1" smtClean="0"/>
              <a:t>ious</a:t>
            </a:r>
            <a:endParaRPr lang="en-US" altLang="zh-CN" dirty="0" smtClean="0"/>
          </a:p>
          <a:p>
            <a:r>
              <a:rPr lang="en-US" altLang="zh-CN" dirty="0" smtClean="0"/>
              <a:t>b1:ndarray(4)</a:t>
            </a:r>
          </a:p>
          <a:p>
            <a:r>
              <a:rPr lang="en-US" altLang="zh-CN" dirty="0" smtClean="0"/>
              <a:t>B2:ndarray(bsz,4)</a:t>
            </a:r>
          </a:p>
          <a:p>
            <a:r>
              <a:rPr lang="en-US" altLang="zh-CN" dirty="0" err="1" smtClean="0"/>
              <a:t>Ious:ndarray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bsz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技巧</a:t>
            </a:r>
            <a:r>
              <a:rPr lang="en-US" altLang="zh-CN" dirty="0" smtClean="0"/>
              <a:t>: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Max(..,0)</a:t>
            </a:r>
            <a:r>
              <a:rPr lang="zh-CN" altLang="en-US" dirty="0" smtClean="0"/>
              <a:t>隐含地实现判断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9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32975"/>
              </p:ext>
            </p:extLst>
          </p:nvPr>
        </p:nvGraphicFramePr>
        <p:xfrm>
          <a:off x="572477" y="394350"/>
          <a:ext cx="5239238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9238">
                  <a:extLst>
                    <a:ext uri="{9D8B030D-6E8A-4147-A177-3AD203B41FA5}">
                      <a16:colId xmlns:a16="http://schemas.microsoft.com/office/drawing/2014/main" val="2309556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Centernet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0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config</a:t>
                      </a:r>
                      <a:r>
                        <a:rPr lang="en-US" altLang="zh-CN" dirty="0" smtClean="0"/>
                        <a:t>={ }</a:t>
                      </a:r>
                    </a:p>
                    <a:p>
                      <a:r>
                        <a:rPr lang="en-US" altLang="zh-CN" dirty="0" smtClean="0"/>
                        <a:t>get(</a:t>
                      </a:r>
                      <a:r>
                        <a:rPr lang="en-US" altLang="zh-CN" dirty="0" err="1" smtClean="0"/>
                        <a:t>cls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key</a:t>
                      </a:r>
                      <a:r>
                        <a:rPr lang="en-US" altLang="zh-CN" dirty="0" smtClean="0"/>
                        <a:t>)=</a:t>
                      </a:r>
                      <a:r>
                        <a:rPr lang="en-US" altLang="zh-CN" dirty="0" err="1" smtClean="0"/>
                        <a:t>cls.config.get</a:t>
                      </a:r>
                      <a:r>
                        <a:rPr lang="en-US" altLang="zh-CN" dirty="0" smtClean="0"/>
                        <a:t>[key]</a:t>
                      </a:r>
                    </a:p>
                    <a:p>
                      <a:r>
                        <a:rPr lang="en-US" altLang="zh-CN" dirty="0" smtClean="0"/>
                        <a:t>__</a:t>
                      </a:r>
                      <a:r>
                        <a:rPr lang="en-US" altLang="zh-CN" dirty="0" err="1" smtClean="0"/>
                        <a:t>init</a:t>
                      </a:r>
                      <a:r>
                        <a:rPr lang="en-US" altLang="zh-CN" dirty="0" smtClean="0"/>
                        <a:t>__(): </a:t>
                      </a:r>
                      <a:r>
                        <a:rPr lang="en-US" altLang="zh-CN" dirty="0" err="1" smtClean="0"/>
                        <a:t>class_names</a:t>
                      </a:r>
                      <a:r>
                        <a:rPr lang="en-US" altLang="zh-CN" dirty="0" smtClean="0"/>
                        <a:t>=_</a:t>
                      </a:r>
                      <a:r>
                        <a:rPr lang="en-US" altLang="zh-CN" dirty="0" err="1" smtClean="0"/>
                        <a:t>self.get_class</a:t>
                      </a:r>
                      <a:r>
                        <a:rPr lang="en-US" altLang="zh-CN" dirty="0" smtClean="0"/>
                        <a:t>(), </a:t>
                      </a:r>
                      <a:r>
                        <a:rPr lang="en-US" altLang="zh-CN" dirty="0" err="1" smtClean="0"/>
                        <a:t>self.generate</a:t>
                      </a:r>
                      <a:r>
                        <a:rPr lang="en-US" altLang="zh-CN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4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generate(self):-&gt;</a:t>
                      </a:r>
                      <a:r>
                        <a:rPr lang="en-US" altLang="zh-CN" dirty="0" err="1" smtClean="0"/>
                        <a:t>self.centernet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0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detect_img</a:t>
                      </a:r>
                      <a:r>
                        <a:rPr lang="en-US" altLang="zh-CN" dirty="0" smtClean="0"/>
                        <a:t>(self, </a:t>
                      </a:r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):-&gt;</a:t>
                      </a:r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h,w,c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画上了框的图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#</a:t>
                      </a:r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h,w,c</a:t>
                      </a:r>
                      <a:r>
                        <a:rPr lang="en-US" altLang="zh-CN" dirty="0" smtClean="0"/>
                        <a:t>) </a:t>
                      </a:r>
                      <a:r>
                        <a:rPr lang="zh-CN" altLang="en-US" dirty="0" smtClean="0"/>
                        <a:t>一张图片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Transpose(</a:t>
                      </a:r>
                      <a:r>
                        <a:rPr lang="en-US" altLang="zh-CN" dirty="0" err="1" smtClean="0"/>
                        <a:t>preprocess_image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)).reshape()-&gt;(1,512,512,3)</a:t>
                      </a:r>
                    </a:p>
                    <a:p>
                      <a:r>
                        <a:rPr lang="en-US" altLang="zh-CN" dirty="0" err="1" smtClean="0"/>
                        <a:t>correct_box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decode_box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net_output</a:t>
                      </a:r>
                      <a:r>
                        <a:rPr lang="en-US" altLang="zh-CN" dirty="0" smtClean="0"/>
                        <a:t>))</a:t>
                      </a:r>
                    </a:p>
                    <a:p>
                      <a:r>
                        <a:rPr lang="zh-CN" altLang="en-US" dirty="0" smtClean="0"/>
                        <a:t>然后是微调整框的一些操作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47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9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184" y="402336"/>
            <a:ext cx="186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模型训练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5248" y="768096"/>
            <a:ext cx="297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主要包括 </a:t>
            </a:r>
            <a:r>
              <a:rPr lang="en-US" altLang="zh-CN" dirty="0" smtClean="0"/>
              <a:t>Focal Loss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L1Loss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79916"/>
              </p:ext>
            </p:extLst>
          </p:nvPr>
        </p:nvGraphicFramePr>
        <p:xfrm>
          <a:off x="329184" y="1562826"/>
          <a:ext cx="5010912" cy="21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912">
                  <a:extLst>
                    <a:ext uri="{9D8B030D-6E8A-4147-A177-3AD203B41FA5}">
                      <a16:colId xmlns:a16="http://schemas.microsoft.com/office/drawing/2014/main" val="749328368"/>
                    </a:ext>
                  </a:extLst>
                </a:gridCol>
              </a:tblGrid>
              <a:tr h="117944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def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focal_loss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pred</a:t>
                      </a:r>
                      <a:r>
                        <a:rPr lang="en-US" altLang="zh-CN" dirty="0" smtClean="0"/>
                        <a:t>, target) -&gt; tensor(size1):</a:t>
                      </a:r>
                    </a:p>
                    <a:p>
                      <a:r>
                        <a:rPr lang="en-US" altLang="zh-CN" dirty="0" err="1" smtClean="0"/>
                        <a:t>pred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en-US" altLang="zh-CN" dirty="0" err="1" smtClean="0"/>
                        <a:t>hm</a:t>
                      </a:r>
                      <a:r>
                        <a:rPr lang="en-US" altLang="zh-CN" dirty="0" smtClean="0"/>
                        <a:t> (</a:t>
                      </a:r>
                      <a:r>
                        <a:rPr lang="en-US" altLang="zh-CN" dirty="0" err="1" smtClean="0"/>
                        <a:t>bsz,c,h,w</a:t>
                      </a:r>
                      <a:r>
                        <a:rPr lang="en-US" altLang="zh-CN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target: (</a:t>
                      </a:r>
                      <a:r>
                        <a:rPr lang="en-US" altLang="zh-CN" dirty="0" err="1" smtClean="0"/>
                        <a:t>bsz,c,h,w</a:t>
                      </a:r>
                      <a:r>
                        <a:rPr lang="en-US" altLang="zh-CN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11920"/>
                  </a:ext>
                </a:extLst>
              </a:tr>
              <a:tr h="478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pos_mask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bsz,c,h,w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ne_mask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bsz,c,h,w</a:t>
                      </a:r>
                      <a:r>
                        <a:rPr lang="en-US" altLang="zh-CN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07456"/>
                  </a:ext>
                </a:extLst>
              </a:tr>
              <a:tr h="4783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a=2, beta=4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25786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79148"/>
              </p:ext>
            </p:extLst>
          </p:nvPr>
        </p:nvGraphicFramePr>
        <p:xfrm>
          <a:off x="5750560" y="1245954"/>
          <a:ext cx="608787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7872">
                  <a:extLst>
                    <a:ext uri="{9D8B030D-6E8A-4147-A177-3AD203B41FA5}">
                      <a16:colId xmlns:a16="http://schemas.microsoft.com/office/drawing/2014/main" val="1920490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def</a:t>
                      </a:r>
                      <a:r>
                        <a:rPr lang="en-US" altLang="zh-CN" dirty="0" smtClean="0"/>
                        <a:t> reg_l1_loss(</a:t>
                      </a:r>
                      <a:r>
                        <a:rPr lang="en-US" altLang="zh-CN" dirty="0" err="1" smtClean="0"/>
                        <a:t>pred,target,mask</a:t>
                      </a:r>
                      <a:r>
                        <a:rPr lang="en-US" altLang="zh-CN" dirty="0" smtClean="0"/>
                        <a:t>)-&gt;tensor(size1):</a:t>
                      </a:r>
                    </a:p>
                    <a:p>
                      <a:r>
                        <a:rPr lang="en-US" altLang="zh-CN" dirty="0" err="1" smtClean="0"/>
                        <a:t>Pred</a:t>
                      </a: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en-US" altLang="zh-CN" baseline="0" dirty="0" smtClean="0"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en-US" altLang="zh-CN" baseline="0" dirty="0" err="1" smtClean="0">
                          <a:sym typeface="Wingdings" panose="05000000000000000000" pitchFamily="2" charset="2"/>
                        </a:rPr>
                        <a:t>bsz</a:t>
                      </a:r>
                      <a:r>
                        <a:rPr lang="en-US" altLang="zh-CN" baseline="0" dirty="0" smtClean="0">
                          <a:sym typeface="Wingdings" panose="05000000000000000000" pitchFamily="2" charset="2"/>
                        </a:rPr>
                        <a:t>, 2,h,w)</a:t>
                      </a:r>
                    </a:p>
                    <a:p>
                      <a:r>
                        <a:rPr lang="en-US" altLang="zh-CN" baseline="0" dirty="0" smtClean="0">
                          <a:sym typeface="Wingdings" panose="05000000000000000000" pitchFamily="2" charset="2"/>
                        </a:rPr>
                        <a:t>Target: (</a:t>
                      </a:r>
                      <a:r>
                        <a:rPr lang="en-US" altLang="zh-CN" baseline="0" dirty="0" err="1" smtClean="0">
                          <a:sym typeface="Wingdings" panose="05000000000000000000" pitchFamily="2" charset="2"/>
                        </a:rPr>
                        <a:t>bsz</a:t>
                      </a:r>
                      <a:r>
                        <a:rPr lang="en-US" altLang="zh-CN" baseline="0" dirty="0" smtClean="0">
                          <a:sym typeface="Wingdings" panose="05000000000000000000" pitchFamily="2" charset="2"/>
                        </a:rPr>
                        <a:t>, 2, </a:t>
                      </a:r>
                      <a:r>
                        <a:rPr lang="en-US" altLang="zh-CN" baseline="0" dirty="0" err="1" smtClean="0">
                          <a:sym typeface="Wingdings" panose="05000000000000000000" pitchFamily="2" charset="2"/>
                        </a:rPr>
                        <a:t>h,w</a:t>
                      </a:r>
                      <a:r>
                        <a:rPr lang="en-US" altLang="zh-CN" baseline="0" dirty="0" smtClean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r>
                        <a:rPr lang="en-US" altLang="zh-CN" baseline="0" dirty="0" smtClean="0">
                          <a:sym typeface="Wingdings" panose="05000000000000000000" pitchFamily="2" charset="2"/>
                        </a:rPr>
                        <a:t>Mask:    (</a:t>
                      </a:r>
                      <a:r>
                        <a:rPr lang="en-US" altLang="zh-CN" baseline="0" dirty="0" err="1" smtClean="0">
                          <a:sym typeface="Wingdings" panose="05000000000000000000" pitchFamily="2" charset="2"/>
                        </a:rPr>
                        <a:t>bsz,h,w</a:t>
                      </a:r>
                      <a:r>
                        <a:rPr lang="en-US" altLang="zh-CN" baseline="0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9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F.l1_loss(</a:t>
                      </a:r>
                      <a:r>
                        <a:rPr lang="en-US" altLang="zh-CN" dirty="0" err="1" smtClean="0"/>
                        <a:t>Pred</a:t>
                      </a:r>
                      <a:r>
                        <a:rPr lang="en-US" altLang="zh-CN" dirty="0" smtClean="0"/>
                        <a:t>*mask, target)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6275"/>
                  </a:ext>
                </a:extLst>
              </a:tr>
            </a:tbl>
          </a:graphicData>
        </a:graphic>
      </p:graphicFrame>
      <p:pic>
        <p:nvPicPr>
          <p:cNvPr id="10" name="Picture 2" descr="https://img-blog.csdnimg.cn/201904171921571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" y="3698930"/>
            <a:ext cx="43434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87069"/>
              </p:ext>
            </p:extLst>
          </p:nvPr>
        </p:nvGraphicFramePr>
        <p:xfrm>
          <a:off x="5340096" y="3048066"/>
          <a:ext cx="674217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2176">
                  <a:extLst>
                    <a:ext uri="{9D8B030D-6E8A-4147-A177-3AD203B41FA5}">
                      <a16:colId xmlns:a16="http://schemas.microsoft.com/office/drawing/2014/main" val="101875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初始化网络并载入</a:t>
                      </a:r>
                      <a:r>
                        <a:rPr lang="en-US" altLang="zh-CN" dirty="0" err="1" smtClean="0"/>
                        <a:t>pretrain</a:t>
                      </a:r>
                      <a:r>
                        <a:rPr lang="zh-CN" altLang="en-US" dirty="0" smtClean="0"/>
                        <a:t>，参数：</a:t>
                      </a:r>
                      <a:r>
                        <a:rPr lang="en-US" altLang="zh-CN" dirty="0" err="1" smtClean="0"/>
                        <a:t>n_classes</a:t>
                      </a:r>
                      <a:r>
                        <a:rPr lang="en-US" altLang="zh-CN" dirty="0" smtClean="0"/>
                        <a:t>=20, </a:t>
                      </a:r>
                      <a:r>
                        <a:rPr lang="en-US" altLang="zh-CN" dirty="0" err="1" smtClean="0"/>
                        <a:t>pretrain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True,backbone</a:t>
                      </a:r>
                      <a:r>
                        <a:rPr lang="en-US" altLang="zh-CN" dirty="0" smtClean="0"/>
                        <a:t>=resnet50,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cuda</a:t>
                      </a:r>
                      <a:r>
                        <a:rPr lang="en-US" altLang="zh-CN" baseline="0" dirty="0" smtClean="0"/>
                        <a:t>=True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读取数据集，划分</a:t>
                      </a:r>
                      <a:r>
                        <a:rPr lang="en-US" altLang="zh-CN" dirty="0" smtClean="0"/>
                        <a:t>train </a:t>
                      </a:r>
                      <a:r>
                        <a:rPr lang="en-US" altLang="zh-CN" dirty="0" err="1" smtClean="0"/>
                        <a:t>val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4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</a:t>
                      </a:r>
                      <a:r>
                        <a:rPr lang="zh-CN" altLang="en-US" dirty="0" smtClean="0"/>
                        <a:t>定义</a:t>
                      </a:r>
                      <a:r>
                        <a:rPr lang="en-US" altLang="zh-CN" dirty="0" err="1" smtClean="0"/>
                        <a:t>lr,bsz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epoch_size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n_train</a:t>
                      </a:r>
                      <a:r>
                        <a:rPr lang="en-US" altLang="zh-CN" dirty="0" smtClean="0"/>
                        <a:t>//</a:t>
                      </a:r>
                      <a:r>
                        <a:rPr lang="en-US" altLang="zh-CN" dirty="0" err="1" smtClean="0"/>
                        <a:t>bsz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epoch_size_val</a:t>
                      </a:r>
                      <a:r>
                        <a:rPr lang="en-US" altLang="zh-CN" baseline="0" dirty="0" smtClean="0"/>
                        <a:t>=</a:t>
                      </a:r>
                      <a:r>
                        <a:rPr lang="en-US" altLang="zh-CN" baseline="0" dirty="0" err="1" smtClean="0"/>
                        <a:t>n_val</a:t>
                      </a:r>
                      <a:r>
                        <a:rPr lang="en-US" altLang="zh-CN" baseline="0" dirty="0" smtClean="0"/>
                        <a:t>/</a:t>
                      </a:r>
                      <a:r>
                        <a:rPr lang="en-US" altLang="zh-CN" baseline="0" dirty="0" err="1" smtClean="0"/>
                        <a:t>bsz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err="1" smtClean="0"/>
                        <a:t>init_epoch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freeze_epoch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unfreeze_epoch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11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5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83936"/>
              </p:ext>
            </p:extLst>
          </p:nvPr>
        </p:nvGraphicFramePr>
        <p:xfrm>
          <a:off x="329184" y="515922"/>
          <a:ext cx="812800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58696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fit_one_epoch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net,gen,gen_val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epoch,Epoch,epoch_size,epoch_size_val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7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gen:</a:t>
                      </a:r>
                      <a:r>
                        <a:rPr lang="en-US" altLang="zh-CN" baseline="0" dirty="0" smtClean="0"/>
                        <a:t> Train </a:t>
                      </a:r>
                      <a:r>
                        <a:rPr lang="en-US" altLang="zh-CN" baseline="0" dirty="0" err="1" smtClean="0"/>
                        <a:t>DataLoader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err="1" smtClean="0"/>
                        <a:t>Gen_val</a:t>
                      </a:r>
                      <a:r>
                        <a:rPr lang="en-US" altLang="zh-CN" baseline="0" dirty="0" smtClean="0"/>
                        <a:t>: </a:t>
                      </a:r>
                      <a:r>
                        <a:rPr lang="en-US" altLang="zh-CN" baseline="0" dirty="0" err="1" smtClean="0"/>
                        <a:t>DaataLoader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epoch: </a:t>
                      </a:r>
                      <a:r>
                        <a:rPr lang="en-US" altLang="zh-CN" baseline="0" dirty="0" err="1" smtClean="0"/>
                        <a:t>current_epoch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Epoch: </a:t>
                      </a:r>
                      <a:r>
                        <a:rPr lang="en-US" altLang="zh-CN" baseline="0" dirty="0" err="1" smtClean="0"/>
                        <a:t>end_epoch</a:t>
                      </a:r>
                      <a:endParaRPr lang="en-US" altLang="zh-CN" baseline="0" dirty="0" smtClean="0"/>
                    </a:p>
                    <a:p>
                      <a:r>
                        <a:rPr lang="zh-CN" altLang="en-US" baseline="0" dirty="0" smtClean="0"/>
                        <a:t>后面两个参数见前面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3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5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53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2992</Words>
  <Application>Microsoft Office PowerPoint</Application>
  <PresentationFormat>宽屏</PresentationFormat>
  <Paragraphs>339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69</cp:revision>
  <dcterms:created xsi:type="dcterms:W3CDTF">2021-08-06T02:25:44Z</dcterms:created>
  <dcterms:modified xsi:type="dcterms:W3CDTF">2021-08-12T04:59:17Z</dcterms:modified>
</cp:coreProperties>
</file>