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5" r:id="rId1"/>
  </p:sldMasterIdLst>
  <p:sldIdLst>
    <p:sldId id="256" r:id="rId2"/>
    <p:sldId id="257" r:id="rId3"/>
    <p:sldId id="259" r:id="rId4"/>
    <p:sldId id="261" r:id="rId5"/>
    <p:sldId id="263" r:id="rId6"/>
    <p:sldId id="26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5" r:id="rId15"/>
    <p:sldId id="267" r:id="rId16"/>
    <p:sldId id="274" r:id="rId17"/>
    <p:sldId id="268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10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6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3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50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6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9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9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5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3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B6AE-70F7-4ABC-95D4-9585F73C3CD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817-A6FA-4D26-974E-C22A391F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83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14039"/>
            <a:ext cx="2764008" cy="1169330"/>
          </a:xfrm>
        </p:spPr>
        <p:txBody>
          <a:bodyPr/>
          <a:lstStyle/>
          <a:p>
            <a:pPr algn="ctr"/>
            <a:r>
              <a:rPr lang="en-US" altLang="ko-KR" sz="6600"/>
              <a:t>Tester</a:t>
            </a:r>
            <a:endParaRPr lang="ko-KR" altLang="en-US" sz="6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67300" y="2842933"/>
            <a:ext cx="2946967" cy="137159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2011181023 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손지훈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2011181030 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양재혁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2011181037 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4517"/>
              </p:ext>
            </p:extLst>
          </p:nvPr>
        </p:nvGraphicFramePr>
        <p:xfrm>
          <a:off x="398179" y="5442857"/>
          <a:ext cx="2365829" cy="1139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1181416067"/>
                    </a:ext>
                  </a:extLst>
                </a:gridCol>
              </a:tblGrid>
              <a:tr h="37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지도교수님 서명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74043"/>
                  </a:ext>
                </a:extLst>
              </a:tr>
              <a:tr h="7430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4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7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1" y="761936"/>
            <a:ext cx="9613861" cy="1080938"/>
          </a:xfrm>
        </p:spPr>
        <p:txBody>
          <a:bodyPr/>
          <a:lstStyle/>
          <a:p>
            <a:r>
              <a:rPr lang="ko-KR" altLang="en-US"/>
              <a:t>제작 과정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679902" y="3818172"/>
            <a:ext cx="227623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>
                <a:latin typeface="+mn-ea"/>
                <a:ea typeface="+mn-ea"/>
              </a:rPr>
              <a:t>맵 모델링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ko-KR" altLang="en-US" sz="1800">
                <a:latin typeface="+mn-ea"/>
                <a:ea typeface="+mn-ea"/>
              </a:rPr>
              <a:t>작업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8" y="2185853"/>
            <a:ext cx="8977485" cy="43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1" y="761936"/>
            <a:ext cx="9613861" cy="1080938"/>
          </a:xfrm>
        </p:spPr>
        <p:txBody>
          <a:bodyPr/>
          <a:lstStyle/>
          <a:p>
            <a:r>
              <a:rPr lang="ko-KR" altLang="en-US"/>
              <a:t>제작 과정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679902" y="3818172"/>
            <a:ext cx="227623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>
                <a:latin typeface="+mn-ea"/>
                <a:ea typeface="+mn-ea"/>
              </a:rPr>
              <a:t>소품 모델링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ko-KR" altLang="en-US" sz="1800">
                <a:latin typeface="+mn-ea"/>
                <a:ea typeface="+mn-ea"/>
              </a:rPr>
              <a:t>작업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8" y="2185853"/>
            <a:ext cx="8977485" cy="43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1" y="761936"/>
            <a:ext cx="9613861" cy="1080938"/>
          </a:xfrm>
        </p:spPr>
        <p:txBody>
          <a:bodyPr/>
          <a:lstStyle/>
          <a:p>
            <a:r>
              <a:rPr lang="ko-KR" altLang="en-US"/>
              <a:t>제작 과정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584106" y="3818172"/>
            <a:ext cx="239888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>
                <a:latin typeface="+mn-ea"/>
                <a:ea typeface="+mn-ea"/>
              </a:rPr>
              <a:t>1 </a:t>
            </a:r>
            <a:r>
              <a:rPr lang="ko-KR" altLang="en-US" sz="1800">
                <a:latin typeface="+mn-ea"/>
                <a:ea typeface="+mn-ea"/>
              </a:rPr>
              <a:t>스테이지 작업 화면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8" y="2185853"/>
            <a:ext cx="8977485" cy="43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6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1" y="761936"/>
            <a:ext cx="9613861" cy="1080938"/>
          </a:xfrm>
        </p:spPr>
        <p:txBody>
          <a:bodyPr/>
          <a:lstStyle/>
          <a:p>
            <a:r>
              <a:rPr lang="ko-KR" altLang="en-US"/>
              <a:t>제작 과정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531855" y="3818172"/>
            <a:ext cx="239888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>
                <a:latin typeface="+mn-ea"/>
                <a:ea typeface="+mn-ea"/>
              </a:rPr>
              <a:t>2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ko-KR" altLang="en-US" sz="1800">
                <a:latin typeface="+mn-ea"/>
                <a:ea typeface="+mn-ea"/>
              </a:rPr>
              <a:t>스테이지 작업 화면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8" y="2185853"/>
            <a:ext cx="8947786" cy="43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83" y="782256"/>
            <a:ext cx="6530145" cy="1080938"/>
          </a:xfrm>
        </p:spPr>
        <p:txBody>
          <a:bodyPr>
            <a:normAutofit/>
          </a:bodyPr>
          <a:lstStyle/>
          <a:p>
            <a:r>
              <a:rPr lang="ko-KR" altLang="en-US">
                <a:latin typeface="+mj-ea"/>
              </a:rPr>
              <a:t>문제점 및 보완책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2111828"/>
            <a:ext cx="12192001" cy="46765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최적화 문제</a:t>
            </a:r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맵에 배치하는 라이트가 프레임 저하의 큰 원인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맵에 배치하는 라이트들의 개수를 최대한 줄이고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맵 전체에 적용되는 라이트 관련 수치를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밝게 조절하여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최대한 높은 프레임이 나오도록 해결 중이지만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GTX950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정도의 그래픽카드가 권장하는 사양임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멀티플레이 문제</a:t>
            </a:r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멀티플레이에 관련된 정보가 부족하다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대부분 싱글 플레이 위주의 자료들이고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NDC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언리얼엔진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에서의 멀티플레이 문제점이 지적 되었음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2017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언리얼 서밋에서 멀티플레이에 대한 주제로 간단한 강좌가 나옴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그 전까지는 없던 강좌 내용이 포함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정보가 없는 상태에서 멀티플레이 관련 기능을 어느정도 구현하였지만 완벽하지 않기 때문에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언리얼 서밋같이 최근에 새로운 정보가 나오는 것을 보고 멀티플레이 관련 부분을 더 수정하려고 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2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0630" y="0"/>
            <a:ext cx="6096000" cy="682171"/>
          </a:xfrm>
        </p:spPr>
        <p:txBody>
          <a:bodyPr>
            <a:normAutofit/>
          </a:bodyPr>
          <a:lstStyle/>
          <a:p>
            <a:r>
              <a:rPr lang="ko-KR" altLang="en-US">
                <a:latin typeface="+mj-ea"/>
              </a:rPr>
              <a:t>향후 개발 일정 </a:t>
            </a:r>
            <a:r>
              <a:rPr lang="en-US" altLang="ko-KR">
                <a:latin typeface="+mj-ea"/>
              </a:rPr>
              <a:t>(</a:t>
            </a:r>
            <a:r>
              <a:rPr lang="ko-KR" altLang="en-US">
                <a:latin typeface="+mj-ea"/>
              </a:rPr>
              <a:t>클라이언트</a:t>
            </a:r>
            <a:r>
              <a:rPr lang="en-US" altLang="ko-KR">
                <a:latin typeface="+mj-ea"/>
              </a:rPr>
              <a:t>)</a:t>
            </a:r>
            <a:endParaRPr lang="ko-KR" altLang="en-US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62564"/>
              </p:ext>
            </p:extLst>
          </p:nvPr>
        </p:nvGraphicFramePr>
        <p:xfrm>
          <a:off x="146809" y="1390880"/>
          <a:ext cx="11887193" cy="470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91">
                  <a:extLst>
                    <a:ext uri="{9D8B030D-6E8A-4147-A177-3AD203B41FA5}">
                      <a16:colId xmlns:a16="http://schemas.microsoft.com/office/drawing/2014/main" val="277342684"/>
                    </a:ext>
                  </a:extLst>
                </a:gridCol>
                <a:gridCol w="2528022">
                  <a:extLst>
                    <a:ext uri="{9D8B030D-6E8A-4147-A177-3AD203B41FA5}">
                      <a16:colId xmlns:a16="http://schemas.microsoft.com/office/drawing/2014/main" val="3170513447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2562605161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2732775174"/>
                    </a:ext>
                  </a:extLst>
                </a:gridCol>
                <a:gridCol w="1977570">
                  <a:extLst>
                    <a:ext uri="{9D8B030D-6E8A-4147-A177-3AD203B41FA5}">
                      <a16:colId xmlns:a16="http://schemas.microsoft.com/office/drawing/2014/main" val="850088690"/>
                    </a:ext>
                  </a:extLst>
                </a:gridCol>
                <a:gridCol w="1977570">
                  <a:extLst>
                    <a:ext uri="{9D8B030D-6E8A-4147-A177-3AD203B41FA5}">
                      <a16:colId xmlns:a16="http://schemas.microsoft.com/office/drawing/2014/main" val="1289170231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938004560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1717825799"/>
                    </a:ext>
                  </a:extLst>
                </a:gridCol>
              </a:tblGrid>
              <a:tr h="41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내용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50729"/>
                  </a:ext>
                </a:extLst>
              </a:tr>
              <a:tr h="782325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설계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(11~15,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17~20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52328"/>
                  </a:ext>
                </a:extLst>
              </a:tr>
              <a:tr h="580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NPC AI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및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68837"/>
                  </a:ext>
                </a:extLst>
              </a:tr>
              <a:tr h="657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컷신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07463"/>
                  </a:ext>
                </a:extLst>
              </a:tr>
              <a:tr h="579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이펙트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9870"/>
                  </a:ext>
                </a:extLst>
              </a:tr>
              <a:tr h="657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사운드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50542"/>
                  </a:ext>
                </a:extLst>
              </a:tr>
              <a:tr h="553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수정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92983"/>
                  </a:ext>
                </a:extLst>
              </a:tr>
              <a:tr h="478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453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130165" y="1898716"/>
            <a:ext cx="5867802" cy="6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30165" y="2607425"/>
            <a:ext cx="1928871" cy="53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30165" y="3204039"/>
            <a:ext cx="4902109" cy="57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2126" y="3838436"/>
            <a:ext cx="3910148" cy="53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30165" y="4430620"/>
            <a:ext cx="5867802" cy="58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98971" y="5138057"/>
            <a:ext cx="2898996" cy="4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98971" y="5657166"/>
            <a:ext cx="2898996" cy="36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9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0630" y="0"/>
            <a:ext cx="6096000" cy="682171"/>
          </a:xfrm>
        </p:spPr>
        <p:txBody>
          <a:bodyPr>
            <a:normAutofit/>
          </a:bodyPr>
          <a:lstStyle/>
          <a:p>
            <a:r>
              <a:rPr lang="ko-KR" altLang="en-US">
                <a:latin typeface="+mj-ea"/>
              </a:rPr>
              <a:t>향후 개발 일정 </a:t>
            </a:r>
            <a:r>
              <a:rPr lang="en-US" altLang="ko-KR">
                <a:latin typeface="+mj-ea"/>
              </a:rPr>
              <a:t>(</a:t>
            </a:r>
            <a:r>
              <a:rPr lang="ko-KR" altLang="en-US">
                <a:latin typeface="+mj-ea"/>
              </a:rPr>
              <a:t>그래픽</a:t>
            </a:r>
            <a:r>
              <a:rPr lang="en-US" altLang="ko-KR">
                <a:latin typeface="+mj-ea"/>
              </a:rPr>
              <a:t>)</a:t>
            </a:r>
            <a:endParaRPr lang="ko-KR" altLang="en-US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80367"/>
              </p:ext>
            </p:extLst>
          </p:nvPr>
        </p:nvGraphicFramePr>
        <p:xfrm>
          <a:off x="130630" y="2108456"/>
          <a:ext cx="11887200" cy="321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91">
                  <a:extLst>
                    <a:ext uri="{9D8B030D-6E8A-4147-A177-3AD203B41FA5}">
                      <a16:colId xmlns:a16="http://schemas.microsoft.com/office/drawing/2014/main" val="277342684"/>
                    </a:ext>
                  </a:extLst>
                </a:gridCol>
                <a:gridCol w="2237733">
                  <a:extLst>
                    <a:ext uri="{9D8B030D-6E8A-4147-A177-3AD203B41FA5}">
                      <a16:colId xmlns:a16="http://schemas.microsoft.com/office/drawing/2014/main" val="3170513447"/>
                    </a:ext>
                  </a:extLst>
                </a:gridCol>
                <a:gridCol w="1025072">
                  <a:extLst>
                    <a:ext uri="{9D8B030D-6E8A-4147-A177-3AD203B41FA5}">
                      <a16:colId xmlns:a16="http://schemas.microsoft.com/office/drawing/2014/main" val="2562605161"/>
                    </a:ext>
                  </a:extLst>
                </a:gridCol>
                <a:gridCol w="1025072">
                  <a:extLst>
                    <a:ext uri="{9D8B030D-6E8A-4147-A177-3AD203B41FA5}">
                      <a16:colId xmlns:a16="http://schemas.microsoft.com/office/drawing/2014/main" val="1642370329"/>
                    </a:ext>
                  </a:extLst>
                </a:gridCol>
                <a:gridCol w="2050144">
                  <a:extLst>
                    <a:ext uri="{9D8B030D-6E8A-4147-A177-3AD203B41FA5}">
                      <a16:colId xmlns:a16="http://schemas.microsoft.com/office/drawing/2014/main" val="850088690"/>
                    </a:ext>
                  </a:extLst>
                </a:gridCol>
                <a:gridCol w="2050144">
                  <a:extLst>
                    <a:ext uri="{9D8B030D-6E8A-4147-A177-3AD203B41FA5}">
                      <a16:colId xmlns:a16="http://schemas.microsoft.com/office/drawing/2014/main" val="1289170231"/>
                    </a:ext>
                  </a:extLst>
                </a:gridCol>
                <a:gridCol w="1025072">
                  <a:extLst>
                    <a:ext uri="{9D8B030D-6E8A-4147-A177-3AD203B41FA5}">
                      <a16:colId xmlns:a16="http://schemas.microsoft.com/office/drawing/2014/main" val="938004560"/>
                    </a:ext>
                  </a:extLst>
                </a:gridCol>
                <a:gridCol w="1025072">
                  <a:extLst>
                    <a:ext uri="{9D8B030D-6E8A-4147-A177-3AD203B41FA5}">
                      <a16:colId xmlns:a16="http://schemas.microsoft.com/office/drawing/2014/main" val="1480590986"/>
                    </a:ext>
                  </a:extLst>
                </a:gridCol>
              </a:tblGrid>
              <a:tr h="33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내용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50729"/>
                  </a:ext>
                </a:extLst>
              </a:tr>
              <a:tr h="131061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오브젝트 제작</a:t>
                      </a:r>
                      <a:endParaRPr lang="en-US" altLang="ko-KR" sz="1400" b="1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(11~15,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17~20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52328"/>
                  </a:ext>
                </a:extLst>
              </a:tr>
              <a:tr h="1537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NPC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6883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51913" y="2539593"/>
            <a:ext cx="6076106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79277" y="3941673"/>
            <a:ext cx="3010689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731658" y="2888343"/>
            <a:ext cx="3410856" cy="1190171"/>
          </a:xfrm>
        </p:spPr>
        <p:txBody>
          <a:bodyPr>
            <a:noAutofit/>
          </a:bodyPr>
          <a:lstStyle/>
          <a:p>
            <a:r>
              <a:rPr lang="ko-KR" altLang="en-US" sz="480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0869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86" y="782256"/>
            <a:ext cx="1119450" cy="1080938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596" y="1988457"/>
            <a:ext cx="9613861" cy="48024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조작 방법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기술적요소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구성원 역할 분담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문제점 및 보완책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향후 개발 일정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데모 시연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37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41" y="790645"/>
            <a:ext cx="3854988" cy="1080938"/>
          </a:xfrm>
        </p:spPr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38041" y="2145850"/>
            <a:ext cx="10547404" cy="46518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장르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 협동 퍼즐 어드벤쳐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시점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인칭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(Back-View)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진행</a:t>
            </a:r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둘이서 섬 안에 있는 연구소의 실험 스테이지에서 게임을 진행한다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각각의 실험 스테이지의 퍼즐을 풀면서 다음 스테이지로 진행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스테이지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0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41" y="790645"/>
            <a:ext cx="3854988" cy="1080938"/>
          </a:xfrm>
        </p:spPr>
        <p:txBody>
          <a:bodyPr/>
          <a:lstStyle/>
          <a:p>
            <a:r>
              <a:rPr lang="ko-KR" altLang="en-US"/>
              <a:t>조작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38041" y="2206171"/>
            <a:ext cx="10547404" cy="46518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 시점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마우스 이동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키보드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W, A, S, D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상호작용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키보드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손전등 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키보드 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물건 들기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키보드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7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86" y="782256"/>
            <a:ext cx="2727400" cy="1080938"/>
          </a:xfrm>
        </p:spPr>
        <p:txBody>
          <a:bodyPr/>
          <a:lstStyle/>
          <a:p>
            <a:r>
              <a:rPr lang="ko-KR" altLang="en-US"/>
              <a:t>기술적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596" y="2139059"/>
            <a:ext cx="9613861" cy="46518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언리얼 엔진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</a:p>
          <a:p>
            <a:pPr>
              <a:buFontTx/>
              <a:buChar char="-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재질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머티리얼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다양하고 사실적인 재질 구현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캐스케이드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파티클 에디터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이펙트 구현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마티네와 시퀀서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시네마틱 편집기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컷신 구현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- 3DS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MAX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Zbrush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고품질 모델링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25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83" y="782256"/>
            <a:ext cx="6530145" cy="1080938"/>
          </a:xfrm>
        </p:spPr>
        <p:txBody>
          <a:bodyPr>
            <a:normAutofit/>
          </a:bodyPr>
          <a:lstStyle/>
          <a:p>
            <a:r>
              <a:rPr lang="ko-KR" altLang="en-US">
                <a:latin typeface="+mj-ea"/>
              </a:rPr>
              <a:t>구성원 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596" y="2466229"/>
            <a:ext cx="11028373" cy="46518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손지훈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양재혁</a:t>
            </a:r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언리얼 엔진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레벨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UI,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사운드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컷신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AI,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이상호</a:t>
            </a:r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그래픽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(3DS MAX 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리깅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ZBRUSH, PhotoShop)</a:t>
            </a:r>
          </a:p>
          <a:p>
            <a:pPr marL="0" indent="0">
              <a:buNone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88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83" y="782256"/>
            <a:ext cx="6530145" cy="1080938"/>
          </a:xfrm>
        </p:spPr>
        <p:txBody>
          <a:bodyPr>
            <a:normAutofit/>
          </a:bodyPr>
          <a:lstStyle/>
          <a:p>
            <a:r>
              <a:rPr lang="ko-KR" altLang="en-US">
                <a:latin typeface="+mj-ea"/>
              </a:rPr>
              <a:t>개발 상황 </a:t>
            </a:r>
            <a:r>
              <a:rPr lang="en-US" altLang="ko-KR">
                <a:latin typeface="+mj-ea"/>
              </a:rPr>
              <a:t>(</a:t>
            </a:r>
            <a:r>
              <a:rPr lang="ko-KR" altLang="en-US">
                <a:latin typeface="+mj-ea"/>
              </a:rPr>
              <a:t>클라이언트</a:t>
            </a:r>
            <a:r>
              <a:rPr lang="en-US" altLang="ko-KR">
                <a:latin typeface="+mj-ea"/>
              </a:rPr>
              <a:t>)</a:t>
            </a:r>
            <a:endParaRPr lang="ko-KR" altLang="en-US"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51505"/>
              </p:ext>
            </p:extLst>
          </p:nvPr>
        </p:nvGraphicFramePr>
        <p:xfrm>
          <a:off x="95477" y="2002972"/>
          <a:ext cx="11887193" cy="483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752">
                  <a:extLst>
                    <a:ext uri="{9D8B030D-6E8A-4147-A177-3AD203B41FA5}">
                      <a16:colId xmlns:a16="http://schemas.microsoft.com/office/drawing/2014/main" val="2773426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70513447"/>
                    </a:ext>
                  </a:extLst>
                </a:gridCol>
                <a:gridCol w="1907177">
                  <a:extLst>
                    <a:ext uri="{9D8B030D-6E8A-4147-A177-3AD203B41FA5}">
                      <a16:colId xmlns:a16="http://schemas.microsoft.com/office/drawing/2014/main" val="459146802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895158205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1519602188"/>
                    </a:ext>
                  </a:extLst>
                </a:gridCol>
                <a:gridCol w="1959104">
                  <a:extLst>
                    <a:ext uri="{9D8B030D-6E8A-4147-A177-3AD203B41FA5}">
                      <a16:colId xmlns:a16="http://schemas.microsoft.com/office/drawing/2014/main" val="3506432293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50729"/>
                  </a:ext>
                </a:extLst>
              </a:tr>
              <a:tr h="64341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설계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(1~10,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16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제작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52328"/>
                  </a:ext>
                </a:extLst>
              </a:tr>
              <a:tr h="742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및 적용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40355"/>
                  </a:ext>
                </a:extLst>
              </a:tr>
              <a:tr h="7695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 플레이 구현</a:t>
                      </a:r>
                      <a:endParaRPr lang="en-US" altLang="ko-KR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엔진 자체 서버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85142"/>
                  </a:ext>
                </a:extLst>
              </a:tr>
              <a:tr h="6427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자막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컷신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92008"/>
                  </a:ext>
                </a:extLst>
              </a:tr>
              <a:tr h="58681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사운드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04331"/>
                  </a:ext>
                </a:extLst>
              </a:tr>
              <a:tr h="54596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1327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709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00739" y="2485691"/>
            <a:ext cx="9681931" cy="49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00739" y="3158339"/>
            <a:ext cx="3673342" cy="5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20702" y="3893211"/>
            <a:ext cx="3865057" cy="60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61332" y="4685212"/>
            <a:ext cx="3921338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32274" y="5303520"/>
            <a:ext cx="1950396" cy="4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61332" y="5860870"/>
            <a:ext cx="3921338" cy="44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61332" y="6409509"/>
            <a:ext cx="3921338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483" y="782256"/>
            <a:ext cx="6530145" cy="1080938"/>
          </a:xfrm>
        </p:spPr>
        <p:txBody>
          <a:bodyPr>
            <a:normAutofit/>
          </a:bodyPr>
          <a:lstStyle/>
          <a:p>
            <a:r>
              <a:rPr lang="ko-KR" altLang="en-US">
                <a:latin typeface="+mj-ea"/>
              </a:rPr>
              <a:t>개발 상황 </a:t>
            </a:r>
            <a:r>
              <a:rPr lang="en-US" altLang="ko-KR">
                <a:latin typeface="+mj-ea"/>
              </a:rPr>
              <a:t>(</a:t>
            </a:r>
            <a:r>
              <a:rPr lang="ko-KR" altLang="en-US">
                <a:latin typeface="+mj-ea"/>
              </a:rPr>
              <a:t>그래픽</a:t>
            </a:r>
            <a:r>
              <a:rPr lang="en-US" altLang="ko-KR">
                <a:latin typeface="+mj-ea"/>
              </a:rPr>
              <a:t>)</a:t>
            </a:r>
            <a:endParaRPr lang="ko-KR" altLang="en-US">
              <a:latin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49784"/>
              </p:ext>
            </p:extLst>
          </p:nvPr>
        </p:nvGraphicFramePr>
        <p:xfrm>
          <a:off x="95476" y="2730957"/>
          <a:ext cx="11887193" cy="348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752">
                  <a:extLst>
                    <a:ext uri="{9D8B030D-6E8A-4147-A177-3AD203B41FA5}">
                      <a16:colId xmlns:a16="http://schemas.microsoft.com/office/drawing/2014/main" val="2773426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70513447"/>
                    </a:ext>
                  </a:extLst>
                </a:gridCol>
                <a:gridCol w="1907177">
                  <a:extLst>
                    <a:ext uri="{9D8B030D-6E8A-4147-A177-3AD203B41FA5}">
                      <a16:colId xmlns:a16="http://schemas.microsoft.com/office/drawing/2014/main" val="459146802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895158205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1519602188"/>
                    </a:ext>
                  </a:extLst>
                </a:gridCol>
                <a:gridCol w="1959104">
                  <a:extLst>
                    <a:ext uri="{9D8B030D-6E8A-4147-A177-3AD203B41FA5}">
                      <a16:colId xmlns:a16="http://schemas.microsoft.com/office/drawing/2014/main" val="3506432293"/>
                    </a:ext>
                  </a:extLst>
                </a:gridCol>
              </a:tblGrid>
              <a:tr h="33595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50729"/>
                  </a:ext>
                </a:extLst>
              </a:tr>
              <a:tr h="14750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오브젝트 제작</a:t>
                      </a:r>
                      <a:endParaRPr lang="en-US" altLang="ko-KR" sz="1400" b="1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(1~10, 16 </a:t>
                      </a:r>
                      <a:r>
                        <a:rPr lang="ko-KR" altLang="en-US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</a:t>
                      </a:r>
                      <a:r>
                        <a:rPr lang="en-US" altLang="ko-KR" sz="1400" b="1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52328"/>
                  </a:ext>
                </a:extLst>
              </a:tr>
              <a:tr h="1641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플레이어블 캐릭터 제작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 캐릭터 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개씩</a:t>
                      </a:r>
                      <a:r>
                        <a:rPr lang="en-US" altLang="ko-KR" sz="14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4035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00738" y="3239589"/>
            <a:ext cx="9681931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39072" y="4730863"/>
            <a:ext cx="5956338" cy="128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1" y="761936"/>
            <a:ext cx="9613861" cy="1080938"/>
          </a:xfrm>
        </p:spPr>
        <p:txBody>
          <a:bodyPr/>
          <a:lstStyle/>
          <a:p>
            <a:r>
              <a:rPr lang="ko-KR" altLang="en-US"/>
              <a:t>제작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8" y="2185853"/>
            <a:ext cx="8977485" cy="4345576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679902" y="3818172"/>
            <a:ext cx="227623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>
                <a:latin typeface="+mn-ea"/>
                <a:ea typeface="+mn-ea"/>
              </a:rPr>
              <a:t>플레이어 캐릭터</a:t>
            </a:r>
            <a:endParaRPr lang="en-US" altLang="ko-KR" sz="1800"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800">
                <a:latin typeface="+mn-ea"/>
                <a:ea typeface="+mn-ea"/>
              </a:rPr>
              <a:t>애니메이션 작업</a:t>
            </a:r>
          </a:p>
        </p:txBody>
      </p:sp>
    </p:spTree>
    <p:extLst>
      <p:ext uri="{BB962C8B-B14F-4D97-AF65-F5344CB8AC3E}">
        <p14:creationId xmlns:p14="http://schemas.microsoft.com/office/powerpoint/2010/main" val="1980370220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493</Words>
  <Application>Microsoft Office PowerPoint</Application>
  <PresentationFormat>와이드스크린</PresentationFormat>
  <Paragraphs>158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나눔고딕</vt:lpstr>
      <vt:lpstr>Arial</vt:lpstr>
      <vt:lpstr>Trebuchet MS</vt:lpstr>
      <vt:lpstr>베를린</vt:lpstr>
      <vt:lpstr>Tester</vt:lpstr>
      <vt:lpstr>목차</vt:lpstr>
      <vt:lpstr>게임 소개</vt:lpstr>
      <vt:lpstr>조작 방법</vt:lpstr>
      <vt:lpstr>기술적 요소</vt:lpstr>
      <vt:lpstr>구성원 역할 분담</vt:lpstr>
      <vt:lpstr>개발 상황 (클라이언트)</vt:lpstr>
      <vt:lpstr>개발 상황 (그래픽)</vt:lpstr>
      <vt:lpstr>제작 과정</vt:lpstr>
      <vt:lpstr>제작 과정</vt:lpstr>
      <vt:lpstr>제작 과정</vt:lpstr>
      <vt:lpstr>제작 과정</vt:lpstr>
      <vt:lpstr>제작 과정</vt:lpstr>
      <vt:lpstr>문제점 및 보완책</vt:lpstr>
      <vt:lpstr>향후 개발 일정 (클라이언트)</vt:lpstr>
      <vt:lpstr>향후 개발 일정 (그래픽)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손지훈</dc:creator>
  <cp:lastModifiedBy>손지훈</cp:lastModifiedBy>
  <cp:revision>109</cp:revision>
  <dcterms:created xsi:type="dcterms:W3CDTF">2016-12-19T04:35:49Z</dcterms:created>
  <dcterms:modified xsi:type="dcterms:W3CDTF">2017-05-13T14:04:00Z</dcterms:modified>
</cp:coreProperties>
</file>