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안녕하십니까? 저는 사교육팀의 발표자 박재형입니다. 지금부터 </a:t>
            </a:r>
            <a:r>
              <a:rPr lang="ko"/>
              <a:t>초중고 사교육비 데이터를 활용한 지역별 가구별 고사교육비 조사</a:t>
            </a:r>
            <a:r>
              <a:rPr lang="ko"/>
              <a:t>에 대해서 발표하겠습니다.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d1d40986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d1d40986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가구소득을 보면 500만원을 기준으로 그것보다 높으면 높은 사교육비을</a:t>
            </a:r>
            <a:r>
              <a:rPr lang="ko"/>
              <a:t> </a:t>
            </a:r>
            <a:r>
              <a:rPr lang="ko"/>
              <a:t>낼 가능성이 있는 것을 볼수 있으며 그것보다 낮으면 높은 사교육비를 낼 가능성이 적은 것을 볼수있습니다.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d1d40986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d1d40986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학교급 구분을 보면 고학년 일수록 높은 사교육비를 낼 가능성이 있는 것을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특성화고등학교가 낮게 나온 이유는 좋은 대학교를 가기 위한 사교육비를 덜 내도 그런 대학교에 들어갈 보장이 있기 때문입니다.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d1d40986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d1d40986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학생성적은 중위권을 기준으로 점수가 더 높을 수록 높은 사교육비를 낼 가능성이 있는 것을 알 수있습니다.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1d40986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d1d40986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 구분에서는 서울이 다른 지역들보다 압도적으로 높은 사교육비를 </a:t>
            </a:r>
            <a:r>
              <a:rPr lang="ko">
                <a:solidFill>
                  <a:schemeClr val="dk1"/>
                </a:solidFill>
              </a:rPr>
              <a:t>낼 가능성이</a:t>
            </a:r>
            <a:r>
              <a:rPr lang="ko"/>
              <a:t> </a:t>
            </a:r>
            <a:r>
              <a:rPr lang="ko"/>
              <a:t>있으며 읍면지역에 사는 학생은 </a:t>
            </a:r>
            <a:r>
              <a:rPr lang="ko">
                <a:solidFill>
                  <a:schemeClr val="dk1"/>
                </a:solidFill>
              </a:rPr>
              <a:t>높은</a:t>
            </a:r>
            <a:r>
              <a:rPr lang="ko"/>
              <a:t> 사교육비를 </a:t>
            </a:r>
            <a:r>
              <a:rPr lang="ko">
                <a:solidFill>
                  <a:schemeClr val="dk1"/>
                </a:solidFill>
              </a:rPr>
              <a:t>낼 가능성이 적습니다.</a:t>
            </a:r>
            <a:r>
              <a:rPr lang="ko"/>
              <a:t>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d1d40986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d1d40986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행정구역은 경기도가 </a:t>
            </a:r>
            <a:r>
              <a:rPr lang="ko">
                <a:solidFill>
                  <a:schemeClr val="dk1"/>
                </a:solidFill>
              </a:rPr>
              <a:t>높은</a:t>
            </a:r>
            <a:r>
              <a:rPr lang="ko"/>
              <a:t> 사교육비를 낼 가능성이 </a:t>
            </a:r>
            <a:r>
              <a:rPr lang="ko">
                <a:solidFill>
                  <a:schemeClr val="dk1"/>
                </a:solidFill>
              </a:rPr>
              <a:t>가장 높으며</a:t>
            </a:r>
            <a:r>
              <a:rPr lang="ko"/>
              <a:t> </a:t>
            </a:r>
            <a:r>
              <a:rPr lang="ko"/>
              <a:t>광역시들이 다른 구역보다도 더 많은 사교육비를 </a:t>
            </a:r>
            <a:r>
              <a:rPr lang="ko">
                <a:solidFill>
                  <a:schemeClr val="dk1"/>
                </a:solidFill>
              </a:rPr>
              <a:t>낼 가능성이</a:t>
            </a:r>
            <a:r>
              <a:rPr lang="ko"/>
              <a:t>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의외로 서울이 다른 광역시들과 비슷하게 높은 사교육비를 낼 가능성이 있습니다.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d1d40986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d1d40986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연도에서는 해가 지날수록 소득이 올랐기에 </a:t>
            </a:r>
            <a:r>
              <a:rPr lang="ko">
                <a:solidFill>
                  <a:schemeClr val="dk1"/>
                </a:solidFill>
              </a:rPr>
              <a:t>높은 사교육비를 낼 가능성이 높아진 것 같습니다.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다만, 코로나로 인해 2020년에 잠시 주춤해진 추세를 보이다 다시 올라 갔습니다.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e8a7169c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e8a7169c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결론입니다.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d1d40986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d1d40986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결론</a:t>
            </a:r>
            <a:r>
              <a:rPr lang="ko">
                <a:solidFill>
                  <a:schemeClr val="dk1"/>
                </a:solidFill>
              </a:rPr>
              <a:t>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앞 그래프들처럼 지역이나 학생의 상태에 따라 높은 사교육비를 낼 가능성이 다릅니다.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덧붙이자면, 높은 소득을 갖고 있거나 도시지역에서 살면 높은 사교육비를 낼 가능성이 커집니다. 따라서 지방이나 시골에 살거나 소득이 낮거나 아니면 성적이 안 좋은 학생들에게 사교육비 지원이 더욱 필요합니다.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제 모델의 문제점으론 데이터가 너무 많았기에 최적화하는 데 시간이 너무 오래 걸릴 수 있었습니다. 또한 데이터에 비해 항목이 적어 과소적합이 일어나 모델이 완벽하지 않을 수도 있었습니다.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추후 개선사항으로는 데이터를 셈플링해서 수를 줄이고, 피처들 간의 상관관계를 더 확인하거나 사교육비에서 파생된 다양한 피처를 사용하여 모델의 성능을 올릴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감사합니다.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d1d40986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d1d4098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개요입니다. 대한민국은 높은 교육열로 인해 사교육도 많이 발달 되었있습니다.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하지만 학생들이 사는 지역이나 그들의 주변환경에 따라 학생들이 받을 수 있는 사교육 규모는 천차만별일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따라서, 학생들이 사는 곳이나 어떤 환경에 있는지에 따라서 얼마만큼 사교육에 투자하는지 조사해 차별이 있는지 확인할 필요가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 조사를 통해 정부가 어떤 학생에게 얼마 만큼 사교육을 지원해야 하는지 판단을 내릴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데이터는 통계청에서 수집한 각 학생의 사교육비 조사 데이터 중 일부 피쳐만을 활용하였습니다. 그 이유는 데이터가 학생당 사교육비가 얼마 만큼 들었는지 확인할 수 있어서 였습니다. 일부만 데이터로 활용한 이유는 년도별로 데이터 항목이 많이 다르고 또 한 항목에서 파생된 데이터도 많았기 때문입니다.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수집 기간은 2009년 부터 2022년으로 그전 데이터가 사용되지 않은 이유는 집계되어있지 않았기 때문입니다.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데이터는 총 백십삼만이천칠백오십칠개이며, 각 행은 15개의 열을 갖고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데이터를 조금 더 세분화하기 위해, 연도를 추가적으로 다 써넣었고, 타겟으로 사용하기 위해 고사교육비라는 새로운 피처를 추가했습니다.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d1d40986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d1d40986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타겟인 고사교육비는 사교육비 항목에서 상위 25% 데이터를 고(高) 사교육비라 지정해서 만들었습니다. 그 이유는 높은 사교육비가 지역이나 인적사항 상관없이 나오거나 안 나오는 지 확인할 수 있기 때문입니다.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상위 25%면 예로 아니면 아니요로 나누어서 분류 문제로 지정해 이 프로젝트를 진행했습니다.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제거된 항목으로는 사교육비, 사교육/ 방과후학교 참여시간이었는데, 사교육과 관련된 항목은 타겟과 연관성이 너무 커 삭제 되었고, 방과후학교와 관련된 항목은 타겟과 너무 동떨어져 삭제되었습니다.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전처리로는 먼저 데이터를 다운받았을 때, 범주형 데이터가 전부 숫자였기에 그 데이터들과 알맞는 단어로 표기해 구별이 가게 만들었습니다.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또한 연도마다 항목 세부화가 달랐기에 한 연도를 기준으로 하여 데이터 요소들을 대부분 통합하여 혼선이 있지 않게 만들었습니다.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또한, 제 가설인 지역별과 인적사항에 따라 사교육비에 들어가는 비용이 천차만별을 제대로 해석하려면 데이터가 어느정도 통합되어있어야 하기에 꼭 필요한 작업이었습니다.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1d40986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d1d40986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모델링</a:t>
            </a:r>
            <a:r>
              <a:rPr lang="ko"/>
              <a:t>에 대해 발표하겠습니다.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d1d40986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d1d40986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기준모델입니다.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타겟이 예/아니요로 나눠져 있어 분류 문제였기에 기준모델은 타겟값인 1을 사용하여 만들었습니다.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타겟이 최빈값대신 사용된 이유는 f1-score와 roc auc score가 얼마나 발전 됐는지 확인하기 위해서 사용되었습니다. 왜냐하면 최빈값을 사용할 경우 </a:t>
            </a:r>
            <a:r>
              <a:rPr lang="ko">
                <a:solidFill>
                  <a:schemeClr val="dk1"/>
                </a:solidFill>
              </a:rPr>
              <a:t>f1-score가 0이기 때문입니다.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그래서  roc auc score는 0.5이고 f1-score는 0.4로 기준모델 점수가 나왔습니다.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점수에 대해 설명하자면 둘다 1에 가까울수록 성능 좋은 모델이라는 것을 알려줍니다.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roc auc score는 0.5이면 제일 안 좋은 모델이며  f1-score는 0이면 제일 안 좋은 모델을 나타냅니다.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d1d40986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d1d40986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수가 백만개가 넘었기에 교차검증대신 holdout을 통해서 데이터를 학습, 검증, 테스트셋으로 나누었습니다.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학습은 칠십이만사천구백육십사개, 검증은 십팔만천이백사십일개, 테스트는 이십이만육천오백오십이개로 데이터가 나누어 졌습니다.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분류문제 였기에 여러 모델 중에서 XGBClassifier를 사용했습니다.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모델은 본모델에서 추출된 작은 모델들이 순차적으로 학습될 때 이전의 모델의 오류를 고려하며 학습했기에 최종 예측값이 좀더 정확해지고 또 제 데이터셋과 같이 이상치가 많은 데이터를 써도 큰 문제가 없었기에 사용했습니다.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모델은 아무 조정 없이 쓰면 좋은 결과가 안 나오기에 하이퍼파라미터 튜닝을 진행해 모델을 최적화 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RandomizedSearchCV를 사용해 컴퓨터가 알아서 튜닝을 하게 만들었고, 파라미터로는 max_depth, min_child_weight, learning_rate, colsample_bytree를 사용했습니다.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max_depth는 트리의 최대깊</a:t>
            </a:r>
            <a:r>
              <a:rPr lang="ko"/>
              <a:t>이로</a:t>
            </a:r>
            <a:r>
              <a:rPr lang="ko"/>
              <a:t> 수가 올라갈수록 모델 복잡도가 높아집니다.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min_child_weight는 노드에 있는 최소 관측치 수로 과적합 조절에 사용됩니다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learning_rat</a:t>
            </a:r>
            <a:r>
              <a:rPr lang="ko"/>
              <a:t>e는</a:t>
            </a:r>
            <a:r>
              <a:rPr lang="ko"/>
              <a:t> 모델의 업데이트 속도로 클수록 빨라지고, 과적합이 잘 일어납니다.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colsample_bytree는 트리 생성에 필요한 피처의 셈플링에 사용되며 과적합 조절에 사용됩니다.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1d40986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1d40986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모델 검증입니다.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RandomizedSearchCV를 사용해서 나온 최적의 파라미터로 학습/ 검증/ 테스트 셋을 사용하여 roc auc score와 f1-score를 구했습니다.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테스트셋 점수는 마지막에 단 한번 사용하여 한번도 모델이 안 배우고 나온 점수입니다.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학습과 검증 점수는 둘다 큰 차이가 나지 않아 과적합이 일어나지 않은 것을 알 수있습니다.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또한 기준모델의 점수를 두 점수가 모두 초과했기에 사용해도 적합한 모델인 것을 알 수있습니다.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테스트 점수는 학습과 검증 점수 사이로 나왔으면 아주 적게 차이가 나기에 모델이 낯선 데이터와 학습이 잘되는 것을 알 수 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d1d40986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d1d40986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해석</a:t>
            </a:r>
            <a:r>
              <a:rPr lang="ko"/>
              <a:t>에 대해 발표하겠습니다.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d1d40986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d1d40986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해석입니다.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개수가 백만개가 넘어가기에 시간을 줄이기 위해 Permutation Importance를 사용해 각 특성의 중요도를 확인하였습니다.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첨부된 결과를 보면 모든 항목이 양수 이기에 전부 모델에 영향을 주는 것을 알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중에서 가구소득이 모델에 가장 큰 영향을 주었고, 학생의 인적사항 중 몇학년인지와 성적이 모델에 큰 영향을 주었습니다.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지역은 의외로 행정구역보다 도시에서 사는지 안 사는지가 모델에 더 큰 영향을 주었습니다.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 연도는 그해마다 일어난 일에 따라 큰 영향을 줄 수 있는것을 예측할 수 있습니다. 예시로 2020년 코로나가 있습니다.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25" y="25050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초중고 사교육비</a:t>
            </a:r>
            <a:r>
              <a:rPr lang="ko"/>
              <a:t> 데이터를 활용한 </a:t>
            </a:r>
            <a:r>
              <a:rPr lang="ko"/>
              <a:t>지역별 가구별 고(高)사교육비 조사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90525" y="37797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박재형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ctrTitle"/>
          </p:nvPr>
        </p:nvSpPr>
        <p:spPr>
          <a:xfrm>
            <a:off x="824000" y="1613825"/>
            <a:ext cx="46785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970225"/>
            <a:ext cx="8520600" cy="4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 그래프들처럼 지역이나 학생의 상태에 따라 높은 사교육비를 낼 가능성이 다름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높은 소득을 갖고 있거나 도시지역에서 살면 </a:t>
            </a:r>
            <a:r>
              <a:rPr lang="ko"/>
              <a:t>높은 사교육비를 낼 가능성이 커짐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따라서 지방이나 시골에 살거나 소득이 낮거나 아니면 성적이 안 좋은 학생들에게 사교육비 지원이 더욱 필요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모델은 데이터가 너무 많았기에 최적화하는 데 시간이 너무 오래 걸릴 수 있음. 또한 데이터에 비해 항목이 적어 모델이 완벽하지 않음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추후 개선사항으로는 데이터를 셈플링해서 수를 줄이고, 피처들 간의 상관관계를 더 확인하거나 사교육비에서 파생된 다양한 피처를 사용하여 모델의 성능을 올릴 수 있음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943000"/>
            <a:ext cx="8520600" cy="4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개요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대한민국은 높은 교육열로 인해 사교육도 많이 발달 됨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하지만 지역이나 주변 환경에 따라 사교육을 받을 수 있는 환경이 다를 수 있음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따라서, 이 두 항목에 따라 실제 얼마만큼 사교육이 활성되는지 확인 필요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부가적으로, 어떻게 사교육을 지원할 수 있는지 확인 가능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데이터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통계청에서 수집한 각 학생의 사교육비 조사 데이터 중 일부 항목만 활용(너무 방대하고, 한 항목에서 파생된 데이터도 많음)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기간: 2009년 ~ 2022년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구성: 1132757개의 데이터(학생수), 15개의 열(각 학생의 환경)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새로 생성된 항목: 연도, 고(高) 사교육비</a:t>
            </a:r>
            <a:endParaRPr sz="16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개요 및 데이터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43000"/>
            <a:ext cx="8520600" cy="4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데이터 정보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타겟: 고(高) 사교육비(사교육비 항목에서 상위 25% 데이터를 고(高) 사교육비라 지정)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문제정의: 타겟값이 예/아니요로 나누어지기에 분류 문제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제거된 항목: 사교육비, 사교육 참여시간(둘다 타겟과 연관성이 너무 커 삭제됨)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		     방과후 학교참여 시간(타겟과는 연관성이 너무 너무 낮아 삭제됨)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데이터 변형: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숫자로 표기되어 있는 범주형 데이터를 전부 한글로 다시 표기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2015년을 기준으로 여러 항목들이 세부화가 되어 혼란을 줄이기 위해 2015년 이전 데이터의 요소들에 맞추어 데이터를 변경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가설: 지역별과 인적사항에 따라 사교육비에 들어가는 비용이 천차만별</a:t>
            </a:r>
            <a:endParaRPr sz="1600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개요 및 데이터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824000" y="699425"/>
            <a:ext cx="46785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모델링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00"/>
            <a:ext cx="85206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타겟이 예/아니요로 나눠져 있기에 분류 문제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기준모델로는 </a:t>
            </a:r>
            <a:r>
              <a:rPr lang="ko"/>
              <a:t>타겟</a:t>
            </a:r>
            <a:r>
              <a:rPr lang="ko"/>
              <a:t>값</a:t>
            </a:r>
            <a:r>
              <a:rPr lang="ko"/>
              <a:t>인 1(예)</a:t>
            </a:r>
            <a:r>
              <a:rPr lang="ko"/>
              <a:t>을 사용하여 만듬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타겟이 최빈값대신 사용된 이유는 f1-score와 roc auc score가 얼마나 발전 됐는지 확인하기 위해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roc_auc score: 0.5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f1-score: 0.4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roc_auc score는 1에 가까울수록 성능 좋은 모델이라는 것을 알려줌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f1-score도 1에 가까울수록 성능 좋은 모델이라는 것을 알려줌</a:t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기준모델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데이터를 두번 나누어 학습, 검증, 테스트셋으로 나눔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학습: 724964개, 검증: 181241개, 테스트: 226552개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모델은 XGBoost에서 XGBClassifier를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모델의 최적화를 위한 </a:t>
            </a:r>
            <a:r>
              <a:rPr lang="ko"/>
              <a:t>하이퍼파라미터 튜닝을 진행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파라미터: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max_depth: 트리의 최대깊이. 수가 올라갈수록 모델 복잡도가 높아짐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min_child_weight: 트리의 끝에 있는 최소 관측치 수. </a:t>
            </a:r>
            <a:r>
              <a:rPr lang="ko"/>
              <a:t>과적합 조절에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learning_rate: 모델의 업데이트 속도, 클수록 빨라지고, 과적합이 잘 일어남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colsample_bytree: 트리 생성에 필요한 항목 셈플링 사용. 과적합 조절에 사용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검증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970225"/>
            <a:ext cx="8520600" cy="4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예측 타겟: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roc_auc score: 0.6492355564604482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f1-score: 0.47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검증 예측 타겟: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roc_auc score: 0.644276929470546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f1-score: 0.46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테스트 예측 타겟: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roc_auc score: 0.6458534639237312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f1-score: 0.46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824000" y="699425"/>
            <a:ext cx="46785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해석</a:t>
            </a:r>
            <a:endParaRPr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해석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970225"/>
            <a:ext cx="8520600" cy="4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개수가 백만개가 넘어가기에 시간을 줄이기 위해 Permutation Importance를 사용해 각 특성의 중요도를 확인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                       모든 항목이 양수 이기에 전부 영향을 주는 것을 알 수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                       가구소득이 모델에 가장 큰 영향을 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                       학생의 인적사항도 모델에 큰 영향을 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                       지역은 행정구역보다 도시에서 사는지 안 사는지가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                       모델에 더 큰 영향을 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연도는 그 해마다 일어난 일에 따라 큰 영향을 줄 수 있는것을 예측할 수 있음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7800"/>
            <a:ext cx="23050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