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3" r:id="rId4"/>
    <p:sldId id="258" r:id="rId5"/>
    <p:sldId id="259" r:id="rId6"/>
    <p:sldId id="276" r:id="rId7"/>
    <p:sldId id="260" r:id="rId8"/>
    <p:sldId id="261" r:id="rId9"/>
    <p:sldId id="262" r:id="rId10"/>
    <p:sldId id="284" r:id="rId11"/>
    <p:sldId id="285" r:id="rId12"/>
    <p:sldId id="286" r:id="rId13"/>
    <p:sldId id="263" r:id="rId14"/>
    <p:sldId id="283" r:id="rId1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EFBE3-27F5-43F9-A933-79E886BA62CF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DB160-0780-4DD0-9459-16971A8F0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56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287694" cy="116371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502945"/>
            <a:ext cx="1495799" cy="164055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3240" y="3661891"/>
            <a:ext cx="2040759" cy="148160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9527" y="894810"/>
            <a:ext cx="357629" cy="151566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06844" y="2733021"/>
            <a:ext cx="357628" cy="15156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43297" y="2573909"/>
            <a:ext cx="1618614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5679" y="916121"/>
            <a:ext cx="2643948" cy="1119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6564" y="1379982"/>
            <a:ext cx="6722109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.google.com/store/apps/details?id=io.canarymail.android" TargetMode="External"/><Relationship Id="rId3" Type="http://schemas.openxmlformats.org/officeDocument/2006/relationships/image" Target="../media/image19.png"/><Relationship Id="rId7" Type="http://schemas.openxmlformats.org/officeDocument/2006/relationships/hyperlink" Target="https://apps.apple.com/ru/app/canary-mail/id1236045954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s.apple.com/ru/app/canary-mail/id1155470386" TargetMode="External"/><Relationship Id="rId5" Type="http://schemas.openxmlformats.org/officeDocument/2006/relationships/hyperlink" Target="https://en.wikipedia.org/wiki/End-to-end_encryption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hyperlink" Target="https://apps.microsoft.com/store/detail/canary-mail/XPDC1PRBHG5NJ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fflinecrm.ru/chto-takoe-mobilnaya-crm-sistema-opredelenie-vozmozhnosti-i-primery-luchshih-prilozhenij/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offlinecrm.ru/sravnenie-luchshih-besplatnyh-crm-sistem-mezhdu-soboj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linecrm.ru/13-luchshih-crm-sistem-2020-2021-goda-sravnenie-i-polnyj-obzo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png"/><Relationship Id="rId7" Type="http://schemas.openxmlformats.org/officeDocument/2006/relationships/hyperlink" Target="https://offlinecrm.ru/12-luchshih-besplatnyh-crm-sistem-na-2021-go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fflinecrm.ru/6-luchshih-prostyh-crm-sistem-na-2022-god/" TargetMode="External"/><Relationship Id="rId5" Type="http://schemas.openxmlformats.org/officeDocument/2006/relationships/hyperlink" Target="https://offlinecrm.ru/google-workspace-protiv-office-365/" TargetMode="External"/><Relationship Id="rId4" Type="http://schemas.openxmlformats.org/officeDocument/2006/relationships/hyperlink" Target="https://offlinecrm.ru/luchshee-programmnoe-obespechenie-crm-v-2022-godu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linecrm.ru/17-luchshih-na-2022-god-crm-plaginov-dlya-wordpress-sravnenie-besplatnyh-i-platnyh/" TargetMode="External"/><Relationship Id="rId3" Type="http://schemas.openxmlformats.org/officeDocument/2006/relationships/image" Target="../media/image19.png"/><Relationship Id="rId7" Type="http://schemas.openxmlformats.org/officeDocument/2006/relationships/hyperlink" Target="https://offlinecrm.ru/top-13-plaginov-i-instrumentov-dlya-upravleniya-proektami-wordpress-kotorye-budut-ispolzovatsya-v-2022-godu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linecrm.ru/8-luchshih-crm-v-2020-2021-godu-s-otkrytym-ishodnym-kodom/" TargetMode="External"/><Relationship Id="rId5" Type="http://schemas.openxmlformats.org/officeDocument/2006/relationships/hyperlink" Target="https://offlinecrm.ru/top-12-luchshih-prilozhenij-dlya-otslezhivaniya-czelej-i-postanovki-czelej-v-2023-godu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3751" y="3145314"/>
              <a:ext cx="357628" cy="15156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56139"/>
              <a:ext cx="1722654" cy="338648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1133" y="3903149"/>
              <a:ext cx="1722865" cy="12403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981200" y="1867305"/>
            <a:ext cx="655637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5400" dirty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Почтовые клиенты</a:t>
            </a:r>
            <a:endParaRPr sz="5400" dirty="0">
              <a:solidFill>
                <a:schemeClr val="accent6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3391" y="3800013"/>
            <a:ext cx="1722865" cy="778418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550"/>
              </a:spcBef>
            </a:pPr>
            <a:r>
              <a:rPr lang="ru-RU" sz="1200" dirty="0">
                <a:solidFill>
                  <a:schemeClr val="bg1"/>
                </a:solidFill>
                <a:latin typeface="Trebuchet MS"/>
                <a:cs typeface="Trebuchet MS"/>
              </a:rPr>
              <a:t>Выполнил: </a:t>
            </a:r>
          </a:p>
          <a:p>
            <a:pPr marL="12700" algn="r">
              <a:lnSpc>
                <a:spcPct val="100000"/>
              </a:lnSpc>
              <a:spcBef>
                <a:spcPts val="550"/>
              </a:spcBef>
            </a:pPr>
            <a:r>
              <a:rPr lang="ru-RU" sz="1200" dirty="0">
                <a:solidFill>
                  <a:schemeClr val="bg1"/>
                </a:solidFill>
                <a:latin typeface="Trebuchet MS"/>
                <a:cs typeface="Trebuchet MS"/>
              </a:rPr>
              <a:t>Студент группы 22оа17</a:t>
            </a:r>
          </a:p>
          <a:p>
            <a:pPr marL="12700" algn="r">
              <a:lnSpc>
                <a:spcPct val="100000"/>
              </a:lnSpc>
              <a:spcBef>
                <a:spcPts val="550"/>
              </a:spcBef>
            </a:pPr>
            <a:r>
              <a:rPr lang="ru-RU" sz="1200" dirty="0">
                <a:solidFill>
                  <a:schemeClr val="bg1"/>
                </a:solidFill>
                <a:latin typeface="Trebuchet MS"/>
                <a:cs typeface="Trebuchet MS"/>
              </a:rPr>
              <a:t>Хохряков Кирилл</a:t>
            </a:r>
            <a:endParaRPr sz="1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6306" y="3979784"/>
              <a:ext cx="2287693" cy="11637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89018" cy="20435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6982" y="3388278"/>
              <a:ext cx="357628" cy="151566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4508" y="1384442"/>
            <a:ext cx="4541891" cy="29136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dirty="0" err="1">
                <a:solidFill>
                  <a:schemeClr val="bg1"/>
                </a:solidFill>
              </a:rPr>
              <a:t>Proton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Mail</a:t>
            </a:r>
            <a:r>
              <a:rPr lang="ru-RU" sz="1400" dirty="0">
                <a:solidFill>
                  <a:schemeClr val="bg1"/>
                </a:solidFill>
              </a:rPr>
              <a:t> - это зашифрованный почтовый сервис с открытым исходным кодом, базирующийся в Швейцарии.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dirty="0">
                <a:solidFill>
                  <a:schemeClr val="bg1"/>
                </a:solidFill>
              </a:rPr>
              <a:t>Его архитектура с нулевым доступом означает, что компания не может расшифровывать ваши электронные письма, даже те, которые пересылаются от других провайдеров. </a:t>
            </a:r>
            <a:r>
              <a:rPr lang="ru-RU" sz="1400" dirty="0" err="1">
                <a:solidFill>
                  <a:schemeClr val="bg1"/>
                </a:solidFill>
              </a:rPr>
              <a:t>Proton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Mail</a:t>
            </a:r>
            <a:r>
              <a:rPr lang="ru-RU" sz="1400" dirty="0">
                <a:solidFill>
                  <a:schemeClr val="bg1"/>
                </a:solidFill>
              </a:rPr>
              <a:t> также не может передавать ваши электронные письма кому бы то ни было. 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dirty="0">
                <a:solidFill>
                  <a:schemeClr val="bg1"/>
                </a:solidFill>
              </a:rPr>
              <a:t>Позиционируется как лучший по безопасности почтовый клиент.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12700">
              <a:spcBef>
                <a:spcPts val="100"/>
              </a:spcBef>
            </a:pPr>
            <a:r>
              <a:rPr lang="ru-RU" sz="1400" dirty="0">
                <a:solidFill>
                  <a:schemeClr val="bg1"/>
                </a:solidFill>
              </a:rPr>
              <a:t>Версия на 1 пользователя бесплатна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4509" y="725287"/>
            <a:ext cx="273953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ru-RU" sz="2800" dirty="0" err="1"/>
              <a:t>Proton</a:t>
            </a:r>
            <a:r>
              <a:rPr lang="ru-RU" sz="2800" dirty="0"/>
              <a:t> </a:t>
            </a:r>
            <a:r>
              <a:rPr lang="ru-RU" sz="2800" dirty="0" err="1"/>
              <a:t>Mail</a:t>
            </a:r>
            <a:endParaRPr sz="2700" dirty="0"/>
          </a:p>
        </p:txBody>
      </p:sp>
    </p:spTree>
    <p:extLst>
      <p:ext uri="{BB962C8B-B14F-4D97-AF65-F5344CB8AC3E}">
        <p14:creationId xmlns:p14="http://schemas.microsoft.com/office/powerpoint/2010/main" val="68861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6306" y="3979784"/>
              <a:ext cx="2287693" cy="11637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89018" cy="20435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6982" y="3388278"/>
              <a:ext cx="357628" cy="151566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4509" y="1384442"/>
            <a:ext cx="3242310" cy="3054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dirty="0">
                <a:solidFill>
                  <a:schemeClr val="bg1"/>
                </a:solidFill>
              </a:rPr>
              <a:t>В </a:t>
            </a:r>
            <a:r>
              <a:rPr lang="ru-RU" sz="1400" dirty="0" err="1">
                <a:solidFill>
                  <a:schemeClr val="bg1"/>
                </a:solidFill>
              </a:rPr>
              <a:t>Canary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Mail</a:t>
            </a:r>
            <a:r>
              <a:rPr lang="ru-RU" sz="1400" dirty="0">
                <a:solidFill>
                  <a:schemeClr val="bg1"/>
                </a:solidFill>
              </a:rPr>
              <a:t> присутствует ИИ </a:t>
            </a:r>
            <a:r>
              <a:rPr lang="ru-RU" sz="1400" dirty="0" err="1">
                <a:solidFill>
                  <a:schemeClr val="bg1"/>
                </a:solidFill>
              </a:rPr>
              <a:t>Copilot</a:t>
            </a:r>
            <a:r>
              <a:rPr lang="ru-RU" sz="1400" dirty="0">
                <a:solidFill>
                  <a:schemeClr val="bg1"/>
                </a:solidFill>
              </a:rPr>
              <a:t>, чтобы помочь пользователям писать, суммировать и расставлять приоритеты в электронных письмах.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ru-RU" sz="14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dirty="0">
                <a:solidFill>
                  <a:schemeClr val="bg1"/>
                </a:solidFill>
              </a:rPr>
              <a:t>Бесплатная версия приложения предлагает базовые функции, в то время как </a:t>
            </a:r>
            <a:r>
              <a:rPr lang="ru-RU" sz="1400" dirty="0" err="1">
                <a:solidFill>
                  <a:schemeClr val="bg1"/>
                </a:solidFill>
              </a:rPr>
              <a:t>Pro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Version</a:t>
            </a:r>
            <a:r>
              <a:rPr lang="ru-RU" sz="1400" dirty="0">
                <a:solidFill>
                  <a:schemeClr val="bg1"/>
                </a:solidFill>
              </a:rPr>
              <a:t> предлагает дополнительные функции, включая </a:t>
            </a:r>
            <a:r>
              <a:rPr lang="ru-RU" sz="1400" dirty="0" err="1">
                <a:solidFill>
                  <a:schemeClr val="bg1"/>
                </a:solidFill>
              </a:rPr>
              <a:t>Copilot</a:t>
            </a:r>
            <a:r>
              <a:rPr lang="ru-RU" sz="1400" dirty="0">
                <a:solidFill>
                  <a:schemeClr val="bg1"/>
                </a:solidFill>
              </a:rPr>
              <a:t>, встроенный календарь, контактные профили, индивидуальные уведомления, фиксированные электронные письма, </a:t>
            </a:r>
            <a:r>
              <a:rPr lang="ru-RU" sz="1400" dirty="0">
                <a:solidFill>
                  <a:schemeClr val="bg1"/>
                </a:solidFill>
                <a:hlinkClick r:id="rId5" tooltip="Сквозное шифрование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сквозное шифрование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4509" y="725287"/>
            <a:ext cx="273953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dirty="0"/>
              <a:t>Canary Mail</a:t>
            </a:r>
            <a:br>
              <a:rPr lang="en-US" b="1" dirty="0"/>
            </a:br>
            <a:endParaRPr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8B5AD-7ECF-47F6-95C5-338F481D4F18}"/>
              </a:ext>
            </a:extLst>
          </p:cNvPr>
          <p:cNvSpPr txBox="1"/>
          <p:nvPr/>
        </p:nvSpPr>
        <p:spPr>
          <a:xfrm>
            <a:off x="3827506" y="3700460"/>
            <a:ext cx="2288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</a:rPr>
              <a:t>Доступно на:</a:t>
            </a:r>
            <a:r>
              <a:rPr lang="ru-RU" sz="1400" dirty="0">
                <a:solidFill>
                  <a:schemeClr val="bg1"/>
                </a:solidFill>
              </a:rPr>
              <a:t> </a:t>
            </a:r>
            <a:r>
              <a:rPr lang="en-US" sz="14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iOS</a:t>
            </a:r>
            <a:r>
              <a:rPr lang="en-US" sz="1400" dirty="0">
                <a:solidFill>
                  <a:schemeClr val="bg1"/>
                </a:solidFill>
              </a:rPr>
              <a:t>, </a:t>
            </a:r>
            <a:r>
              <a:rPr lang="en-US" sz="1400" dirty="0" err="1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iPadOS</a:t>
            </a:r>
            <a:r>
              <a:rPr lang="en-US" sz="1400" dirty="0">
                <a:solidFill>
                  <a:schemeClr val="bg1"/>
                </a:solidFill>
              </a:rPr>
              <a:t>, </a:t>
            </a:r>
            <a:r>
              <a:rPr lang="en-US" sz="1400" dirty="0" err="1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macOS</a:t>
            </a:r>
            <a:r>
              <a:rPr lang="en-US" sz="1400" dirty="0" err="1">
                <a:solidFill>
                  <a:schemeClr val="bg1"/>
                </a:solidFill>
              </a:rPr>
              <a:t>,</a:t>
            </a:r>
            <a:r>
              <a:rPr lang="en-US" sz="1400" dirty="0" err="1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</a:t>
            </a:r>
            <a:r>
              <a:rPr lang="en-US" sz="1400" dirty="0">
                <a:solidFill>
                  <a:schemeClr val="bg1"/>
                </a:solidFill>
              </a:rPr>
              <a:t>, </a:t>
            </a:r>
            <a:r>
              <a:rPr lang="en-US" sz="14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6146" name="Picture 2" descr="Функции настольной и мобильной версий примерно одинаковы">
            <a:extLst>
              <a:ext uri="{FF2B5EF4-FFF2-40B4-BE49-F238E27FC236}">
                <a16:creationId xmlns:a16="http://schemas.microsoft.com/office/drawing/2014/main" id="{498115EA-03F3-48F3-A84A-0817F5E67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860" y="0"/>
            <a:ext cx="25717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214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6306" y="3979784"/>
              <a:ext cx="2287693" cy="11637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89018" cy="20435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6982" y="3388278"/>
              <a:ext cx="357628" cy="151566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4508" y="1384442"/>
            <a:ext cx="4541891" cy="177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dirty="0">
                <a:solidFill>
                  <a:schemeClr val="bg1"/>
                </a:solidFill>
              </a:rPr>
              <a:t>У </a:t>
            </a:r>
            <a:r>
              <a:rPr lang="ru-RU" sz="1400" dirty="0" err="1">
                <a:solidFill>
                  <a:schemeClr val="bg1"/>
                </a:solidFill>
              </a:rPr>
              <a:t>Spark</a:t>
            </a:r>
            <a:r>
              <a:rPr lang="ru-RU" sz="1400" dirty="0">
                <a:solidFill>
                  <a:schemeClr val="bg1"/>
                </a:solidFill>
              </a:rPr>
              <a:t> есть </a:t>
            </a:r>
            <a:r>
              <a:rPr lang="ru-RU" sz="1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мобильные приложения</a:t>
            </a:r>
            <a:r>
              <a:rPr lang="ru-RU" sz="1400" dirty="0">
                <a:solidFill>
                  <a:schemeClr val="bg1"/>
                </a:solidFill>
              </a:rPr>
              <a:t> для айфонов и устройств на базе </a:t>
            </a:r>
            <a:r>
              <a:rPr lang="ru-RU" sz="1400" dirty="0" err="1">
                <a:solidFill>
                  <a:schemeClr val="bg1"/>
                </a:solidFill>
              </a:rPr>
              <a:t>Android</a:t>
            </a:r>
            <a:r>
              <a:rPr lang="ru-RU" sz="1400" dirty="0">
                <a:solidFill>
                  <a:schemeClr val="bg1"/>
                </a:solidFill>
              </a:rPr>
              <a:t>. Доступна версия для настольных компьютеров на базе </a:t>
            </a:r>
            <a:r>
              <a:rPr lang="ru-RU" sz="1400" dirty="0" err="1">
                <a:solidFill>
                  <a:schemeClr val="bg1"/>
                </a:solidFill>
              </a:rPr>
              <a:t>macOS</a:t>
            </a:r>
            <a:r>
              <a:rPr lang="en-US" sz="1400" dirty="0">
                <a:solidFill>
                  <a:schemeClr val="bg1"/>
                </a:solidFill>
              </a:rPr>
              <a:t>, Windows.</a:t>
            </a:r>
            <a:endParaRPr lang="ru-RU" sz="14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dirty="0">
                <a:solidFill>
                  <a:schemeClr val="bg1"/>
                </a:solidFill>
              </a:rPr>
              <a:t>Есть бесплатная версия, есть платные для индивидуального и командного использования.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dirty="0">
                <a:solidFill>
                  <a:schemeClr val="bg1"/>
                </a:solidFill>
              </a:rPr>
              <a:t>Платная версия дополнена ИИ, который умеет делать резюме, шаблоны, составлять письма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4509" y="725287"/>
            <a:ext cx="273953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700" dirty="0"/>
              <a:t>Spark</a:t>
            </a:r>
            <a:endParaRPr sz="2700" dirty="0"/>
          </a:p>
        </p:txBody>
      </p:sp>
    </p:spTree>
    <p:extLst>
      <p:ext uri="{BB962C8B-B14F-4D97-AF65-F5344CB8AC3E}">
        <p14:creationId xmlns:p14="http://schemas.microsoft.com/office/powerpoint/2010/main" val="37880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499"/>
            <a:chOff x="0" y="0"/>
            <a:chExt cx="9144000" cy="51434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8277" y="4611556"/>
              <a:ext cx="1045723" cy="53194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89018" cy="20435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8200" y="0"/>
              <a:ext cx="1495799" cy="16405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2322" y="3361858"/>
              <a:ext cx="357628" cy="1515667"/>
            </a:xfrm>
            <a:prstGeom prst="rect">
              <a:avLst/>
            </a:prstGeom>
          </p:spPr>
        </p:pic>
      </p:grpSp>
      <p:pic>
        <p:nvPicPr>
          <p:cNvPr id="4100" name="Picture 4" descr="https://media.idownloadblog.com/wp-content/uploads/2015/12/Spark-for-iPad-teaser.jpg">
            <a:extLst>
              <a:ext uri="{FF2B5EF4-FFF2-40B4-BE49-F238E27FC236}">
                <a16:creationId xmlns:a16="http://schemas.microsoft.com/office/drawing/2014/main" id="{47063ADD-185B-4A77-82DA-F6EAF2037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028" y="256662"/>
            <a:ext cx="6161150" cy="462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257979-7FD8-434C-890E-A60926B50722}"/>
              </a:ext>
            </a:extLst>
          </p:cNvPr>
          <p:cNvSpPr txBox="1"/>
          <p:nvPr/>
        </p:nvSpPr>
        <p:spPr>
          <a:xfrm>
            <a:off x="4114800" y="220200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2391" y="0"/>
            <a:ext cx="1481608" cy="20407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5679" y="916121"/>
            <a:ext cx="264394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700" dirty="0">
                <a:solidFill>
                  <a:schemeClr val="accent6">
                    <a:lumMod val="75000"/>
                  </a:schemeClr>
                </a:solidFill>
              </a:rPr>
              <a:t>Что это такое</a:t>
            </a:r>
            <a:endParaRPr sz="2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679" y="1624643"/>
            <a:ext cx="5375121" cy="77713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ru-RU" sz="1600" dirty="0">
                <a:solidFill>
                  <a:schemeClr val="bg1"/>
                </a:solidFill>
              </a:rPr>
              <a:t>Клиент электронной почты, или почтовый клиент, — это полноценное по сравнению с обычным </a:t>
            </a:r>
            <a:r>
              <a:rPr lang="ru-RU" sz="1600" dirty="0" err="1">
                <a:solidFill>
                  <a:schemeClr val="bg1"/>
                </a:solidFill>
              </a:rPr>
              <a:t>Gmail</a:t>
            </a:r>
            <a:r>
              <a:rPr lang="ru-RU" sz="1600" dirty="0">
                <a:solidFill>
                  <a:schemeClr val="bg1"/>
                </a:solidFill>
              </a:rPr>
              <a:t> приложение для работы с электронной почтой.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CBD45BA-9E30-4B08-A667-2132B2836A1F}"/>
              </a:ext>
            </a:extLst>
          </p:cNvPr>
          <p:cNvSpPr/>
          <p:nvPr/>
        </p:nvSpPr>
        <p:spPr>
          <a:xfrm>
            <a:off x="914400" y="2876550"/>
            <a:ext cx="5562600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ru-RU" sz="1400" dirty="0">
                <a:solidFill>
                  <a:schemeClr val="bg1"/>
                </a:solidFill>
              </a:rPr>
              <a:t>Почтовые клиенты позволяют синхронизировать несколько учетных записей и работать с ними в одном пользовательском интерфейсе. 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endParaRPr lang="ru-RU" sz="14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ru-RU" sz="1400" dirty="0">
                <a:solidFill>
                  <a:schemeClr val="bg1"/>
                </a:solidFill>
              </a:rPr>
              <a:t>Вы можете подключить свои учетные записи </a:t>
            </a:r>
            <a:r>
              <a:rPr lang="ru-RU" sz="1400" dirty="0" err="1">
                <a:solidFill>
                  <a:schemeClr val="bg1"/>
                </a:solidFill>
              </a:rPr>
              <a:t>Gmail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Outlook</a:t>
            </a:r>
            <a:r>
              <a:rPr lang="ru-RU" sz="1400" dirty="0">
                <a:solidFill>
                  <a:schemeClr val="bg1"/>
                </a:solidFill>
              </a:rPr>
              <a:t> или </a:t>
            </a:r>
            <a:r>
              <a:rPr lang="ru-RU" sz="1400" dirty="0" err="1">
                <a:solidFill>
                  <a:schemeClr val="bg1"/>
                </a:solidFill>
              </a:rPr>
              <a:t>Yahoo</a:t>
            </a:r>
            <a:r>
              <a:rPr lang="ru-RU" sz="1400" dirty="0">
                <a:solidFill>
                  <a:schemeClr val="bg1"/>
                </a:solidFill>
              </a:rPr>
              <a:t> и пользоваться ими в едином почтовом ящике.</a:t>
            </a:r>
            <a:endParaRPr lang="ru-RU" sz="1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05000" y="971550"/>
            <a:ext cx="5514311" cy="3306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ru-RU" sz="1600" b="1" dirty="0"/>
              <a:t>В чем разница между почтовым веб-приложением и почтовым клиентом?</a:t>
            </a:r>
            <a:br>
              <a:rPr lang="ru-RU" sz="1600" b="1" dirty="0"/>
            </a:br>
            <a:br>
              <a:rPr lang="ru-RU" sz="1400" b="1" dirty="0"/>
            </a:br>
            <a:r>
              <a:rPr lang="ru-RU" sz="1400" dirty="0"/>
              <a:t>Почтовый клиент работает </a:t>
            </a:r>
            <a:r>
              <a:rPr lang="ru-RU" sz="1400" dirty="0">
                <a:solidFill>
                  <a:schemeClr val="accent6">
                    <a:lumMod val="75000"/>
                  </a:schemeClr>
                </a:solidFill>
              </a:rPr>
              <a:t>на компьютере </a:t>
            </a:r>
            <a:r>
              <a:rPr lang="ru-RU" sz="1400" dirty="0"/>
              <a:t>пользователя, но можно также создавать резервные копии электронных писем в облаке. </a:t>
            </a:r>
            <a:br>
              <a:rPr lang="ru-RU" sz="1400" dirty="0"/>
            </a:br>
            <a:br>
              <a:rPr lang="ru-RU" sz="1400" dirty="0"/>
            </a:br>
            <a:r>
              <a:rPr lang="ru-RU" sz="1400" dirty="0"/>
              <a:t>В то время как веб-сервисы для работы с электронной почтой хранят </a:t>
            </a:r>
            <a:r>
              <a:rPr lang="ru-RU" sz="1400" dirty="0">
                <a:solidFill>
                  <a:schemeClr val="accent6">
                    <a:lumMod val="75000"/>
                  </a:schemeClr>
                </a:solidFill>
              </a:rPr>
              <a:t>всё на сервере</a:t>
            </a:r>
            <a:r>
              <a:rPr lang="ru-RU" sz="1400" dirty="0"/>
              <a:t>. Почтовые клиенты чаще применяются в бизнесе, в то время как почтовые веб-приложения больше предназначены для личного использования.</a:t>
            </a:r>
            <a:br>
              <a:rPr lang="ru-RU" sz="1400" dirty="0"/>
            </a:br>
            <a:br>
              <a:rPr lang="ru-RU" sz="1400" dirty="0"/>
            </a:br>
            <a:r>
              <a:rPr lang="ru-RU" sz="1400" dirty="0"/>
              <a:t>Почтовые клиенты обладают более богатыми возможностями по сравнению с простым почтовым веб-приложением, и чаще представляют собой </a:t>
            </a:r>
            <a:r>
              <a:rPr lang="ru-RU" sz="1400" dirty="0">
                <a:solidFill>
                  <a:schemeClr val="accent6">
                    <a:lumMod val="75000"/>
                  </a:schemeClr>
                </a:solidFill>
              </a:rPr>
              <a:t>премиальные программные продукты</a:t>
            </a:r>
            <a:r>
              <a:rPr lang="ru-RU" sz="14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6306" y="0"/>
            <a:ext cx="9190304" cy="5577358"/>
            <a:chOff x="-46306" y="0"/>
            <a:chExt cx="9190304" cy="557735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415374" cy="719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7900" y="3582418"/>
              <a:ext cx="1666098" cy="15610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6306" y="4095750"/>
              <a:ext cx="2040759" cy="14816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058" y="359989"/>
              <a:ext cx="357629" cy="151566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4073" y="819150"/>
            <a:ext cx="4841721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700" dirty="0">
                <a:solidFill>
                  <a:schemeClr val="accent6">
                    <a:lumMod val="75000"/>
                  </a:schemeClr>
                </a:solidFill>
              </a:rPr>
              <a:t>Функции почтовых клиентов</a:t>
            </a:r>
            <a:endParaRPr sz="2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5801BD-69A7-4779-A770-47AC90CA3F5B}"/>
              </a:ext>
            </a:extLst>
          </p:cNvPr>
          <p:cNvSpPr txBox="1"/>
          <p:nvPr/>
        </p:nvSpPr>
        <p:spPr>
          <a:xfrm>
            <a:off x="974546" y="1504950"/>
            <a:ext cx="725552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50" dirty="0">
                <a:solidFill>
                  <a:schemeClr val="bg1"/>
                </a:solidFill>
              </a:rPr>
              <a:t>У почтовых клиентов много отличных </a:t>
            </a:r>
            <a:r>
              <a:rPr lang="ru-RU" sz="125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функций</a:t>
            </a:r>
            <a:r>
              <a:rPr lang="ru-RU" sz="1250" dirty="0">
                <a:solidFill>
                  <a:schemeClr val="bg1"/>
                </a:solidFill>
              </a:rPr>
              <a:t>. Они не ограничиваются показом уже прочитанных или еще не прочитанных писем.</a:t>
            </a:r>
          </a:p>
          <a:p>
            <a:endParaRPr lang="ru-RU" sz="1250" dirty="0">
              <a:solidFill>
                <a:schemeClr val="bg1"/>
              </a:solidFill>
            </a:endParaRPr>
          </a:p>
          <a:p>
            <a:r>
              <a:rPr lang="ru-RU" sz="125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Лучшие</a:t>
            </a:r>
            <a:r>
              <a:rPr lang="ru-RU" sz="1250" dirty="0">
                <a:solidFill>
                  <a:schemeClr val="bg1"/>
                </a:solidFill>
              </a:rPr>
              <a:t> почтовые клиенты обладают следующими функциями:</a:t>
            </a:r>
          </a:p>
          <a:p>
            <a:endParaRPr lang="ru-RU" sz="1250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250" b="1" dirty="0">
                <a:solidFill>
                  <a:schemeClr val="accent6"/>
                </a:solidFill>
              </a:rPr>
              <a:t>Отложенная отправка писем</a:t>
            </a:r>
            <a:r>
              <a:rPr lang="ru-RU" sz="1250" dirty="0">
                <a:solidFill>
                  <a:schemeClr val="bg1"/>
                </a:solidFill>
              </a:rPr>
              <a:t>, позволяющая написать письмо и отправить его позднее.</a:t>
            </a:r>
          </a:p>
          <a:p>
            <a:pPr marL="228600" indent="-228600">
              <a:buFont typeface="+mj-lt"/>
              <a:buAutoNum type="arabicPeriod"/>
            </a:pPr>
            <a:endParaRPr lang="ru-RU" sz="1250" b="1" dirty="0">
              <a:solidFill>
                <a:schemeClr val="accent6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250" b="1" dirty="0">
                <a:solidFill>
                  <a:schemeClr val="accent6"/>
                </a:solidFill>
              </a:rPr>
              <a:t>Умные почтовые ящики</a:t>
            </a:r>
            <a:r>
              <a:rPr lang="ru-RU" sz="1250" dirty="0">
                <a:solidFill>
                  <a:schemeClr val="bg1"/>
                </a:solidFill>
              </a:rPr>
              <a:t>, которые могут находить важные электронные письма.</a:t>
            </a:r>
          </a:p>
          <a:p>
            <a:pPr marL="228600" indent="-228600">
              <a:buFont typeface="+mj-lt"/>
              <a:buAutoNum type="arabicPeriod"/>
            </a:pPr>
            <a:endParaRPr lang="ru-RU" sz="1250" b="1" dirty="0">
              <a:solidFill>
                <a:schemeClr val="accent6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250" b="1" dirty="0">
                <a:solidFill>
                  <a:schemeClr val="accent6"/>
                </a:solidFill>
              </a:rPr>
              <a:t>Уведомления о прочтении писем</a:t>
            </a:r>
            <a:r>
              <a:rPr lang="ru-RU" sz="1250" dirty="0">
                <a:solidFill>
                  <a:schemeClr val="bg1"/>
                </a:solidFill>
              </a:rPr>
              <a:t>, сообщающие вам о том, что кто-то открыл ваше письмо.</a:t>
            </a:r>
          </a:p>
          <a:p>
            <a:pPr marL="228600" indent="-228600">
              <a:buFont typeface="+mj-lt"/>
              <a:buAutoNum type="arabicPeriod"/>
            </a:pPr>
            <a:endParaRPr lang="ru-RU" sz="1250" b="1" dirty="0">
              <a:solidFill>
                <a:schemeClr val="accent6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250" b="1" dirty="0">
                <a:solidFill>
                  <a:schemeClr val="accent6"/>
                </a:solidFill>
              </a:rPr>
              <a:t>Шаблоны электронных писем</a:t>
            </a:r>
            <a:r>
              <a:rPr lang="ru-RU" sz="1250" dirty="0">
                <a:solidFill>
                  <a:schemeClr val="bg1"/>
                </a:solidFill>
              </a:rPr>
              <a:t>, которые позволяют сохранять электронные письма и использовать их повторно.</a:t>
            </a:r>
          </a:p>
          <a:p>
            <a:pPr marL="228600" indent="-228600">
              <a:buFont typeface="+mj-lt"/>
              <a:buAutoNum type="arabicPeriod"/>
            </a:pPr>
            <a:endParaRPr lang="ru-RU" sz="1250" b="1" dirty="0">
              <a:solidFill>
                <a:schemeClr val="accent6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250" b="1" dirty="0">
                <a:solidFill>
                  <a:schemeClr val="accent6"/>
                </a:solidFill>
              </a:rPr>
              <a:t>Управление вложениями</a:t>
            </a:r>
            <a:r>
              <a:rPr lang="ru-RU" sz="1250" dirty="0">
                <a:solidFill>
                  <a:schemeClr val="bg1"/>
                </a:solidFill>
              </a:rPr>
              <a:t>, позволяющее хранить и извлекать вложения.</a:t>
            </a:r>
          </a:p>
          <a:p>
            <a:pPr marL="228600" indent="-228600">
              <a:buFont typeface="+mj-lt"/>
              <a:buAutoNum type="arabicPeriod"/>
            </a:pPr>
            <a:endParaRPr lang="ru-RU" sz="1250" b="1" dirty="0">
              <a:solidFill>
                <a:schemeClr val="accent6"/>
              </a:solidFill>
            </a:endParaRPr>
          </a:p>
          <a:p>
            <a:endParaRPr lang="ru-RU" sz="12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0486" y="-519959"/>
            <a:ext cx="9484485" cy="5663459"/>
            <a:chOff x="-340486" y="-519959"/>
            <a:chExt cx="9484485" cy="5663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-519959"/>
              <a:ext cx="2287694" cy="11637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40486" y="3502946"/>
              <a:ext cx="1495799" cy="16405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3240" y="3661891"/>
              <a:ext cx="2040759" cy="14816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600" y="1163715"/>
              <a:ext cx="357629" cy="15156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6844" y="2733021"/>
              <a:ext cx="357628" cy="1515668"/>
            </a:xfrm>
            <a:prstGeom prst="rect">
              <a:avLst/>
            </a:prstGeom>
          </p:spPr>
        </p:pic>
      </p:grp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A3B0FA01-5C9A-4127-8A69-2CBEE399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4" y="728654"/>
            <a:ext cx="4079721" cy="738664"/>
          </a:xfrm>
        </p:spPr>
        <p:txBody>
          <a:bodyPr/>
          <a:lstStyle/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Функции почтовых клиентов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92B3ED-1334-40DC-A48A-F73B91B036C4}"/>
              </a:ext>
            </a:extLst>
          </p:cNvPr>
          <p:cNvSpPr txBox="1"/>
          <p:nvPr/>
        </p:nvSpPr>
        <p:spPr>
          <a:xfrm>
            <a:off x="984038" y="1352550"/>
            <a:ext cx="640736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6"/>
            </a:pPr>
            <a:r>
              <a:rPr lang="ru-RU" sz="1250" b="1" dirty="0">
                <a:solidFill>
                  <a:schemeClr val="accent6"/>
                </a:solidFill>
              </a:rPr>
              <a:t>Кнопки «Не беспокоить»</a:t>
            </a:r>
            <a:r>
              <a:rPr lang="ru-RU" sz="1250" dirty="0">
                <a:solidFill>
                  <a:schemeClr val="accent6"/>
                </a:solidFill>
              </a:rPr>
              <a:t>, </a:t>
            </a:r>
            <a:r>
              <a:rPr lang="ru-RU" sz="1250" dirty="0">
                <a:solidFill>
                  <a:schemeClr val="bg1"/>
                </a:solidFill>
              </a:rPr>
              <a:t>которые помогают на определенное время не отвлекаться на электронные письма.</a:t>
            </a:r>
          </a:p>
          <a:p>
            <a:pPr marL="228600" indent="-228600">
              <a:buFont typeface="+mj-lt"/>
              <a:buAutoNum type="arabicPeriod" startAt="6"/>
            </a:pPr>
            <a:endParaRPr lang="ru-RU" sz="1250" dirty="0">
              <a:solidFill>
                <a:schemeClr val="accent6"/>
              </a:solidFill>
              <a:effectLst/>
            </a:endParaRPr>
          </a:p>
          <a:p>
            <a:pPr marL="228600" indent="-228600">
              <a:buFont typeface="+mj-lt"/>
              <a:buAutoNum type="arabicPeriod" startAt="6"/>
            </a:pPr>
            <a:r>
              <a:rPr lang="ru-RU" sz="1250" b="1" dirty="0">
                <a:solidFill>
                  <a:schemeClr val="accent6"/>
                </a:solidFill>
              </a:rPr>
              <a:t>Шифрование</a:t>
            </a:r>
            <a:r>
              <a:rPr lang="ru-RU" sz="1250" dirty="0">
                <a:solidFill>
                  <a:schemeClr val="bg1"/>
                </a:solidFill>
              </a:rPr>
              <a:t>, которое в почтовых клиентах зачастую реализовано надежнее, чем в почтовых веб-приложениях, и использует технологии вроде PGP.</a:t>
            </a:r>
          </a:p>
          <a:p>
            <a:pPr marL="228600" indent="-228600">
              <a:buFont typeface="+mj-lt"/>
              <a:buAutoNum type="arabicPeriod" startAt="6"/>
            </a:pPr>
            <a:endParaRPr lang="ru-RU" sz="1250" dirty="0">
              <a:solidFill>
                <a:schemeClr val="accent6"/>
              </a:solidFill>
              <a:effectLst/>
            </a:endParaRPr>
          </a:p>
          <a:p>
            <a:pPr marL="228600" indent="-228600">
              <a:buFont typeface="+mj-lt"/>
              <a:buAutoNum type="arabicPeriod" startAt="6"/>
            </a:pPr>
            <a:r>
              <a:rPr lang="ru-RU" sz="1250" b="1" dirty="0">
                <a:solidFill>
                  <a:schemeClr val="accent6"/>
                </a:solidFill>
              </a:rPr>
              <a:t>Обнаружение и выделение фишинговых, подозрительных электронных писем</a:t>
            </a:r>
            <a:r>
              <a:rPr lang="ru-RU" sz="1250" dirty="0">
                <a:solidFill>
                  <a:schemeClr val="accent6"/>
                </a:solidFill>
              </a:rPr>
              <a:t>.</a:t>
            </a:r>
          </a:p>
          <a:p>
            <a:pPr marL="228600" indent="-228600">
              <a:buFont typeface="+mj-lt"/>
              <a:buAutoNum type="arabicPeriod" startAt="6"/>
            </a:pPr>
            <a:endParaRPr lang="ru-RU" sz="1250" dirty="0">
              <a:solidFill>
                <a:schemeClr val="accent6"/>
              </a:solidFill>
              <a:effectLst/>
            </a:endParaRPr>
          </a:p>
          <a:p>
            <a:pPr marL="228600" indent="-228600">
              <a:buFont typeface="+mj-lt"/>
              <a:buAutoNum type="arabicPeriod" startAt="6"/>
            </a:pPr>
            <a:r>
              <a:rPr lang="ru-RU" sz="1250" b="1" dirty="0">
                <a:solidFill>
                  <a:schemeClr val="accent6"/>
                </a:solidFill>
              </a:rPr>
              <a:t>Инструменты для работы с календарем</a:t>
            </a:r>
            <a:r>
              <a:rPr lang="ru-RU" sz="1250" dirty="0">
                <a:solidFill>
                  <a:schemeClr val="accent6"/>
                </a:solidFill>
              </a:rPr>
              <a:t>, </a:t>
            </a:r>
            <a:r>
              <a:rPr lang="ru-RU" sz="1250" dirty="0">
                <a:solidFill>
                  <a:schemeClr val="bg1"/>
                </a:solidFill>
              </a:rPr>
              <a:t>позволяющие планировать мероприятия прямо из доставленных по электронной почте приглашений.</a:t>
            </a:r>
            <a:endParaRPr lang="ru-RU" sz="1250" dirty="0">
              <a:solidFill>
                <a:schemeClr val="accent6"/>
              </a:solidFill>
              <a:effectLst/>
            </a:endParaRPr>
          </a:p>
          <a:p>
            <a:pPr marL="228600" indent="-228600">
              <a:buFont typeface="+mj-lt"/>
              <a:buAutoNum type="arabicPeriod" startAt="6"/>
            </a:pPr>
            <a:endParaRPr lang="ru-RU" sz="1250" b="1" dirty="0">
              <a:solidFill>
                <a:schemeClr val="accent6"/>
              </a:solidFill>
            </a:endParaRPr>
          </a:p>
          <a:p>
            <a:pPr marL="228600" indent="-228600">
              <a:buFont typeface="+mj-lt"/>
              <a:buAutoNum type="arabicPeriod" startAt="6"/>
            </a:pPr>
            <a:r>
              <a:rPr lang="ru-RU" sz="1250" b="1" dirty="0">
                <a:solidFill>
                  <a:schemeClr val="accent6"/>
                </a:solidFill>
              </a:rPr>
              <a:t>Инструменты для работы с контактами</a:t>
            </a:r>
            <a:r>
              <a:rPr lang="ru-RU" sz="1250" dirty="0">
                <a:solidFill>
                  <a:schemeClr val="bg1"/>
                </a:solidFill>
              </a:rPr>
              <a:t>, которые позволяют создавать или редактировать контакт прямо из электронного письма.</a:t>
            </a:r>
          </a:p>
          <a:p>
            <a:pPr marL="228600" indent="-228600">
              <a:buFont typeface="+mj-lt"/>
              <a:buAutoNum type="arabicPeriod" startAt="6"/>
            </a:pPr>
            <a:endParaRPr lang="ru-RU" sz="1250" dirty="0">
              <a:solidFill>
                <a:schemeClr val="accent6"/>
              </a:solidFill>
              <a:effectLst/>
            </a:endParaRPr>
          </a:p>
          <a:p>
            <a:pPr marL="228600" indent="-228600">
              <a:buFont typeface="+mj-lt"/>
              <a:buAutoNum type="arabicPeriod" startAt="6"/>
            </a:pPr>
            <a:r>
              <a:rPr lang="ru-RU" sz="1250" b="1" dirty="0">
                <a:solidFill>
                  <a:schemeClr val="accent6"/>
                </a:solidFill>
              </a:rPr>
              <a:t>Инструменты совместной работы</a:t>
            </a:r>
            <a:r>
              <a:rPr lang="ru-RU" sz="1250" dirty="0">
                <a:solidFill>
                  <a:schemeClr val="bg1"/>
                </a:solidFill>
              </a:rPr>
              <a:t>, позволяющие обмениваться электронными письмами с коллегами и работать в команде.</a:t>
            </a:r>
            <a:endParaRPr lang="ru-RU" sz="1250" dirty="0">
              <a:solidFill>
                <a:schemeClr val="bg1"/>
              </a:solidFill>
              <a:effectLst/>
            </a:endParaRPr>
          </a:p>
          <a:p>
            <a:pPr marL="228600" indent="-228600">
              <a:buFont typeface="+mj-lt"/>
              <a:buAutoNum type="arabicPeriod" startAt="6"/>
            </a:pPr>
            <a:endParaRPr lang="ru-RU" sz="1250" dirty="0">
              <a:solidFill>
                <a:schemeClr val="bg1"/>
              </a:solidFill>
              <a:effectLst/>
            </a:endParaRPr>
          </a:p>
          <a:p>
            <a:pPr marL="228600" indent="-228600">
              <a:buFont typeface="+mj-lt"/>
              <a:buAutoNum type="arabicPeriod" startAt="6"/>
            </a:pPr>
            <a:r>
              <a:rPr lang="ru-RU" sz="1250" dirty="0">
                <a:solidFill>
                  <a:schemeClr val="bg1"/>
                </a:solidFill>
                <a:effectLst/>
              </a:rPr>
              <a:t>и т.п.</a:t>
            </a:r>
          </a:p>
          <a:p>
            <a:pPr marL="228600" indent="-228600">
              <a:buFont typeface="+mj-lt"/>
              <a:buAutoNum type="arabicPeriod" startAt="6"/>
            </a:pPr>
            <a:endParaRPr lang="ru-RU" sz="125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3999" cy="5143499"/>
            <a:chOff x="0" y="0"/>
            <a:chExt cx="9143999" cy="51434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0513" y="0"/>
              <a:ext cx="2287693" cy="11637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373" y="398385"/>
              <a:ext cx="1515667" cy="3576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722866" cy="1240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6042" y="4433917"/>
              <a:ext cx="2247957" cy="7095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0370" y="622488"/>
              <a:ext cx="6778104" cy="407360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19135" y="1121915"/>
            <a:ext cx="138938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b="1" dirty="0"/>
              <a:t>Microsoft Outlook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29400" y="1821547"/>
            <a:ext cx="214376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370">
              <a:lnSpc>
                <a:spcPct val="100000"/>
              </a:lnSpc>
              <a:spcBef>
                <a:spcPts val="100"/>
              </a:spcBef>
            </a:pPr>
            <a:r>
              <a:rPr lang="ru-RU" sz="1200" dirty="0" err="1">
                <a:solidFill>
                  <a:schemeClr val="bg1"/>
                </a:solidFill>
              </a:rPr>
              <a:t>Microsoft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Outlook</a:t>
            </a:r>
            <a:r>
              <a:rPr lang="ru-RU" sz="1200" dirty="0">
                <a:solidFill>
                  <a:schemeClr val="bg1"/>
                </a:solidFill>
              </a:rPr>
              <a:t> включает в себя и объединяет инструменты для работы с электронной почтой и календарем. Этот почтовый клиент помещает письма в папку «</a:t>
            </a:r>
            <a:r>
              <a:rPr lang="ru-RU" sz="1200" dirty="0" err="1">
                <a:solidFill>
                  <a:schemeClr val="bg1"/>
                </a:solidFill>
              </a:rPr>
              <a:t>Focused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Inbox</a:t>
            </a:r>
            <a:r>
              <a:rPr lang="ru-RU" sz="1200" dirty="0">
                <a:solidFill>
                  <a:schemeClr val="bg1"/>
                </a:solidFill>
              </a:rPr>
              <a:t>», то есть «Письма в центре внимания». Это важные электронные письма. Вы можете легко создавать мероприятия или </a:t>
            </a:r>
            <a:r>
              <a:rPr lang="ru-RU" sz="12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задачи</a:t>
            </a:r>
            <a:r>
              <a:rPr lang="ru-RU" sz="1200" dirty="0">
                <a:solidFill>
                  <a:schemeClr val="bg1"/>
                </a:solidFill>
              </a:rPr>
              <a:t>, привязанные к календарю, прямо на панели электронной почты</a:t>
            </a:r>
            <a:endParaRPr sz="1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1036" name="Picture 12" descr="входящие электронные письма в Microsoft Outlook">
            <a:extLst>
              <a:ext uri="{FF2B5EF4-FFF2-40B4-BE49-F238E27FC236}">
                <a16:creationId xmlns:a16="http://schemas.microsoft.com/office/drawing/2014/main" id="{E82E5947-B9DA-4188-B890-B1555F950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85" y="894357"/>
            <a:ext cx="5227873" cy="335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6400" y="4311869"/>
              <a:ext cx="2517599" cy="8316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043597" cy="188901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6529" y="590550"/>
            <a:ext cx="2643948" cy="1025544"/>
          </a:xfrm>
          <a:prstGeom prst="rect">
            <a:avLst/>
          </a:prstGeom>
        </p:spPr>
        <p:txBody>
          <a:bodyPr vert="horz" wrap="square" lIns="0" tIns="284106" rIns="0" bIns="0" rtlCol="0">
            <a:spAutoFit/>
          </a:bodyPr>
          <a:lstStyle/>
          <a:p>
            <a:pPr marL="20320">
              <a:spcBef>
                <a:spcPts val="100"/>
              </a:spcBef>
            </a:pPr>
            <a:r>
              <a:rPr lang="en-US" b="1" dirty="0"/>
              <a:t>Microsoft Outlook</a:t>
            </a:r>
            <a:br>
              <a:rPr lang="en-US" b="1" dirty="0"/>
            </a:br>
            <a:endParaRPr sz="2700" dirty="0"/>
          </a:p>
        </p:txBody>
      </p:sp>
      <p:sp>
        <p:nvSpPr>
          <p:cNvPr id="6" name="object 6"/>
          <p:cNvSpPr txBox="1"/>
          <p:nvPr/>
        </p:nvSpPr>
        <p:spPr>
          <a:xfrm>
            <a:off x="616529" y="1408290"/>
            <a:ext cx="2597122" cy="2696251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У </a:t>
            </a:r>
            <a:r>
              <a:rPr lang="ru-RU" sz="1200" dirty="0" err="1">
                <a:solidFill>
                  <a:schemeClr val="bg1"/>
                </a:solidFill>
              </a:rPr>
              <a:t>Outlook</a:t>
            </a:r>
            <a:r>
              <a:rPr lang="ru-RU" sz="1200" dirty="0">
                <a:solidFill>
                  <a:schemeClr val="bg1"/>
                </a:solidFill>
              </a:rPr>
              <a:t> есть надежное сквозное шифрование корпоративного уровня. 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Кроме того, присутствует обнаружение вирусов-вымогателей. 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 err="1">
                <a:solidFill>
                  <a:schemeClr val="bg1"/>
                </a:solidFill>
              </a:rPr>
              <a:t>Microsoft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Outlook</a:t>
            </a:r>
            <a:r>
              <a:rPr lang="ru-RU" sz="1200" dirty="0">
                <a:solidFill>
                  <a:schemeClr val="bg1"/>
                </a:solidFill>
              </a:rPr>
              <a:t> интегрируется в основном с другими продуктами </a:t>
            </a:r>
            <a:r>
              <a:rPr lang="ru-RU" sz="1200" dirty="0" err="1">
                <a:solidFill>
                  <a:schemeClr val="bg1"/>
                </a:solidFill>
              </a:rPr>
              <a:t>Microsoft</a:t>
            </a:r>
            <a:r>
              <a:rPr lang="ru-RU" sz="1200" dirty="0">
                <a:solidFill>
                  <a:schemeClr val="bg1"/>
                </a:solidFill>
              </a:rPr>
              <a:t>, такими как </a:t>
            </a:r>
            <a:r>
              <a:rPr lang="ru-RU" sz="1200" dirty="0" err="1">
                <a:solidFill>
                  <a:schemeClr val="bg1"/>
                </a:solidFill>
              </a:rPr>
              <a:t>Office</a:t>
            </a:r>
            <a:r>
              <a:rPr lang="ru-RU" sz="1200" dirty="0">
                <a:solidFill>
                  <a:schemeClr val="bg1"/>
                </a:solidFill>
              </a:rPr>
              <a:t> и </a:t>
            </a:r>
            <a:r>
              <a:rPr lang="ru-RU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облачное хранилище</a:t>
            </a:r>
            <a:r>
              <a:rPr lang="ru-RU" sz="1200" dirty="0">
                <a:solidFill>
                  <a:schemeClr val="bg1"/>
                </a:solidFill>
              </a:rPr>
              <a:t> </a:t>
            </a:r>
            <a:r>
              <a:rPr lang="ru-RU" sz="1200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OneDrive</a:t>
            </a:r>
            <a:r>
              <a:rPr lang="ru-RU" sz="1200" dirty="0">
                <a:solidFill>
                  <a:schemeClr val="bg1"/>
                </a:solidFill>
              </a:rPr>
              <a:t>. </a:t>
            </a:r>
            <a:r>
              <a:rPr lang="ru-RU" sz="1200" dirty="0" err="1">
                <a:solidFill>
                  <a:schemeClr val="bg1"/>
                </a:solidFill>
              </a:rPr>
              <a:t>Outlook</a:t>
            </a:r>
            <a:r>
              <a:rPr lang="ru-RU" sz="1200" dirty="0">
                <a:solidFill>
                  <a:schemeClr val="bg1"/>
                </a:solidFill>
              </a:rPr>
              <a:t> предлагается вместе с мобильными приложениями для </a:t>
            </a:r>
            <a:r>
              <a:rPr lang="ru-RU" sz="1200" dirty="0" err="1">
                <a:solidFill>
                  <a:schemeClr val="bg1"/>
                </a:solidFill>
              </a:rPr>
              <a:t>iOS</a:t>
            </a:r>
            <a:r>
              <a:rPr lang="ru-RU" sz="1200" dirty="0">
                <a:solidFill>
                  <a:schemeClr val="bg1"/>
                </a:solidFill>
              </a:rPr>
              <a:t> и </a:t>
            </a:r>
            <a:r>
              <a:rPr lang="ru-RU" sz="1200" dirty="0" err="1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</a:t>
            </a:r>
            <a:r>
              <a:rPr lang="ru-RU" sz="1200" dirty="0">
                <a:solidFill>
                  <a:schemeClr val="bg1"/>
                </a:solidFill>
              </a:rPr>
              <a:t>.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9690" y="1347208"/>
            <a:ext cx="2163310" cy="318099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r>
              <a:rPr lang="ru-RU" sz="1200" dirty="0" err="1">
                <a:solidFill>
                  <a:schemeClr val="bg1"/>
                </a:solidFill>
              </a:rPr>
              <a:t>Microsoft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err="1">
                <a:solidFill>
                  <a:schemeClr val="bg1"/>
                </a:solidFill>
              </a:rPr>
              <a:t>Outlook</a:t>
            </a:r>
            <a:r>
              <a:rPr lang="ru-RU" sz="1200" dirty="0">
                <a:solidFill>
                  <a:schemeClr val="bg1"/>
                </a:solidFill>
              </a:rPr>
              <a:t> лучше всего подходит для: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Небольших и средних компаний.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Крупных компаний.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Корпоративного сегмента.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Работы с календарем.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Интеграций с </a:t>
            </a:r>
            <a:r>
              <a:rPr lang="ru-RU" sz="1200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</a:t>
            </a:r>
            <a:r>
              <a:rPr lang="ru-RU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365</a:t>
            </a:r>
            <a:r>
              <a:rPr lang="ru-RU" sz="1200" dirty="0">
                <a:solidFill>
                  <a:schemeClr val="bg1"/>
                </a:solidFill>
              </a:rPr>
              <a:t>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Пользователей </a:t>
            </a:r>
            <a:r>
              <a:rPr lang="ru-RU" sz="1200" dirty="0" err="1">
                <a:solidFill>
                  <a:schemeClr val="bg1"/>
                </a:solidFill>
              </a:rPr>
              <a:t>Windows</a:t>
            </a:r>
            <a:r>
              <a:rPr lang="ru-RU" sz="1200" dirty="0">
                <a:solidFill>
                  <a:schemeClr val="bg1"/>
                </a:solidFill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endParaRPr sz="1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E6BC8-720D-44C2-9760-4806185DF111}"/>
              </a:ext>
            </a:extLst>
          </p:cNvPr>
          <p:cNvSpPr txBox="1"/>
          <p:nvPr/>
        </p:nvSpPr>
        <p:spPr>
          <a:xfrm>
            <a:off x="3657600" y="1473519"/>
            <a:ext cx="2348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Есть бесплатная версия </a:t>
            </a:r>
            <a:r>
              <a:rPr lang="ru-RU" sz="1200" dirty="0" err="1">
                <a:solidFill>
                  <a:schemeClr val="bg1"/>
                </a:solidFill>
              </a:rPr>
              <a:t>Outlook</a:t>
            </a:r>
            <a:r>
              <a:rPr lang="ru-RU" sz="1200" dirty="0">
                <a:solidFill>
                  <a:schemeClr val="bg1"/>
                </a:solidFill>
              </a:rPr>
              <a:t>. Премиальные версии поставляются вместе с </a:t>
            </a:r>
            <a:r>
              <a:rPr lang="ru-RU" sz="1200" dirty="0" err="1">
                <a:solidFill>
                  <a:schemeClr val="bg1"/>
                </a:solidFill>
              </a:rPr>
              <a:t>Office</a:t>
            </a:r>
            <a:r>
              <a:rPr lang="ru-RU" sz="1200" dirty="0">
                <a:solidFill>
                  <a:schemeClr val="bg1"/>
                </a:solidFill>
              </a:rPr>
              <a:t> 365.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6306" y="3979784"/>
              <a:ext cx="2287693" cy="11637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89018" cy="20435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6982" y="3388278"/>
              <a:ext cx="357628" cy="151566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4509" y="1384442"/>
            <a:ext cx="3242310" cy="154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dirty="0" err="1">
                <a:solidFill>
                  <a:schemeClr val="bg1"/>
                </a:solidFill>
              </a:rPr>
              <a:t>Thunderbird</a:t>
            </a:r>
            <a:r>
              <a:rPr lang="ru-RU" sz="1400" dirty="0">
                <a:solidFill>
                  <a:schemeClr val="bg1"/>
                </a:solidFill>
              </a:rPr>
              <a:t> — программный продукт от </a:t>
            </a:r>
            <a:r>
              <a:rPr lang="ru-RU" sz="1400" dirty="0" err="1">
                <a:solidFill>
                  <a:schemeClr val="bg1"/>
                </a:solidFill>
              </a:rPr>
              <a:t>Mozilla</a:t>
            </a:r>
            <a:r>
              <a:rPr lang="ru-RU" sz="1400" dirty="0">
                <a:solidFill>
                  <a:schemeClr val="bg1"/>
                </a:solidFill>
              </a:rPr>
              <a:t>, предназначенный для работы с электронной почтой.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ru-RU" sz="1400" dirty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dirty="0">
                <a:solidFill>
                  <a:schemeClr val="bg1"/>
                </a:solidFill>
              </a:rPr>
              <a:t>Как и все </a:t>
            </a:r>
            <a:r>
              <a:rPr lang="ru-RU" sz="1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приложения</a:t>
            </a:r>
            <a:r>
              <a:rPr lang="ru-RU" sz="1400" dirty="0">
                <a:solidFill>
                  <a:schemeClr val="bg1"/>
                </a:solidFill>
              </a:rPr>
              <a:t> </a:t>
            </a:r>
            <a:r>
              <a:rPr lang="ru-RU" sz="1400" dirty="0" err="1">
                <a:solidFill>
                  <a:schemeClr val="bg1"/>
                </a:solidFill>
              </a:rPr>
              <a:t>Mozilla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Thunderbird</a:t>
            </a:r>
            <a:r>
              <a:rPr lang="ru-RU" sz="1400" dirty="0">
                <a:solidFill>
                  <a:schemeClr val="bg1"/>
                </a:solidFill>
              </a:rPr>
              <a:t> предлагается бесплатно, и у него открытый </a:t>
            </a:r>
            <a:r>
              <a:rPr lang="ru-RU" sz="14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исходный код</a:t>
            </a:r>
            <a:r>
              <a:rPr lang="ru-RU" sz="1400" dirty="0">
                <a:solidFill>
                  <a:schemeClr val="bg1"/>
                </a:solidFill>
              </a:rPr>
              <a:t>. 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4509" y="725287"/>
            <a:ext cx="273953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dirty="0"/>
              <a:t>Mozilla Thunderbird</a:t>
            </a:r>
            <a:br>
              <a:rPr lang="en-US" b="1" dirty="0"/>
            </a:br>
            <a:endParaRPr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8B5AD-7ECF-47F6-95C5-338F481D4F18}"/>
              </a:ext>
            </a:extLst>
          </p:cNvPr>
          <p:cNvSpPr txBox="1"/>
          <p:nvPr/>
        </p:nvSpPr>
        <p:spPr>
          <a:xfrm>
            <a:off x="4800600" y="1351691"/>
            <a:ext cx="35512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Благодаря дополнениям есть много вариантов настройки под нужды пользователя. </a:t>
            </a:r>
          </a:p>
          <a:p>
            <a:r>
              <a:rPr lang="ru-RU" sz="1400" dirty="0">
                <a:solidFill>
                  <a:schemeClr val="bg1"/>
                </a:solidFill>
              </a:rPr>
              <a:t>Они включают в себя </a:t>
            </a:r>
            <a:r>
              <a:rPr lang="ru-RU" sz="14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расширения</a:t>
            </a:r>
            <a:r>
              <a:rPr lang="ru-RU" sz="1400" dirty="0">
                <a:solidFill>
                  <a:schemeClr val="bg1"/>
                </a:solidFill>
              </a:rPr>
              <a:t>, </a:t>
            </a:r>
            <a:r>
              <a:rPr lang="ru-RU" sz="14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плагины</a:t>
            </a:r>
            <a:r>
              <a:rPr lang="ru-RU" sz="1400" dirty="0">
                <a:solidFill>
                  <a:schemeClr val="bg1"/>
                </a:solidFill>
              </a:rPr>
              <a:t> для повышения функциональности и темы, которые меняют внешний вид почтового клиента. </a:t>
            </a:r>
          </a:p>
          <a:p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Что касается безопасности, то предлагается защита от фишинга, сквозное шифрование, спам-фильтр. </a:t>
            </a:r>
          </a:p>
          <a:p>
            <a:r>
              <a:rPr lang="ru-RU" sz="1400" dirty="0">
                <a:solidFill>
                  <a:schemeClr val="bg1"/>
                </a:solidFill>
                <a:latin typeface="Trebuchet MS"/>
                <a:cs typeface="Trebuchet MS"/>
              </a:rPr>
              <a:t>Возможность нескольких учетных записей.</a:t>
            </a:r>
          </a:p>
          <a:p>
            <a:endParaRPr lang="ru-RU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31426" y="-197102"/>
            <a:ext cx="9575425" cy="5340601"/>
            <a:chOff x="-431426" y="-197102"/>
            <a:chExt cx="9575425" cy="5340601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1133" y="0"/>
              <a:ext cx="1722865" cy="12403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33917"/>
              <a:ext cx="2247957" cy="70958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1426" y="-197102"/>
              <a:ext cx="1555404" cy="15412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2787" y="3588095"/>
              <a:ext cx="1541212" cy="1555404"/>
            </a:xfrm>
            <a:prstGeom prst="rect">
              <a:avLst/>
            </a:prstGeom>
          </p:spPr>
        </p:pic>
      </p:grpSp>
      <p:pic>
        <p:nvPicPr>
          <p:cNvPr id="3074" name="Picture 2" descr="https://www.howtogeek.com/wp-content/uploads/2023/07/e6f34ae7ff2de509.jpeg?trim=1,1&amp;bg-color=000&amp;pad=1,1">
            <a:extLst>
              <a:ext uri="{FF2B5EF4-FFF2-40B4-BE49-F238E27FC236}">
                <a16:creationId xmlns:a16="http://schemas.microsoft.com/office/drawing/2014/main" id="{7DF2CFD3-4D35-4F0B-BAD4-A8F1D7EDF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1026"/>
            <a:ext cx="7094267" cy="443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811</Words>
  <Application>Microsoft Office PowerPoint</Application>
  <PresentationFormat>Экран (16:9)</PresentationFormat>
  <Paragraphs>85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Office Theme</vt:lpstr>
      <vt:lpstr>Презентация PowerPoint</vt:lpstr>
      <vt:lpstr>Что это такое</vt:lpstr>
      <vt:lpstr>В чем разница между почтовым веб-приложением и почтовым клиентом?  Почтовый клиент работает на компьютере пользователя, но можно также создавать резервные копии электронных писем в облаке.   В то время как веб-сервисы для работы с электронной почтой хранят всё на сервере. Почтовые клиенты чаще применяются в бизнесе, в то время как почтовые веб-приложения больше предназначены для личного использования.  Почтовые клиенты обладают более богатыми возможностями по сравнению с простым почтовым веб-приложением, и чаще представляют собой премиальные программные продукты.</vt:lpstr>
      <vt:lpstr>Функции почтовых клиентов</vt:lpstr>
      <vt:lpstr>Функции почтовых клиентов</vt:lpstr>
      <vt:lpstr>Microsoft Outlook</vt:lpstr>
      <vt:lpstr>Microsoft Outlook </vt:lpstr>
      <vt:lpstr>Mozilla Thunderbird </vt:lpstr>
      <vt:lpstr>Презентация PowerPoint</vt:lpstr>
      <vt:lpstr>Proton Mail</vt:lpstr>
      <vt:lpstr>Canary Mail </vt:lpstr>
      <vt:lpstr>Spark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Proposal - PPTMON</dc:title>
  <cp:lastModifiedBy>Кирилл Хохряков</cp:lastModifiedBy>
  <cp:revision>13</cp:revision>
  <dcterms:created xsi:type="dcterms:W3CDTF">2024-01-19T19:05:12Z</dcterms:created>
  <dcterms:modified xsi:type="dcterms:W3CDTF">2024-01-22T19:27:04Z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