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A848A-2002-450A-9FD9-36514E27429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ACF46-A3FF-4030-B55D-5F53B33D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A2F903-4385-4F71-A360-0445573DD8EB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46D1CD-F75B-42CC-B640-81D31D8E60C2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31789E-E5D6-4FED-B498-6CA149C0EA95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B4F538-B664-4D82-A9E4-157FF24FD3A9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649E21-A871-4BE6-BA7F-B0AC9F7844FE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466FD-1ADC-4DB0-8475-0B74F1D71D03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06BC32-9FA1-4115-AFF3-C3D1B1965200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C87373-A25D-44DC-8FEC-0FF057121D20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5FBC68-C0F4-455C-94AD-F913369A5330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8FEEC9-6175-4C9C-875F-BB0286E983C6}" type="slidenum">
              <a:rPr lang="en-US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09769C-7E43-49E6-8D5B-59C8359FB152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7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636B7C-6763-4478-B5BD-96CD1743817C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5E9D3F-D81B-4A41-8673-5C1F2941D0E1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03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4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F456DD-5A53-4426-B58B-498243FC182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691B65-86C2-40B6-9633-821FCF32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3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26" y="3881678"/>
            <a:ext cx="7282152" cy="1970482"/>
          </a:xfrm>
        </p:spPr>
        <p:txBody>
          <a:bodyPr>
            <a:noAutofit/>
          </a:bodyPr>
          <a:lstStyle/>
          <a:p>
            <a:pPr algn="ctr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Sequence, Flow Chart, Identifier,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 DOSEN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61478" y="574431"/>
            <a:ext cx="8636000" cy="143021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Praktikum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828800" y="609600"/>
            <a:ext cx="4800600" cy="51816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FFFFCC"/>
              </a:gs>
            </a:gsLst>
            <a:lin ang="5400000" scaled="1"/>
          </a:gradFill>
          <a:ln w="762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685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nb-NO" sz="2400" b="1"/>
              <a:t>Melihat hasil program</a:t>
            </a:r>
          </a:p>
          <a:p>
            <a:pPr eaLnBrk="1" hangingPunct="1">
              <a:lnSpc>
                <a:spcPct val="90000"/>
              </a:lnSpc>
            </a:pPr>
            <a:r>
              <a:rPr lang="nb-NO" sz="2400" b="1"/>
              <a:t>pilih menu </a:t>
            </a:r>
            <a:r>
              <a:rPr lang="nb-NO" sz="2400" b="1" u="sng"/>
              <a:t>D</a:t>
            </a:r>
            <a:r>
              <a:rPr lang="nb-NO" sz="2400" b="1"/>
              <a:t>ebug(Alt+D)</a:t>
            </a:r>
          </a:p>
          <a:p>
            <a:pPr eaLnBrk="1" hangingPunct="1">
              <a:lnSpc>
                <a:spcPct val="90000"/>
              </a:lnSpc>
            </a:pPr>
            <a:r>
              <a:rPr lang="nb-NO" sz="2400" b="1"/>
              <a:t>pilih </a:t>
            </a:r>
            <a:r>
              <a:rPr lang="nb-NO" sz="2400" b="1" u="sng"/>
              <a:t>O</a:t>
            </a:r>
            <a:r>
              <a:rPr lang="nb-NO" sz="2400" b="1"/>
              <a:t>utput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nb-NO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b-NO" sz="2400" b="1"/>
              <a:t>Atau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nb-NO" sz="2400" b="1"/>
          </a:p>
          <a:p>
            <a:pPr eaLnBrk="1" hangingPunct="1">
              <a:lnSpc>
                <a:spcPct val="90000"/>
              </a:lnSpc>
            </a:pPr>
            <a:r>
              <a:rPr lang="nb-NO" sz="2400" b="1"/>
              <a:t>pilih menu </a:t>
            </a:r>
            <a:r>
              <a:rPr lang="nb-NO" sz="2400" b="1" u="sng"/>
              <a:t>D</a:t>
            </a:r>
            <a:r>
              <a:rPr lang="nb-NO" sz="2400" b="1"/>
              <a:t>ebug(Alt+D)</a:t>
            </a:r>
          </a:p>
          <a:p>
            <a:pPr eaLnBrk="1" hangingPunct="1">
              <a:lnSpc>
                <a:spcPct val="90000"/>
              </a:lnSpc>
            </a:pPr>
            <a:r>
              <a:rPr lang="nb-NO" sz="2400" b="1"/>
              <a:t>pilih User screen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nb-NO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b-NO" sz="2400" b="1"/>
              <a:t>Untuk menutup jendela output</a:t>
            </a:r>
            <a:endParaRPr lang="en-US" sz="2400" b="1"/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pilih menu </a:t>
            </a:r>
            <a:r>
              <a:rPr lang="en-US" sz="2400" b="1" u="sng"/>
              <a:t>W</a:t>
            </a:r>
            <a:r>
              <a:rPr lang="en-US" sz="2400" b="1"/>
              <a:t>indow(Alt+W)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pilih </a:t>
            </a:r>
            <a:r>
              <a:rPr lang="en-US" sz="2400" b="1" u="sng"/>
              <a:t>C</a:t>
            </a:r>
            <a:r>
              <a:rPr lang="en-US" sz="2400" b="1"/>
              <a:t>lose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1"/>
            <a:ext cx="281940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95800" y="762000"/>
            <a:ext cx="2590800" cy="2362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105400" y="609600"/>
            <a:ext cx="1905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2743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886200" y="5410200"/>
            <a:ext cx="3124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/>
              <a:t>BELAJAR MEMBACA ERROR</a:t>
            </a:r>
            <a:r>
              <a:rPr lang="en-US" sz="4000"/>
              <a:t> </a:t>
            </a: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163671"/>
            <a:ext cx="84201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1200" y="1269954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/>
              <a:t>TRY THIS…..</a:t>
            </a:r>
          </a:p>
        </p:txBody>
      </p:sp>
    </p:spTree>
    <p:extLst>
      <p:ext uri="{BB962C8B-B14F-4D97-AF65-F5344CB8AC3E}">
        <p14:creationId xmlns:p14="http://schemas.microsoft.com/office/powerpoint/2010/main" val="20565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/>
              <a:t>BELAJAR MEMBACA ERROR</a:t>
            </a:r>
            <a:r>
              <a:rPr lang="en-US" sz="4000" dirty="0"/>
              <a:t> </a:t>
            </a:r>
          </a:p>
        </p:txBody>
      </p:sp>
      <p:pic>
        <p:nvPicPr>
          <p:cNvPr id="1229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066800"/>
            <a:ext cx="8458200" cy="4724400"/>
          </a:xfrm>
          <a:noFill/>
        </p:spPr>
      </p:pic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2438400" y="2667000"/>
            <a:ext cx="22860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057400" y="4343400"/>
            <a:ext cx="6248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H="1">
            <a:off x="4114800" y="4648201"/>
            <a:ext cx="685800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3200400" y="5867400"/>
            <a:ext cx="48006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- 6,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identifier (kata </a:t>
            </a:r>
            <a:r>
              <a:rPr lang="en-US" dirty="0" err="1">
                <a:solidFill>
                  <a:schemeClr val="bg1"/>
                </a:solidFill>
              </a:rPr>
              <a:t>kunci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witen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pascal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  <p:bldP spid="122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8153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1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057400" y="304800"/>
            <a:ext cx="8229600" cy="6400800"/>
          </a:xfr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it-IT" b="1" dirty="0"/>
              <a:t>Kepala Program</a:t>
            </a:r>
            <a:endParaRPr lang="en-US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it-IT" b="1" dirty="0"/>
              <a:t>Contoh : program coba1;</a:t>
            </a: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it-IT" b="1" dirty="0"/>
              <a:t>Bersifat optional, namun dianjurkan menggunakan baris ini</a:t>
            </a:r>
            <a:endParaRPr lang="sv-SE" b="1" dirty="0"/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sv-SE" b="1" dirty="0"/>
              <a:t>Adanya tanda titik koma(;) setelah nama</a:t>
            </a:r>
            <a:endParaRPr lang="it-IT" b="1" dirty="0"/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it-IT" b="1" dirty="0"/>
              <a:t>Nama didefinisikan sendiri, yang biasanya sesuai dengan nama file</a:t>
            </a: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endParaRPr lang="en-US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it-IT" b="1" dirty="0"/>
              <a:t>Begin End</a:t>
            </a:r>
            <a:endParaRPr lang="en-US" b="1" dirty="0"/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it-IT" b="1" dirty="0"/>
              <a:t>Begin menyatakan awal pengeksekusian program dan End yang diikuti dengan titik menyatakan akhir pengeksekusian program. Yang perlu diperhatikan yaitu adanya tanda titik setelah End.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it-IT" b="1" dirty="0"/>
              <a:t>Pernyataan</a:t>
            </a:r>
            <a:endParaRPr lang="en-US" b="1" dirty="0"/>
          </a:p>
          <a:p>
            <a:pPr lvl="1">
              <a:lnSpc>
                <a:spcPct val="80000"/>
              </a:lnSpc>
              <a:buFont typeface="Wingdings 2"/>
              <a:buChar char=""/>
              <a:defRPr/>
            </a:pPr>
            <a:r>
              <a:rPr lang="it-IT" sz="1800" b="1" dirty="0"/>
              <a:t>Merupakan perintah yang menyebabkan komputer melakukan suatu tindakan</a:t>
            </a:r>
          </a:p>
          <a:p>
            <a:pPr lvl="1">
              <a:lnSpc>
                <a:spcPct val="80000"/>
              </a:lnSpc>
              <a:buFont typeface="Wingdings 2"/>
              <a:buChar char=""/>
              <a:defRPr/>
            </a:pPr>
            <a:r>
              <a:rPr lang="it-IT" sz="1800" b="1" dirty="0"/>
              <a:t>Pernyataan berada di dalam Begin End</a:t>
            </a:r>
          </a:p>
          <a:p>
            <a:pPr lvl="1">
              <a:lnSpc>
                <a:spcPct val="80000"/>
              </a:lnSpc>
              <a:buFont typeface="Wingdings 2"/>
              <a:buChar char=""/>
              <a:defRPr/>
            </a:pPr>
            <a:r>
              <a:rPr lang="it-IT" sz="1800" b="1" dirty="0"/>
              <a:t>Masing-masing pernyataan diakhiri titik koma (;) yang mana tanda ini sebenarnya diperlukan untuk memisahkan 2 buah pernyataan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sv-SE" sz="1800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sv-SE" b="1" dirty="0"/>
              <a:t>Tanda titik koma harus ada :</a:t>
            </a:r>
          </a:p>
          <a:p>
            <a:pPr lvl="2">
              <a:lnSpc>
                <a:spcPct val="80000"/>
              </a:lnSpc>
              <a:buFont typeface="Wingdings 2"/>
              <a:buChar char=""/>
              <a:defRPr/>
            </a:pPr>
            <a:r>
              <a:rPr lang="sv-SE" sz="1800" b="1" dirty="0"/>
              <a:t>Di akhir kepala program</a:t>
            </a:r>
          </a:p>
          <a:p>
            <a:pPr lvl="2">
              <a:lnSpc>
                <a:spcPct val="80000"/>
              </a:lnSpc>
              <a:buFont typeface="Wingdings 2"/>
              <a:buChar char=""/>
              <a:defRPr/>
            </a:pPr>
            <a:r>
              <a:rPr lang="sv-SE" sz="1800" b="1" dirty="0"/>
              <a:t>Di akhir setiap pendeklarasian konstanta</a:t>
            </a:r>
          </a:p>
          <a:p>
            <a:pPr lvl="2">
              <a:lnSpc>
                <a:spcPct val="80000"/>
              </a:lnSpc>
              <a:buFont typeface="Wingdings 2"/>
              <a:buChar char=""/>
              <a:defRPr/>
            </a:pPr>
            <a:r>
              <a:rPr lang="sv-SE" sz="1800" b="1" dirty="0"/>
              <a:t>Di akhir setiap pendeklarasian variabel</a:t>
            </a:r>
          </a:p>
          <a:p>
            <a:pPr lvl="2">
              <a:lnSpc>
                <a:spcPct val="80000"/>
              </a:lnSpc>
              <a:buFont typeface="Wingdings 2"/>
              <a:buChar char=""/>
              <a:defRPr/>
            </a:pPr>
            <a:r>
              <a:rPr lang="sv-SE" sz="1800" b="1" dirty="0"/>
              <a:t>Di antara pernyataan-pernyataan yang terletak di dalam Begin End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173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3475" y="427037"/>
            <a:ext cx="8229600" cy="602601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nl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 Kecil dan Huruf Kapital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nl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 bersifat </a:t>
            </a:r>
            <a:r>
              <a:rPr lang="nl-NL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incasesensitive</a:t>
            </a:r>
            <a:r>
              <a:rPr lang="nl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artinya huruf besar dan kecil dianggap sama.</a:t>
            </a:r>
          </a:p>
          <a:p>
            <a:pPr eaLnBrk="1" hangingPunct="1">
              <a:lnSpc>
                <a:spcPct val="80000"/>
              </a:lnSpc>
            </a:pPr>
            <a:r>
              <a:rPr lang="nl-N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 : writeln dengan WRITELN dengan Writeln dianggap sama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 suatu tulisan pada program yang tidak berarti apa-apa bagi komputer, tetapi sangat berguna bagi orang, karena bertindak sebagai dokumentasi.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Adapun aturan yang ada, yaitu :</a:t>
            </a:r>
          </a:p>
          <a:p>
            <a:pPr lvl="3" eaLnBrk="1" hangingPunct="1">
              <a:lnSpc>
                <a:spcPct val="80000"/>
              </a:lnSpc>
            </a:pPr>
            <a:r>
              <a:rPr lang="it-I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Sepasang tanda (* *) boleh berada di dalam sepasang tanda { }</a:t>
            </a:r>
          </a:p>
          <a:p>
            <a:pPr lvl="3" eaLnBrk="1" hangingPunct="1">
              <a:lnSpc>
                <a:spcPct val="80000"/>
              </a:lnSpc>
            </a:pPr>
            <a:r>
              <a:rPr lang="it-I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Sepasang tanda { } boleh berada di dalam sepasang tanda (* *)</a:t>
            </a:r>
          </a:p>
          <a:p>
            <a:pPr lvl="3" eaLnBrk="1" hangingPunct="1">
              <a:lnSpc>
                <a:spcPct val="80000"/>
              </a:lnSpc>
            </a:pPr>
            <a:r>
              <a:rPr lang="it-I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 (* *) dan { } tidak boleh berpotongan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837509" y="1907177"/>
            <a:ext cx="7315200" cy="426720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FFFFCC"/>
              </a:gs>
            </a:gsLst>
            <a:lin ang="5400000" scaled="1"/>
          </a:gradFill>
          <a:ln w="76200" cmpd="tri">
            <a:solidFill>
              <a:srgbClr val="66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09" y="2286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TRY THIS…….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15885" y="1942011"/>
            <a:ext cx="82296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uses </a:t>
            </a:r>
            <a:r>
              <a:rPr lang="en-US" dirty="0" err="1" smtClean="0"/>
              <a:t>crt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begin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 	</a:t>
            </a:r>
            <a:r>
              <a:rPr lang="en-US" dirty="0" err="1" smtClean="0"/>
              <a:t>clrscr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 	write('FTI');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 	</a:t>
            </a:r>
            <a:r>
              <a:rPr lang="sv-SE" dirty="0" smtClean="0"/>
              <a:t>writeln('2018');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sv-SE" dirty="0" smtClean="0"/>
              <a:t> 	write(’Belajar Pascal??? siapa takut^^');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sv-SE" dirty="0" smtClean="0"/>
              <a:t> 	readkey;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sv-SE" dirty="0" smtClean="0"/>
              <a:t>end.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2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26" y="111275"/>
            <a:ext cx="8534400" cy="1507067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9526" y="1339183"/>
            <a:ext cx="8229600" cy="1230085"/>
          </a:xfrm>
        </p:spPr>
        <p:txBody>
          <a:bodyPr/>
          <a:lstStyle/>
          <a:p>
            <a:pPr eaLnBrk="1" hangingPunct="1"/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dengan</a:t>
            </a:r>
            <a:r>
              <a:rPr lang="en-US" sz="2400" dirty="0"/>
              <a:t> output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6" y="2952206"/>
            <a:ext cx="8606246" cy="355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6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7077" y="2168768"/>
            <a:ext cx="3532554" cy="113127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V Boli" pitchFamily="2" charset="0"/>
                <a:cs typeface="MV Boli" pitchFamily="2" charset="0"/>
              </a:rPr>
              <a:t>Sequence</a:t>
            </a:r>
            <a:endParaRPr lang="en-US" sz="48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44" y="71072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044" y="3158314"/>
            <a:ext cx="9409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V Boli" pitchFamily="2" charset="0"/>
                <a:cs typeface="MV Boli" pitchFamily="2" charset="0"/>
              </a:rPr>
              <a:t>Sequence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adalah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urut-urutan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dalam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menjalankan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suatu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instruksi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secara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logika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untuk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mencapai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maksud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tujuan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.</a:t>
            </a: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Sudah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tentu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ada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banyak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cara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dalam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mencapai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suatu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maksud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tujuan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,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maka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ada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berbagai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macam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sequence yang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bisa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dihasilkan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.</a:t>
            </a:r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540412"/>
            <a:ext cx="6603999" cy="86164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Free Pascal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0098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Contoh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2185622"/>
            <a:ext cx="9601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Tujuan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Membuka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siasat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smtClean="0">
                <a:latin typeface="MV Boli" pitchFamily="2" charset="0"/>
                <a:cs typeface="MV Boli" pitchFamily="2" charset="0"/>
              </a:rPr>
              <a:t>Sequence :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Nyalakan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komputer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Buka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web browser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Ketikkan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siasat.uksw.edu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pada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address bar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Tekan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enter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Isikan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NIM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Isikan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password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Klik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294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201" y="450909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Contoh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sequence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201" y="2235059"/>
            <a:ext cx="58849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Tujuan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Menyalakan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motor </a:t>
            </a: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smtClean="0">
                <a:latin typeface="MV Boli" pitchFamily="2" charset="0"/>
                <a:cs typeface="MV Boli" pitchFamily="2" charset="0"/>
              </a:rPr>
              <a:t>Sequence ?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Tujuan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Memasang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kartu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SIM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pada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hp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smtClean="0">
                <a:latin typeface="MV Boli" pitchFamily="2" charset="0"/>
                <a:cs typeface="MV Boli" pitchFamily="2" charset="0"/>
              </a:rPr>
              <a:t>Sequence ?</a:t>
            </a: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909" y="12433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Instruksi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err="1" smtClean="0">
                <a:latin typeface="MV Boli" pitchFamily="2" charset="0"/>
                <a:cs typeface="MV Boli" pitchFamily="2" charset="0"/>
              </a:rPr>
              <a:t>Dasar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292" y="1631404"/>
            <a:ext cx="10561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Tiga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jenis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instruksi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yang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dipakai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untuk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merencanakan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program :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MV Boli" pitchFamily="2" charset="0"/>
                <a:cs typeface="MV Boli" pitchFamily="2" charset="0"/>
              </a:rPr>
              <a:t>p* (print*) :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mencetak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*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membuat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kursor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maju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langkah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smtClean="0">
                <a:latin typeface="MV Boli" pitchFamily="2" charset="0"/>
                <a:cs typeface="MV Boli" pitchFamily="2" charset="0"/>
              </a:rPr>
              <a:t>2.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ps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(print space) :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mencetak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space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kosong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membuat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kursor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maju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langkah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smtClean="0">
                <a:latin typeface="MV Boli" pitchFamily="2" charset="0"/>
                <a:cs typeface="MV Boli" pitchFamily="2" charset="0"/>
              </a:rPr>
              <a:t>3. NL (new line) :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membuat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kursor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turun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ke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baris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berikutnya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di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sebelah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kiri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Setiap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instruksi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diakhiri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dengan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karakter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‘;’ (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titik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koma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).</a:t>
            </a:r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45" y="235588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Contoh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err="1">
                <a:latin typeface="MV Boli" pitchFamily="2" charset="0"/>
                <a:cs typeface="MV Boli" pitchFamily="2" charset="0"/>
              </a:rPr>
              <a:t>Instruksi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err="1" smtClean="0">
                <a:latin typeface="MV Boli" pitchFamily="2" charset="0"/>
                <a:cs typeface="MV Boli" pitchFamily="2" charset="0"/>
              </a:rPr>
              <a:t>Dasar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777" y="2043101"/>
            <a:ext cx="3975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Untuk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menampilkan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pola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</a:t>
            </a:r>
          </a:p>
          <a:p>
            <a:r>
              <a:rPr lang="en-US" sz="2400" dirty="0">
                <a:latin typeface="MV Boli" pitchFamily="2" charset="0"/>
                <a:cs typeface="MV Boli" pitchFamily="2" charset="0"/>
              </a:rPr>
              <a:t>	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7200" dirty="0" smtClean="0">
                <a:latin typeface="MV Boli" pitchFamily="2" charset="0"/>
                <a:cs typeface="MV Boli" pitchFamily="2" charset="0"/>
              </a:rPr>
              <a:t>*** ** *</a:t>
            </a: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Instruksi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NL;p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*;p*;p*;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ps;p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*;p*;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ps;p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</a:t>
            </a:r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26" y="32028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Contoh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err="1">
                <a:latin typeface="MV Boli" pitchFamily="2" charset="0"/>
                <a:cs typeface="MV Boli" pitchFamily="2" charset="0"/>
              </a:rPr>
              <a:t>Instruksi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err="1" smtClean="0">
                <a:latin typeface="MV Boli" pitchFamily="2" charset="0"/>
                <a:cs typeface="MV Boli" pitchFamily="2" charset="0"/>
              </a:rPr>
              <a:t>Dasar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526" y="1827348"/>
            <a:ext cx="100499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Instruksi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		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NL;p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ps;ps;ps;p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NL;p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ps;ps;ps;p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NL;p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*;p*;p*;p*;p*;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NL;p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ps;ps;ps;p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	</a:t>
            </a: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NL;p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ps;ps;ps;p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*;		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Pola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yang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terbentuk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?</a:t>
            </a:r>
          </a:p>
          <a:p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67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6769" y="2051537"/>
            <a:ext cx="3790461" cy="113127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MV Boli" pitchFamily="2" charset="0"/>
                <a:cs typeface="MV Boli" pitchFamily="2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1827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6" y="294155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Flowchart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526" y="1801222"/>
            <a:ext cx="10100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dirty="0"/>
              <a:t>	Flowchart </a:t>
            </a:r>
            <a:r>
              <a:rPr lang="en-GB" sz="3200" dirty="0" err="1"/>
              <a:t>adalah</a:t>
            </a:r>
            <a:r>
              <a:rPr lang="en-GB" sz="3200" dirty="0"/>
              <a:t> </a:t>
            </a:r>
            <a:r>
              <a:rPr lang="en-GB" sz="3200" dirty="0" err="1"/>
              <a:t>adalah</a:t>
            </a:r>
            <a:r>
              <a:rPr lang="en-GB" sz="3200" dirty="0"/>
              <a:t> </a:t>
            </a:r>
            <a:r>
              <a:rPr lang="en-GB" sz="3200" dirty="0" err="1"/>
              <a:t>suatu</a:t>
            </a:r>
            <a:r>
              <a:rPr lang="en-GB" sz="3200" dirty="0"/>
              <a:t> </a:t>
            </a:r>
            <a:r>
              <a:rPr lang="en-GB" sz="3200" b="1" dirty="0" err="1"/>
              <a:t>bagan</a:t>
            </a:r>
            <a:r>
              <a:rPr lang="en-GB" sz="3200" dirty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b="1" dirty="0" err="1"/>
              <a:t>simbol-simbol</a:t>
            </a:r>
            <a:r>
              <a:rPr lang="en-GB" sz="3200" dirty="0"/>
              <a:t> </a:t>
            </a:r>
            <a:r>
              <a:rPr lang="en-GB" sz="3200" dirty="0" err="1"/>
              <a:t>tertentu</a:t>
            </a:r>
            <a:r>
              <a:rPr lang="en-GB" sz="3200" dirty="0"/>
              <a:t> yang </a:t>
            </a:r>
            <a:r>
              <a:rPr lang="en-GB" sz="3200" dirty="0" err="1"/>
              <a:t>menggambarkan</a:t>
            </a:r>
            <a:r>
              <a:rPr lang="en-GB" sz="3200" dirty="0"/>
              <a:t> </a:t>
            </a:r>
            <a:r>
              <a:rPr lang="en-GB" sz="3200" b="1" dirty="0" err="1"/>
              <a:t>urutan</a:t>
            </a:r>
            <a:r>
              <a:rPr lang="en-GB" sz="3200" b="1" dirty="0"/>
              <a:t> proses</a:t>
            </a:r>
            <a:r>
              <a:rPr lang="en-GB" sz="3200" dirty="0"/>
              <a:t> </a:t>
            </a:r>
            <a:r>
              <a:rPr lang="en-GB" sz="3200" dirty="0" err="1"/>
              <a:t>secara</a:t>
            </a:r>
            <a:r>
              <a:rPr lang="en-GB" sz="3200" dirty="0"/>
              <a:t> </a:t>
            </a:r>
            <a:r>
              <a:rPr lang="en-GB" sz="3200" dirty="0" err="1"/>
              <a:t>mendetail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b="1" dirty="0" err="1"/>
              <a:t>hubungan</a:t>
            </a:r>
            <a:r>
              <a:rPr lang="en-GB" sz="3200" b="1" dirty="0"/>
              <a:t> </a:t>
            </a:r>
            <a:r>
              <a:rPr lang="en-GB" sz="3200" b="1" dirty="0" err="1"/>
              <a:t>antara</a:t>
            </a:r>
            <a:r>
              <a:rPr lang="en-GB" sz="3200" b="1" dirty="0"/>
              <a:t> </a:t>
            </a:r>
            <a:r>
              <a:rPr lang="en-GB" sz="3200" b="1" dirty="0" err="1"/>
              <a:t>suatu</a:t>
            </a:r>
            <a:r>
              <a:rPr lang="en-GB" sz="3200" b="1" dirty="0"/>
              <a:t> proses (</a:t>
            </a:r>
            <a:r>
              <a:rPr lang="en-GB" sz="3200" b="1" dirty="0" err="1"/>
              <a:t>instruksi</a:t>
            </a:r>
            <a:r>
              <a:rPr lang="en-GB" sz="3200" b="1" dirty="0"/>
              <a:t>) </a:t>
            </a:r>
            <a:r>
              <a:rPr lang="en-GB" sz="3200" b="1" dirty="0" err="1"/>
              <a:t>dengan</a:t>
            </a:r>
            <a:r>
              <a:rPr lang="en-GB" sz="3200" b="1" dirty="0"/>
              <a:t> proses </a:t>
            </a:r>
            <a:r>
              <a:rPr lang="en-GB" sz="3200" b="1" dirty="0" err="1"/>
              <a:t>lainnya</a:t>
            </a:r>
            <a:r>
              <a:rPr lang="en-GB" sz="3200" b="1" dirty="0"/>
              <a:t> </a:t>
            </a:r>
            <a:r>
              <a:rPr lang="en-GB" sz="3200" dirty="0" err="1"/>
              <a:t>dalam</a:t>
            </a:r>
            <a:r>
              <a:rPr lang="en-GB" sz="3200" dirty="0"/>
              <a:t> </a:t>
            </a:r>
            <a:r>
              <a:rPr lang="en-GB" sz="3200" dirty="0" err="1"/>
              <a:t>suatu</a:t>
            </a:r>
            <a:r>
              <a:rPr lang="en-GB" sz="3200" dirty="0"/>
              <a:t> program.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06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218" y="43784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3218" y="2266405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terurai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simbol-simbol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66" y="140758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Simbol-simbol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err="1">
                <a:latin typeface="MV Boli" pitchFamily="2" charset="0"/>
                <a:cs typeface="MV Boli" pitchFamily="2" charset="0"/>
              </a:rPr>
              <a:t>pada</a:t>
            </a:r>
            <a:r>
              <a:rPr lang="en-US" dirty="0">
                <a:latin typeface="MV Boli" pitchFamily="2" charset="0"/>
                <a:cs typeface="MV Boli" pitchFamily="2" charset="0"/>
              </a:rPr>
              <a:t> 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66" y="1739265"/>
            <a:ext cx="8734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590" y="294155"/>
            <a:ext cx="8534400" cy="1507067"/>
          </a:xfrm>
        </p:spPr>
        <p:txBody>
          <a:bodyPr/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Simbol-simbol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err="1">
                <a:latin typeface="MV Boli" pitchFamily="2" charset="0"/>
                <a:cs typeface="MV Boli" pitchFamily="2" charset="0"/>
              </a:rPr>
              <a:t>pada</a:t>
            </a:r>
            <a:r>
              <a:rPr lang="en-US" dirty="0">
                <a:latin typeface="MV Boli" pitchFamily="2" charset="0"/>
                <a:cs typeface="MV Boli" pitchFamily="2" charset="0"/>
              </a:rPr>
              <a:t> 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1801222"/>
            <a:ext cx="74388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87" y="552027"/>
            <a:ext cx="8534400" cy="150706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019" y="1698171"/>
            <a:ext cx="8534400" cy="420962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ebuah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menerjemahkan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stilah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kompilator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menerjemahkan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semacam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Pascal, C++, BASIC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FORTRAN,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Basic, Visual C#, Visual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F#, Java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xBase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Ruby,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Phython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Lisp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COBOL)</a:t>
            </a:r>
          </a:p>
        </p:txBody>
      </p:sp>
    </p:spTree>
    <p:extLst>
      <p:ext uri="{BB962C8B-B14F-4D97-AF65-F5344CB8AC3E}">
        <p14:creationId xmlns:p14="http://schemas.microsoft.com/office/powerpoint/2010/main" val="16154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7366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Membuat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flowchart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4212" y="1542029"/>
            <a:ext cx="104651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MV Boli" pitchFamily="2" charset="0"/>
                <a:cs typeface="MV Boli" pitchFamily="2" charset="0"/>
              </a:rPr>
              <a:t>Yang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perlu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diperhatikan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dalam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membuat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sebuah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Flowchart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adalah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adanya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3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komponen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utama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yang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saling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berurutan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: </a:t>
            </a:r>
          </a:p>
          <a:p>
            <a:pPr>
              <a:defRPr/>
            </a:pPr>
            <a:endParaRPr lang="en-US" sz="2400" dirty="0">
              <a:latin typeface="MV Boli" pitchFamily="2" charset="0"/>
              <a:cs typeface="MV Boli" pitchFamily="2" charset="0"/>
            </a:endParaRPr>
          </a:p>
          <a:p>
            <a:pPr>
              <a:defRPr/>
            </a:pPr>
            <a:r>
              <a:rPr lang="en-US" sz="2400" dirty="0">
                <a:latin typeface="MV Boli" pitchFamily="2" charset="0"/>
                <a:cs typeface="MV Boli" pitchFamily="2" charset="0"/>
              </a:rPr>
              <a:t>INPUT 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 PROSES  OUTPUT.</a:t>
            </a:r>
          </a:p>
          <a:p>
            <a:pPr>
              <a:defRPr/>
            </a:pPr>
            <a:endParaRPr lang="en-US" sz="2400" dirty="0">
              <a:latin typeface="MV Boli" pitchFamily="2" charset="0"/>
              <a:cs typeface="MV Boli" pitchFamily="2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Hindari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proses yang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tidak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perlu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dan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berbelit-belit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(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Cari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algoritma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proses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terbaik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).</a:t>
            </a:r>
          </a:p>
          <a:p>
            <a:pPr>
              <a:defRPr/>
            </a:pPr>
            <a:endParaRPr lang="en-US" sz="2400" dirty="0">
              <a:latin typeface="MV Boli" pitchFamily="2" charset="0"/>
              <a:cs typeface="MV Boli" pitchFamily="2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Gambar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flowchart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dari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atas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ke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bawah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dengan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penghubung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anak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panah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jelas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.</a:t>
            </a:r>
          </a:p>
          <a:p>
            <a:pPr>
              <a:defRPr/>
            </a:pPr>
            <a:endParaRPr lang="en-US" sz="2400" dirty="0">
              <a:latin typeface="MV Boli" pitchFamily="2" charset="0"/>
              <a:cs typeface="MV Boli" pitchFamily="2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Flowchart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diawali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dengan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titik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awal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(start)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dan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titik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akhir</a:t>
            </a:r>
            <a:r>
              <a:rPr lang="en-US" sz="2400" dirty="0">
                <a:latin typeface="MV Boli" pitchFamily="2" charset="0"/>
                <a:cs typeface="MV Boli" pitchFamily="2" charset="0"/>
                <a:sym typeface="Wingdings" panose="05000000000000000000" pitchFamily="2" charset="2"/>
              </a:rPr>
              <a:t> (end)</a:t>
            </a:r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24" y="17701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V Boli" pitchFamily="2" charset="0"/>
                <a:cs typeface="MV Boli" pitchFamily="2" charset="0"/>
              </a:rPr>
              <a:t>Contoh</a:t>
            </a: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Flowchart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6915" y="2094232"/>
            <a:ext cx="5664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Tujuan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 </a:t>
            </a: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Menghitung</a:t>
            </a:r>
            <a:r>
              <a:rPr lang="en-US" sz="2400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volume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kubus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Algoritma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Tentukan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kubus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Hitung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x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x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sisi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simpan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hasilnya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dalam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volume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Cetak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volume</a:t>
            </a:r>
          </a:p>
          <a:p>
            <a:pPr marL="342900" indent="-342900">
              <a:buAutoNum type="arabicPeriod"/>
            </a:pPr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94454" y="2368144"/>
            <a:ext cx="5454207" cy="3731949"/>
            <a:chOff x="4932041" y="1804385"/>
            <a:chExt cx="3816424" cy="4072887"/>
          </a:xfrm>
        </p:grpSpPr>
        <p:sp>
          <p:nvSpPr>
            <p:cNvPr id="7" name="Rounded Rectangle 6"/>
            <p:cNvSpPr/>
            <p:nvPr/>
          </p:nvSpPr>
          <p:spPr>
            <a:xfrm>
              <a:off x="6048164" y="1804385"/>
              <a:ext cx="158417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MV Boli" pitchFamily="2" charset="0"/>
                  <a:cs typeface="MV Boli" pitchFamily="2" charset="0"/>
                </a:rPr>
                <a:t>START</a:t>
              </a:r>
              <a:endParaRPr lang="en-US" sz="2400" dirty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5652120" y="2636912"/>
              <a:ext cx="2376264" cy="568514"/>
            </a:xfrm>
            <a:prstGeom prst="parallelogra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MV Boli" pitchFamily="2" charset="0"/>
                  <a:cs typeface="MV Boli" pitchFamily="2" charset="0"/>
                </a:rPr>
                <a:t>READ </a:t>
              </a:r>
              <a:r>
                <a:rPr lang="en-US" sz="2400" dirty="0" err="1" smtClean="0">
                  <a:latin typeface="MV Boli" pitchFamily="2" charset="0"/>
                  <a:cs typeface="MV Boli" pitchFamily="2" charset="0"/>
                </a:rPr>
                <a:t>sisi</a:t>
              </a:r>
              <a:endParaRPr lang="en-US" sz="2400" dirty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2041" y="3501008"/>
              <a:ext cx="3816424" cy="56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V Boli" pitchFamily="2" charset="0"/>
                  <a:cs typeface="MV Boli" pitchFamily="2" charset="0"/>
                </a:rPr>
                <a:t>v</a:t>
              </a:r>
              <a:r>
                <a:rPr lang="en-US" sz="2400" dirty="0" smtClean="0">
                  <a:latin typeface="MV Boli" pitchFamily="2" charset="0"/>
                  <a:cs typeface="MV Boli" pitchFamily="2" charset="0"/>
                </a:rPr>
                <a:t>olume = </a:t>
              </a:r>
              <a:r>
                <a:rPr lang="en-US" sz="2400" dirty="0" err="1" smtClean="0">
                  <a:latin typeface="MV Boli" pitchFamily="2" charset="0"/>
                  <a:cs typeface="MV Boli" pitchFamily="2" charset="0"/>
                </a:rPr>
                <a:t>sisi</a:t>
              </a:r>
              <a:r>
                <a:rPr lang="en-US" sz="2400" dirty="0" smtClean="0">
                  <a:latin typeface="MV Boli" pitchFamily="2" charset="0"/>
                  <a:cs typeface="MV Boli" pitchFamily="2" charset="0"/>
                </a:rPr>
                <a:t> x </a:t>
              </a:r>
              <a:r>
                <a:rPr lang="en-US" sz="2400" dirty="0" err="1" smtClean="0">
                  <a:latin typeface="MV Boli" pitchFamily="2" charset="0"/>
                  <a:cs typeface="MV Boli" pitchFamily="2" charset="0"/>
                </a:rPr>
                <a:t>sisi</a:t>
              </a:r>
              <a:r>
                <a:rPr lang="en-US" sz="2400" dirty="0" smtClean="0">
                  <a:latin typeface="MV Boli" pitchFamily="2" charset="0"/>
                  <a:cs typeface="MV Boli" pitchFamily="2" charset="0"/>
                </a:rPr>
                <a:t> x </a:t>
              </a:r>
              <a:r>
                <a:rPr lang="en-US" sz="2400" dirty="0" err="1" smtClean="0">
                  <a:latin typeface="MV Boli" pitchFamily="2" charset="0"/>
                  <a:cs typeface="MV Boli" pitchFamily="2" charset="0"/>
                </a:rPr>
                <a:t>sisi</a:t>
              </a:r>
              <a:endParaRPr lang="en-US" sz="2400" dirty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5652121" y="4444662"/>
              <a:ext cx="2376264" cy="568514"/>
            </a:xfrm>
            <a:prstGeom prst="parallelogra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MV Boli" pitchFamily="2" charset="0"/>
                  <a:cs typeface="MV Boli" pitchFamily="2" charset="0"/>
                </a:rPr>
                <a:t>PRINT volume</a:t>
              </a:r>
              <a:endParaRPr lang="en-US" sz="2400" dirty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48164" y="5373216"/>
              <a:ext cx="158417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MV Boli" pitchFamily="2" charset="0"/>
                  <a:cs typeface="MV Boli" pitchFamily="2" charset="0"/>
                </a:rPr>
                <a:t>END.</a:t>
              </a:r>
              <a:endParaRPr lang="en-US" sz="2400" dirty="0">
                <a:latin typeface="MV Boli" pitchFamily="2" charset="0"/>
                <a:cs typeface="MV Boli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6840252" y="2308441"/>
              <a:ext cx="1" cy="32847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817251" y="3205426"/>
              <a:ext cx="1" cy="32847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804248" y="4077072"/>
              <a:ext cx="1" cy="32847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817250" y="5013176"/>
              <a:ext cx="1" cy="32847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793840" y="1743199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V Boli" pitchFamily="2" charset="0"/>
                <a:cs typeface="MV Boli" pitchFamily="2" charset="0"/>
              </a:rPr>
              <a:t>Flowchart :</a:t>
            </a:r>
            <a:endParaRPr lang="en-US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84" y="22884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MV Boli" pitchFamily="2" charset="0"/>
                <a:cs typeface="MV Boli" pitchFamily="2" charset="0"/>
              </a:rPr>
              <a:t>Kuis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 Flowchart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6684" y="1582927"/>
            <a:ext cx="9698567" cy="44547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itchFamily="34" charset="0"/>
              <a:buNone/>
              <a:defRPr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Tujuan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en-US" sz="2400" dirty="0" err="1">
                <a:latin typeface="MV Boli" pitchFamily="2" charset="0"/>
                <a:cs typeface="MV Boli" pitchFamily="2" charset="0"/>
              </a:rPr>
              <a:t>M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enentukan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bilangan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ganjil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genap</a:t>
            </a:r>
            <a:endParaRPr lang="en-US" sz="2400" dirty="0" smtClean="0">
              <a:latin typeface="MV Boli" pitchFamily="2" charset="0"/>
              <a:cs typeface="MV Boli" pitchFamily="2" charset="0"/>
            </a:endParaRPr>
          </a:p>
          <a:p>
            <a:pPr marL="0" indent="0">
              <a:buFont typeface="Calibri" pitchFamily="34" charset="0"/>
              <a:buNone/>
              <a:defRPr/>
            </a:pPr>
            <a:endParaRPr lang="en-GB" sz="2400" dirty="0" smtClean="0">
              <a:latin typeface="MV Boli" pitchFamily="2" charset="0"/>
              <a:cs typeface="MV Boli" pitchFamily="2" charset="0"/>
            </a:endParaRPr>
          </a:p>
          <a:p>
            <a:pPr marL="0" indent="0">
              <a:buFont typeface="Calibri" pitchFamily="34" charset="0"/>
              <a:buNone/>
              <a:defRPr/>
            </a:pPr>
            <a:r>
              <a:rPr lang="en-GB" sz="2400" dirty="0" err="1" smtClean="0">
                <a:latin typeface="MV Boli" pitchFamily="2" charset="0"/>
                <a:cs typeface="MV Boli" pitchFamily="2" charset="0"/>
              </a:rPr>
              <a:t>Algoritma</a:t>
            </a:r>
            <a:r>
              <a:rPr lang="en-GB" sz="2400" dirty="0" smtClean="0">
                <a:latin typeface="MV Boli" pitchFamily="2" charset="0"/>
                <a:cs typeface="MV Boli" pitchFamily="2" charset="0"/>
              </a:rPr>
              <a:t>: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Tentukan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bilangan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yang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dicek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.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Bagi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2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bilangan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yang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akan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dicek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tersebut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,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kemudian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ambil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sisa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hasil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baginya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.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Cek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apakah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sisa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hasil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bagi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tersebut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adalah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atau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nol.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Jika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satu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smtClean="0">
                <a:latin typeface="MV Boli" pitchFamily="2" charset="0"/>
                <a:cs typeface="MV Boli" pitchFamily="2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cetak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ganjil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.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Jika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nol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smtClean="0">
                <a:latin typeface="MV Boli" pitchFamily="2" charset="0"/>
                <a:cs typeface="MV Boli" pitchFamily="2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cetak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MV Boli" pitchFamily="2" charset="0"/>
                <a:cs typeface="MV Boli" pitchFamily="2" charset="0"/>
              </a:rPr>
              <a:t>genap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.</a:t>
            </a:r>
          </a:p>
          <a:p>
            <a:pPr marL="0" indent="0">
              <a:buFont typeface="Calibri" pitchFamily="34" charset="0"/>
              <a:buNone/>
              <a:defRPr/>
            </a:pPr>
            <a:endParaRPr lang="id-ID" sz="24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99" y="24423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JAWABAN Flowchart 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170578" y="1929175"/>
            <a:ext cx="8626139" cy="4209604"/>
            <a:chOff x="-521158" y="1402343"/>
            <a:chExt cx="10253922" cy="5284643"/>
          </a:xfrm>
        </p:grpSpPr>
        <p:sp>
          <p:nvSpPr>
            <p:cNvPr id="5" name="Rounded Rectangle 4"/>
            <p:cNvSpPr/>
            <p:nvPr/>
          </p:nvSpPr>
          <p:spPr>
            <a:xfrm>
              <a:off x="3580537" y="1402343"/>
              <a:ext cx="1981240" cy="50808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START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571156" y="1910425"/>
              <a:ext cx="0" cy="374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Parallelogram 6"/>
            <p:cNvSpPr/>
            <p:nvPr/>
          </p:nvSpPr>
          <p:spPr>
            <a:xfrm>
              <a:off x="887493" y="2284908"/>
              <a:ext cx="7428065" cy="456152"/>
            </a:xfrm>
            <a:prstGeom prst="parallelogram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READ </a:t>
              </a:r>
              <a:r>
                <a:rPr lang="en-US" sz="2400" dirty="0" err="1" smtClean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bilangan</a:t>
              </a:r>
              <a:r>
                <a:rPr lang="en-US" sz="2400" dirty="0" smtClean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 yang </a:t>
              </a:r>
              <a:r>
                <a:rPr lang="en-US" sz="2400" dirty="0" err="1" smtClean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akan</a:t>
              </a:r>
              <a:r>
                <a:rPr lang="en-US" sz="2400" dirty="0" smtClean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dicek</a:t>
              </a:r>
              <a:endParaRPr lang="en-US" sz="2400" dirty="0">
                <a:solidFill>
                  <a:schemeClr val="bg1"/>
                </a:solidFill>
                <a:latin typeface="MV Boli" pitchFamily="2" charset="0"/>
                <a:cs typeface="MV Boli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74832" y="2742726"/>
              <a:ext cx="0" cy="444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Diamond 8"/>
            <p:cNvSpPr/>
            <p:nvPr/>
          </p:nvSpPr>
          <p:spPr>
            <a:xfrm>
              <a:off x="812682" y="3187649"/>
              <a:ext cx="7511435" cy="927742"/>
            </a:xfrm>
            <a:prstGeom prst="diamond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err="1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Bilangan</a:t>
              </a: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 yang </a:t>
              </a:r>
              <a:r>
                <a:rPr lang="en-US" sz="2400" dirty="0" err="1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akan</a:t>
              </a: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dicek</a:t>
              </a: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 mod 2 = 1 ?</a:t>
              </a:r>
            </a:p>
          </p:txBody>
        </p:sp>
        <p:sp>
          <p:nvSpPr>
            <p:cNvPr id="10" name="TextBox 21"/>
            <p:cNvSpPr txBox="1">
              <a:spLocks noChangeArrowheads="1"/>
            </p:cNvSpPr>
            <p:nvPr/>
          </p:nvSpPr>
          <p:spPr bwMode="auto">
            <a:xfrm>
              <a:off x="854527" y="3899903"/>
              <a:ext cx="770201" cy="5795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NO</a:t>
              </a: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7426240" y="3924486"/>
              <a:ext cx="913113" cy="5795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YES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854368" y="3632353"/>
              <a:ext cx="0" cy="12000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Parallelogram 12"/>
            <p:cNvSpPr/>
            <p:nvPr/>
          </p:nvSpPr>
          <p:spPr>
            <a:xfrm>
              <a:off x="-521158" y="4841965"/>
              <a:ext cx="3251244" cy="457555"/>
            </a:xfrm>
            <a:prstGeom prst="parallelogram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PRINT </a:t>
              </a:r>
              <a:r>
                <a:rPr lang="en-US" sz="2400" dirty="0" err="1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genap</a:t>
              </a:r>
              <a:endParaRPr lang="en-US" sz="2400" dirty="0">
                <a:solidFill>
                  <a:schemeClr val="bg1"/>
                </a:solidFill>
                <a:latin typeface="MV Boli" pitchFamily="2" charset="0"/>
                <a:cs typeface="MV Boli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87493" y="5287611"/>
              <a:ext cx="0" cy="4463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54527" y="5733257"/>
              <a:ext cx="746103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647486" y="5733257"/>
              <a:ext cx="0" cy="443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656865" y="6178904"/>
              <a:ext cx="1981240" cy="50808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END.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315559" y="3632353"/>
              <a:ext cx="0" cy="1246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Parallelogram 18"/>
            <p:cNvSpPr/>
            <p:nvPr/>
          </p:nvSpPr>
          <p:spPr>
            <a:xfrm>
              <a:off x="6648250" y="4878699"/>
              <a:ext cx="3084514" cy="472577"/>
            </a:xfrm>
            <a:prstGeom prst="parallelogram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PRINT </a:t>
              </a:r>
              <a:r>
                <a:rPr lang="en-US" sz="2400" dirty="0" err="1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rPr>
                <a:t>ganjil</a:t>
              </a:r>
              <a:endParaRPr lang="en-US" sz="2400" dirty="0">
                <a:solidFill>
                  <a:schemeClr val="bg1"/>
                </a:solidFill>
                <a:latin typeface="MV Boli" pitchFamily="2" charset="0"/>
                <a:cs typeface="MV Boli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302692" y="5351275"/>
              <a:ext cx="6432" cy="382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74392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94155"/>
            <a:ext cx="8534400" cy="1507067"/>
          </a:xfrm>
        </p:spPr>
        <p:txBody>
          <a:bodyPr/>
          <a:lstStyle/>
          <a:p>
            <a:r>
              <a:rPr lang="id-ID" dirty="0" smtClean="0"/>
              <a:t>Identifier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0122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Pengertian : Identifier </a:t>
            </a:r>
            <a:r>
              <a:rPr lang="id-ID" dirty="0">
                <a:solidFill>
                  <a:schemeClr val="tx1"/>
                </a:solidFill>
              </a:rPr>
              <a:t>merupakan sebuah kata yang digunakan sebagai nama atau sebutan terhadap sesuatu didalam </a:t>
            </a:r>
            <a:r>
              <a:rPr lang="id-ID" dirty="0" smtClean="0">
                <a:solidFill>
                  <a:schemeClr val="tx1"/>
                </a:solidFill>
              </a:rPr>
              <a:t>program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judul</a:t>
            </a:r>
            <a:r>
              <a:rPr lang="en-US" dirty="0" smtClean="0">
                <a:solidFill>
                  <a:schemeClr val="tx1"/>
                </a:solidFill>
              </a:rPr>
              <a:t> program, sub program, variable </a:t>
            </a:r>
            <a:r>
              <a:rPr lang="en-US" dirty="0" err="1" smtClean="0">
                <a:solidFill>
                  <a:schemeClr val="tx1"/>
                </a:solidFill>
              </a:rPr>
              <a:t>maupun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konstanta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id-ID" dirty="0" smtClean="0">
                <a:solidFill>
                  <a:schemeClr val="tx1"/>
                </a:solidFill>
              </a:rPr>
              <a:t>. Identifier ada 2 jenis, yaitu:</a:t>
            </a:r>
          </a:p>
          <a:p>
            <a:r>
              <a:rPr lang="id-ID" dirty="0">
                <a:solidFill>
                  <a:schemeClr val="tx1"/>
                </a:solidFill>
              </a:rPr>
              <a:t>Identifier Standar, yaitu identifier yang telah didefinisikan oleh bahasa </a:t>
            </a:r>
            <a:r>
              <a:rPr lang="id-ID" dirty="0" smtClean="0">
                <a:solidFill>
                  <a:schemeClr val="tx1"/>
                </a:solidFill>
              </a:rPr>
              <a:t>pascal. Ex : BOOLEAN, CHAR, LN, SQR, dll</a:t>
            </a:r>
          </a:p>
          <a:p>
            <a:r>
              <a:rPr lang="id-ID" dirty="0">
                <a:solidFill>
                  <a:schemeClr val="tx1"/>
                </a:solidFill>
              </a:rPr>
              <a:t>Identifier Non </a:t>
            </a:r>
            <a:r>
              <a:rPr lang="id-ID" dirty="0" smtClean="0">
                <a:solidFill>
                  <a:schemeClr val="tx1"/>
                </a:solidFill>
              </a:rPr>
              <a:t>Standar, yaitu </a:t>
            </a:r>
            <a:r>
              <a:rPr lang="id-ID" dirty="0">
                <a:solidFill>
                  <a:schemeClr val="tx1"/>
                </a:solidFill>
              </a:rPr>
              <a:t>identifier yang didefinisikan oleh pemakai </a:t>
            </a:r>
            <a:r>
              <a:rPr lang="id-ID" dirty="0" smtClean="0">
                <a:solidFill>
                  <a:schemeClr val="tx1"/>
                </a:solidFill>
              </a:rPr>
              <a:t>bahasa. Ex : nama program, nama variabel, nama konstanta, nama prosedur / fungsi.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68029"/>
            <a:ext cx="8534400" cy="1507067"/>
          </a:xfrm>
        </p:spPr>
        <p:txBody>
          <a:bodyPr/>
          <a:lstStyle/>
          <a:p>
            <a:r>
              <a:rPr lang="id-ID" dirty="0" smtClean="0"/>
              <a:t>... Ketentuan penulisan identifier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75096"/>
            <a:ext cx="8534400" cy="3615267"/>
          </a:xfrm>
        </p:spPr>
        <p:txBody>
          <a:bodyPr/>
          <a:lstStyle/>
          <a:p>
            <a:pPr marL="0" indent="0" fontAlgn="base">
              <a:buNone/>
            </a:pPr>
            <a:r>
              <a:rPr lang="id-ID" dirty="0">
                <a:solidFill>
                  <a:schemeClr val="tx1"/>
                </a:solidFill>
              </a:rPr>
              <a:t>Identifier ini bebas, tetapi dengan ketentuan-ketentuan sebagai berikut :</a:t>
            </a:r>
          </a:p>
          <a:p>
            <a:pPr fontAlgn="base"/>
            <a:r>
              <a:rPr lang="id-ID" dirty="0" smtClean="0">
                <a:solidFill>
                  <a:schemeClr val="tx1"/>
                </a:solidFill>
              </a:rPr>
              <a:t>Boleh terdiri </a:t>
            </a:r>
            <a:r>
              <a:rPr lang="id-ID" dirty="0">
                <a:solidFill>
                  <a:schemeClr val="tx1"/>
                </a:solidFill>
              </a:rPr>
              <a:t>dari gabungan huruf dan angka dengan karakter pertama harus berupa </a:t>
            </a:r>
            <a:r>
              <a:rPr lang="id-ID" dirty="0" smtClean="0">
                <a:solidFill>
                  <a:schemeClr val="tx1"/>
                </a:solidFill>
              </a:rPr>
              <a:t>huruf.</a:t>
            </a:r>
          </a:p>
          <a:p>
            <a:pPr fontAlgn="base"/>
            <a:r>
              <a:rPr lang="id-ID" dirty="0" smtClean="0">
                <a:solidFill>
                  <a:schemeClr val="tx1"/>
                </a:solidFill>
              </a:rPr>
              <a:t>Huruf </a:t>
            </a:r>
            <a:r>
              <a:rPr lang="id-ID" dirty="0">
                <a:solidFill>
                  <a:schemeClr val="tx1"/>
                </a:solidFill>
              </a:rPr>
              <a:t>besar dan huruf kecil dianggap </a:t>
            </a:r>
            <a:r>
              <a:rPr lang="id-ID" dirty="0" smtClean="0">
                <a:solidFill>
                  <a:schemeClr val="tx1"/>
                </a:solidFill>
              </a:rPr>
              <a:t>sama (in case sensitive).</a:t>
            </a:r>
          </a:p>
          <a:p>
            <a:pPr fontAlgn="base"/>
            <a:r>
              <a:rPr lang="id-ID" dirty="0" smtClean="0">
                <a:solidFill>
                  <a:schemeClr val="tx1"/>
                </a:solidFill>
              </a:rPr>
              <a:t>Tidak </a:t>
            </a:r>
            <a:r>
              <a:rPr lang="id-ID" dirty="0">
                <a:solidFill>
                  <a:schemeClr val="tx1"/>
                </a:solidFill>
              </a:rPr>
              <a:t>boleh mengandung simbol-simbol </a:t>
            </a:r>
            <a:r>
              <a:rPr lang="id-ID" dirty="0" smtClean="0">
                <a:solidFill>
                  <a:schemeClr val="tx1"/>
                </a:solidFill>
              </a:rPr>
              <a:t>khusus, dan spasi, </a:t>
            </a:r>
            <a:r>
              <a:rPr lang="id-ID" dirty="0">
                <a:solidFill>
                  <a:schemeClr val="tx1"/>
                </a:solidFill>
              </a:rPr>
              <a:t>kecuali garis bawah.</a:t>
            </a:r>
          </a:p>
          <a:p>
            <a:pPr fontAlgn="base"/>
            <a:r>
              <a:rPr lang="id-ID" dirty="0">
                <a:solidFill>
                  <a:schemeClr val="tx1"/>
                </a:solidFill>
              </a:rPr>
              <a:t>Panjangnya bebas, tetapi hanya 63 karakter pertama yang dianggap signifikan.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78" y="249040"/>
            <a:ext cx="8534400" cy="1507067"/>
          </a:xfrm>
        </p:spPr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4277"/>
            <a:ext cx="11029615" cy="39156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Variabel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identifier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data/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Bersifat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Dinamis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berubah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: program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menjumlahkan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Variabel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</a:rPr>
              <a:t>	bilangan1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</a:rPr>
              <a:t>	bilangan2		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hasilPenjumlahan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variabel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dideklarasikan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dahulu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Catatan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penamaan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penulisan</a:t>
            </a:r>
            <a:r>
              <a:rPr lang="en-US" dirty="0">
                <a:solidFill>
                  <a:schemeClr val="tx1"/>
                </a:solidFill>
              </a:rPr>
              <a:t> identifier.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3343"/>
            <a:ext cx="8534400" cy="1507067"/>
          </a:xfrm>
        </p:spPr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05148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Format </a:t>
            </a:r>
            <a:r>
              <a:rPr lang="en-US" b="1" dirty="0" err="1">
                <a:solidFill>
                  <a:schemeClr val="tx1"/>
                </a:solidFill>
              </a:rPr>
              <a:t>deklarasi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variabel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Pascal: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//kata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</a:rPr>
              <a:t>		namaVariabel1 </a:t>
            </a:r>
            <a:r>
              <a:rPr lang="en-US" b="1" i="1" dirty="0">
                <a:solidFill>
                  <a:schemeClr val="tx1"/>
                </a:solidFill>
              </a:rPr>
              <a:t>: TipeData1;</a:t>
            </a: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</a:rPr>
              <a:t>		namaVariabel2 </a:t>
            </a:r>
            <a:r>
              <a:rPr lang="en-US" b="1" i="1" dirty="0">
                <a:solidFill>
                  <a:schemeClr val="tx1"/>
                </a:solidFill>
              </a:rPr>
              <a:t>: TipeData2;</a:t>
            </a:r>
          </a:p>
          <a:p>
            <a:pPr>
              <a:buNone/>
            </a:pPr>
            <a:r>
              <a:rPr lang="en-US" i="1" dirty="0">
                <a:solidFill>
                  <a:schemeClr val="tx1"/>
                </a:solidFill>
              </a:rPr>
              <a:t>		namaVariabel3 </a:t>
            </a:r>
            <a:r>
              <a:rPr lang="en-US" b="1" i="1" dirty="0">
                <a:solidFill>
                  <a:schemeClr val="tx1"/>
                </a:solidFill>
              </a:rPr>
              <a:t>: TipeData3;</a:t>
            </a:r>
          </a:p>
          <a:p>
            <a:pPr>
              <a:buNone/>
            </a:pPr>
            <a:r>
              <a:rPr lang="en-US" b="1" i="1" dirty="0">
                <a:solidFill>
                  <a:schemeClr val="tx1"/>
                </a:solidFill>
              </a:rPr>
              <a:t>		…</a:t>
            </a:r>
          </a:p>
          <a:p>
            <a:pPr>
              <a:buNone/>
            </a:pP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namaVariabel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merupakan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nama</a:t>
            </a:r>
            <a:r>
              <a:rPr lang="en-US" b="1" dirty="0">
                <a:solidFill>
                  <a:schemeClr val="tx1"/>
                </a:solidFill>
              </a:rPr>
              <a:t> identifier (</a:t>
            </a:r>
            <a:r>
              <a:rPr lang="en-US" b="1" dirty="0" err="1">
                <a:solidFill>
                  <a:schemeClr val="tx1"/>
                </a:solidFill>
              </a:rPr>
              <a:t>variabel</a:t>
            </a:r>
            <a:r>
              <a:rPr lang="en-US" b="1" dirty="0">
                <a:solidFill>
                  <a:schemeClr val="tx1"/>
                </a:solidFill>
              </a:rPr>
              <a:t>) yang </a:t>
            </a:r>
            <a:r>
              <a:rPr lang="en-US" b="1" dirty="0" err="1">
                <a:solidFill>
                  <a:schemeClr val="tx1"/>
                </a:solidFill>
              </a:rPr>
              <a:t>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digunakan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Sedangkan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TipeData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merupakan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tipe</a:t>
            </a:r>
            <a:r>
              <a:rPr lang="en-US" b="1" dirty="0">
                <a:solidFill>
                  <a:schemeClr val="tx1"/>
                </a:solidFill>
              </a:rPr>
              <a:t> data </a:t>
            </a:r>
            <a:r>
              <a:rPr lang="en-US" b="1" dirty="0" err="1">
                <a:solidFill>
                  <a:schemeClr val="tx1"/>
                </a:solidFill>
              </a:rPr>
              <a:t>dari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nilai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disimpan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variabel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tersebut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5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6406"/>
            <a:ext cx="8534400" cy="1507067"/>
          </a:xfrm>
        </p:spPr>
        <p:txBody>
          <a:bodyPr/>
          <a:lstStyle/>
          <a:p>
            <a:r>
              <a:rPr lang="en-US" dirty="0" err="1" smtClean="0"/>
              <a:t>Konstanta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30828"/>
            <a:ext cx="8534400" cy="453934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err="1" smtClean="0">
                <a:solidFill>
                  <a:schemeClr val="tx1"/>
                </a:solidFill>
              </a:rPr>
              <a:t>Berkebalikan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Dengan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Variabel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Konstanta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Bersisat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Statis</a:t>
            </a:r>
            <a:r>
              <a:rPr lang="en-US" sz="2900" dirty="0" smtClean="0">
                <a:solidFill>
                  <a:schemeClr val="tx1"/>
                </a:solidFill>
              </a:rPr>
              <a:t> (</a:t>
            </a:r>
            <a:r>
              <a:rPr lang="en-US" sz="2900" dirty="0" err="1" smtClean="0">
                <a:solidFill>
                  <a:schemeClr val="tx1"/>
                </a:solidFill>
              </a:rPr>
              <a:t>Tidak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Dapat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Dirubah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Nilainya</a:t>
            </a:r>
            <a:r>
              <a:rPr lang="en-US" sz="29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2900" b="1" dirty="0">
                <a:solidFill>
                  <a:schemeClr val="tx1"/>
                </a:solidFill>
              </a:rPr>
              <a:t>Format </a:t>
            </a:r>
            <a:r>
              <a:rPr lang="en-US" sz="2900" b="1" dirty="0" err="1">
                <a:solidFill>
                  <a:schemeClr val="tx1"/>
                </a:solidFill>
              </a:rPr>
              <a:t>deklarasi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  <a:r>
              <a:rPr lang="en-US" sz="2900" b="1" dirty="0" err="1">
                <a:solidFill>
                  <a:schemeClr val="tx1"/>
                </a:solidFill>
              </a:rPr>
              <a:t>variabel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  <a:r>
              <a:rPr lang="en-US" sz="2900" b="1" dirty="0" err="1">
                <a:solidFill>
                  <a:schemeClr val="tx1"/>
                </a:solidFill>
              </a:rPr>
              <a:t>dalam</a:t>
            </a:r>
            <a:r>
              <a:rPr lang="en-US" sz="2900" b="1" dirty="0">
                <a:solidFill>
                  <a:schemeClr val="tx1"/>
                </a:solidFill>
              </a:rPr>
              <a:t> Pascal:</a:t>
            </a:r>
          </a:p>
          <a:p>
            <a:pPr>
              <a:buNone/>
            </a:pPr>
            <a:r>
              <a:rPr lang="en-US" sz="2900" b="1" dirty="0" err="1">
                <a:solidFill>
                  <a:schemeClr val="tx1"/>
                </a:solidFill>
              </a:rPr>
              <a:t>const</a:t>
            </a:r>
            <a:r>
              <a:rPr lang="en-US" sz="2900" b="1" dirty="0">
                <a:solidFill>
                  <a:schemeClr val="tx1"/>
                </a:solidFill>
              </a:rPr>
              <a:t>		</a:t>
            </a:r>
            <a:r>
              <a:rPr lang="en-US" sz="2900" dirty="0">
                <a:solidFill>
                  <a:schemeClr val="tx1"/>
                </a:solidFill>
              </a:rPr>
              <a:t>//kata </a:t>
            </a:r>
            <a:r>
              <a:rPr lang="en-US" sz="2900" dirty="0" err="1">
                <a:solidFill>
                  <a:schemeClr val="tx1"/>
                </a:solidFill>
              </a:rPr>
              <a:t>kunci</a:t>
            </a:r>
            <a:endParaRPr lang="en-US" sz="29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900" i="1" dirty="0">
                <a:solidFill>
                  <a:schemeClr val="tx1"/>
                </a:solidFill>
              </a:rPr>
              <a:t>		namaConstanta1 </a:t>
            </a:r>
            <a:r>
              <a:rPr lang="en-US" sz="2900" b="1" i="1" dirty="0">
                <a:solidFill>
                  <a:schemeClr val="tx1"/>
                </a:solidFill>
              </a:rPr>
              <a:t>: IsiConstanta1;</a:t>
            </a:r>
          </a:p>
          <a:p>
            <a:pPr>
              <a:buNone/>
            </a:pPr>
            <a:r>
              <a:rPr lang="en-US" sz="2900" i="1" dirty="0">
                <a:solidFill>
                  <a:schemeClr val="tx1"/>
                </a:solidFill>
              </a:rPr>
              <a:t>		namaConstanta2 </a:t>
            </a:r>
            <a:r>
              <a:rPr lang="en-US" sz="2900" b="1" i="1" dirty="0">
                <a:solidFill>
                  <a:schemeClr val="tx1"/>
                </a:solidFill>
              </a:rPr>
              <a:t>: IsiConstanta2;</a:t>
            </a:r>
          </a:p>
          <a:p>
            <a:pPr>
              <a:buNone/>
            </a:pPr>
            <a:r>
              <a:rPr lang="en-US" sz="2900" i="1" dirty="0">
                <a:solidFill>
                  <a:schemeClr val="tx1"/>
                </a:solidFill>
              </a:rPr>
              <a:t>		namaConstanta3 </a:t>
            </a:r>
            <a:r>
              <a:rPr lang="en-US" sz="2900" b="1" i="1" dirty="0">
                <a:solidFill>
                  <a:schemeClr val="tx1"/>
                </a:solidFill>
              </a:rPr>
              <a:t>: IsiConstanta3;</a:t>
            </a:r>
          </a:p>
          <a:p>
            <a:pPr>
              <a:buNone/>
            </a:pPr>
            <a:r>
              <a:rPr lang="en-US" sz="2900" b="1" i="1" dirty="0">
                <a:solidFill>
                  <a:schemeClr val="tx1"/>
                </a:solidFill>
              </a:rPr>
              <a:t>		</a:t>
            </a:r>
            <a:r>
              <a:rPr lang="en-US" sz="2900" b="1" i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2900" dirty="0" err="1" smtClean="0">
                <a:solidFill>
                  <a:schemeClr val="tx1"/>
                </a:solidFill>
              </a:rPr>
              <a:t>Contoh</a:t>
            </a:r>
            <a:r>
              <a:rPr lang="en-US" sz="2900" dirty="0">
                <a:solidFill>
                  <a:schemeClr val="tx1"/>
                </a:solidFill>
              </a:rPr>
              <a:t>: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2900" dirty="0" err="1" smtClean="0">
                <a:solidFill>
                  <a:schemeClr val="tx1"/>
                </a:solidFill>
              </a:rPr>
              <a:t>const</a:t>
            </a:r>
            <a:r>
              <a:rPr lang="en-US" sz="2900" dirty="0" smtClean="0">
                <a:solidFill>
                  <a:schemeClr val="tx1"/>
                </a:solidFill>
              </a:rPr>
              <a:t> phi=3.14;</a:t>
            </a:r>
            <a:endParaRPr lang="en-US" sz="29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2532"/>
            <a:ext cx="8534400" cy="1507067"/>
          </a:xfrm>
        </p:spPr>
        <p:txBody>
          <a:bodyPr/>
          <a:lstStyle/>
          <a:p>
            <a:r>
              <a:rPr lang="id-ID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72" y="1717766"/>
            <a:ext cx="8534400" cy="3615267"/>
          </a:xfrm>
        </p:spPr>
        <p:txBody>
          <a:bodyPr/>
          <a:lstStyle/>
          <a:p>
            <a:pPr marL="0" indent="0" fontAlgn="base">
              <a:buNone/>
            </a:pPr>
            <a:r>
              <a:rPr lang="id-ID" dirty="0" smtClean="0">
                <a:solidFill>
                  <a:schemeClr val="tx1"/>
                </a:solidFill>
              </a:rPr>
              <a:t>Ada 3 tipe data yaitu :</a:t>
            </a:r>
          </a:p>
          <a:p>
            <a:pPr fontAlgn="base"/>
            <a:r>
              <a:rPr lang="nn-NO" dirty="0" smtClean="0">
                <a:solidFill>
                  <a:schemeClr val="tx1"/>
                </a:solidFill>
              </a:rPr>
              <a:t>Tipe </a:t>
            </a:r>
            <a:r>
              <a:rPr lang="nn-NO" dirty="0">
                <a:solidFill>
                  <a:schemeClr val="tx1"/>
                </a:solidFill>
              </a:rPr>
              <a:t>Data Sederhana</a:t>
            </a:r>
          </a:p>
          <a:p>
            <a:pPr fontAlgn="base"/>
            <a:r>
              <a:rPr lang="nn-NO" dirty="0">
                <a:solidFill>
                  <a:schemeClr val="tx1"/>
                </a:solidFill>
              </a:rPr>
              <a:t>Tipe Data Terstruktur</a:t>
            </a:r>
          </a:p>
          <a:p>
            <a:pPr fontAlgn="base"/>
            <a:r>
              <a:rPr lang="nn-NO" dirty="0">
                <a:solidFill>
                  <a:schemeClr val="tx1"/>
                </a:solidFill>
              </a:rPr>
              <a:t>Tipe Data </a:t>
            </a:r>
            <a:r>
              <a:rPr lang="nn-NO" dirty="0" smtClean="0">
                <a:solidFill>
                  <a:schemeClr val="tx1"/>
                </a:solidFill>
              </a:rPr>
              <a:t>Pointer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7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46" y="313826"/>
            <a:ext cx="8229600" cy="868362"/>
          </a:xfrm>
        </p:spPr>
        <p:txBody>
          <a:bodyPr/>
          <a:lstStyle/>
          <a:p>
            <a:pPr marL="838200" indent="-838200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BERKENALAN DENGAN PASCAL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66646" y="1593669"/>
            <a:ext cx="8534400" cy="462425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Pascal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Pencipta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Pascal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Niklaus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Wirth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1970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dipublikasikan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1971 </a:t>
            </a:r>
          </a:p>
          <a:p>
            <a:pPr>
              <a:buNone/>
            </a:pP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Pascal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ialah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Pascal.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94154"/>
            <a:ext cx="8534400" cy="1507067"/>
          </a:xfrm>
        </p:spPr>
        <p:txBody>
          <a:bodyPr/>
          <a:lstStyle/>
          <a:p>
            <a:r>
              <a:rPr lang="id-ID" dirty="0" smtClean="0"/>
              <a:t>... Tipe data sederhana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52897"/>
            <a:ext cx="8534400" cy="3615267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Integer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Real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Char</a:t>
            </a:r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4285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94155"/>
            <a:ext cx="8534400" cy="1507067"/>
          </a:xfrm>
        </p:spPr>
        <p:txBody>
          <a:bodyPr/>
          <a:lstStyle/>
          <a:p>
            <a:r>
              <a:rPr lang="id-ID" dirty="0" smtClean="0"/>
              <a:t>...... Integer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5543"/>
              </p:ext>
            </p:extLst>
          </p:nvPr>
        </p:nvGraphicFramePr>
        <p:xfrm>
          <a:off x="581025" y="2390230"/>
          <a:ext cx="110299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Tipe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Ukuran</a:t>
                      </a:r>
                      <a:r>
                        <a:rPr lang="id-ID" baseline="0" dirty="0" smtClean="0"/>
                        <a:t> memori dalam byte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Jangkauan nilai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BYTE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0 .. 255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SHORTINT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-128 .. 127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-32768 .. 32767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WORD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0 .. 65535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LONGINT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-2147483648 .. 2147483647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4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94154"/>
            <a:ext cx="8534400" cy="1507067"/>
          </a:xfrm>
        </p:spPr>
        <p:txBody>
          <a:bodyPr/>
          <a:lstStyle/>
          <a:p>
            <a:r>
              <a:rPr lang="id-ID" dirty="0" smtClean="0"/>
              <a:t>...... rEAL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77261"/>
              </p:ext>
            </p:extLst>
          </p:nvPr>
        </p:nvGraphicFramePr>
        <p:xfrm>
          <a:off x="581025" y="2520859"/>
          <a:ext cx="11029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Tipe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Ukuran</a:t>
                      </a:r>
                      <a:r>
                        <a:rPr lang="id-ID" baseline="0" dirty="0" smtClean="0"/>
                        <a:t> memori dalam byte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Jangkauan</a:t>
                      </a:r>
                      <a:r>
                        <a:rPr lang="id-ID" baseline="0" dirty="0" smtClean="0"/>
                        <a:t> nilai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Digit</a:t>
                      </a:r>
                      <a:r>
                        <a:rPr lang="id-ID" baseline="0" dirty="0" smtClean="0"/>
                        <a:t> signifikan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1.5x10E-45 .. 3.4x10E38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 – 8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DOUBLE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5.0x10E-324 .. 1.7x10E308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15 -16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EXTENDED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1.9x10E-4951 .. 1.1x10E4932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19 - 20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COMP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-2E+63+1 .. 2E+63-1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19 - 20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4448"/>
            <a:ext cx="8534400" cy="1507067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46904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Digunakan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melakukan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operasi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matematika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149600"/>
            <a:ext cx="81867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6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13" y="398658"/>
            <a:ext cx="8534400" cy="1507067"/>
          </a:xfrm>
        </p:spPr>
        <p:txBody>
          <a:bodyPr/>
          <a:lstStyle/>
          <a:p>
            <a:r>
              <a:rPr lang="id-ID" dirty="0" smtClean="0"/>
              <a:t>...... KARAKTER STRING dan boolean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13" y="1345475"/>
            <a:ext cx="10794947" cy="4709268"/>
          </a:xfrm>
        </p:spPr>
        <p:txBody>
          <a:bodyPr/>
          <a:lstStyle/>
          <a:p>
            <a:r>
              <a:rPr lang="id-ID" sz="2800" b="1" dirty="0" smtClean="0">
                <a:solidFill>
                  <a:schemeClr val="tx1"/>
                </a:solidFill>
              </a:rPr>
              <a:t>Karakter : </a:t>
            </a:r>
            <a:r>
              <a:rPr lang="id-ID" sz="2800" dirty="0" smtClean="0">
                <a:solidFill>
                  <a:schemeClr val="tx1"/>
                </a:solidFill>
              </a:rPr>
              <a:t>Yang </a:t>
            </a:r>
            <a:r>
              <a:rPr lang="id-ID" sz="2800" dirty="0">
                <a:solidFill>
                  <a:schemeClr val="tx1"/>
                </a:solidFill>
              </a:rPr>
              <a:t>dimaksud dengan jenis data ini adalah karakter tunggal atau sebuah karakter yang ditulis diantara tanda petik tunggal, seperti misalnya ‘A</a:t>
            </a:r>
            <a:r>
              <a:rPr lang="id-ID" sz="2800" dirty="0" smtClean="0">
                <a:solidFill>
                  <a:schemeClr val="tx1"/>
                </a:solidFill>
              </a:rPr>
              <a:t>’,’a’,’!’,’5</a:t>
            </a:r>
            <a:r>
              <a:rPr lang="id-ID" sz="2800" dirty="0">
                <a:solidFill>
                  <a:schemeClr val="tx1"/>
                </a:solidFill>
              </a:rPr>
              <a:t>’ dsb</a:t>
            </a:r>
            <a:r>
              <a:rPr lang="id-ID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id-ID" sz="2800" b="1" dirty="0" smtClean="0">
                <a:solidFill>
                  <a:schemeClr val="tx1"/>
                </a:solidFill>
              </a:rPr>
              <a:t>String : </a:t>
            </a:r>
            <a:r>
              <a:rPr lang="id-ID" sz="2800" dirty="0">
                <a:solidFill>
                  <a:schemeClr val="tx1"/>
                </a:solidFill>
              </a:rPr>
              <a:t>Nilai data string merupakan urut-urutan dari karakter yang terletak di antara tanda petik tunggal</a:t>
            </a:r>
            <a:r>
              <a:rPr lang="id-ID" sz="2800" dirty="0" smtClean="0">
                <a:solidFill>
                  <a:schemeClr val="tx1"/>
                </a:solidFill>
              </a:rPr>
              <a:t>.  Contoh : ‘Halo halo’, ‘GGWP’, dsb.</a:t>
            </a:r>
          </a:p>
          <a:p>
            <a:r>
              <a:rPr lang="id-ID" sz="2800" b="1" dirty="0" smtClean="0">
                <a:solidFill>
                  <a:schemeClr val="tx1"/>
                </a:solidFill>
              </a:rPr>
              <a:t>Boolean : </a:t>
            </a:r>
            <a:r>
              <a:rPr lang="id-ID" sz="2800" dirty="0">
                <a:solidFill>
                  <a:schemeClr val="tx1"/>
                </a:solidFill>
              </a:rPr>
              <a:t>Jenis data ini mempunyai nilai TRUE atau FALSE.</a:t>
            </a:r>
            <a:endParaRPr lang="id-ID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14" y="163526"/>
            <a:ext cx="8534400" cy="1507067"/>
          </a:xfrm>
        </p:spPr>
        <p:txBody>
          <a:bodyPr/>
          <a:lstStyle/>
          <a:p>
            <a:r>
              <a:rPr lang="id-ID" dirty="0" smtClean="0"/>
              <a:t>coding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961" y="2180494"/>
            <a:ext cx="4984721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uses crt;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var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angka:byte;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angkalain:single;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karakter:char;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katakata:string;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begin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clrscr;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angka := 255;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angkalain := 2.34</a:t>
            </a:r>
            <a:r>
              <a:rPr lang="id-ID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3777" y="2180494"/>
            <a:ext cx="498472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karakter := 'a';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katakata := 'Halo halo';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writeln('angka     = ',angka);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writeln('angkalain = ',angkalain);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writeln('karakter  = ', karakter);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writeln('kata kata = ', katakata);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        readkey();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end.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44645" y="1985437"/>
            <a:ext cx="2319132" cy="44551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03" y="286056"/>
            <a:ext cx="8590912" cy="954916"/>
          </a:xfrm>
        </p:spPr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6950" y="1240972"/>
            <a:ext cx="4977709" cy="5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Buat program dengan output sebagai berikut.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136975"/>
            <a:ext cx="8242663" cy="4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0909"/>
            <a:ext cx="8534400" cy="1507067"/>
          </a:xfrm>
        </p:spPr>
        <p:txBody>
          <a:bodyPr/>
          <a:lstStyle/>
          <a:p>
            <a:r>
              <a:rPr lang="en-US" dirty="0" err="1" smtClean="0"/>
              <a:t>Jawaban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795463"/>
            <a:ext cx="8786358" cy="4357143"/>
          </a:xfrm>
        </p:spPr>
      </p:pic>
    </p:spTree>
    <p:extLst>
      <p:ext uri="{BB962C8B-B14F-4D97-AF65-F5344CB8AC3E}">
        <p14:creationId xmlns:p14="http://schemas.microsoft.com/office/powerpoint/2010/main" val="4122560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69817"/>
            <a:ext cx="8534400" cy="697170"/>
          </a:xfrm>
        </p:spPr>
        <p:txBody>
          <a:bodyPr/>
          <a:lstStyle/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046519"/>
            <a:ext cx="11029615" cy="100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Buatlah</a:t>
            </a:r>
            <a:r>
              <a:rPr lang="en-US" dirty="0" smtClean="0">
                <a:solidFill>
                  <a:schemeClr val="tx1"/>
                </a:solidFill>
              </a:rPr>
              <a:t> Program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menghitung</a:t>
            </a:r>
            <a:r>
              <a:rPr lang="en-US" dirty="0" smtClean="0">
                <a:solidFill>
                  <a:schemeClr val="tx1"/>
                </a:solidFill>
              </a:rPr>
              <a:t> Luas </a:t>
            </a:r>
            <a:r>
              <a:rPr lang="en-US" dirty="0" err="1" smtClean="0">
                <a:solidFill>
                  <a:schemeClr val="tx1"/>
                </a:solidFill>
              </a:rPr>
              <a:t>Segitiga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Output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050869"/>
            <a:ext cx="9882157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5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09" y="209006"/>
            <a:ext cx="8534400" cy="1069702"/>
          </a:xfrm>
        </p:spPr>
        <p:txBody>
          <a:bodyPr/>
          <a:lstStyle/>
          <a:p>
            <a:r>
              <a:rPr lang="en-US" dirty="0" err="1" smtClean="0"/>
              <a:t>Jawaban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3" y="1278708"/>
            <a:ext cx="8424126" cy="52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6858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8839200" y="457200"/>
            <a:ext cx="1600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TAMPILAN FREE PASCAL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 flipH="1">
            <a:off x="7848600" y="762000"/>
            <a:ext cx="990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 flipV="1">
            <a:off x="7543800" y="2743200"/>
            <a:ext cx="13716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8991600" y="2438400"/>
            <a:ext cx="990600" cy="182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</a:rPr>
              <a:t>Editor, tempat untuk menuliskan source code</a:t>
            </a:r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676400" y="304800"/>
            <a:ext cx="68580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6019800" y="609600"/>
            <a:ext cx="297180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9067800" y="1600200"/>
            <a:ext cx="11430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1"/>
                </a:solidFill>
              </a:rPr>
              <a:t>Menu </a:t>
            </a:r>
            <a:r>
              <a:rPr lang="en-US" sz="1600" b="1" dirty="0" err="1">
                <a:solidFill>
                  <a:schemeClr val="bg1"/>
                </a:solidFill>
              </a:rPr>
              <a:t>Utama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75207" y="472439"/>
            <a:ext cx="8229600" cy="976043"/>
          </a:xfrm>
          <a:ln w="76200" cmpd="tri"/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Free Pascal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5207" y="1835331"/>
            <a:ext cx="8534400" cy="46307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File,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90000"/>
              </a:lnSpc>
              <a:buFont typeface="Wingdings 2"/>
              <a:buChar char=""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/>
              <a:buChar char=""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</a:p>
          <a:p>
            <a:pPr>
              <a:lnSpc>
                <a:spcPct val="90000"/>
              </a:lnSpc>
              <a:buFont typeface="Wingdings 2"/>
              <a:buChar char=""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printer </a:t>
            </a:r>
          </a:p>
          <a:p>
            <a:pPr>
              <a:lnSpc>
                <a:spcPct val="90000"/>
              </a:lnSpc>
              <a:buFont typeface="Wingdings 2"/>
              <a:buChar char=""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</a:t>
            </a:r>
          </a:p>
          <a:p>
            <a:pPr>
              <a:lnSpc>
                <a:spcPct val="90000"/>
              </a:lnSpc>
              <a:buFont typeface="Wingdings 2"/>
              <a:buChar char=""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 2"/>
              <a:buChar char=""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 2"/>
              <a:buChar char=""/>
              <a:defRPr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Pascal.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2" y="685800"/>
            <a:ext cx="8534400" cy="566274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endParaRPr lang="sv-SE" sz="32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Edit, </a:t>
            </a: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 yang berhubungan dengan operasi penyuntingan program:</a:t>
            </a: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menyalin dan membuang teks</a:t>
            </a: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 isi clipboard.</a:t>
            </a:r>
          </a:p>
          <a:p>
            <a:pPr>
              <a:lnSpc>
                <a:spcPct val="80000"/>
              </a:lnSpc>
              <a:buNone/>
              <a:defRPr/>
            </a:pPr>
            <a:endParaRPr lang="sv-SE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Search, </a:t>
            </a: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 untuk mencari dan mengganti teks.</a:t>
            </a:r>
          </a:p>
          <a:p>
            <a:pPr>
              <a:lnSpc>
                <a:spcPct val="80000"/>
              </a:lnSpc>
              <a:buNone/>
              <a:defRPr/>
            </a:pPr>
            <a:endParaRPr lang="sv-SE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Run </a:t>
            </a: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 untuk :</a:t>
            </a: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 / mengeksekusi pro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</a:t>
            </a:r>
            <a:endParaRPr lang="nb-N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nb-N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mengatur eksekusi perintah per langkah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mengisikan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sv-SE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mengkompilasikan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mengkompilasi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cerdas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multifile</a:t>
            </a:r>
            <a:endParaRPr lang="sv-SE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/>
              <a:buChar char=""/>
              <a:defRPr/>
            </a:pP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 informasi mengenai program, memori, dan EMS.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3200" b="1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2" y="685800"/>
            <a:ext cx="8534400" cy="57803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defRPr/>
            </a:pPr>
            <a:endParaRPr lang="sv-SE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Debug, </a:t>
            </a:r>
            <a:r>
              <a:rPr lang="sv-SE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 debugging ( pencarian kesalahan ).</a:t>
            </a:r>
          </a:p>
          <a:p>
            <a:pPr>
              <a:lnSpc>
                <a:spcPct val="80000"/>
              </a:lnSpc>
              <a:defRPr/>
            </a:pPr>
            <a:endParaRPr lang="sv-SE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fi-FI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Tools, </a:t>
            </a:r>
            <a:r>
              <a:rPr lang="fi-FI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 menampilkan jendela pesan kesalahan.</a:t>
            </a:r>
          </a:p>
          <a:p>
            <a:pPr>
              <a:lnSpc>
                <a:spcPct val="80000"/>
              </a:lnSpc>
              <a:defRPr/>
            </a:pPr>
            <a:endParaRPr lang="sv-SE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fi-FI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Options, </a:t>
            </a:r>
            <a:r>
              <a:rPr lang="fi-FI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 mengatur berbagai pilihan untuk debugger, linker</a:t>
            </a:r>
          </a:p>
          <a:p>
            <a:pPr>
              <a:lnSpc>
                <a:spcPct val="80000"/>
              </a:lnSpc>
              <a:defRPr/>
            </a:pPr>
            <a:endParaRPr lang="sv-SE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fi-FI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Window, </a:t>
            </a:r>
            <a:r>
              <a:rPr lang="fi-FI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 menutup jendela yang sedang aktif, memperbesar ukuran</a:t>
            </a:r>
          </a:p>
          <a:p>
            <a:pPr>
              <a:lnSpc>
                <a:spcPct val="80000"/>
              </a:lnSpc>
              <a:defRPr/>
            </a:pPr>
            <a:r>
              <a:rPr lang="fi-FI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jendela, memilih jendela aktif.</a:t>
            </a:r>
          </a:p>
          <a:p>
            <a:pPr>
              <a:lnSpc>
                <a:spcPct val="80000"/>
              </a:lnSpc>
              <a:defRPr/>
            </a:pPr>
            <a:endParaRPr lang="sv-SE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sv-SE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it-IT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Help, </a:t>
            </a:r>
            <a:r>
              <a:rPr lang="it-IT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berisi berbagai bantuan yang disediakan Free Pascal.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1524000" y="248194"/>
            <a:ext cx="9144000" cy="818606"/>
          </a:xfrm>
          <a:prstGeom prst="rect">
            <a:avLst/>
          </a:prstGeom>
          <a:solidFill>
            <a:srgbClr val="FF3399"/>
          </a:solidFill>
          <a:ln w="762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524000" y="1143000"/>
            <a:ext cx="7010400" cy="5715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CCFF"/>
              </a:gs>
            </a:gsLst>
            <a:lin ang="5400000" scaled="1"/>
          </a:gra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33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1"/>
            <a:ext cx="8229600" cy="792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00"/>
                </a:solidFill>
              </a:rPr>
              <a:t>SEKILAS INFO</a:t>
            </a:r>
            <a:r>
              <a:rPr lang="en-US" dirty="0" smtClean="0"/>
              <a:t>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1219201"/>
            <a:ext cx="7772400" cy="4906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800" dirty="0"/>
              <a:t>Menulis program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pilih menu </a:t>
            </a:r>
            <a:r>
              <a:rPr lang="nb-NO" sz="2800" u="sng" dirty="0"/>
              <a:t>F</a:t>
            </a:r>
            <a:r>
              <a:rPr lang="nb-NO" sz="2800" dirty="0"/>
              <a:t>ile (Alt+F)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pilih </a:t>
            </a:r>
            <a:r>
              <a:rPr lang="nb-NO" sz="2800" u="sng" dirty="0"/>
              <a:t>N</a:t>
            </a:r>
            <a:r>
              <a:rPr lang="nb-NO" sz="2800" dirty="0"/>
              <a:t>ew</a:t>
            </a:r>
          </a:p>
          <a:p>
            <a:pPr eaLnBrk="1" hangingPunct="1">
              <a:lnSpc>
                <a:spcPct val="80000"/>
              </a:lnSpc>
            </a:pPr>
            <a:endParaRPr lang="nb-NO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800" dirty="0"/>
              <a:t>Menyimpan Program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pilih menu </a:t>
            </a:r>
            <a:r>
              <a:rPr lang="nb-NO" sz="2800" u="sng" dirty="0"/>
              <a:t>F</a:t>
            </a:r>
            <a:r>
              <a:rPr lang="nb-NO" sz="2800" dirty="0"/>
              <a:t>ile (Alt+F)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pilih File </a:t>
            </a:r>
            <a:r>
              <a:rPr lang="nb-NO" sz="2800" u="sng" dirty="0"/>
              <a:t>S</a:t>
            </a:r>
            <a:r>
              <a:rPr lang="nb-NO" sz="2800" dirty="0"/>
              <a:t>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nb-NO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nb-NO" sz="2800" dirty="0"/>
              <a:t>Menjalankan / mengeksekusi program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pilih menu </a:t>
            </a:r>
            <a:r>
              <a:rPr lang="nb-NO" sz="2800" u="sng" dirty="0"/>
              <a:t>R</a:t>
            </a:r>
            <a:r>
              <a:rPr lang="nb-NO" sz="2800" dirty="0"/>
              <a:t>un(Alt+R)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pilih </a:t>
            </a:r>
            <a:r>
              <a:rPr lang="nb-NO" sz="2800" u="sng" dirty="0"/>
              <a:t>R</a:t>
            </a:r>
            <a:r>
              <a:rPr lang="nb-NO" sz="2800" dirty="0"/>
              <a:t>un</a:t>
            </a:r>
            <a:endParaRPr lang="en-US" sz="2800" dirty="0"/>
          </a:p>
        </p:txBody>
      </p:sp>
      <p:pic>
        <p:nvPicPr>
          <p:cNvPr id="10246" name="Picture 4" descr="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5" y="219892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14400"/>
            <a:ext cx="2819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105400" y="2286000"/>
            <a:ext cx="2590800" cy="167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67200" y="1600200"/>
            <a:ext cx="33528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29200"/>
            <a:ext cx="2667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4191000" y="5715000"/>
            <a:ext cx="3581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9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1495</Words>
  <Application>Microsoft Office PowerPoint</Application>
  <PresentationFormat>Widescreen</PresentationFormat>
  <Paragraphs>368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Century Gothic</vt:lpstr>
      <vt:lpstr>MV Boli</vt:lpstr>
      <vt:lpstr>Times New Roman</vt:lpstr>
      <vt:lpstr>Wingdings</vt:lpstr>
      <vt:lpstr>Wingdings 2</vt:lpstr>
      <vt:lpstr>Wingdings 3</vt:lpstr>
      <vt:lpstr>Slice</vt:lpstr>
      <vt:lpstr>Pengenalan Free PascaL, Sequence, Flow Chart, Identifier, variabel, konstanta, tipe data  ASISTEN DOSEN pemrograman</vt:lpstr>
      <vt:lpstr>Pengenalan Free Pascal</vt:lpstr>
      <vt:lpstr>Apa itu compiler?</vt:lpstr>
      <vt:lpstr>   BERKENALAN DENGAN PASCAL</vt:lpstr>
      <vt:lpstr>PowerPoint Presentation</vt:lpstr>
      <vt:lpstr>Menu Utama pada Free Pascal </vt:lpstr>
      <vt:lpstr>PowerPoint Presentation</vt:lpstr>
      <vt:lpstr>PowerPoint Presentation</vt:lpstr>
      <vt:lpstr>SEKILAS INFO </vt:lpstr>
      <vt:lpstr>PowerPoint Presentation</vt:lpstr>
      <vt:lpstr>BELAJAR MEMBACA ERROR </vt:lpstr>
      <vt:lpstr>BELAJAR MEMBACA ERROR </vt:lpstr>
      <vt:lpstr>PowerPoint Presentation</vt:lpstr>
      <vt:lpstr>PowerPoint Presentation</vt:lpstr>
      <vt:lpstr>PowerPoint Presentation</vt:lpstr>
      <vt:lpstr>TRY THIS…….</vt:lpstr>
      <vt:lpstr>Latihan..</vt:lpstr>
      <vt:lpstr>Sequence</vt:lpstr>
      <vt:lpstr>Sequence</vt:lpstr>
      <vt:lpstr>Contoh sequence</vt:lpstr>
      <vt:lpstr>Contoh sequence</vt:lpstr>
      <vt:lpstr>Instruksi Dasar</vt:lpstr>
      <vt:lpstr>Contoh Instruksi Dasar</vt:lpstr>
      <vt:lpstr>Contoh Instruksi Dasar</vt:lpstr>
      <vt:lpstr>Flowchart</vt:lpstr>
      <vt:lpstr>Flowchart</vt:lpstr>
      <vt:lpstr>Tujuan</vt:lpstr>
      <vt:lpstr>Simbol-simbol pada flowchart</vt:lpstr>
      <vt:lpstr>Simbol-simbol pada flowchart</vt:lpstr>
      <vt:lpstr>Membuat flowchart</vt:lpstr>
      <vt:lpstr>Contoh Flowchart</vt:lpstr>
      <vt:lpstr>Kuis Flowchart</vt:lpstr>
      <vt:lpstr>JAWABAN Flowchart :</vt:lpstr>
      <vt:lpstr>Identifier</vt:lpstr>
      <vt:lpstr>... Ketentuan penulisan identifier</vt:lpstr>
      <vt:lpstr>Variabel</vt:lpstr>
      <vt:lpstr>Format Deklarasi Variabel</vt:lpstr>
      <vt:lpstr>Konstanta</vt:lpstr>
      <vt:lpstr>Tipe data</vt:lpstr>
      <vt:lpstr>... Tipe data sederhana</vt:lpstr>
      <vt:lpstr>...... Integer</vt:lpstr>
      <vt:lpstr>...... rEAL</vt:lpstr>
      <vt:lpstr>Operator Matematika</vt:lpstr>
      <vt:lpstr>...... KARAKTER STRING dan boolean</vt:lpstr>
      <vt:lpstr>coding</vt:lpstr>
      <vt:lpstr>Latihan</vt:lpstr>
      <vt:lpstr>Jawaban</vt:lpstr>
      <vt:lpstr>Take Home</vt:lpstr>
      <vt:lpstr>Jawaban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Free PascaL, Sequence, Flow Chart, Identifier, variabel, konstanta, tipe data  ASISTEN DOSEN pemrograman</dc:title>
  <dc:creator>Andhika Putra Utomo</dc:creator>
  <cp:lastModifiedBy>Andhika Putra Utomo</cp:lastModifiedBy>
  <cp:revision>8</cp:revision>
  <dcterms:created xsi:type="dcterms:W3CDTF">2018-01-12T02:40:46Z</dcterms:created>
  <dcterms:modified xsi:type="dcterms:W3CDTF">2018-01-12T04:33:31Z</dcterms:modified>
</cp:coreProperties>
</file>