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F952-9340-4977-AA32-943C70C0B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BE1ED-A445-4CA1-A0E6-922191DEC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A95EF-2AD1-496D-BD0E-83546D31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EFFF-2319-4136-8560-A5F301164F52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7964-06EB-4A2A-B71F-08652893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69F1-EE7C-4B71-979E-81B1FA91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630-528C-454F-9691-CEF5A6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1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11A1-47BF-460B-951C-9F4C7703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A1A96-FFBA-46AC-8CE2-7EEB5D5B8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C2128-4EA5-4855-9379-7340DC92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EFFF-2319-4136-8560-A5F301164F52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C990C-A3B4-4BB3-812D-E0D5E858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ACC6E-8B12-4E2C-85C0-96A3522E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630-528C-454F-9691-CEF5A6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7B085-6931-41C3-B073-3E19EF222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DCCEA-6E5F-44BE-B718-BC3F66B2C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54422-7A9C-446C-96D5-A65B7A00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EFFF-2319-4136-8560-A5F301164F52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EC756-9BD6-4191-AA36-8D2C99CF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B8064-0B0A-41AE-95F9-0576B527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630-528C-454F-9691-CEF5A6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8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9FB6-2D61-425D-9C4C-7294AE21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F885-9CAF-4CD1-B03F-71F6124F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9AA31-4986-45DF-9BD7-6060E58B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EFFF-2319-4136-8560-A5F301164F52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B7C57-EAF4-49D8-9F59-9B12A795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BA86F-7505-459C-939A-83B7DB0F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630-528C-454F-9691-CEF5A6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DE8D-A139-4EC0-9826-C79BD9C1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8AA79-BCB3-4432-98AC-48568E8F0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C216D-CFC7-44A8-A680-ACCDFCBC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EFFF-2319-4136-8560-A5F301164F52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B04E-C6B7-4D66-8633-27BE6C7B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27FF-39B7-4FB3-8FC0-86647ADF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630-528C-454F-9691-CEF5A6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6F91-0C79-41FC-A734-8E4F2CB3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8B5B-91C0-4F1E-978B-FA0A87D88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09ACC-C0B0-44BF-B9EE-89AA2D2D2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3D8DA-B61D-4F9D-8C57-6A300EED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EFFF-2319-4136-8560-A5F301164F52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64777-2732-4712-BCA0-611A30E2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2C13D-39B1-44FD-A0FD-495A7DA9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630-528C-454F-9691-CEF5A6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4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D2B7-42A4-499F-BBD4-A84057E6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19B8D-D7A2-4B41-9489-F01FE7B1F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2AF46-A0CD-4884-AC07-2728E8834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306A52-063A-49B3-BEB7-752E69E91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01EE5-8D80-43D3-98D8-44380185C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4F20F-BC96-4431-8E35-7B3FA89B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EFFF-2319-4136-8560-A5F301164F52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9E565-5302-4678-BD01-02E6FFD5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D9C3D-E2AA-4BD2-8E8D-34D30DC6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630-528C-454F-9691-CEF5A6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8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3953-3710-4DD0-8451-C5F80C72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BEC35-7322-4D68-BB7D-D12BE1EF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EFFF-2319-4136-8560-A5F301164F52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050DE-CC65-42BF-BF65-BC4FC6E0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B5415-DB83-4D36-B5C4-69C0A999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630-528C-454F-9691-CEF5A6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7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C05F3-02F7-4980-B4AE-C2BDDFEE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EFFF-2319-4136-8560-A5F301164F52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4978A-A964-4C3E-9142-90A44CD2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10F6F-E4A1-43F7-AA4A-260D4609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630-528C-454F-9691-CEF5A6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2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5A8D-C4DA-4A09-ADB4-A17EE999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46E03-4E0B-46D4-8E68-AFB3A31A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1A2D0-ABC1-4341-9A2A-829B21BF8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977B5-BB52-4B33-8513-F2C68F3E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EFFF-2319-4136-8560-A5F301164F52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115BC-F637-4A84-94FE-BCCF6BBC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C8948-919A-46B6-BCDC-922CF41D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630-528C-454F-9691-CEF5A6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E76F-0669-4FD8-95C7-94CDB603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B34EB-BB57-4CE2-B9F9-2D4E2B894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70935-E9B2-4862-B27C-EFDAA64FB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B2D8B-CFDF-4A7B-8D99-509BCB3F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EFFF-2319-4136-8560-A5F301164F52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72086-95C8-42F5-9860-023BD8BC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44932-3885-4768-A6F3-76E16280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8F630-528C-454F-9691-CEF5A6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B7067-77BF-4732-B156-D8185196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5B5EA-3730-49DC-8796-6BF17799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7071E-7192-491C-9DE1-7C4D40CCB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EFFF-2319-4136-8560-A5F301164F52}" type="datetimeFigureOut">
              <a:rPr lang="en-US" smtClean="0"/>
              <a:t>22-Jan-18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9F5F-EF8F-4A48-ABFF-E56276B8D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D01E6-DAAD-4E22-B336-7836CF46B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8F630-528C-454F-9691-CEF5A6999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9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E17F-177B-45F0-878A-DE9AE6BD3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Repetition &amp; Choice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55067-31A7-4597-8019-5E7DA7307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0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EF88-FF35-4D86-ACCE-5D71B7E4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F26B-2DE2-4D00-A1E0-74AAADF8B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1+2+3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678B4-29F5-4AEE-B068-335209E0333A}"/>
              </a:ext>
            </a:extLst>
          </p:cNvPr>
          <p:cNvSpPr txBox="1"/>
          <p:nvPr/>
        </p:nvSpPr>
        <p:spPr>
          <a:xfrm>
            <a:off x="956601" y="2940148"/>
            <a:ext cx="109728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74E97-F1EB-43D8-BBD3-5110B9492A38}"/>
              </a:ext>
            </a:extLst>
          </p:cNvPr>
          <p:cNvSpPr txBox="1"/>
          <p:nvPr/>
        </p:nvSpPr>
        <p:spPr>
          <a:xfrm>
            <a:off x="5303520" y="2582519"/>
            <a:ext cx="420624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…..</a:t>
            </a:r>
          </a:p>
          <a:p>
            <a:r>
              <a:rPr lang="pt-BR" sz="2400" dirty="0"/>
              <a:t>void main()</a:t>
            </a:r>
          </a:p>
          <a:p>
            <a:r>
              <a:rPr lang="pt-BR" sz="2400" dirty="0"/>
              <a:t>{</a:t>
            </a:r>
          </a:p>
          <a:p>
            <a:r>
              <a:rPr lang="pt-BR" sz="2400" dirty="0"/>
              <a:t>    int a= 1, b=2, c=3, d;</a:t>
            </a:r>
          </a:p>
          <a:p>
            <a:r>
              <a:rPr lang="pt-BR" sz="2400" dirty="0"/>
              <a:t>    printf("%d\n", a);</a:t>
            </a:r>
          </a:p>
          <a:p>
            <a:r>
              <a:rPr lang="pt-BR" sz="2400" dirty="0"/>
              <a:t>    printf("%d\n", b);</a:t>
            </a:r>
          </a:p>
          <a:p>
            <a:r>
              <a:rPr lang="pt-BR" sz="2400" dirty="0"/>
              <a:t>    printf("%d\n", c);</a:t>
            </a:r>
          </a:p>
          <a:p>
            <a:r>
              <a:rPr lang="pt-BR" sz="2400" dirty="0"/>
              <a:t>    printf("%d", a+b+c);</a:t>
            </a:r>
          </a:p>
          <a:p>
            <a:r>
              <a:rPr lang="pt-BR" sz="2400" dirty="0"/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164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CEB4-D669-4427-B7B4-2599E4FD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3145-110E-4C8D-AE9A-EEBCC6E4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1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100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 1+2+3+…+100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 err="1"/>
              <a:t>s.d</a:t>
            </a:r>
            <a:r>
              <a:rPr lang="en-US" dirty="0"/>
              <a:t> 1000???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 err="1"/>
              <a:t>s.d</a:t>
            </a:r>
            <a:r>
              <a:rPr lang="en-US" dirty="0"/>
              <a:t> 10000???</a:t>
            </a:r>
          </a:p>
          <a:p>
            <a:pPr marL="0" indent="0">
              <a:buNone/>
            </a:pPr>
            <a:r>
              <a:rPr lang="en-US" dirty="0"/>
              <a:t>1 </a:t>
            </a:r>
            <a:r>
              <a:rPr lang="en-US" dirty="0" err="1"/>
              <a:t>s.d</a:t>
            </a:r>
            <a:r>
              <a:rPr lang="en-US" dirty="0"/>
              <a:t> 100000???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2A055-B685-4D56-811D-CF3D24FA8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55" t="46357" r="35817" b="42355"/>
          <a:stretch/>
        </p:blipFill>
        <p:spPr>
          <a:xfrm>
            <a:off x="9340946" y="2841673"/>
            <a:ext cx="1899139" cy="1832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5DA08B-03B6-4A23-9AE6-808784B3A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23" t="45126" r="33654" b="22243"/>
          <a:stretch/>
        </p:blipFill>
        <p:spPr>
          <a:xfrm>
            <a:off x="422031" y="4621237"/>
            <a:ext cx="3038621" cy="22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0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1BA1-090A-4B0A-88B3-A463F9C8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Pengulangan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5DB5-C062-413E-BF5D-7A7688F38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–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Pengulangan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   1. 	While</a:t>
            </a:r>
          </a:p>
          <a:p>
            <a:pPr marL="0" indent="0">
              <a:buNone/>
            </a:pPr>
            <a:r>
              <a:rPr lang="en-US" dirty="0"/>
              <a:t>   2.	Do – while</a:t>
            </a:r>
          </a:p>
          <a:p>
            <a:pPr marL="0" indent="0">
              <a:buNone/>
            </a:pPr>
            <a:r>
              <a:rPr lang="en-US" dirty="0"/>
              <a:t>   3.	For</a:t>
            </a:r>
          </a:p>
        </p:txBody>
      </p:sp>
    </p:spTree>
    <p:extLst>
      <p:ext uri="{BB962C8B-B14F-4D97-AF65-F5344CB8AC3E}">
        <p14:creationId xmlns:p14="http://schemas.microsoft.com/office/powerpoint/2010/main" val="413363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C099-32CB-49DD-A437-BBB20F78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“WHILE”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22CEFF-7BB8-4E00-B9CC-C3FC8D259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586" t="22057" r="26067" b="29449"/>
          <a:stretch/>
        </p:blipFill>
        <p:spPr>
          <a:xfrm>
            <a:off x="1420837" y="1690688"/>
            <a:ext cx="8870097" cy="414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3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D517-B469-46A1-B37B-9DB021A0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713091-5172-4D55-ACBD-0A2CEB8672EE}"/>
              </a:ext>
            </a:extLst>
          </p:cNvPr>
          <p:cNvSpPr txBox="1"/>
          <p:nvPr/>
        </p:nvSpPr>
        <p:spPr>
          <a:xfrm>
            <a:off x="1069145" y="1887636"/>
            <a:ext cx="309489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a=0;</a:t>
            </a:r>
          </a:p>
          <a:p>
            <a:r>
              <a:rPr lang="en-US" dirty="0"/>
              <a:t>    while(a&lt;5){</a:t>
            </a:r>
          </a:p>
          <a:p>
            <a:r>
              <a:rPr lang="en-US" dirty="0"/>
              <a:t>        a+=1;</a:t>
            </a:r>
          </a:p>
          <a:p>
            <a:r>
              <a:rPr lang="en-US" dirty="0"/>
              <a:t>        a++;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("*\n");</a:t>
            </a:r>
          </a:p>
          <a:p>
            <a:r>
              <a:rPr lang="en-US" dirty="0"/>
              <a:t>    };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F023A-7CBB-48DD-8F7C-1071A4236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8" t="5303" r="57077" b="75359"/>
          <a:stretch/>
        </p:blipFill>
        <p:spPr>
          <a:xfrm>
            <a:off x="5916637" y="2547232"/>
            <a:ext cx="4923693" cy="132556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878AFB-587F-4E47-93E7-2F88E5A72A40}"/>
              </a:ext>
            </a:extLst>
          </p:cNvPr>
          <p:cNvCxnSpPr/>
          <p:nvPr/>
        </p:nvCxnSpPr>
        <p:spPr>
          <a:xfrm>
            <a:off x="3854548" y="3587262"/>
            <a:ext cx="17162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3FBC-B1B8-4D92-9827-DD7F2D70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“DO-WHILE”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28481-4DDD-4D1E-B120-A25B0C23E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38" t="50000" r="46462" b="23269"/>
          <a:stretch/>
        </p:blipFill>
        <p:spPr>
          <a:xfrm>
            <a:off x="838199" y="1825625"/>
            <a:ext cx="8362129" cy="33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1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D517-B469-46A1-B37B-9DB021A0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BFBE0-CF23-412B-8C58-4E0AE1E47912}"/>
              </a:ext>
            </a:extLst>
          </p:cNvPr>
          <p:cNvSpPr txBox="1"/>
          <p:nvPr/>
        </p:nvSpPr>
        <p:spPr>
          <a:xfrm>
            <a:off x="956603" y="1690688"/>
            <a:ext cx="569741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P1;</a:t>
            </a:r>
          </a:p>
          <a:p>
            <a:r>
              <a:rPr lang="en-US" dirty="0"/>
              <a:t>    do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P1=a;</a:t>
            </a:r>
          </a:p>
          <a:p>
            <a:r>
              <a:rPr lang="en-US" dirty="0"/>
              <a:t>     a--;</a:t>
            </a:r>
          </a:p>
          <a:p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("%d\n", P1);</a:t>
            </a:r>
          </a:p>
          <a:p>
            <a:r>
              <a:rPr lang="en-US" dirty="0"/>
              <a:t>    }while(a&gt;0);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04CB1-1F2C-44C7-B81C-6188C1FD5E4C}"/>
              </a:ext>
            </a:extLst>
          </p:cNvPr>
          <p:cNvSpPr txBox="1"/>
          <p:nvPr/>
        </p:nvSpPr>
        <p:spPr>
          <a:xfrm>
            <a:off x="6893169" y="1814732"/>
            <a:ext cx="40092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OUTPUT?????</a:t>
            </a:r>
          </a:p>
        </p:txBody>
      </p:sp>
    </p:spTree>
    <p:extLst>
      <p:ext uri="{BB962C8B-B14F-4D97-AF65-F5344CB8AC3E}">
        <p14:creationId xmlns:p14="http://schemas.microsoft.com/office/powerpoint/2010/main" val="1595444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D4B6-B180-4F1D-BC34-ACFA955D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Perulangan</a:t>
            </a:r>
            <a:r>
              <a:rPr lang="en-US" dirty="0"/>
              <a:t> “For”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1DB947-0008-43E1-96DC-F7E1FCF18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40" t="51801" r="29339" b="13930"/>
          <a:stretch/>
        </p:blipFill>
        <p:spPr>
          <a:xfrm>
            <a:off x="838200" y="2263862"/>
            <a:ext cx="6485206" cy="23302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3C50A-DA29-412C-ADA9-AD9EA39BA8AF}"/>
              </a:ext>
            </a:extLst>
          </p:cNvPr>
          <p:cNvSpPr txBox="1"/>
          <p:nvPr/>
        </p:nvSpPr>
        <p:spPr>
          <a:xfrm>
            <a:off x="838200" y="1690688"/>
            <a:ext cx="447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FOR :</a:t>
            </a:r>
          </a:p>
        </p:txBody>
      </p:sp>
    </p:spTree>
    <p:extLst>
      <p:ext uri="{BB962C8B-B14F-4D97-AF65-F5344CB8AC3E}">
        <p14:creationId xmlns:p14="http://schemas.microsoft.com/office/powerpoint/2010/main" val="595617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3035-44CE-4C96-8E49-86910F0F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Perulangan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BF95C-7687-46E3-8DAE-0AC4A19A3757}"/>
              </a:ext>
            </a:extLst>
          </p:cNvPr>
          <p:cNvSpPr txBox="1"/>
          <p:nvPr/>
        </p:nvSpPr>
        <p:spPr>
          <a:xfrm>
            <a:off x="604910" y="1814732"/>
            <a:ext cx="4529797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a, b;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("Masukkan </a:t>
            </a:r>
            <a:r>
              <a:rPr lang="en-US" dirty="0" err="1"/>
              <a:t>Bilangan</a:t>
            </a:r>
            <a:r>
              <a:rPr lang="en-US" dirty="0"/>
              <a:t> 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&amp;a);</a:t>
            </a:r>
          </a:p>
          <a:p>
            <a:r>
              <a:rPr lang="en-US" dirty="0"/>
              <a:t>    for(b=1; b&lt;=</a:t>
            </a:r>
            <a:r>
              <a:rPr lang="en-US" dirty="0" err="1"/>
              <a:t>a;b</a:t>
            </a:r>
            <a:r>
              <a:rPr lang="en-US" dirty="0"/>
              <a:t>++){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("%d\n", b);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F666C9-8C34-47BF-893B-A98EB8B5F85C}"/>
              </a:ext>
            </a:extLst>
          </p:cNvPr>
          <p:cNvCxnSpPr/>
          <p:nvPr/>
        </p:nvCxnSpPr>
        <p:spPr>
          <a:xfrm flipV="1">
            <a:off x="1716258" y="2897945"/>
            <a:ext cx="4379742" cy="5310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F71452-97DC-44D1-A53A-B8FEB9C1F37B}"/>
              </a:ext>
            </a:extLst>
          </p:cNvPr>
          <p:cNvSpPr txBox="1"/>
          <p:nvPr/>
        </p:nvSpPr>
        <p:spPr>
          <a:xfrm>
            <a:off x="6246055" y="2636335"/>
            <a:ext cx="2644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Deklarasi</a:t>
            </a:r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5C2E34-1D4B-4A5C-A727-DEA60DA9A2DF}"/>
              </a:ext>
            </a:extLst>
          </p:cNvPr>
          <p:cNvCxnSpPr/>
          <p:nvPr/>
        </p:nvCxnSpPr>
        <p:spPr>
          <a:xfrm>
            <a:off x="2546252" y="3995225"/>
            <a:ext cx="40655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6EC119-A7A6-4119-977A-886AA4565156}"/>
              </a:ext>
            </a:extLst>
          </p:cNvPr>
          <p:cNvSpPr txBox="1"/>
          <p:nvPr/>
        </p:nvSpPr>
        <p:spPr>
          <a:xfrm>
            <a:off x="7076049" y="3573194"/>
            <a:ext cx="2644726" cy="53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Inputan</a:t>
            </a:r>
            <a:r>
              <a:rPr lang="en-US" sz="2800" dirty="0"/>
              <a:t> user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A5392E-36A5-4711-8D3A-0B20E1DBA0A9}"/>
              </a:ext>
            </a:extLst>
          </p:cNvPr>
          <p:cNvCxnSpPr/>
          <p:nvPr/>
        </p:nvCxnSpPr>
        <p:spPr>
          <a:xfrm>
            <a:off x="2715065" y="4206240"/>
            <a:ext cx="4360984" cy="6925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8425FC-E0F0-4486-B5E6-7A21441EEBE6}"/>
              </a:ext>
            </a:extLst>
          </p:cNvPr>
          <p:cNvSpPr txBox="1"/>
          <p:nvPr/>
        </p:nvSpPr>
        <p:spPr>
          <a:xfrm>
            <a:off x="7484012" y="4740812"/>
            <a:ext cx="3869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Inisialisasi</a:t>
            </a:r>
            <a:r>
              <a:rPr lang="en-US" sz="2800" dirty="0"/>
              <a:t> </a:t>
            </a:r>
            <a:r>
              <a:rPr lang="en-US" sz="2800" dirty="0" err="1"/>
              <a:t>Perulangan</a:t>
            </a:r>
            <a:r>
              <a:rPr lang="en-US" sz="2800" dirty="0"/>
              <a:t> FOR</a:t>
            </a:r>
          </a:p>
        </p:txBody>
      </p:sp>
    </p:spTree>
    <p:extLst>
      <p:ext uri="{BB962C8B-B14F-4D97-AF65-F5344CB8AC3E}">
        <p14:creationId xmlns:p14="http://schemas.microsoft.com/office/powerpoint/2010/main" val="1217534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0473-7E9C-4797-A20B-EDB04B5D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231C-933B-4220-A04A-72E30622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menginputkan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a = 5, </a:t>
            </a:r>
            <a:r>
              <a:rPr lang="en-US" dirty="0" err="1"/>
              <a:t>maka</a:t>
            </a:r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B96C2-C933-452C-BBAC-D1DBADE2D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53" t="20909" r="56961" b="65341"/>
          <a:stretch/>
        </p:blipFill>
        <p:spPr>
          <a:xfrm>
            <a:off x="1009584" y="2574388"/>
            <a:ext cx="10172832" cy="239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2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AC75-AB54-4ABA-89C0-06E7CD2C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Bahasa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49E11-77C0-4A66-A815-D4BCB90B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31800" indent="-206375" algn="just">
              <a:lnSpc>
                <a:spcPct val="95000"/>
              </a:lnSpc>
              <a:spcBef>
                <a:spcPts val="1800"/>
              </a:spcBef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Bahasa C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salah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Bahasa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pemrograman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terstruktur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. </a:t>
            </a:r>
          </a:p>
          <a:p>
            <a:pPr marL="431800" indent="-206375" algn="just">
              <a:lnSpc>
                <a:spcPct val="84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program C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mempunyai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utama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nama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"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main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" (program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utama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).</a:t>
            </a:r>
          </a:p>
          <a:p>
            <a:pPr marL="431800" indent="-206375" algn="just">
              <a:lnSpc>
                <a:spcPct val="84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Program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dieksekusi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dimulai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statement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pertama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fungsi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"main"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tsb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.</a:t>
            </a:r>
          </a:p>
          <a:p>
            <a:pPr marL="431800" indent="-206375" algn="just">
              <a:lnSpc>
                <a:spcPct val="84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besar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kecil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diartikan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berbeda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(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case-sensitive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).     </a:t>
            </a:r>
          </a:p>
          <a:p>
            <a:pPr marL="431800" indent="-206375" algn="just">
              <a:lnSpc>
                <a:spcPct val="84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Setiap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statement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diakhiri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semi-colon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koma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(;)).</a:t>
            </a:r>
          </a:p>
          <a:p>
            <a:pPr marL="431800" indent="-206375" algn="just">
              <a:lnSpc>
                <a:spcPct val="84000"/>
              </a:lnSpc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Bahasa C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terdiri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fungsi-fungsi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Microsoft YaHei" charset="-122"/>
                <a:cs typeface="Times New Roman" panose="02020603050405020304" pitchFamily="18" charset="0"/>
              </a:rPr>
              <a:t>.</a:t>
            </a:r>
          </a:p>
          <a:p>
            <a:pPr marL="225425" indent="0" algn="just">
              <a:lnSpc>
                <a:spcPct val="84000"/>
              </a:lnSpc>
              <a:spcAft>
                <a:spcPts val="1425"/>
              </a:spcAft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Microsoft YaHei" charset="-122"/>
              <a:cs typeface="Times New Roman" panose="02020603050405020304" pitchFamily="18" charset="0"/>
            </a:endParaRPr>
          </a:p>
          <a:p>
            <a:pPr marL="431800" indent="-206375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700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C8F0-A293-4B7E-822E-B9805F7D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2B95-75DB-4EBE-9D70-66355D25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mencetak</a:t>
            </a:r>
            <a:r>
              <a:rPr lang="en-US" dirty="0"/>
              <a:t> output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33CC5-8D22-4E57-B627-D700D9032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5" t="9911" r="61000" b="73391"/>
          <a:stretch/>
        </p:blipFill>
        <p:spPr>
          <a:xfrm>
            <a:off x="942534" y="2439500"/>
            <a:ext cx="7603573" cy="206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15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B55B-28C1-4803-9A64-9C7201F3A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6F32-E183-4E36-A770-BFA58CD1B08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a, b, c;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("Masukkan </a:t>
            </a:r>
            <a:r>
              <a:rPr lang="en-US" dirty="0" err="1"/>
              <a:t>Bilangan</a:t>
            </a:r>
            <a:r>
              <a:rPr lang="en-US" dirty="0"/>
              <a:t> :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&amp;a);</a:t>
            </a:r>
          </a:p>
          <a:p>
            <a:pPr marL="0" indent="0">
              <a:buNone/>
            </a:pPr>
            <a:r>
              <a:rPr lang="en-US" dirty="0"/>
              <a:t>    for(b=a; b&gt;=1;b--){</a:t>
            </a:r>
          </a:p>
          <a:p>
            <a:pPr marL="0" indent="0">
              <a:buNone/>
            </a:pPr>
            <a:r>
              <a:rPr lang="en-US" dirty="0"/>
              <a:t>            for(c=b; c&gt;=1; c--){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("%d", c);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("\n", b);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07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0639-8F53-4D06-B6FC-71032936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C2F78-2F57-4994-AE8C-0D25B4A01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CETAK OUTPUT SEPERTI DIBAWAH INI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F82F6-681D-4A3B-975F-94A787D6B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23" t="16394" r="56154" b="64268"/>
          <a:stretch/>
        </p:blipFill>
        <p:spPr>
          <a:xfrm>
            <a:off x="838200" y="2369441"/>
            <a:ext cx="10633389" cy="32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29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C077-F98C-4759-B1DC-66ECA309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Jawaban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6A95-13E4-4501-B630-46B4D0FB0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023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a, b, </a:t>
            </a:r>
            <a:r>
              <a:rPr lang="en-US" dirty="0" err="1"/>
              <a:t>c,d</a:t>
            </a:r>
            <a:r>
              <a:rPr lang="en-US" dirty="0"/>
              <a:t>, e, f, g, h, </a:t>
            </a:r>
            <a:r>
              <a:rPr lang="en-US" dirty="0" err="1"/>
              <a:t>i</a:t>
            </a:r>
            <a:r>
              <a:rPr lang="en-US" dirty="0"/>
              <a:t>, j;</a:t>
            </a:r>
          </a:p>
          <a:p>
            <a:pPr marL="0" indent="0">
              <a:buNone/>
            </a:pPr>
            <a:r>
              <a:rPr lang="en-US" dirty="0"/>
              <a:t>    char </a:t>
            </a:r>
            <a:r>
              <a:rPr lang="en-US" dirty="0" err="1"/>
              <a:t>nim</a:t>
            </a:r>
            <a:r>
              <a:rPr lang="en-US" dirty="0"/>
              <a:t>[9];</a:t>
            </a:r>
          </a:p>
          <a:p>
            <a:pPr marL="0" indent="0">
              <a:buNone/>
            </a:pPr>
            <a:r>
              <a:rPr lang="en-US" dirty="0"/>
              <a:t>    char </a:t>
            </a:r>
            <a:r>
              <a:rPr lang="en-US" dirty="0" err="1"/>
              <a:t>nama</a:t>
            </a:r>
            <a:r>
              <a:rPr lang="en-US" dirty="0"/>
              <a:t>[50];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("Nama : ");</a:t>
            </a:r>
          </a:p>
          <a:p>
            <a:pPr marL="0" indent="0">
              <a:buNone/>
            </a:pPr>
            <a:r>
              <a:rPr lang="en-US" dirty="0"/>
              <a:t>    gets(</a:t>
            </a:r>
            <a:r>
              <a:rPr lang="en-US" dirty="0" err="1"/>
              <a:t>nama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("NIM  : ");</a:t>
            </a:r>
          </a:p>
          <a:p>
            <a:pPr marL="0" indent="0">
              <a:buNone/>
            </a:pPr>
            <a:r>
              <a:rPr lang="en-US" dirty="0"/>
              <a:t>    gets(</a:t>
            </a:r>
            <a:r>
              <a:rPr lang="en-US" dirty="0" err="1"/>
              <a:t>nim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Ayam</a:t>
            </a:r>
            <a:r>
              <a:rPr lang="en-US" dirty="0"/>
              <a:t> </a:t>
            </a:r>
            <a:r>
              <a:rPr lang="en-US" dirty="0" err="1"/>
              <a:t>turunlah</a:t>
            </a:r>
            <a:r>
              <a:rPr lang="en-US" dirty="0"/>
              <a:t>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 &amp;a);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D891D-D74A-4554-9D59-F1B9218A31E0}"/>
              </a:ext>
            </a:extLst>
          </p:cNvPr>
          <p:cNvSpPr txBox="1"/>
          <p:nvPr/>
        </p:nvSpPr>
        <p:spPr>
          <a:xfrm>
            <a:off x="5683348" y="2082018"/>
            <a:ext cx="55145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for(c=a-1;c&gt;=2;c--){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("Mati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tinggalah</a:t>
            </a:r>
            <a:r>
              <a:rPr lang="en-US" dirty="0"/>
              <a:t> %d\n", c);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("Mati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induknya</a:t>
            </a:r>
            <a:r>
              <a:rPr lang="en-US" dirty="0"/>
              <a:t>\n");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Lagu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%s </a:t>
            </a:r>
            <a:r>
              <a:rPr lang="en-US" dirty="0" err="1"/>
              <a:t>dengan</a:t>
            </a:r>
            <a:r>
              <a:rPr lang="en-US" dirty="0"/>
              <a:t> NIM %s\n",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nim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55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9C92-B3C9-4280-9F57-E6A79BD6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HOME!!!!</a:t>
            </a:r>
            <a:r>
              <a:rPr lang="id-ID" dirty="0"/>
              <a:t> (1)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C5059-43E3-4664-95EC-B47C479E2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" t="5303" r="63654" b="68624"/>
          <a:stretch/>
        </p:blipFill>
        <p:spPr>
          <a:xfrm>
            <a:off x="1041009" y="1641767"/>
            <a:ext cx="7510828" cy="3267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37D0B5-2AF1-41D9-8466-6EBC431CCFB6}"/>
              </a:ext>
            </a:extLst>
          </p:cNvPr>
          <p:cNvSpPr txBox="1"/>
          <p:nvPr/>
        </p:nvSpPr>
        <p:spPr>
          <a:xfrm>
            <a:off x="1041009" y="5570806"/>
            <a:ext cx="631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Bilangan</a:t>
            </a:r>
            <a:r>
              <a:rPr lang="en-US" sz="2800" dirty="0"/>
              <a:t> 10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inputan</a:t>
            </a:r>
            <a:r>
              <a:rPr lang="en-US" sz="2800" dirty="0"/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166934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8C7E-76D2-45F3-AF40-93E757CA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B3C1-ADEC-42D5-9CC0-AF671E82A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Pernyataan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dipakai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mengambil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keputusan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berdasarkan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suatu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kondisi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Jenis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 err="1">
                <a:solidFill>
                  <a:schemeClr val="tx1"/>
                </a:solidFill>
              </a:rPr>
              <a:t>jenisnya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1206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If</a:t>
            </a:r>
          </a:p>
          <a:p>
            <a:pPr marL="1206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If - Else</a:t>
            </a:r>
          </a:p>
          <a:p>
            <a:pPr marL="1206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Switch Case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7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04E3-F1FA-4687-A3AF-A4B24AA3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IF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F5312-D1DC-40FE-B07E-A0AC1D85F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76" t="46973" r="53731" b="38456"/>
          <a:stretch/>
        </p:blipFill>
        <p:spPr>
          <a:xfrm>
            <a:off x="838200" y="1825625"/>
            <a:ext cx="4723487" cy="13255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BE06E5-8FCE-4774-8FD9-C4CC4678254F}"/>
              </a:ext>
            </a:extLst>
          </p:cNvPr>
          <p:cNvCxnSpPr/>
          <p:nvPr/>
        </p:nvCxnSpPr>
        <p:spPr>
          <a:xfrm>
            <a:off x="5162843" y="1983545"/>
            <a:ext cx="2377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C9A6C5-DEA7-4A05-A633-BB26D5BFFEE6}"/>
              </a:ext>
            </a:extLst>
          </p:cNvPr>
          <p:cNvSpPr txBox="1"/>
          <p:nvPr/>
        </p:nvSpPr>
        <p:spPr>
          <a:xfrm>
            <a:off x="7680960" y="1477108"/>
            <a:ext cx="395302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favoritmu</a:t>
            </a:r>
            <a:r>
              <a:rPr lang="en-US" dirty="0"/>
              <a:t> (1-10) 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&amp;a);</a:t>
            </a:r>
          </a:p>
          <a:p>
            <a:r>
              <a:rPr lang="en-US" dirty="0"/>
              <a:t>    if(a&gt;=10){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\n");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9494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117B-F5C0-49BB-9C11-E76E942C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CF4A-EFDE-4DB0-8B23-42628F3AE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3E233-D814-46E0-9B0D-21B64A7E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2" t="52924" r="62962" b="32094"/>
          <a:stretch/>
        </p:blipFill>
        <p:spPr>
          <a:xfrm>
            <a:off x="112541" y="2293035"/>
            <a:ext cx="4234376" cy="194408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BC717C-E149-4BA9-9FA6-274A76F514B6}"/>
              </a:ext>
            </a:extLst>
          </p:cNvPr>
          <p:cNvCxnSpPr/>
          <p:nvPr/>
        </p:nvCxnSpPr>
        <p:spPr>
          <a:xfrm>
            <a:off x="4178105" y="3038622"/>
            <a:ext cx="24618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D67725-1549-4906-BC4F-285C2A689A10}"/>
              </a:ext>
            </a:extLst>
          </p:cNvPr>
          <p:cNvSpPr txBox="1"/>
          <p:nvPr/>
        </p:nvSpPr>
        <p:spPr>
          <a:xfrm>
            <a:off x="7005711" y="1690688"/>
            <a:ext cx="4348089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favoritmu</a:t>
            </a:r>
            <a:r>
              <a:rPr lang="en-US" dirty="0"/>
              <a:t> (1-10) 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&amp;a);</a:t>
            </a:r>
          </a:p>
          <a:p>
            <a:r>
              <a:rPr lang="en-US" dirty="0"/>
              <a:t>    if(a&gt;=10){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masukkan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\n");</a:t>
            </a:r>
          </a:p>
          <a:p>
            <a:r>
              <a:rPr lang="en-US" dirty="0"/>
              <a:t>    }else{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!");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3648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F424-01B0-4049-9857-FE886E43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Switch-Case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B368-F996-4B5E-8D47-9B0D829EA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BAED7-8EF9-413F-9551-85EBF45AC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16" t="28297" r="54077" b="33736"/>
          <a:stretch/>
        </p:blipFill>
        <p:spPr>
          <a:xfrm>
            <a:off x="731519" y="2363372"/>
            <a:ext cx="4515729" cy="388562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B16DAB-55ED-4C8C-B6F3-4A5B5556BC7E}"/>
              </a:ext>
            </a:extLst>
          </p:cNvPr>
          <p:cNvCxnSpPr/>
          <p:nvPr/>
        </p:nvCxnSpPr>
        <p:spPr>
          <a:xfrm>
            <a:off x="3882683" y="2771335"/>
            <a:ext cx="2546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4667A2-0DA7-4BCA-84DB-46B6E5A4F2C7}"/>
              </a:ext>
            </a:extLst>
          </p:cNvPr>
          <p:cNvSpPr txBox="1"/>
          <p:nvPr/>
        </p:nvSpPr>
        <p:spPr>
          <a:xfrm>
            <a:off x="6668086" y="663794"/>
            <a:ext cx="4234376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?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&amp;a);</a:t>
            </a:r>
          </a:p>
          <a:p>
            <a:r>
              <a:rPr lang="en-US" dirty="0"/>
              <a:t>    switch(a){</a:t>
            </a:r>
          </a:p>
          <a:p>
            <a:r>
              <a:rPr lang="en-US" dirty="0"/>
              <a:t>    case 1 :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Senin</a:t>
            </a:r>
            <a:r>
              <a:rPr lang="en-US" dirty="0"/>
              <a:t>");break;</a:t>
            </a:r>
          </a:p>
          <a:p>
            <a:r>
              <a:rPr lang="en-US" dirty="0"/>
              <a:t>    case 2 :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Selasa</a:t>
            </a:r>
            <a:r>
              <a:rPr lang="en-US" dirty="0"/>
              <a:t>");break;</a:t>
            </a:r>
          </a:p>
          <a:p>
            <a:r>
              <a:rPr lang="en-US" dirty="0"/>
              <a:t>    case 3 :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Ini</a:t>
            </a:r>
            <a:r>
              <a:rPr lang="en-US" dirty="0"/>
              <a:t> Rabu");break;</a:t>
            </a:r>
          </a:p>
          <a:p>
            <a:r>
              <a:rPr lang="en-US" dirty="0"/>
              <a:t>    case 4 :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Kamis</a:t>
            </a:r>
            <a:r>
              <a:rPr lang="en-US" dirty="0"/>
              <a:t>");break;</a:t>
            </a:r>
          </a:p>
          <a:p>
            <a:r>
              <a:rPr lang="en-US" dirty="0"/>
              <a:t>    default :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harinya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7797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5081-CE60-4CE4-9C1E-6FE932AD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9432-01FA-41CF-8467-5F61060D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Misalkan</a:t>
            </a:r>
            <a:r>
              <a:rPr lang="en-US" dirty="0"/>
              <a:t> user </a:t>
            </a:r>
            <a:r>
              <a:rPr lang="en-US" dirty="0" err="1"/>
              <a:t>menginputkan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6, </a:t>
            </a:r>
            <a:r>
              <a:rPr lang="en-US" dirty="0" err="1"/>
              <a:t>maka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65C5B-9EB6-4B92-B28F-1E6529F859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31" t="20704" r="55577" b="70677"/>
          <a:stretch/>
        </p:blipFill>
        <p:spPr>
          <a:xfrm>
            <a:off x="838200" y="2766218"/>
            <a:ext cx="880552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9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55EE3-87E1-4194-91F2-52081AF9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diletakkan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</a:t>
            </a:r>
            <a:r>
              <a:rPr lang="id-ID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</a:t>
            </a:r>
            <a:r>
              <a:rPr lang="id-ID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"main".</a:t>
            </a:r>
          </a:p>
          <a:p>
            <a:pPr>
              <a:lnSpc>
                <a:spcPct val="95000"/>
              </a:lnSpc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yg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(return-type)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"void".</a:t>
            </a:r>
          </a:p>
          <a:p>
            <a:pPr>
              <a:lnSpc>
                <a:spcPct val="95000"/>
              </a:lnSpc>
              <a:spcAft>
                <a:spcPts val="1425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Komentar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dibatasi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pasangan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/*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73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5C83-768A-4336-B8DB-FDC9F3EA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HOME!!!!</a:t>
            </a:r>
            <a:r>
              <a:rPr lang="id-ID" dirty="0"/>
              <a:t> (2)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F40FD0-331F-49E7-8435-8CC478A16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33" t="19794" r="47516" b="53373"/>
          <a:stretch/>
        </p:blipFill>
        <p:spPr>
          <a:xfrm>
            <a:off x="956603" y="1690688"/>
            <a:ext cx="9003996" cy="32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32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F351-1DDC-446A-8461-C62F524D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Di RUMAH / KOS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8EBD01-B745-4B05-89F6-CF93D41B8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34" t="13328" r="58785" b="23306"/>
          <a:stretch/>
        </p:blipFill>
        <p:spPr>
          <a:xfrm>
            <a:off x="838200" y="1448971"/>
            <a:ext cx="4853354" cy="492879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66051-5C7D-4EB9-8F69-7A63C3634A76}"/>
              </a:ext>
            </a:extLst>
          </p:cNvPr>
          <p:cNvCxnSpPr/>
          <p:nvPr/>
        </p:nvCxnSpPr>
        <p:spPr>
          <a:xfrm>
            <a:off x="5317588" y="1941342"/>
            <a:ext cx="17865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2AE7286-090E-40DC-8B80-944A3936D91F}"/>
              </a:ext>
            </a:extLst>
          </p:cNvPr>
          <p:cNvSpPr txBox="1"/>
          <p:nvPr/>
        </p:nvSpPr>
        <p:spPr>
          <a:xfrm>
            <a:off x="7364437" y="393262"/>
            <a:ext cx="34184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Nama </a:t>
            </a:r>
            <a:r>
              <a:rPr lang="en-US" dirty="0" err="1"/>
              <a:t>dan</a:t>
            </a:r>
            <a:r>
              <a:rPr lang="en-US" dirty="0"/>
              <a:t> NIM </a:t>
            </a:r>
            <a:r>
              <a:rPr lang="en-US" dirty="0" err="1"/>
              <a:t>dituliskan</a:t>
            </a:r>
            <a:r>
              <a:rPr lang="en-US" dirty="0"/>
              <a:t>     </a:t>
            </a:r>
            <a:r>
              <a:rPr lang="en-US" dirty="0" err="1"/>
              <a:t>langsung</a:t>
            </a:r>
            <a:r>
              <a:rPr lang="en-US" dirty="0"/>
              <a:t> di coding,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inputan</a:t>
            </a:r>
            <a:r>
              <a:rPr lang="en-US" dirty="0"/>
              <a:t>.</a:t>
            </a:r>
          </a:p>
          <a:p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mengulang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nomer</a:t>
            </a:r>
            <a:r>
              <a:rPr lang="en-US" dirty="0"/>
              <a:t> 3</a:t>
            </a:r>
          </a:p>
          <a:p>
            <a:r>
              <a:rPr lang="en-US" dirty="0" err="1"/>
              <a:t>Ketika</a:t>
            </a:r>
            <a:r>
              <a:rPr lang="en-US" dirty="0"/>
              <a:t> kalian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3,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text ‘ANDA KELUAR’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program</a:t>
            </a:r>
          </a:p>
          <a:p>
            <a:r>
              <a:rPr lang="en-US" dirty="0" err="1"/>
              <a:t>Ketika</a:t>
            </a:r>
            <a:r>
              <a:rPr lang="en-US" dirty="0"/>
              <a:t> kalian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text ‘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’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lagi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FB73A0-8C3D-4B22-88D1-DFE91FA67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58" t="22550" r="56384" b="36404"/>
          <a:stretch/>
        </p:blipFill>
        <p:spPr>
          <a:xfrm>
            <a:off x="6500448" y="3868418"/>
            <a:ext cx="3908474" cy="281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78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BC6B-5A13-4EFE-8A7E-6DAA746A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2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E9754-6C6C-424E-8190-91C994043D15}"/>
              </a:ext>
            </a:extLst>
          </p:cNvPr>
          <p:cNvSpPr txBox="1"/>
          <p:nvPr/>
        </p:nvSpPr>
        <p:spPr>
          <a:xfrm>
            <a:off x="8044069" y="2039994"/>
            <a:ext cx="3180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Header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BC09B1-AA84-4924-8E1F-EBBC49794A71}"/>
              </a:ext>
            </a:extLst>
          </p:cNvPr>
          <p:cNvSpPr txBox="1"/>
          <p:nvPr/>
        </p:nvSpPr>
        <p:spPr>
          <a:xfrm>
            <a:off x="8719931" y="2598784"/>
            <a:ext cx="2941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/>
              <a:t>Fungsi</a:t>
            </a:r>
            <a:r>
              <a:rPr lang="en-US" sz="3000" dirty="0"/>
              <a:t> Main()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B5183-8AC0-4AA7-87BC-B6FEE84AD81B}"/>
              </a:ext>
            </a:extLst>
          </p:cNvPr>
          <p:cNvSpPr txBox="1"/>
          <p:nvPr/>
        </p:nvSpPr>
        <p:spPr>
          <a:xfrm>
            <a:off x="8110331" y="3424049"/>
            <a:ext cx="2650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Menuliskan</a:t>
            </a:r>
            <a:r>
              <a:rPr lang="en-US" sz="2800" dirty="0"/>
              <a:t> </a:t>
            </a:r>
            <a:r>
              <a:rPr lang="en-US" sz="2800" dirty="0" err="1"/>
              <a:t>Pesan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Layar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AD47C4-E19A-4905-B74B-B01EB28C75A3}"/>
              </a:ext>
            </a:extLst>
          </p:cNvPr>
          <p:cNvSpPr txBox="1"/>
          <p:nvPr/>
        </p:nvSpPr>
        <p:spPr>
          <a:xfrm>
            <a:off x="1431235" y="5088835"/>
            <a:ext cx="9329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   : </a:t>
            </a:r>
            <a:r>
              <a:rPr lang="en-US" altLang="en-US" dirty="0"/>
              <a:t>Header yang </a:t>
            </a:r>
            <a:r>
              <a:rPr lang="en-US" altLang="en-US" dirty="0" err="1"/>
              <a:t>berfungsi</a:t>
            </a:r>
            <a:r>
              <a:rPr lang="en-US" altLang="en-US" dirty="0"/>
              <a:t> </a:t>
            </a:r>
            <a:r>
              <a:rPr lang="en-US" altLang="en-US" dirty="0" err="1"/>
              <a:t>mengimport</a:t>
            </a:r>
            <a:r>
              <a:rPr lang="en-US" altLang="en-US" dirty="0"/>
              <a:t> library </a:t>
            </a:r>
            <a:r>
              <a:rPr lang="en-US" altLang="en-US" dirty="0" err="1"/>
              <a:t>stdio</a:t>
            </a:r>
            <a:r>
              <a:rPr lang="en-US" altLang="en-US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Void		      :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Printf</a:t>
            </a:r>
            <a:r>
              <a:rPr lang="en-US" dirty="0"/>
              <a:t>(“…”)	      :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(print)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.		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152A4EA-A6EF-45D9-B207-F094739CC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17" t="16022" r="50978" b="59883"/>
          <a:stretch/>
        </p:blipFill>
        <p:spPr>
          <a:xfrm>
            <a:off x="945017" y="1618773"/>
            <a:ext cx="6273306" cy="251402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95B3A0-D7CD-45D6-9D12-EB24A57ED34B}"/>
              </a:ext>
            </a:extLst>
          </p:cNvPr>
          <p:cNvCxnSpPr>
            <a:cxnSpLocks/>
          </p:cNvCxnSpPr>
          <p:nvPr/>
        </p:nvCxnSpPr>
        <p:spPr>
          <a:xfrm>
            <a:off x="4359965" y="2160104"/>
            <a:ext cx="3684104" cy="1523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3FC235-D48C-4B9D-B129-02327D4A5E7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564835" y="2815663"/>
            <a:ext cx="5155096" cy="601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F24E0C-AA17-4D04-92F1-B7898B84022D}"/>
              </a:ext>
            </a:extLst>
          </p:cNvPr>
          <p:cNvCxnSpPr>
            <a:cxnSpLocks/>
          </p:cNvCxnSpPr>
          <p:nvPr/>
        </p:nvCxnSpPr>
        <p:spPr>
          <a:xfrm>
            <a:off x="7063409" y="3289493"/>
            <a:ext cx="980660" cy="4735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05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88F3-BF63-49C4-B557-742529E1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Identifier,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Konstanta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3475-4C67-495A-A130-C0CA79700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Format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mendeklarasikan</a:t>
            </a:r>
            <a:r>
              <a:rPr lang="en-US" altLang="en-US" dirty="0"/>
              <a:t> </a:t>
            </a:r>
            <a:r>
              <a:rPr lang="en-US" altLang="en-US" dirty="0" err="1"/>
              <a:t>variabel</a:t>
            </a:r>
            <a:r>
              <a:rPr lang="en-US" altLang="en-US" dirty="0"/>
              <a:t>: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b="1" dirty="0" err="1"/>
              <a:t>tipe_data</a:t>
            </a:r>
            <a:r>
              <a:rPr lang="en-US" altLang="en-US" sz="2000" b="1" dirty="0"/>
              <a:t> </a:t>
            </a:r>
            <a:r>
              <a:rPr lang="en-US" altLang="en-US" sz="2000" dirty="0" err="1"/>
              <a:t>nama_variabel</a:t>
            </a:r>
            <a:r>
              <a:rPr lang="en-US" altLang="en-US" sz="2000" dirty="0"/>
              <a:t>;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b="1" dirty="0" err="1"/>
              <a:t>tipe_data</a:t>
            </a:r>
            <a:r>
              <a:rPr lang="en-US" altLang="en-US" sz="2000" b="1" dirty="0"/>
              <a:t> </a:t>
            </a:r>
            <a:r>
              <a:rPr lang="en-US" altLang="en-US" sz="2000" dirty="0" err="1"/>
              <a:t>nama_variabel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nilai_variabel</a:t>
            </a:r>
            <a:r>
              <a:rPr lang="en-US" altLang="en-US" sz="2000" dirty="0"/>
              <a:t>;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err="1"/>
              <a:t>Contoh</a:t>
            </a:r>
            <a:endParaRPr lang="en-US" altLang="en-US" dirty="0"/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err="1"/>
              <a:t>int</a:t>
            </a:r>
            <a:r>
              <a:rPr lang="en-US" altLang="en-US" sz="2000" dirty="0"/>
              <a:t> a;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err="1"/>
              <a:t>int</a:t>
            </a:r>
            <a:r>
              <a:rPr lang="en-US" altLang="en-US" sz="2000" dirty="0"/>
              <a:t> x, y, z;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err="1"/>
              <a:t>int</a:t>
            </a:r>
            <a:r>
              <a:rPr lang="en-US" altLang="en-US" sz="2000" dirty="0"/>
              <a:t> b = 8;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Format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mendeklarasikan</a:t>
            </a:r>
            <a:r>
              <a:rPr lang="en-US" altLang="en-US" dirty="0"/>
              <a:t> </a:t>
            </a:r>
            <a:r>
              <a:rPr lang="en-US" altLang="en-US" dirty="0" err="1"/>
              <a:t>konstanta</a:t>
            </a:r>
            <a:r>
              <a:rPr lang="en-US" altLang="en-US" dirty="0"/>
              <a:t> :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b="1" dirty="0"/>
              <a:t>#define</a:t>
            </a:r>
            <a:r>
              <a:rPr lang="en-US" altLang="en-US" dirty="0"/>
              <a:t> </a:t>
            </a:r>
            <a:r>
              <a:rPr lang="en-US" altLang="en-US" dirty="0" err="1"/>
              <a:t>nama_konstanta</a:t>
            </a:r>
            <a:r>
              <a:rPr lang="en-US" altLang="en-US" dirty="0"/>
              <a:t> </a:t>
            </a:r>
            <a:r>
              <a:rPr lang="en-US" altLang="en-US" dirty="0" err="1"/>
              <a:t>nilai_konstanta</a:t>
            </a:r>
            <a:r>
              <a:rPr lang="en-US" altLang="en-US" dirty="0"/>
              <a:t>;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b="1" dirty="0" err="1"/>
              <a:t>const</a:t>
            </a:r>
            <a:r>
              <a:rPr lang="en-US" altLang="en-US" dirty="0"/>
              <a:t> </a:t>
            </a:r>
            <a:r>
              <a:rPr lang="en-US" altLang="en-US" dirty="0" err="1"/>
              <a:t>tipe_data</a:t>
            </a:r>
            <a:r>
              <a:rPr lang="en-US" altLang="en-US" dirty="0"/>
              <a:t> </a:t>
            </a:r>
            <a:r>
              <a:rPr lang="en-US" altLang="en-US" dirty="0" err="1"/>
              <a:t>nama_konstanya</a:t>
            </a:r>
            <a:r>
              <a:rPr lang="en-US" altLang="en-US" dirty="0"/>
              <a:t> = </a:t>
            </a:r>
            <a:r>
              <a:rPr lang="en-US" altLang="en-US" dirty="0" err="1"/>
              <a:t>nilai_konstanta</a:t>
            </a:r>
            <a:r>
              <a:rPr lang="en-US" altLang="en-US" dirty="0"/>
              <a:t>;</a:t>
            </a:r>
          </a:p>
          <a:p>
            <a:pPr marL="431800" indent="-323850">
              <a:buSzPct val="45000"/>
              <a:buFont typeface="Wingdings" panose="05000000000000000000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err="1"/>
              <a:t>Contoh</a:t>
            </a:r>
            <a:r>
              <a:rPr lang="en-US" altLang="en-US" dirty="0"/>
              <a:t>: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#define phi 3.14;</a:t>
            </a:r>
          </a:p>
          <a:p>
            <a:pPr marL="863600" lvl="1" indent="-323850">
              <a:buSzPct val="75000"/>
              <a:buFont typeface="Symbol" panose="05050102010706020507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err="1"/>
              <a:t>const</a:t>
            </a:r>
            <a:r>
              <a:rPr lang="en-US" altLang="en-US" dirty="0"/>
              <a:t> float phi = 3.14;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3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2333-9320-4134-9E31-994F4E4C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Bahasa C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0F8211-BB57-4CE0-84CF-0508EE1B09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37" y="1561514"/>
            <a:ext cx="11135926" cy="444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25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2540-803F-4BC5-851C-155D8F7F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Perhitungan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F20F1F-28F7-4001-BF66-13118A835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494" t="24643" r="30248" b="6495"/>
          <a:stretch/>
        </p:blipFill>
        <p:spPr>
          <a:xfrm>
            <a:off x="633046" y="1274234"/>
            <a:ext cx="7680959" cy="558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8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82C8-ABC6-4486-9B31-A97A1255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THIS…..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D0FA95-7639-45F3-A7E8-194A536DE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222" t="16238" r="51696" b="47553"/>
          <a:stretch/>
        </p:blipFill>
        <p:spPr>
          <a:xfrm>
            <a:off x="838200" y="1690688"/>
            <a:ext cx="6428935" cy="3956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1735E1-93C6-4083-80E7-B037126F8EEB}"/>
              </a:ext>
            </a:extLst>
          </p:cNvPr>
          <p:cNvSpPr txBox="1"/>
          <p:nvPr/>
        </p:nvSpPr>
        <p:spPr>
          <a:xfrm>
            <a:off x="7695028" y="1997612"/>
            <a:ext cx="309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OUTPUT?</a:t>
            </a:r>
          </a:p>
        </p:txBody>
      </p:sp>
    </p:spTree>
    <p:extLst>
      <p:ext uri="{BB962C8B-B14F-4D97-AF65-F5344CB8AC3E}">
        <p14:creationId xmlns:p14="http://schemas.microsoft.com/office/powerpoint/2010/main" val="266569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6329-F454-470F-9877-464BE80F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644E7-D20A-48FB-8620-40E7D62A6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133" t="13651" r="52969" b="55886"/>
          <a:stretch/>
        </p:blipFill>
        <p:spPr>
          <a:xfrm>
            <a:off x="838200" y="1628335"/>
            <a:ext cx="8178978" cy="360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3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1125</Words>
  <Application>Microsoft Office PowerPoint</Application>
  <PresentationFormat>Widescreen</PresentationFormat>
  <Paragraphs>233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Microsoft YaHei</vt:lpstr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Repetition &amp; Choice</vt:lpstr>
      <vt:lpstr>Struktur Bahasa C</vt:lpstr>
      <vt:lpstr>PowerPoint Presentation</vt:lpstr>
      <vt:lpstr>Contoh Sederhana</vt:lpstr>
      <vt:lpstr>Identifier, Variabel, dan Konstanta</vt:lpstr>
      <vt:lpstr>Tipe Data Bahasa C</vt:lpstr>
      <vt:lpstr>Operator Perhitungan </vt:lpstr>
      <vt:lpstr>TRY THIS…..</vt:lpstr>
      <vt:lpstr>OUTPUT</vt:lpstr>
      <vt:lpstr>Repetition</vt:lpstr>
      <vt:lpstr>Bagaimana kalau…</vt:lpstr>
      <vt:lpstr>Pengulangan atau Looping</vt:lpstr>
      <vt:lpstr>Struktur Perulangan “WHILE”</vt:lpstr>
      <vt:lpstr>Contoh Perulangan </vt:lpstr>
      <vt:lpstr>Struktur Perulangan “DO-WHILE”</vt:lpstr>
      <vt:lpstr>Contoh Perulangan </vt:lpstr>
      <vt:lpstr>Perulangan “For”</vt:lpstr>
      <vt:lpstr>Contoh Perulangan</vt:lpstr>
      <vt:lpstr>OUTPUT</vt:lpstr>
      <vt:lpstr>Latihan</vt:lpstr>
      <vt:lpstr>Jawaban</vt:lpstr>
      <vt:lpstr>Latihan</vt:lpstr>
      <vt:lpstr>Jawaban</vt:lpstr>
      <vt:lpstr>TAKE HOME!!!! (1)</vt:lpstr>
      <vt:lpstr>CHOICE</vt:lpstr>
      <vt:lpstr>Struktur IF</vt:lpstr>
      <vt:lpstr>Struktur IF-ELSE</vt:lpstr>
      <vt:lpstr>Struktur Switch-Case</vt:lpstr>
      <vt:lpstr>OUTPUT</vt:lpstr>
      <vt:lpstr>TAKE HOME!!!! (2)</vt:lpstr>
      <vt:lpstr>Latihan Di RUMAH / KOS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&amp; Choice</dc:title>
  <dc:creator>vio</dc:creator>
  <cp:lastModifiedBy>RayzeR Raynaldo</cp:lastModifiedBy>
  <cp:revision>25</cp:revision>
  <dcterms:created xsi:type="dcterms:W3CDTF">2018-01-16T15:27:19Z</dcterms:created>
  <dcterms:modified xsi:type="dcterms:W3CDTF">2018-01-22T11:18:31Z</dcterms:modified>
</cp:coreProperties>
</file>