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58" r:id="rId4"/>
    <p:sldId id="262" r:id="rId5"/>
    <p:sldId id="263" r:id="rId6"/>
    <p:sldId id="264" r:id="rId7"/>
    <p:sldId id="275" r:id="rId8"/>
    <p:sldId id="276" r:id="rId9"/>
    <p:sldId id="277" r:id="rId10"/>
    <p:sldId id="279" r:id="rId11"/>
    <p:sldId id="304" r:id="rId12"/>
    <p:sldId id="280" r:id="rId13"/>
    <p:sldId id="281" r:id="rId14"/>
    <p:sldId id="305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79B38-F8EF-4381-9761-7D983F4F0219}" type="datetimeFigureOut">
              <a:rPr lang="en-US" smtClean="0"/>
              <a:t>04-Feb-18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0DFFD-8DA7-43C0-A3AC-DCA7E2ADD6C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79B38-F8EF-4381-9761-7D983F4F0219}" type="datetimeFigureOut">
              <a:rPr lang="en-US" smtClean="0"/>
              <a:t>04-Feb-18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0DFFD-8DA7-43C0-A3AC-DCA7E2ADD6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79B38-F8EF-4381-9761-7D983F4F0219}" type="datetimeFigureOut">
              <a:rPr lang="en-US" smtClean="0"/>
              <a:t>04-Feb-18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0DFFD-8DA7-43C0-A3AC-DCA7E2ADD6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79B38-F8EF-4381-9761-7D983F4F0219}" type="datetimeFigureOut">
              <a:rPr lang="en-US" smtClean="0"/>
              <a:t>04-Feb-18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0DFFD-8DA7-43C0-A3AC-DCA7E2ADD6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79B38-F8EF-4381-9761-7D983F4F0219}" type="datetimeFigureOut">
              <a:rPr lang="en-US" smtClean="0"/>
              <a:t>04-Feb-18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0DFFD-8DA7-43C0-A3AC-DCA7E2ADD6C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79B38-F8EF-4381-9761-7D983F4F0219}" type="datetimeFigureOut">
              <a:rPr lang="en-US" smtClean="0"/>
              <a:t>04-Feb-18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0DFFD-8DA7-43C0-A3AC-DCA7E2ADD6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79B38-F8EF-4381-9761-7D983F4F0219}" type="datetimeFigureOut">
              <a:rPr lang="en-US" smtClean="0"/>
              <a:t>04-Feb-18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0DFFD-8DA7-43C0-A3AC-DCA7E2ADD6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79B38-F8EF-4381-9761-7D983F4F0219}" type="datetimeFigureOut">
              <a:rPr lang="en-US" smtClean="0"/>
              <a:t>04-Feb-18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20DFFD-8DA7-43C0-A3AC-DCA7E2ADD6C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79B38-F8EF-4381-9761-7D983F4F0219}" type="datetimeFigureOut">
              <a:rPr lang="en-US" smtClean="0"/>
              <a:t>04-Feb-18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0DFFD-8DA7-43C0-A3AC-DCA7E2ADD6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79B38-F8EF-4381-9761-7D983F4F0219}" type="datetimeFigureOut">
              <a:rPr lang="en-US" smtClean="0"/>
              <a:t>04-Feb-18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7220DFFD-8DA7-43C0-A3AC-DCA7E2ADD6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EC279B38-F8EF-4381-9761-7D983F4F0219}" type="datetimeFigureOut">
              <a:rPr lang="en-US" smtClean="0"/>
              <a:t>04-Feb-18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0DFFD-8DA7-43C0-A3AC-DCA7E2ADD6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C279B38-F8EF-4381-9761-7D983F4F0219}" type="datetimeFigureOut">
              <a:rPr lang="en-US" smtClean="0"/>
              <a:t>04-Feb-18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220DFFD-8DA7-43C0-A3AC-DCA7E2ADD6C2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1925" y="1063625"/>
            <a:ext cx="7407275" cy="114617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b="1" dirty="0">
                <a:solidFill>
                  <a:schemeClr val="tx2">
                    <a:satMod val="130000"/>
                  </a:schemeClr>
                </a:solidFill>
              </a:rPr>
              <a:t>Intro to Java &amp; IDE </a:t>
            </a:r>
            <a:r>
              <a:rPr lang="en-US" sz="4000" b="1" dirty="0" err="1">
                <a:solidFill>
                  <a:schemeClr val="tx2">
                    <a:satMod val="130000"/>
                  </a:schemeClr>
                </a:solidFill>
              </a:rPr>
              <a:t>Netbeans</a:t>
            </a:r>
            <a:endParaRPr lang="en-US" sz="4000" b="1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1925" y="3276600"/>
            <a:ext cx="7407275" cy="1752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Berorientasi</a:t>
            </a:r>
            <a:r>
              <a:rPr lang="en-US" dirty="0"/>
              <a:t> </a:t>
            </a:r>
            <a:r>
              <a:rPr lang="en-US" dirty="0" err="1"/>
              <a:t>Obyek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>
                <a:solidFill>
                  <a:schemeClr val="tx2">
                    <a:satMod val="130000"/>
                  </a:schemeClr>
                </a:solidFill>
              </a:rPr>
              <a:t>Struktur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 Program Java (4)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1219200" y="1447800"/>
            <a:ext cx="7715250" cy="4800600"/>
          </a:xfrm>
        </p:spPr>
        <p:txBody>
          <a:bodyPr/>
          <a:lstStyle/>
          <a:p>
            <a:pPr eaLnBrk="1" hangingPunct="1"/>
            <a:r>
              <a:rPr lang="en-US"/>
              <a:t>Case Sensitive</a:t>
            </a:r>
          </a:p>
          <a:p>
            <a:pPr eaLnBrk="1" hangingPunct="1"/>
            <a:r>
              <a:rPr lang="en-US"/>
              <a:t>Comment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/>
              <a:t>	</a:t>
            </a:r>
            <a:r>
              <a:rPr lang="en-US">
                <a:sym typeface="Wingdings" pitchFamily="2" charset="2"/>
              </a:rPr>
              <a:t>//	untuk satu baris kode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>
                <a:sym typeface="Wingdings" pitchFamily="2" charset="2"/>
              </a:rPr>
              <a:t>	/* ….  */	   bisa untuk beberapa baris kode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>
                <a:solidFill>
                  <a:schemeClr val="tx2">
                    <a:satMod val="130000"/>
                  </a:schemeClr>
                </a:solidFill>
              </a:rPr>
              <a:t>Struktur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 Program Java (5)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Reserved Word</a:t>
            </a:r>
          </a:p>
        </p:txBody>
      </p:sp>
      <p:pic>
        <p:nvPicPr>
          <p:cNvPr id="2867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6350" y="2209800"/>
            <a:ext cx="748665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err="1"/>
              <a:t>Jenis-jenis</a:t>
            </a:r>
            <a:r>
              <a:rPr lang="en-US" sz="2800" dirty="0"/>
              <a:t> Loop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Bahasa</a:t>
            </a:r>
            <a:r>
              <a:rPr lang="en-US" sz="2800" dirty="0"/>
              <a:t> Java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en-US" b="1"/>
              <a:t>for Loop</a:t>
            </a:r>
          </a:p>
          <a:p>
            <a:pPr eaLnBrk="1" hangingPunct="1"/>
            <a:r>
              <a:rPr lang="en-US" altLang="en-US" b="1"/>
              <a:t>while Loop</a:t>
            </a:r>
          </a:p>
          <a:p>
            <a:pPr eaLnBrk="1" hangingPunct="1"/>
            <a:r>
              <a:rPr lang="en-US" altLang="en-US" b="1"/>
              <a:t>do while Loop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/>
              <a:t>for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eaLnBrk="1" hangingPunct="1"/>
            <a:r>
              <a:rPr lang="en-US" altLang="en-US" dirty="0"/>
              <a:t>Format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/>
              <a:t>	</a:t>
            </a:r>
            <a:r>
              <a:rPr lang="en-US" altLang="en-US" sz="2000" b="1" dirty="0">
                <a:latin typeface="Courier New" pitchFamily="49" charset="0"/>
              </a:rPr>
              <a:t>for (</a:t>
            </a:r>
            <a:r>
              <a:rPr lang="en-US" altLang="en-US" sz="2000" b="1" dirty="0" err="1">
                <a:latin typeface="Courier New" pitchFamily="49" charset="0"/>
              </a:rPr>
              <a:t>inisialisasi</a:t>
            </a:r>
            <a:r>
              <a:rPr lang="en-US" altLang="en-US" sz="2000" b="1" dirty="0">
                <a:latin typeface="Courier New" pitchFamily="49" charset="0"/>
              </a:rPr>
              <a:t>; </a:t>
            </a:r>
            <a:r>
              <a:rPr lang="en-US" altLang="en-US" sz="2000" b="1" dirty="0" err="1">
                <a:latin typeface="Courier New" pitchFamily="49" charset="0"/>
              </a:rPr>
              <a:t>kondisi</a:t>
            </a:r>
            <a:r>
              <a:rPr lang="en-US" altLang="en-US" sz="2000" b="1" dirty="0">
                <a:latin typeface="Courier New" pitchFamily="49" charset="0"/>
              </a:rPr>
              <a:t>; increment/decrement){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dirty="0">
                <a:latin typeface="Courier New" pitchFamily="49" charset="0"/>
              </a:rPr>
              <a:t>		statement;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en-US" dirty="0"/>
              <a:t>	}</a:t>
            </a:r>
          </a:p>
          <a:p>
            <a:pPr eaLnBrk="1" hangingPunct="1"/>
            <a:r>
              <a:rPr lang="en-US" altLang="en-US" dirty="0" err="1"/>
              <a:t>Contoh</a:t>
            </a:r>
            <a:r>
              <a:rPr lang="en-US" altLang="en-US" dirty="0"/>
              <a:t>: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219200" y="4114800"/>
            <a:ext cx="28194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14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printf</a:t>
            </a:r>
            <a:r>
              <a:rPr lang="en-US" sz="140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(“It is fun!”);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14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printf</a:t>
            </a:r>
            <a:r>
              <a:rPr lang="en-US" sz="140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(“It is fun!”);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14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printf</a:t>
            </a:r>
            <a:r>
              <a:rPr lang="en-US" sz="140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(“It is fun!”);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14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printf</a:t>
            </a:r>
            <a:r>
              <a:rPr lang="en-US" sz="140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(“It is fun!”);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14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printf</a:t>
            </a:r>
            <a:r>
              <a:rPr lang="en-US" sz="140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(“It is fun!”);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14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printf</a:t>
            </a:r>
            <a:r>
              <a:rPr lang="en-US" sz="140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(“It is fun!”);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14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printf</a:t>
            </a:r>
            <a:r>
              <a:rPr lang="en-US" sz="140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(“It is fun!”);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14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printf</a:t>
            </a:r>
            <a:r>
              <a:rPr lang="en-US" sz="140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(“It is fun!”);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14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printf</a:t>
            </a:r>
            <a:r>
              <a:rPr lang="en-US" sz="140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(“It is fun!”);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14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printf</a:t>
            </a:r>
            <a:r>
              <a:rPr lang="en-US" sz="140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(“It is fun!”);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endParaRPr lang="en-US" sz="1400" dirty="0"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endParaRPr lang="en-US" sz="1400" noProof="1"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  <p:sp>
        <p:nvSpPr>
          <p:cNvPr id="12293" name="AutoShape 7"/>
          <p:cNvSpPr>
            <a:spLocks noChangeArrowheads="1"/>
          </p:cNvSpPr>
          <p:nvPr/>
        </p:nvSpPr>
        <p:spPr bwMode="auto">
          <a:xfrm>
            <a:off x="4343400" y="3962400"/>
            <a:ext cx="4648200" cy="1905000"/>
          </a:xfrm>
          <a:prstGeom prst="irregularSeal1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648200" y="4343400"/>
            <a:ext cx="40386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16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for (</a:t>
            </a:r>
            <a:r>
              <a:rPr lang="en-US" sz="1600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int</a:t>
            </a:r>
            <a:r>
              <a:rPr lang="en-US" sz="16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n=0; n&lt;10; n++) {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16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	</a:t>
            </a:r>
            <a:r>
              <a:rPr lang="en-US" sz="1600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System.out.println</a:t>
            </a:r>
            <a:r>
              <a:rPr lang="en-US" sz="16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(“It is fun!”);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16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}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endParaRPr lang="en-US" sz="1600" b="1" dirty="0"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endParaRPr lang="en-US" sz="1600" b="1" noProof="1"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962400" y="4876800"/>
            <a:ext cx="457200" cy="22860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For_each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/>
              <a:t>Jenis</a:t>
            </a:r>
            <a:r>
              <a:rPr lang="en-US" dirty="0"/>
              <a:t> for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data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array </a:t>
            </a:r>
            <a:r>
              <a:rPr lang="en-US" dirty="0" err="1"/>
              <a:t>tertentu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 err="1"/>
              <a:t>Contoh</a:t>
            </a:r>
            <a:r>
              <a:rPr lang="en-US" dirty="0"/>
              <a:t> :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[] array = {1,2,3,4,5};</a:t>
            </a:r>
          </a:p>
          <a:p>
            <a:pPr>
              <a:buNone/>
            </a:pPr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x : array){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System.out.println</a:t>
            </a:r>
            <a:r>
              <a:rPr lang="en-US" dirty="0"/>
              <a:t>(x);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/>
              <a:t>while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en-US"/>
              <a:t>Format: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/>
              <a:t>	</a:t>
            </a:r>
            <a:r>
              <a:rPr lang="en-US" altLang="en-US" sz="2000" b="1">
                <a:latin typeface="Courier New" pitchFamily="49" charset="0"/>
              </a:rPr>
              <a:t>while (boolean expression){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>
                <a:latin typeface="Courier New" pitchFamily="49" charset="0"/>
              </a:rPr>
              <a:t>		statement;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en-US"/>
              <a:t>	}</a:t>
            </a:r>
          </a:p>
          <a:p>
            <a:pPr eaLnBrk="1" hangingPunct="1">
              <a:buFont typeface="Wingdings 2" pitchFamily="18" charset="2"/>
              <a:buNone/>
            </a:pPr>
            <a:endParaRPr lang="en-US" altLang="en-US"/>
          </a:p>
          <a:p>
            <a:pPr eaLnBrk="1" hangingPunct="1"/>
            <a:r>
              <a:rPr lang="en-US" altLang="en-US"/>
              <a:t>Contoh: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/>
              <a:t>	</a:t>
            </a:r>
            <a:r>
              <a:rPr lang="en-US" altLang="en-US" sz="2000" b="1">
                <a:latin typeface="Courier New" pitchFamily="49" charset="0"/>
              </a:rPr>
              <a:t>while (n&lt;10)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>
                <a:latin typeface="Courier New" pitchFamily="49" charset="0"/>
              </a:rPr>
              <a:t>			printf(“It is fun!\n”);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noProof="1">
                <a:latin typeface="Courier New" pitchFamily="49" charset="0"/>
              </a:rPr>
              <a:t>	}</a:t>
            </a:r>
          </a:p>
          <a:p>
            <a:pPr eaLnBrk="1" hangingPunct="1">
              <a:buFont typeface="Wingdings 2" pitchFamily="18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/>
              <a:t>do while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en-US" b="1"/>
              <a:t>Format: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/>
              <a:t>	</a:t>
            </a:r>
            <a:r>
              <a:rPr lang="en-US" altLang="en-US" sz="2000" b="1"/>
              <a:t>do {</a:t>
            </a:r>
            <a:endParaRPr lang="en-US" altLang="en-US" sz="2000" b="1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b="1">
                <a:latin typeface="Courier New" pitchFamily="49" charset="0"/>
              </a:rPr>
              <a:t>		statement;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b="1">
                <a:latin typeface="Courier New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b="1">
                <a:latin typeface="Courier New" pitchFamily="49" charset="0"/>
              </a:rPr>
              <a:t>	while (boolean expression);</a:t>
            </a:r>
          </a:p>
          <a:p>
            <a:pPr eaLnBrk="1" hangingPunct="1">
              <a:buFont typeface="Wingdings 2" pitchFamily="18" charset="2"/>
              <a:buNone/>
            </a:pPr>
            <a:endParaRPr lang="en-US" altLang="en-US"/>
          </a:p>
          <a:p>
            <a:pPr eaLnBrk="1" hangingPunct="1"/>
            <a:r>
              <a:rPr lang="en-US" altLang="en-US" b="1"/>
              <a:t>Contoh: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/>
              <a:t>	</a:t>
            </a:r>
            <a:r>
              <a:rPr lang="en-US" altLang="en-US" sz="2000" b="1">
                <a:latin typeface="Courier New" pitchFamily="49" charset="0"/>
              </a:rPr>
              <a:t>do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b="1">
                <a:latin typeface="Courier New" pitchFamily="49" charset="0"/>
              </a:rPr>
              <a:t>		printf(“It is fun!\n”);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b="1">
                <a:latin typeface="Courier New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b="1">
                <a:latin typeface="Courier New" pitchFamily="49" charset="0"/>
              </a:rPr>
              <a:t>	while (n&lt;10);</a:t>
            </a:r>
            <a:endParaRPr lang="en-US" altLang="en-US" sz="2000" b="1" noProof="1">
              <a:latin typeface="Courier New" pitchFamily="49" charset="0"/>
            </a:endParaRPr>
          </a:p>
          <a:p>
            <a:pPr eaLnBrk="1" hangingPunct="1">
              <a:buFont typeface="Wingdings 2" pitchFamily="18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err="1"/>
              <a:t>Percabangan</a:t>
            </a:r>
            <a:endParaRPr lang="en-US" sz="2800" dirty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sq-AL" altLang="en-US" b="1"/>
              <a:t>Pernyataan yang dipakai untuk mengambil keputusan berdasarkan suatu kondisi. Bentuk pernyataan ini ada dua macam </a:t>
            </a:r>
            <a:r>
              <a:rPr lang="en-US" altLang="en-US" b="1"/>
              <a:t>:</a:t>
            </a:r>
          </a:p>
          <a:p>
            <a:pPr lvl="1" eaLnBrk="1" hangingPunct="1"/>
            <a:r>
              <a:rPr lang="en-US" altLang="en-US" sz="2000" b="1"/>
              <a:t>if</a:t>
            </a:r>
          </a:p>
          <a:p>
            <a:pPr lvl="1" eaLnBrk="1" hangingPunct="1"/>
            <a:r>
              <a:rPr lang="en-US" altLang="en-US" sz="2000" b="1"/>
              <a:t>if – else</a:t>
            </a:r>
          </a:p>
          <a:p>
            <a:pPr lvl="1" eaLnBrk="1" hangingPunct="1"/>
            <a:r>
              <a:rPr lang="en-US" altLang="en-US" sz="2000" b="1"/>
              <a:t>switch case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/>
              <a:t>…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en-US"/>
              <a:t>Format if: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Format if-else:</a:t>
            </a:r>
          </a:p>
        </p:txBody>
      </p:sp>
      <p:sp>
        <p:nvSpPr>
          <p:cNvPr id="26628" name="Rectangle 2"/>
          <p:cNvSpPr>
            <a:spLocks noChangeArrowheads="1"/>
          </p:cNvSpPr>
          <p:nvPr/>
        </p:nvSpPr>
        <p:spPr bwMode="auto">
          <a:xfrm>
            <a:off x="914400" y="2133600"/>
            <a:ext cx="2819400" cy="914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chemeClr val="bg1"/>
                </a:solidFill>
                <a:latin typeface="Calibri" pitchFamily="34" charset="0"/>
              </a:rPr>
              <a:t>if (</a:t>
            </a:r>
            <a:r>
              <a:rPr lang="en-US" altLang="en-US" b="1" dirty="0" err="1">
                <a:solidFill>
                  <a:schemeClr val="bg1"/>
                </a:solidFill>
                <a:latin typeface="Calibri" pitchFamily="34" charset="0"/>
              </a:rPr>
              <a:t>kondisi</a:t>
            </a:r>
            <a:r>
              <a:rPr lang="en-US" altLang="en-US" b="1" dirty="0">
                <a:solidFill>
                  <a:schemeClr val="bg1"/>
                </a:solidFill>
                <a:latin typeface="Calibri" pitchFamily="34" charset="0"/>
              </a:rPr>
              <a:t>) {</a:t>
            </a:r>
          </a:p>
          <a:p>
            <a:pPr eaLnBrk="1" hangingPunct="1"/>
            <a:r>
              <a:rPr lang="en-US" altLang="en-US" b="1" dirty="0">
                <a:solidFill>
                  <a:schemeClr val="bg1"/>
                </a:solidFill>
                <a:latin typeface="Calibri" pitchFamily="34" charset="0"/>
              </a:rPr>
              <a:t>	</a:t>
            </a:r>
            <a:r>
              <a:rPr lang="en-US" altLang="en-US" b="1" dirty="0" err="1">
                <a:solidFill>
                  <a:schemeClr val="bg1"/>
                </a:solidFill>
                <a:latin typeface="Calibri" pitchFamily="34" charset="0"/>
              </a:rPr>
              <a:t>pernyataan</a:t>
            </a:r>
            <a:r>
              <a:rPr lang="en-US" altLang="en-US" b="1" dirty="0">
                <a:solidFill>
                  <a:schemeClr val="bg1"/>
                </a:solidFill>
                <a:latin typeface="Calibri" pitchFamily="34" charset="0"/>
              </a:rPr>
              <a:t>;</a:t>
            </a:r>
          </a:p>
          <a:p>
            <a:pPr eaLnBrk="1" hangingPunct="1"/>
            <a:r>
              <a:rPr lang="en-US" altLang="en-US" b="1" dirty="0">
                <a:solidFill>
                  <a:schemeClr val="bg1"/>
                </a:solidFill>
                <a:latin typeface="Calibri" pitchFamily="34" charset="0"/>
              </a:rPr>
              <a:t>}</a:t>
            </a:r>
            <a:endParaRPr lang="en-US" altLang="en-US" b="1" dirty="0">
              <a:solidFill>
                <a:schemeClr val="bg1"/>
              </a:solidFill>
            </a:endParaRPr>
          </a:p>
        </p:txBody>
      </p:sp>
      <p:sp>
        <p:nvSpPr>
          <p:cNvPr id="26629" name="Rectangle 3"/>
          <p:cNvSpPr>
            <a:spLocks noChangeArrowheads="1"/>
          </p:cNvSpPr>
          <p:nvPr/>
        </p:nvSpPr>
        <p:spPr bwMode="auto">
          <a:xfrm>
            <a:off x="838200" y="4343400"/>
            <a:ext cx="2819400" cy="1828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chemeClr val="bg1"/>
                </a:solidFill>
                <a:latin typeface="Calibri" pitchFamily="34" charset="0"/>
              </a:rPr>
              <a:t>if(</a:t>
            </a:r>
            <a:r>
              <a:rPr lang="en-US" altLang="en-US" b="1" dirty="0" err="1">
                <a:solidFill>
                  <a:schemeClr val="bg1"/>
                </a:solidFill>
                <a:latin typeface="Calibri" pitchFamily="34" charset="0"/>
              </a:rPr>
              <a:t>kondisi</a:t>
            </a:r>
            <a:r>
              <a:rPr lang="en-US" altLang="en-US" b="1" dirty="0">
                <a:solidFill>
                  <a:schemeClr val="bg1"/>
                </a:solidFill>
                <a:latin typeface="Calibri" pitchFamily="34" charset="0"/>
              </a:rPr>
              <a:t>) {</a:t>
            </a:r>
          </a:p>
          <a:p>
            <a:pPr eaLnBrk="1" hangingPunct="1"/>
            <a:r>
              <a:rPr lang="en-US" altLang="en-US" b="1" dirty="0">
                <a:solidFill>
                  <a:schemeClr val="bg1"/>
                </a:solidFill>
                <a:latin typeface="Calibri" pitchFamily="34" charset="0"/>
              </a:rPr>
              <a:t>   pernyataan1;</a:t>
            </a:r>
          </a:p>
          <a:p>
            <a:pPr eaLnBrk="1" hangingPunct="1"/>
            <a:r>
              <a:rPr lang="en-US" altLang="en-US" b="1" dirty="0">
                <a:solidFill>
                  <a:schemeClr val="bg1"/>
                </a:solidFill>
                <a:latin typeface="Calibri" pitchFamily="34" charset="0"/>
              </a:rPr>
              <a:t>}</a:t>
            </a:r>
          </a:p>
          <a:p>
            <a:pPr eaLnBrk="1" hangingPunct="1"/>
            <a:r>
              <a:rPr lang="en-US" altLang="en-US" b="1" dirty="0">
                <a:solidFill>
                  <a:schemeClr val="bg1"/>
                </a:solidFill>
                <a:latin typeface="Calibri" pitchFamily="34" charset="0"/>
              </a:rPr>
              <a:t>else {</a:t>
            </a:r>
          </a:p>
          <a:p>
            <a:pPr eaLnBrk="1" hangingPunct="1"/>
            <a:r>
              <a:rPr lang="en-US" altLang="en-US" b="1" dirty="0">
                <a:solidFill>
                  <a:schemeClr val="bg1"/>
                </a:solidFill>
                <a:latin typeface="Calibri" pitchFamily="34" charset="0"/>
              </a:rPr>
              <a:t>   pernyataan2;</a:t>
            </a:r>
          </a:p>
          <a:p>
            <a:pPr eaLnBrk="1" hangingPunct="1"/>
            <a:r>
              <a:rPr lang="en-US" altLang="en-US" b="1" dirty="0">
                <a:solidFill>
                  <a:schemeClr val="bg1"/>
                </a:solidFill>
                <a:latin typeface="Calibri" pitchFamily="34" charset="0"/>
              </a:rPr>
              <a:t>}</a:t>
            </a:r>
            <a:endParaRPr lang="en-US" altLang="en-US" b="1" dirty="0">
              <a:solidFill>
                <a:schemeClr val="bg1"/>
              </a:solidFill>
            </a:endParaRPr>
          </a:p>
        </p:txBody>
      </p:sp>
      <p:sp>
        <p:nvSpPr>
          <p:cNvPr id="26630" name="Rectangle 4"/>
          <p:cNvSpPr>
            <a:spLocks noChangeArrowheads="1"/>
          </p:cNvSpPr>
          <p:nvPr/>
        </p:nvSpPr>
        <p:spPr bwMode="auto">
          <a:xfrm>
            <a:off x="4648200" y="2819400"/>
            <a:ext cx="3886200" cy="3124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sz="1600" b="1" dirty="0">
                <a:solidFill>
                  <a:schemeClr val="bg1"/>
                </a:solidFill>
                <a:latin typeface="Calibri" pitchFamily="34" charset="0"/>
              </a:rPr>
              <a:t>if(kondisi1) {</a:t>
            </a:r>
          </a:p>
          <a:p>
            <a:pPr eaLnBrk="1" hangingPunct="1"/>
            <a:r>
              <a:rPr lang="en-US" altLang="en-US" sz="1600" b="1" dirty="0">
                <a:solidFill>
                  <a:schemeClr val="bg1"/>
                </a:solidFill>
                <a:latin typeface="Calibri" pitchFamily="34" charset="0"/>
              </a:rPr>
              <a:t>   Pernyataan1;</a:t>
            </a:r>
          </a:p>
          <a:p>
            <a:pPr eaLnBrk="1" hangingPunct="1"/>
            <a:r>
              <a:rPr lang="en-US" altLang="en-US" sz="1600" b="1" dirty="0">
                <a:solidFill>
                  <a:schemeClr val="bg1"/>
                </a:solidFill>
                <a:latin typeface="Calibri" pitchFamily="34" charset="0"/>
              </a:rPr>
              <a:t>}</a:t>
            </a:r>
          </a:p>
          <a:p>
            <a:pPr eaLnBrk="1" hangingPunct="1"/>
            <a:r>
              <a:rPr lang="en-US" altLang="en-US" sz="1600" b="1" dirty="0">
                <a:solidFill>
                  <a:schemeClr val="bg1"/>
                </a:solidFill>
                <a:latin typeface="Calibri" pitchFamily="34" charset="0"/>
              </a:rPr>
              <a:t>else if(kondisi2) {</a:t>
            </a:r>
          </a:p>
          <a:p>
            <a:pPr eaLnBrk="1" hangingPunct="1"/>
            <a:r>
              <a:rPr lang="en-US" altLang="en-US" sz="1600" b="1" dirty="0">
                <a:solidFill>
                  <a:schemeClr val="bg1"/>
                </a:solidFill>
                <a:latin typeface="Calibri" pitchFamily="34" charset="0"/>
              </a:rPr>
              <a:t>   Pernyataan2;</a:t>
            </a:r>
          </a:p>
          <a:p>
            <a:pPr eaLnBrk="1" hangingPunct="1"/>
            <a:r>
              <a:rPr lang="en-US" altLang="en-US" sz="1600" b="1" dirty="0">
                <a:solidFill>
                  <a:schemeClr val="bg1"/>
                </a:solidFill>
                <a:latin typeface="Calibri" pitchFamily="34" charset="0"/>
              </a:rPr>
              <a:t>}</a:t>
            </a:r>
          </a:p>
          <a:p>
            <a:pPr eaLnBrk="1" hangingPunct="1"/>
            <a:r>
              <a:rPr lang="en-US" altLang="en-US" sz="1600" b="1" dirty="0">
                <a:solidFill>
                  <a:schemeClr val="bg1"/>
                </a:solidFill>
                <a:latin typeface="Calibri" pitchFamily="34" charset="0"/>
              </a:rPr>
              <a:t>else if(kondisi3) {</a:t>
            </a:r>
          </a:p>
          <a:p>
            <a:pPr eaLnBrk="1" hangingPunct="1"/>
            <a:r>
              <a:rPr lang="en-US" altLang="en-US" sz="1600" b="1" dirty="0">
                <a:solidFill>
                  <a:schemeClr val="bg1"/>
                </a:solidFill>
                <a:latin typeface="Calibri" pitchFamily="34" charset="0"/>
              </a:rPr>
              <a:t>   Pernyataan3;</a:t>
            </a:r>
          </a:p>
          <a:p>
            <a:pPr eaLnBrk="1" hangingPunct="1"/>
            <a:r>
              <a:rPr lang="en-US" altLang="en-US" sz="1600" b="1" dirty="0">
                <a:solidFill>
                  <a:schemeClr val="bg1"/>
                </a:solidFill>
                <a:latin typeface="Calibri" pitchFamily="34" charset="0"/>
              </a:rPr>
              <a:t>}</a:t>
            </a:r>
          </a:p>
          <a:p>
            <a:pPr eaLnBrk="1" hangingPunct="1"/>
            <a:r>
              <a:rPr lang="en-US" altLang="en-US" sz="1600" b="1" dirty="0">
                <a:solidFill>
                  <a:schemeClr val="bg1"/>
                </a:solidFill>
                <a:latin typeface="Calibri" pitchFamily="34" charset="0"/>
              </a:rPr>
              <a:t>else  {</a:t>
            </a:r>
            <a:endParaRPr lang="en-US" altLang="en-US" sz="1600" b="1" dirty="0">
              <a:solidFill>
                <a:schemeClr val="bg1"/>
              </a:solidFill>
              <a:latin typeface="Times New Roman" pitchFamily="18" charset="0"/>
            </a:endParaRPr>
          </a:p>
          <a:p>
            <a:pPr eaLnBrk="1" hangingPunct="1"/>
            <a:r>
              <a:rPr lang="en-US" altLang="en-US" sz="1600" b="1" dirty="0">
                <a:solidFill>
                  <a:schemeClr val="bg1"/>
                </a:solidFill>
                <a:latin typeface="Calibri" pitchFamily="34" charset="0"/>
              </a:rPr>
              <a:t>   pernyataan4;</a:t>
            </a:r>
          </a:p>
          <a:p>
            <a:pPr eaLnBrk="1" hangingPunct="1"/>
            <a:r>
              <a:rPr lang="en-US" altLang="en-US" sz="1600" b="1" dirty="0">
                <a:solidFill>
                  <a:schemeClr val="bg1"/>
                </a:solidFill>
                <a:latin typeface="Calibri" pitchFamily="34" charset="0"/>
              </a:rPr>
              <a:t>}</a:t>
            </a:r>
          </a:p>
          <a:p>
            <a:pPr eaLnBrk="1" hangingPunct="1"/>
            <a:r>
              <a:rPr lang="en-US" altLang="en-US" sz="1100" dirty="0">
                <a:solidFill>
                  <a:schemeClr val="bg1"/>
                </a:solidFill>
                <a:latin typeface="Times New Roman" pitchFamily="18" charset="0"/>
              </a:rPr>
              <a:t>	</a:t>
            </a:r>
            <a:endParaRPr lang="en-US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/>
              <a:t>switch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endParaRPr lang="en-US" altLang="en-US" dirty="0"/>
          </a:p>
        </p:txBody>
      </p:sp>
      <p:sp>
        <p:nvSpPr>
          <p:cNvPr id="27652" name="Rectangle 2"/>
          <p:cNvSpPr>
            <a:spLocks noChangeArrowheads="1"/>
          </p:cNvSpPr>
          <p:nvPr/>
        </p:nvSpPr>
        <p:spPr bwMode="auto">
          <a:xfrm>
            <a:off x="685800" y="1828800"/>
            <a:ext cx="4343400" cy="3581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chemeClr val="bg1"/>
                </a:solidFill>
                <a:latin typeface="Calibri" pitchFamily="34" charset="0"/>
              </a:rPr>
              <a:t>Switch(</a:t>
            </a:r>
            <a:r>
              <a:rPr lang="en-US" altLang="en-US" b="1" dirty="0" err="1">
                <a:solidFill>
                  <a:schemeClr val="bg1"/>
                </a:solidFill>
                <a:latin typeface="Calibri" pitchFamily="34" charset="0"/>
              </a:rPr>
              <a:t>ungkapan</a:t>
            </a:r>
            <a:r>
              <a:rPr lang="en-US" altLang="en-US" b="1" dirty="0">
                <a:solidFill>
                  <a:schemeClr val="bg1"/>
                </a:solidFill>
                <a:latin typeface="Calibri" pitchFamily="34" charset="0"/>
              </a:rPr>
              <a:t>)</a:t>
            </a:r>
          </a:p>
          <a:p>
            <a:pPr eaLnBrk="1" hangingPunct="1"/>
            <a:r>
              <a:rPr lang="en-US" altLang="en-US" b="1" dirty="0">
                <a:solidFill>
                  <a:schemeClr val="bg1"/>
                </a:solidFill>
                <a:latin typeface="Calibri" pitchFamily="34" charset="0"/>
              </a:rPr>
              <a:t>{</a:t>
            </a:r>
          </a:p>
          <a:p>
            <a:pPr eaLnBrk="1" hangingPunct="1"/>
            <a:r>
              <a:rPr lang="en-US" altLang="en-US" b="1" dirty="0">
                <a:solidFill>
                  <a:schemeClr val="bg1"/>
                </a:solidFill>
                <a:latin typeface="Calibri" pitchFamily="34" charset="0"/>
              </a:rPr>
              <a:t>     case ungkapan1:</a:t>
            </a:r>
          </a:p>
          <a:p>
            <a:pPr eaLnBrk="1" hangingPunct="1"/>
            <a:r>
              <a:rPr lang="en-US" altLang="en-US" b="1" dirty="0">
                <a:solidFill>
                  <a:schemeClr val="bg1"/>
                </a:solidFill>
                <a:latin typeface="Calibri" pitchFamily="34" charset="0"/>
              </a:rPr>
              <a:t>          pernyataan1;</a:t>
            </a:r>
          </a:p>
          <a:p>
            <a:pPr eaLnBrk="1" hangingPunct="1"/>
            <a:r>
              <a:rPr lang="en-US" altLang="en-US" b="1" dirty="0">
                <a:solidFill>
                  <a:schemeClr val="bg1"/>
                </a:solidFill>
                <a:latin typeface="Calibri" pitchFamily="34" charset="0"/>
              </a:rPr>
              <a:t>          break;</a:t>
            </a:r>
          </a:p>
          <a:p>
            <a:pPr eaLnBrk="1" hangingPunct="1"/>
            <a:r>
              <a:rPr lang="en-US" altLang="en-US" b="1" dirty="0">
                <a:solidFill>
                  <a:schemeClr val="bg1"/>
                </a:solidFill>
                <a:latin typeface="Calibri" pitchFamily="34" charset="0"/>
              </a:rPr>
              <a:t>     case ungkapan2:</a:t>
            </a:r>
          </a:p>
          <a:p>
            <a:pPr eaLnBrk="1" hangingPunct="1"/>
            <a:r>
              <a:rPr lang="en-US" altLang="en-US" b="1" dirty="0">
                <a:solidFill>
                  <a:schemeClr val="bg1"/>
                </a:solidFill>
                <a:latin typeface="Calibri" pitchFamily="34" charset="0"/>
              </a:rPr>
              <a:t>          pernyataan2;</a:t>
            </a:r>
          </a:p>
          <a:p>
            <a:pPr eaLnBrk="1" hangingPunct="1"/>
            <a:r>
              <a:rPr lang="en-US" altLang="en-US" b="1" dirty="0">
                <a:solidFill>
                  <a:schemeClr val="bg1"/>
                </a:solidFill>
                <a:latin typeface="Calibri" pitchFamily="34" charset="0"/>
              </a:rPr>
              <a:t>          break;</a:t>
            </a:r>
          </a:p>
          <a:p>
            <a:pPr eaLnBrk="1" hangingPunct="1"/>
            <a:r>
              <a:rPr lang="en-US" altLang="en-US" b="1" dirty="0">
                <a:solidFill>
                  <a:schemeClr val="bg1"/>
                </a:solidFill>
                <a:latin typeface="Calibri" pitchFamily="34" charset="0"/>
              </a:rPr>
              <a:t>      ........</a:t>
            </a:r>
          </a:p>
          <a:p>
            <a:pPr eaLnBrk="1" hangingPunct="1"/>
            <a:r>
              <a:rPr lang="en-US" altLang="en-US" b="1" dirty="0">
                <a:solidFill>
                  <a:schemeClr val="bg1"/>
                </a:solidFill>
                <a:latin typeface="Calibri" pitchFamily="34" charset="0"/>
              </a:rPr>
              <a:t>     default:		</a:t>
            </a:r>
          </a:p>
          <a:p>
            <a:pPr eaLnBrk="1" hangingPunct="1"/>
            <a:r>
              <a:rPr lang="en-US" altLang="en-US" b="1" dirty="0">
                <a:solidFill>
                  <a:schemeClr val="bg1"/>
                </a:solidFill>
                <a:latin typeface="Calibri" pitchFamily="34" charset="0"/>
              </a:rPr>
              <a:t>          </a:t>
            </a:r>
            <a:r>
              <a:rPr lang="en-US" altLang="en-US" b="1" dirty="0" err="1">
                <a:solidFill>
                  <a:schemeClr val="bg1"/>
                </a:solidFill>
                <a:latin typeface="Calibri" pitchFamily="34" charset="0"/>
              </a:rPr>
              <a:t>pernyataanDefault</a:t>
            </a:r>
            <a:r>
              <a:rPr lang="en-US" altLang="en-US" b="1" dirty="0">
                <a:solidFill>
                  <a:schemeClr val="bg1"/>
                </a:solidFill>
                <a:latin typeface="Calibri" pitchFamily="34" charset="0"/>
              </a:rPr>
              <a:t>	</a:t>
            </a:r>
          </a:p>
          <a:p>
            <a:pPr eaLnBrk="1" hangingPunct="1"/>
            <a:r>
              <a:rPr lang="en-US" altLang="en-US" b="1" dirty="0">
                <a:solidFill>
                  <a:schemeClr val="bg1"/>
                </a:solidFill>
                <a:latin typeface="Times New Roman" pitchFamily="18" charset="0"/>
              </a:rPr>
              <a:t>}</a:t>
            </a:r>
            <a:endParaRPr lang="en-US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Intro to Java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/>
              <a:t>Diciptakan oleh James Gosling.</a:t>
            </a:r>
          </a:p>
          <a:p>
            <a:pPr eaLnBrk="1" hangingPunct="1"/>
            <a:r>
              <a:rPr lang="en-US"/>
              <a:t>Resmi diperkenalkan tahun 1995.</a:t>
            </a:r>
          </a:p>
          <a:p>
            <a:pPr eaLnBrk="1" hangingPunct="1"/>
            <a:r>
              <a:rPr lang="en-US"/>
              <a:t>Merupakan bahasa pemrograman berorientasi obyek murni.</a:t>
            </a:r>
          </a:p>
          <a:p>
            <a:pPr eaLnBrk="1" hangingPunct="1"/>
            <a:r>
              <a:rPr lang="en-US"/>
              <a:t>Pada awalnya hanya mampu berjalan di SO Solaris &amp; Windows NT.</a:t>
            </a:r>
          </a:p>
          <a:p>
            <a:pPr eaLnBrk="1" hangingPunct="1"/>
            <a:r>
              <a:rPr lang="en-US"/>
              <a:t>Pada tahun 1996 diciptakan Java versi 1.0 </a:t>
            </a:r>
            <a:r>
              <a:rPr lang="en-US">
                <a:sym typeface="Wingdings" pitchFamily="2" charset="2"/>
              </a:rPr>
              <a:t> Solaris, Windows NT/95, Macintosh</a:t>
            </a:r>
            <a:endParaRPr lang="en-US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0" y="609600"/>
            <a:ext cx="129540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Soal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r>
              <a:rPr lang="en-US" dirty="0"/>
              <a:t>1</a:t>
            </a:r>
            <a:r>
              <a:rPr lang="en-US" sz="2000" dirty="0"/>
              <a:t>. </a:t>
            </a:r>
            <a:r>
              <a:rPr lang="en-US" sz="2000" dirty="0" err="1"/>
              <a:t>Tampilkan</a:t>
            </a:r>
            <a:r>
              <a:rPr lang="en-US" sz="2000" dirty="0"/>
              <a:t> </a:t>
            </a:r>
            <a:r>
              <a:rPr lang="en-US" sz="2000" dirty="0" err="1"/>
              <a:t>kalimat</a:t>
            </a:r>
            <a:r>
              <a:rPr lang="en-US" sz="2000" dirty="0"/>
              <a:t> </a:t>
            </a:r>
            <a:r>
              <a:rPr lang="en-US" sz="2000" dirty="0" err="1"/>
              <a:t>dibawah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sebanyak</a:t>
            </a:r>
            <a:r>
              <a:rPr lang="en-US" sz="2000" dirty="0"/>
              <a:t> 15 kali </a:t>
            </a:r>
            <a:r>
              <a:rPr lang="en-US" sz="2000" dirty="0" err="1"/>
              <a:t>menggunakan</a:t>
            </a:r>
            <a:r>
              <a:rPr lang="en-US" sz="2000" dirty="0"/>
              <a:t> syntax (looping) FOR, </a:t>
            </a:r>
            <a:r>
              <a:rPr lang="en-US" sz="2000" dirty="0" err="1"/>
              <a:t>angka</a:t>
            </a:r>
            <a:r>
              <a:rPr lang="en-US" sz="2000" dirty="0"/>
              <a:t>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urut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1 </a:t>
            </a:r>
            <a:r>
              <a:rPr lang="en-US" sz="2000" dirty="0" err="1"/>
              <a:t>sampai</a:t>
            </a:r>
            <a:r>
              <a:rPr lang="en-US" sz="2000" dirty="0"/>
              <a:t> 15. </a:t>
            </a:r>
          </a:p>
          <a:p>
            <a:pPr>
              <a:buNone/>
            </a:pPr>
            <a:r>
              <a:rPr lang="en-US" sz="2000" dirty="0"/>
              <a:t>      “1. </a:t>
            </a:r>
            <a:r>
              <a:rPr lang="en-US" sz="2000" dirty="0" err="1"/>
              <a:t>Saya</a:t>
            </a:r>
            <a:r>
              <a:rPr lang="en-US" sz="2000" dirty="0"/>
              <a:t> </a:t>
            </a:r>
            <a:r>
              <a:rPr lang="en-US" sz="2000" dirty="0" err="1"/>
              <a:t>berjanji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mendapatkan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A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kelas</a:t>
            </a:r>
            <a:r>
              <a:rPr lang="en-US" sz="2000" dirty="0"/>
              <a:t> </a:t>
            </a:r>
            <a:r>
              <a:rPr lang="en-US" sz="2000" dirty="0" err="1"/>
              <a:t>Pemrograman</a:t>
            </a:r>
            <a:r>
              <a:rPr lang="en-US" sz="2000" dirty="0"/>
              <a:t>”</a:t>
            </a:r>
          </a:p>
          <a:p>
            <a:pPr>
              <a:buNone/>
            </a:pPr>
            <a:r>
              <a:rPr lang="en-US" sz="2000" dirty="0"/>
              <a:t>  	“2. </a:t>
            </a:r>
            <a:r>
              <a:rPr lang="en-US" sz="2000" dirty="0" err="1"/>
              <a:t>Saya</a:t>
            </a:r>
            <a:r>
              <a:rPr lang="en-US" sz="2000" dirty="0"/>
              <a:t> </a:t>
            </a:r>
            <a:r>
              <a:rPr lang="en-US" sz="2000" dirty="0" err="1"/>
              <a:t>berjanji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mendapatkan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A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kelas</a:t>
            </a:r>
            <a:r>
              <a:rPr lang="en-US" sz="2000" dirty="0"/>
              <a:t> </a:t>
            </a:r>
            <a:r>
              <a:rPr lang="en-US" sz="2000" dirty="0" err="1"/>
              <a:t>Pemrograman</a:t>
            </a:r>
            <a:r>
              <a:rPr lang="en-US" sz="2000" dirty="0"/>
              <a:t>”</a:t>
            </a:r>
          </a:p>
          <a:p>
            <a:pPr>
              <a:buNone/>
            </a:pPr>
            <a:r>
              <a:rPr lang="en-US" sz="2000" dirty="0"/>
              <a:t>	“3. </a:t>
            </a:r>
            <a:r>
              <a:rPr lang="en-US" sz="2000" dirty="0" err="1"/>
              <a:t>Saya</a:t>
            </a:r>
            <a:r>
              <a:rPr lang="en-US" sz="2000" dirty="0"/>
              <a:t> </a:t>
            </a:r>
            <a:r>
              <a:rPr lang="en-US" sz="2000" dirty="0" err="1"/>
              <a:t>berjanji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mendapatkan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A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kelas</a:t>
            </a:r>
            <a:r>
              <a:rPr lang="en-US" sz="2000" dirty="0"/>
              <a:t> </a:t>
            </a:r>
            <a:r>
              <a:rPr lang="en-US" sz="2000" dirty="0" err="1"/>
              <a:t>Pemrograman</a:t>
            </a:r>
            <a:r>
              <a:rPr lang="en-US" sz="2000" dirty="0"/>
              <a:t>”</a:t>
            </a:r>
          </a:p>
          <a:p>
            <a:pPr>
              <a:buNone/>
            </a:pPr>
            <a:r>
              <a:rPr lang="en-US" sz="2000" dirty="0"/>
              <a:t>	“..  …….  …	……	……………………	…….	………	…	   ”</a:t>
            </a:r>
          </a:p>
          <a:p>
            <a:pPr>
              <a:buNone/>
            </a:pPr>
            <a:r>
              <a:rPr lang="en-US" sz="2000" dirty="0"/>
              <a:t>	“15. </a:t>
            </a:r>
            <a:r>
              <a:rPr lang="en-US" sz="2000" dirty="0" err="1"/>
              <a:t>Saya</a:t>
            </a:r>
            <a:r>
              <a:rPr lang="en-US" sz="2000" dirty="0"/>
              <a:t> </a:t>
            </a:r>
            <a:r>
              <a:rPr lang="en-US" sz="2000" dirty="0" err="1"/>
              <a:t>berjanji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mendapatkan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A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kelas</a:t>
            </a:r>
            <a:r>
              <a:rPr lang="en-US" sz="2000" dirty="0"/>
              <a:t> </a:t>
            </a:r>
            <a:r>
              <a:rPr lang="en-US" sz="2000" dirty="0" err="1"/>
              <a:t>Pemrograman</a:t>
            </a:r>
            <a:r>
              <a:rPr lang="en-US" sz="2000" dirty="0"/>
              <a:t>”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Soal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en-US" dirty="0"/>
              <a:t>2. </a:t>
            </a:r>
            <a:r>
              <a:rPr lang="en-US" sz="2000" dirty="0" err="1"/>
              <a:t>Buatlah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tampilkan</a:t>
            </a:r>
            <a:r>
              <a:rPr lang="en-US" sz="2000" dirty="0"/>
              <a:t> </a:t>
            </a:r>
            <a:r>
              <a:rPr lang="en-US" sz="2000" dirty="0" err="1"/>
              <a:t>pola</a:t>
            </a:r>
            <a:r>
              <a:rPr lang="en-US" sz="2000" dirty="0"/>
              <a:t> </a:t>
            </a:r>
            <a:r>
              <a:rPr lang="en-US" sz="2000" dirty="0" err="1"/>
              <a:t>seperti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gambar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metode</a:t>
            </a:r>
            <a:r>
              <a:rPr lang="en-US" sz="2000" dirty="0"/>
              <a:t> “looping For” </a:t>
            </a:r>
            <a:r>
              <a:rPr lang="en-US" sz="2000" dirty="0" err="1"/>
              <a:t>dengan</a:t>
            </a:r>
            <a:r>
              <a:rPr lang="en-US" sz="2000" dirty="0"/>
              <a:t> input </a:t>
            </a:r>
            <a:r>
              <a:rPr lang="en-US" sz="2000" dirty="0" err="1"/>
              <a:t>angka</a:t>
            </a:r>
            <a:r>
              <a:rPr lang="en-US" sz="2000" dirty="0"/>
              <a:t> = 5; 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Screenshot_8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2743200"/>
            <a:ext cx="2362200" cy="23622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Soal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>
              <a:buNone/>
            </a:pPr>
            <a:r>
              <a:rPr lang="en-US" dirty="0"/>
              <a:t>3. </a:t>
            </a:r>
            <a:r>
              <a:rPr lang="en-US" dirty="0" err="1"/>
              <a:t>Tampilkan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1 </a:t>
            </a:r>
            <a:r>
              <a:rPr lang="en-US" dirty="0" err="1"/>
              <a:t>sampai</a:t>
            </a:r>
            <a:r>
              <a:rPr lang="en-US" dirty="0"/>
              <a:t> 10 </a:t>
            </a:r>
            <a:r>
              <a:rPr lang="en-US" dirty="0" err="1"/>
              <a:t>dengan</a:t>
            </a:r>
            <a:r>
              <a:rPr lang="en-US" dirty="0"/>
              <a:t> syntax “While Do”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dilanjutkan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syntax ”Do While” </a:t>
            </a:r>
            <a:r>
              <a:rPr lang="en-US" dirty="0" err="1"/>
              <a:t>kebalikkannya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10 </a:t>
            </a:r>
            <a:r>
              <a:rPr lang="en-US" dirty="0" err="1"/>
              <a:t>sampai</a:t>
            </a:r>
            <a:r>
              <a:rPr lang="en-US" dirty="0"/>
              <a:t> 1. 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10</a:t>
            </a:r>
          </a:p>
          <a:p>
            <a:r>
              <a:rPr lang="en-US" dirty="0"/>
              <a:t>10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1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Soal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en-US" dirty="0"/>
              <a:t>4. </a:t>
            </a:r>
            <a:r>
              <a:rPr lang="en-US" dirty="0" err="1"/>
              <a:t>Tampilkan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ganjil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1 </a:t>
            </a:r>
            <a:r>
              <a:rPr lang="en-US" dirty="0" err="1"/>
              <a:t>sampai</a:t>
            </a:r>
            <a:r>
              <a:rPr lang="en-US" dirty="0"/>
              <a:t> 100,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dibawah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 </a:t>
            </a:r>
            <a:r>
              <a:rPr lang="en-US" dirty="0" err="1"/>
              <a:t>Dengan</a:t>
            </a:r>
            <a:r>
              <a:rPr lang="en-US" dirty="0"/>
              <a:t> X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ganjil</a:t>
            </a:r>
            <a:r>
              <a:rPr lang="en-US" dirty="0"/>
              <a:t>.</a:t>
            </a:r>
          </a:p>
          <a:p>
            <a:r>
              <a:rPr lang="en-US" dirty="0"/>
              <a:t>X </a:t>
            </a:r>
            <a:r>
              <a:rPr lang="en-US" dirty="0" err="1"/>
              <a:t>X</a:t>
            </a:r>
            <a:r>
              <a:rPr lang="en-US" dirty="0"/>
              <a:t> </a:t>
            </a:r>
            <a:r>
              <a:rPr lang="en-US" dirty="0" err="1"/>
              <a:t>X</a:t>
            </a:r>
            <a:r>
              <a:rPr lang="en-US" dirty="0"/>
              <a:t> </a:t>
            </a:r>
            <a:r>
              <a:rPr lang="en-US" dirty="0" err="1"/>
              <a:t>X</a:t>
            </a:r>
            <a:r>
              <a:rPr lang="en-US" dirty="0"/>
              <a:t> </a:t>
            </a:r>
            <a:r>
              <a:rPr lang="en-US" dirty="0" err="1"/>
              <a:t>X</a:t>
            </a:r>
            <a:endParaRPr lang="en-US" dirty="0"/>
          </a:p>
          <a:p>
            <a:r>
              <a:rPr lang="en-US" dirty="0"/>
              <a:t>X </a:t>
            </a:r>
            <a:r>
              <a:rPr lang="en-US" dirty="0" err="1"/>
              <a:t>X</a:t>
            </a:r>
            <a:r>
              <a:rPr lang="en-US" dirty="0"/>
              <a:t> </a:t>
            </a:r>
            <a:r>
              <a:rPr lang="en-US" dirty="0" err="1"/>
              <a:t>X</a:t>
            </a:r>
            <a:r>
              <a:rPr lang="en-US" dirty="0"/>
              <a:t> </a:t>
            </a:r>
            <a:r>
              <a:rPr lang="en-US" dirty="0" err="1"/>
              <a:t>X</a:t>
            </a:r>
            <a:r>
              <a:rPr lang="en-US" dirty="0"/>
              <a:t> </a:t>
            </a:r>
            <a:r>
              <a:rPr lang="en-US" dirty="0" err="1"/>
              <a:t>X</a:t>
            </a:r>
            <a:endParaRPr lang="en-US" dirty="0"/>
          </a:p>
          <a:p>
            <a:r>
              <a:rPr lang="en-US" dirty="0"/>
              <a:t>…..</a:t>
            </a:r>
          </a:p>
          <a:p>
            <a:r>
              <a:rPr lang="en-US" dirty="0"/>
              <a:t>X </a:t>
            </a:r>
            <a:r>
              <a:rPr lang="en-US" dirty="0" err="1"/>
              <a:t>X</a:t>
            </a:r>
            <a:r>
              <a:rPr lang="en-US" dirty="0"/>
              <a:t> </a:t>
            </a:r>
            <a:r>
              <a:rPr lang="en-US" dirty="0" err="1"/>
              <a:t>X</a:t>
            </a:r>
            <a:r>
              <a:rPr lang="en-US" dirty="0"/>
              <a:t> </a:t>
            </a:r>
            <a:r>
              <a:rPr lang="en-US" dirty="0" err="1"/>
              <a:t>X</a:t>
            </a:r>
            <a:r>
              <a:rPr lang="en-US" dirty="0"/>
              <a:t> </a:t>
            </a:r>
            <a:r>
              <a:rPr lang="en-US" dirty="0" err="1"/>
              <a:t>X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Soal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r>
              <a:rPr lang="en-US" dirty="0"/>
              <a:t>5.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lah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program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inputan</a:t>
            </a:r>
            <a:r>
              <a:rPr lang="en-US" dirty="0"/>
              <a:t> user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(</a:t>
            </a:r>
            <a:r>
              <a:rPr lang="en-US" dirty="0" err="1"/>
              <a:t>Genap</a:t>
            </a:r>
            <a:r>
              <a:rPr lang="en-US" dirty="0"/>
              <a:t>, </a:t>
            </a:r>
            <a:r>
              <a:rPr lang="en-US" dirty="0" err="1"/>
              <a:t>Ganjil</a:t>
            </a:r>
            <a:r>
              <a:rPr lang="en-US" dirty="0"/>
              <a:t> </a:t>
            </a:r>
            <a:r>
              <a:rPr lang="en-US" dirty="0" err="1"/>
              <a:t>ataupun</a:t>
            </a:r>
            <a:r>
              <a:rPr lang="en-US" dirty="0"/>
              <a:t> Prima)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menampilkannya</a:t>
            </a:r>
            <a:r>
              <a:rPr lang="en-US" dirty="0"/>
              <a:t>. </a:t>
            </a:r>
            <a:r>
              <a:rPr lang="en-US" dirty="0" err="1"/>
              <a:t>Gunakan</a:t>
            </a:r>
            <a:r>
              <a:rPr lang="en-US" dirty="0"/>
              <a:t> syntax looping For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prima.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Soal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buNone/>
            </a:pPr>
            <a:r>
              <a:rPr lang="en-US" dirty="0"/>
              <a:t>6. </a:t>
            </a:r>
            <a:r>
              <a:rPr lang="en-US" dirty="0" err="1"/>
              <a:t>Buatlah</a:t>
            </a:r>
            <a:r>
              <a:rPr lang="en-US" dirty="0"/>
              <a:t> program </a:t>
            </a:r>
            <a:r>
              <a:rPr lang="en-US" dirty="0" err="1"/>
              <a:t>kalkulator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syntax “Switch Case”  </a:t>
            </a:r>
            <a:r>
              <a:rPr lang="en-US" dirty="0" err="1"/>
              <a:t>dengan</a:t>
            </a:r>
            <a:r>
              <a:rPr lang="en-US" dirty="0"/>
              <a:t> 4 menu (</a:t>
            </a:r>
            <a:r>
              <a:rPr lang="en-US" dirty="0" err="1"/>
              <a:t>Penjumlahan</a:t>
            </a:r>
            <a:r>
              <a:rPr lang="en-US" dirty="0"/>
              <a:t>, </a:t>
            </a:r>
            <a:r>
              <a:rPr lang="en-US" dirty="0" err="1"/>
              <a:t>pengurangan</a:t>
            </a:r>
            <a:r>
              <a:rPr lang="en-US" dirty="0"/>
              <a:t>, </a:t>
            </a:r>
            <a:r>
              <a:rPr lang="en-US" dirty="0" err="1"/>
              <a:t>perkalian</a:t>
            </a:r>
            <a:r>
              <a:rPr lang="en-US" dirty="0"/>
              <a:t>, </a:t>
            </a:r>
            <a:r>
              <a:rPr lang="en-US" dirty="0" err="1"/>
              <a:t>pembagian</a:t>
            </a:r>
            <a:r>
              <a:rPr lang="en-US" dirty="0"/>
              <a:t>).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cek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pembagian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0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b="1" dirty="0"/>
              <a:t> </a:t>
            </a:r>
            <a:r>
              <a:rPr lang="en-US" b="1" dirty="0" err="1"/>
              <a:t>pesan</a:t>
            </a:r>
            <a:r>
              <a:rPr lang="en-US" b="1" dirty="0"/>
              <a:t> error</a:t>
            </a:r>
            <a:r>
              <a:rPr lang="en-US" dirty="0"/>
              <a:t>. </a:t>
            </a:r>
            <a:r>
              <a:rPr lang="en-US" dirty="0" err="1"/>
              <a:t>Gunakan</a:t>
            </a:r>
            <a:r>
              <a:rPr lang="en-US" dirty="0"/>
              <a:t> syntax looping do while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mengulang</a:t>
            </a:r>
            <a:r>
              <a:rPr lang="en-US" dirty="0"/>
              <a:t> program agar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kali running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berguna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mengantisipasi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 input menu.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Soal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en-US" dirty="0"/>
              <a:t>7. </a:t>
            </a:r>
            <a:r>
              <a:rPr lang="en-US" dirty="0" err="1"/>
              <a:t>Buatlah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tampilkan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jam </a:t>
            </a:r>
            <a:r>
              <a:rPr lang="en-US" dirty="0" err="1"/>
              <a:t>pasir</a:t>
            </a:r>
            <a:r>
              <a:rPr lang="en-US" dirty="0"/>
              <a:t> </a:t>
            </a:r>
            <a:r>
              <a:rPr lang="en-US" dirty="0" err="1"/>
              <a:t>dibawah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inputan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user.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Screenshot_9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76600" y="3200400"/>
            <a:ext cx="1819529" cy="3305637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Penyelesaian</a:t>
            </a:r>
            <a:r>
              <a:rPr lang="en-US" dirty="0"/>
              <a:t>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1. //SOAL1</a:t>
            </a:r>
          </a:p>
          <a:p>
            <a:pPr>
              <a:buNone/>
            </a:pPr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System.out.println</a:t>
            </a:r>
            <a:r>
              <a:rPr lang="en-US" dirty="0"/>
              <a:t>((</a:t>
            </a:r>
            <a:r>
              <a:rPr lang="en-US" dirty="0" err="1"/>
              <a:t>i</a:t>
            </a:r>
            <a:r>
              <a:rPr lang="en-US" dirty="0"/>
              <a:t> + 1) + ".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berjanji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mendapat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A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");</a:t>
            </a:r>
          </a:p>
          <a:p>
            <a:pPr>
              <a:buNone/>
            </a:pPr>
            <a:r>
              <a:rPr lang="en-US" dirty="0"/>
              <a:t>    }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/>
              <a:t>2. //SOAL2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n = 5;</a:t>
            </a:r>
          </a:p>
          <a:p>
            <a:pPr>
              <a:buNone/>
            </a:pPr>
            <a:r>
              <a:rPr lang="en-US" dirty="0"/>
              <a:t>        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1; </a:t>
            </a:r>
            <a:r>
              <a:rPr lang="en-US" dirty="0" err="1"/>
              <a:t>i</a:t>
            </a:r>
            <a:r>
              <a:rPr lang="en-US" dirty="0"/>
              <a:t> &lt;= n;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>
              <a:buNone/>
            </a:pPr>
            <a:r>
              <a:rPr lang="en-US" dirty="0"/>
              <a:t>            for (</a:t>
            </a:r>
            <a:r>
              <a:rPr lang="en-US" dirty="0" err="1"/>
              <a:t>int</a:t>
            </a:r>
            <a:r>
              <a:rPr lang="en-US" dirty="0"/>
              <a:t> j = n; j &gt;= </a:t>
            </a:r>
            <a:r>
              <a:rPr lang="en-US" dirty="0" err="1"/>
              <a:t>i</a:t>
            </a:r>
            <a:r>
              <a:rPr lang="en-US" dirty="0"/>
              <a:t>; j--) {</a:t>
            </a:r>
          </a:p>
          <a:p>
            <a:pPr>
              <a:buNone/>
            </a:pPr>
            <a:r>
              <a:rPr lang="en-US" dirty="0"/>
              <a:t>                </a:t>
            </a:r>
            <a:r>
              <a:rPr lang="en-US" dirty="0" err="1"/>
              <a:t>System.out.print</a:t>
            </a:r>
            <a:r>
              <a:rPr lang="en-US" dirty="0"/>
              <a:t>(" ");</a:t>
            </a:r>
          </a:p>
          <a:p>
            <a:pPr>
              <a:buNone/>
            </a:pPr>
            <a:r>
              <a:rPr lang="en-US" dirty="0"/>
              <a:t>            }</a:t>
            </a:r>
          </a:p>
          <a:p>
            <a:pPr>
              <a:buNone/>
            </a:pPr>
            <a:r>
              <a:rPr lang="en-US" dirty="0"/>
              <a:t>            for (</a:t>
            </a:r>
            <a:r>
              <a:rPr lang="en-US" dirty="0" err="1"/>
              <a:t>int</a:t>
            </a:r>
            <a:r>
              <a:rPr lang="en-US" dirty="0"/>
              <a:t> j = 1; j &lt;= (2 * </a:t>
            </a:r>
            <a:r>
              <a:rPr lang="en-US" dirty="0" err="1"/>
              <a:t>i</a:t>
            </a:r>
            <a:r>
              <a:rPr lang="en-US" dirty="0"/>
              <a:t>) - 1; j++) {</a:t>
            </a:r>
          </a:p>
          <a:p>
            <a:pPr>
              <a:buNone/>
            </a:pPr>
            <a:r>
              <a:rPr lang="en-US" dirty="0"/>
              <a:t>                </a:t>
            </a:r>
            <a:r>
              <a:rPr lang="en-US" dirty="0" err="1"/>
              <a:t>System.out.print</a:t>
            </a:r>
            <a:r>
              <a:rPr lang="en-US" dirty="0"/>
              <a:t>("*");</a:t>
            </a:r>
          </a:p>
          <a:p>
            <a:pPr>
              <a:buNone/>
            </a:pPr>
            <a:r>
              <a:rPr lang="en-US" dirty="0"/>
              <a:t>            }</a:t>
            </a:r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System.out.println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        }</a:t>
            </a:r>
          </a:p>
          <a:p>
            <a:pPr>
              <a:buNone/>
            </a:pPr>
            <a:r>
              <a:rPr lang="en-US" dirty="0"/>
              <a:t>        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&lt;= n;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>
              <a:buNone/>
            </a:pPr>
            <a:r>
              <a:rPr lang="en-US" dirty="0"/>
              <a:t>            for (</a:t>
            </a:r>
            <a:r>
              <a:rPr lang="en-US" dirty="0" err="1"/>
              <a:t>int</a:t>
            </a:r>
            <a:r>
              <a:rPr lang="en-US" dirty="0"/>
              <a:t> j = 1; j &lt;= </a:t>
            </a:r>
            <a:r>
              <a:rPr lang="en-US" dirty="0" err="1"/>
              <a:t>i</a:t>
            </a:r>
            <a:r>
              <a:rPr lang="en-US" dirty="0"/>
              <a:t>; j++) {</a:t>
            </a:r>
          </a:p>
          <a:p>
            <a:pPr>
              <a:buNone/>
            </a:pPr>
            <a:r>
              <a:rPr lang="en-US" dirty="0"/>
              <a:t>                </a:t>
            </a:r>
            <a:r>
              <a:rPr lang="en-US" dirty="0" err="1"/>
              <a:t>System.out.print</a:t>
            </a:r>
            <a:r>
              <a:rPr lang="en-US" dirty="0"/>
              <a:t>(" ");</a:t>
            </a:r>
          </a:p>
          <a:p>
            <a:pPr>
              <a:buNone/>
            </a:pPr>
            <a:r>
              <a:rPr lang="en-US" dirty="0"/>
              <a:t>            }</a:t>
            </a:r>
          </a:p>
          <a:p>
            <a:pPr>
              <a:buNone/>
            </a:pPr>
            <a:r>
              <a:rPr lang="en-US" dirty="0"/>
              <a:t>            for (</a:t>
            </a:r>
            <a:r>
              <a:rPr lang="en-US" dirty="0" err="1"/>
              <a:t>int</a:t>
            </a:r>
            <a:r>
              <a:rPr lang="en-US" dirty="0"/>
              <a:t> j = 11 - (2 * </a:t>
            </a:r>
            <a:r>
              <a:rPr lang="en-US" dirty="0" err="1"/>
              <a:t>i</a:t>
            </a:r>
            <a:r>
              <a:rPr lang="en-US" dirty="0"/>
              <a:t>); j &gt;= 1; j--) {</a:t>
            </a:r>
          </a:p>
          <a:p>
            <a:pPr>
              <a:buNone/>
            </a:pPr>
            <a:r>
              <a:rPr lang="en-US" dirty="0"/>
              <a:t>                </a:t>
            </a:r>
            <a:r>
              <a:rPr lang="en-US" dirty="0" err="1"/>
              <a:t>System.out.print</a:t>
            </a:r>
            <a:r>
              <a:rPr lang="en-US" dirty="0"/>
              <a:t>("*");</a:t>
            </a:r>
          </a:p>
          <a:p>
            <a:pPr>
              <a:buNone/>
            </a:pPr>
            <a:r>
              <a:rPr lang="en-US" dirty="0"/>
              <a:t>            }</a:t>
            </a:r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System.out.println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        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3. </a:t>
            </a:r>
            <a:r>
              <a:rPr lang="en-US" dirty="0" err="1"/>
              <a:t>int</a:t>
            </a:r>
            <a:r>
              <a:rPr lang="en-US" dirty="0"/>
              <a:t> g = 1;</a:t>
            </a:r>
          </a:p>
          <a:p>
            <a:pPr>
              <a:buNone/>
            </a:pPr>
            <a:r>
              <a:rPr lang="en-US" dirty="0"/>
              <a:t>        while (g &lt;= 10) {</a:t>
            </a:r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System.out.println</a:t>
            </a:r>
            <a:r>
              <a:rPr lang="en-US" dirty="0"/>
              <a:t>(g);</a:t>
            </a:r>
          </a:p>
          <a:p>
            <a:pPr>
              <a:buNone/>
            </a:pPr>
            <a:r>
              <a:rPr lang="en-US" dirty="0"/>
              <a:t>            g++;</a:t>
            </a:r>
          </a:p>
          <a:p>
            <a:pPr>
              <a:buNone/>
            </a:pPr>
            <a:r>
              <a:rPr lang="en-US" dirty="0"/>
              <a:t>        }</a:t>
            </a:r>
          </a:p>
          <a:p>
            <a:pPr>
              <a:buNone/>
            </a:pPr>
            <a:r>
              <a:rPr lang="en-US" dirty="0"/>
              <a:t>        g--;</a:t>
            </a:r>
          </a:p>
          <a:p>
            <a:pPr>
              <a:buNone/>
            </a:pPr>
            <a:r>
              <a:rPr lang="en-US" dirty="0"/>
              <a:t>        do {</a:t>
            </a:r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System.out.println</a:t>
            </a:r>
            <a:r>
              <a:rPr lang="en-US" dirty="0"/>
              <a:t>(g);</a:t>
            </a:r>
          </a:p>
          <a:p>
            <a:pPr>
              <a:buNone/>
            </a:pPr>
            <a:r>
              <a:rPr lang="en-US" dirty="0"/>
              <a:t>            g--;</a:t>
            </a:r>
          </a:p>
          <a:p>
            <a:pPr>
              <a:buNone/>
            </a:pPr>
            <a:r>
              <a:rPr lang="en-US" dirty="0"/>
              <a:t>        } while (g &gt; 0);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>
                <a:solidFill>
                  <a:schemeClr val="tx2">
                    <a:satMod val="130000"/>
                  </a:schemeClr>
                </a:solidFill>
              </a:rPr>
              <a:t>Karakteristik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 Java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Mirip C/C++</a:t>
            </a:r>
          </a:p>
          <a:p>
            <a:pPr eaLnBrk="1" hangingPunct="1"/>
            <a:r>
              <a:rPr lang="en-US"/>
              <a:t>OOP</a:t>
            </a:r>
          </a:p>
          <a:p>
            <a:pPr eaLnBrk="1" hangingPunct="1"/>
            <a:r>
              <a:rPr lang="en-US"/>
              <a:t>Multiplatform</a:t>
            </a:r>
          </a:p>
          <a:p>
            <a:pPr eaLnBrk="1" hangingPunct="1"/>
            <a:r>
              <a:rPr lang="en-US"/>
              <a:t>Distributed</a:t>
            </a:r>
          </a:p>
          <a:p>
            <a:pPr eaLnBrk="1" hangingPunct="1"/>
            <a:r>
              <a:rPr lang="en-US"/>
              <a:t>Portable</a:t>
            </a:r>
          </a:p>
          <a:p>
            <a:pPr eaLnBrk="1" hangingPunct="1"/>
            <a:r>
              <a:rPr lang="en-US"/>
              <a:t>Secure</a:t>
            </a:r>
          </a:p>
          <a:p>
            <a:pPr eaLnBrk="1" hangingPunct="1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/>
              <a:t>4. //SOAL4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b = 0;</a:t>
            </a:r>
          </a:p>
          <a:p>
            <a:pPr>
              <a:buNone/>
            </a:pPr>
            <a:r>
              <a:rPr lang="en-US" dirty="0"/>
              <a:t>        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1; </a:t>
            </a:r>
            <a:r>
              <a:rPr lang="en-US" dirty="0" err="1"/>
              <a:t>i</a:t>
            </a:r>
            <a:r>
              <a:rPr lang="en-US" dirty="0"/>
              <a:t> &lt;= 100;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>
              <a:buNone/>
            </a:pPr>
            <a:r>
              <a:rPr lang="en-US" dirty="0"/>
              <a:t>            if (</a:t>
            </a:r>
            <a:r>
              <a:rPr lang="en-US" dirty="0" err="1"/>
              <a:t>i</a:t>
            </a:r>
            <a:r>
              <a:rPr lang="en-US" dirty="0"/>
              <a:t> % 2 == 0) {</a:t>
            </a:r>
          </a:p>
          <a:p>
            <a:pPr>
              <a:buNone/>
            </a:pPr>
            <a:r>
              <a:rPr lang="en-US" dirty="0"/>
              <a:t>                continue;</a:t>
            </a:r>
          </a:p>
          <a:p>
            <a:pPr>
              <a:buNone/>
            </a:pPr>
            <a:r>
              <a:rPr lang="en-US" dirty="0"/>
              <a:t>            } else {</a:t>
            </a:r>
          </a:p>
          <a:p>
            <a:pPr>
              <a:buNone/>
            </a:pPr>
            <a:r>
              <a:rPr lang="en-US" dirty="0"/>
              <a:t>                if (</a:t>
            </a:r>
            <a:r>
              <a:rPr lang="en-US" dirty="0" err="1"/>
              <a:t>i</a:t>
            </a:r>
            <a:r>
              <a:rPr lang="en-US" dirty="0"/>
              <a:t> &lt; 10) {</a:t>
            </a:r>
          </a:p>
          <a:p>
            <a:pPr>
              <a:buNone/>
            </a:pPr>
            <a:r>
              <a:rPr lang="en-US" dirty="0"/>
              <a:t>                    </a:t>
            </a:r>
            <a:r>
              <a:rPr lang="en-US" dirty="0" err="1"/>
              <a:t>System.out.print</a:t>
            </a:r>
            <a:r>
              <a:rPr lang="en-US" dirty="0"/>
              <a:t>(" " + </a:t>
            </a:r>
            <a:r>
              <a:rPr lang="en-US" dirty="0" err="1"/>
              <a:t>i</a:t>
            </a:r>
            <a:r>
              <a:rPr lang="en-US" dirty="0"/>
              <a:t> + " ");</a:t>
            </a:r>
          </a:p>
          <a:p>
            <a:pPr>
              <a:buNone/>
            </a:pPr>
            <a:r>
              <a:rPr lang="en-US" dirty="0"/>
              <a:t>                    b++;</a:t>
            </a:r>
          </a:p>
          <a:p>
            <a:pPr>
              <a:buNone/>
            </a:pPr>
            <a:r>
              <a:rPr lang="en-US" dirty="0"/>
              <a:t>                } else {</a:t>
            </a:r>
          </a:p>
          <a:p>
            <a:pPr>
              <a:buNone/>
            </a:pPr>
            <a:r>
              <a:rPr lang="en-US" dirty="0"/>
              <a:t>                    </a:t>
            </a:r>
            <a:r>
              <a:rPr lang="en-US" dirty="0" err="1"/>
              <a:t>System.out.print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 + " ");</a:t>
            </a:r>
          </a:p>
          <a:p>
            <a:pPr>
              <a:buNone/>
            </a:pPr>
            <a:r>
              <a:rPr lang="en-US" dirty="0"/>
              <a:t>                }</a:t>
            </a:r>
          </a:p>
          <a:p>
            <a:pPr>
              <a:buNone/>
            </a:pPr>
            <a:r>
              <a:rPr lang="en-US" dirty="0"/>
              <a:t>                b++;</a:t>
            </a:r>
          </a:p>
          <a:p>
            <a:pPr>
              <a:buNone/>
            </a:pPr>
            <a:r>
              <a:rPr lang="en-US" dirty="0"/>
              <a:t>            }</a:t>
            </a:r>
          </a:p>
          <a:p>
            <a:pPr>
              <a:buNone/>
            </a:pPr>
            <a:r>
              <a:rPr lang="en-US" dirty="0"/>
              <a:t>            if (b % 5 == 0) {</a:t>
            </a:r>
          </a:p>
          <a:p>
            <a:pPr>
              <a:buNone/>
            </a:pPr>
            <a:r>
              <a:rPr lang="en-US" dirty="0"/>
              <a:t>                </a:t>
            </a:r>
            <a:r>
              <a:rPr lang="en-US" dirty="0" err="1"/>
              <a:t>System.out.println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            }</a:t>
            </a:r>
          </a:p>
          <a:p>
            <a:pPr>
              <a:buNone/>
            </a:pPr>
            <a:r>
              <a:rPr lang="en-US" dirty="0"/>
              <a:t>        }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/>
              <a:t>5. //SOAL5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err="1"/>
              <a:t>System.out.print</a:t>
            </a:r>
            <a:r>
              <a:rPr lang="en-US" dirty="0"/>
              <a:t>("</a:t>
            </a:r>
            <a:r>
              <a:rPr lang="en-US" dirty="0" err="1"/>
              <a:t>Masukkan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: ");</a:t>
            </a:r>
          </a:p>
          <a:p>
            <a:pPr>
              <a:buNone/>
            </a:pPr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= </a:t>
            </a:r>
            <a:r>
              <a:rPr lang="en-US" dirty="0" err="1"/>
              <a:t>input.nextInt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prima = 0;</a:t>
            </a:r>
          </a:p>
          <a:p>
            <a:pPr>
              <a:buNone/>
            </a:pPr>
            <a:r>
              <a:rPr lang="en-US" dirty="0"/>
              <a:t>        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angka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 &gt; 0; </a:t>
            </a:r>
            <a:r>
              <a:rPr lang="en-US" dirty="0" err="1"/>
              <a:t>i</a:t>
            </a:r>
            <a:r>
              <a:rPr lang="en-US" dirty="0"/>
              <a:t>--) {</a:t>
            </a:r>
          </a:p>
          <a:p>
            <a:pPr>
              <a:buNone/>
            </a:pPr>
            <a:r>
              <a:rPr lang="en-US" dirty="0"/>
              <a:t>            if (</a:t>
            </a:r>
            <a:r>
              <a:rPr lang="en-US" dirty="0" err="1"/>
              <a:t>angka</a:t>
            </a:r>
            <a:r>
              <a:rPr lang="en-US" dirty="0"/>
              <a:t> % </a:t>
            </a:r>
            <a:r>
              <a:rPr lang="en-US" dirty="0" err="1"/>
              <a:t>i</a:t>
            </a:r>
            <a:r>
              <a:rPr lang="en-US" dirty="0"/>
              <a:t> == 0) {</a:t>
            </a:r>
          </a:p>
          <a:p>
            <a:pPr>
              <a:buNone/>
            </a:pPr>
            <a:r>
              <a:rPr lang="en-US" dirty="0"/>
              <a:t>                prima++;</a:t>
            </a:r>
          </a:p>
          <a:p>
            <a:pPr>
              <a:buNone/>
            </a:pPr>
            <a:r>
              <a:rPr lang="en-US" dirty="0"/>
              <a:t>            }</a:t>
            </a:r>
          </a:p>
          <a:p>
            <a:pPr>
              <a:buNone/>
            </a:pPr>
            <a:r>
              <a:rPr lang="en-US" dirty="0"/>
              <a:t>        }</a:t>
            </a:r>
          </a:p>
          <a:p>
            <a:pPr>
              <a:buNone/>
            </a:pPr>
            <a:r>
              <a:rPr lang="en-US" dirty="0"/>
              <a:t>        if (prima == 2) {</a:t>
            </a:r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angka</a:t>
            </a:r>
            <a:r>
              <a:rPr lang="en-US" dirty="0"/>
              <a:t> + "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blangan</a:t>
            </a:r>
            <a:r>
              <a:rPr lang="en-US" dirty="0"/>
              <a:t> prima");</a:t>
            </a:r>
          </a:p>
          <a:p>
            <a:pPr>
              <a:buNone/>
            </a:pPr>
            <a:r>
              <a:rPr lang="en-US" dirty="0"/>
              <a:t>        }</a:t>
            </a:r>
          </a:p>
          <a:p>
            <a:pPr>
              <a:buNone/>
            </a:pPr>
            <a:r>
              <a:rPr lang="en-US" dirty="0"/>
              <a:t>        if (</a:t>
            </a:r>
            <a:r>
              <a:rPr lang="en-US" dirty="0" err="1"/>
              <a:t>angka</a:t>
            </a:r>
            <a:r>
              <a:rPr lang="en-US" dirty="0"/>
              <a:t> % 2 == 0) {</a:t>
            </a:r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angka</a:t>
            </a:r>
            <a:r>
              <a:rPr lang="en-US" dirty="0"/>
              <a:t> + "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Genap</a:t>
            </a:r>
            <a:r>
              <a:rPr lang="en-US" dirty="0"/>
              <a:t>");</a:t>
            </a:r>
          </a:p>
          <a:p>
            <a:pPr>
              <a:buNone/>
            </a:pPr>
            <a:r>
              <a:rPr lang="en-US" dirty="0"/>
              <a:t>        } else if (</a:t>
            </a:r>
            <a:r>
              <a:rPr lang="en-US" dirty="0" err="1"/>
              <a:t>angka</a:t>
            </a:r>
            <a:r>
              <a:rPr lang="en-US" dirty="0"/>
              <a:t> % 2 == 1) {</a:t>
            </a:r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angka</a:t>
            </a:r>
            <a:r>
              <a:rPr lang="en-US" dirty="0"/>
              <a:t> + "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Ganjil</a:t>
            </a:r>
            <a:r>
              <a:rPr lang="en-US" dirty="0"/>
              <a:t>");</a:t>
            </a:r>
          </a:p>
          <a:p>
            <a:pPr>
              <a:buNone/>
            </a:pPr>
            <a:r>
              <a:rPr lang="en-US" dirty="0"/>
              <a:t>        }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6. //SOAL6</a:t>
            </a:r>
          </a:p>
          <a:p>
            <a:pPr>
              <a:buNone/>
            </a:pPr>
            <a:r>
              <a:rPr lang="en-US" dirty="0"/>
              <a:t>String </a:t>
            </a:r>
            <a:r>
              <a:rPr lang="en-US" dirty="0" err="1"/>
              <a:t>cek</a:t>
            </a:r>
            <a:r>
              <a:rPr lang="en-US" dirty="0"/>
              <a:t> = “ON";</a:t>
            </a:r>
          </a:p>
          <a:p>
            <a:pPr>
              <a:buNone/>
            </a:pPr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pil</a:t>
            </a:r>
            <a:r>
              <a:rPr lang="en-US" dirty="0"/>
              <a:t> = 0;        </a:t>
            </a:r>
          </a:p>
          <a:p>
            <a:pPr>
              <a:buNone/>
            </a:pPr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= 0;</a:t>
            </a:r>
          </a:p>
          <a:p>
            <a:pPr>
              <a:buNone/>
            </a:pPr>
            <a:r>
              <a:rPr lang="en-US" dirty="0"/>
              <a:t>        do {</a:t>
            </a:r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cek</a:t>
            </a:r>
            <a:r>
              <a:rPr lang="en-US" dirty="0"/>
              <a:t> = “ON";</a:t>
            </a:r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System.out.print</a:t>
            </a:r>
            <a:r>
              <a:rPr lang="en-US" dirty="0"/>
              <a:t>("</a:t>
            </a:r>
            <a:r>
              <a:rPr lang="en-US" dirty="0" err="1"/>
              <a:t>Masukkan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\t: ");</a:t>
            </a:r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int</a:t>
            </a:r>
            <a:r>
              <a:rPr lang="en-US" dirty="0"/>
              <a:t> angka1 = </a:t>
            </a:r>
            <a:r>
              <a:rPr lang="en-US" dirty="0" err="1"/>
              <a:t>input.nextInt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System.out.print</a:t>
            </a:r>
            <a:r>
              <a:rPr lang="en-US" dirty="0"/>
              <a:t>("</a:t>
            </a:r>
            <a:r>
              <a:rPr lang="en-US" dirty="0" err="1"/>
              <a:t>Masukkan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\t: ");</a:t>
            </a:r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int</a:t>
            </a:r>
            <a:r>
              <a:rPr lang="en-US" dirty="0"/>
              <a:t> angka2 = </a:t>
            </a:r>
            <a:r>
              <a:rPr lang="en-US" dirty="0" err="1"/>
              <a:t>input.nextInt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System.out.println</a:t>
            </a:r>
            <a:r>
              <a:rPr lang="en-US" dirty="0"/>
              <a:t>("1. </a:t>
            </a:r>
            <a:r>
              <a:rPr lang="en-US" dirty="0" err="1"/>
              <a:t>Penjumlahan</a:t>
            </a:r>
            <a:r>
              <a:rPr lang="en-US" dirty="0"/>
              <a:t> (+)");</a:t>
            </a:r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System.out.println</a:t>
            </a:r>
            <a:r>
              <a:rPr lang="en-US" dirty="0"/>
              <a:t>("2. </a:t>
            </a:r>
            <a:r>
              <a:rPr lang="en-US" dirty="0" err="1"/>
              <a:t>Pengurangan</a:t>
            </a:r>
            <a:r>
              <a:rPr lang="en-US" dirty="0"/>
              <a:t> (-)");</a:t>
            </a:r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System.out.println</a:t>
            </a:r>
            <a:r>
              <a:rPr lang="en-US" dirty="0"/>
              <a:t>("3. </a:t>
            </a:r>
            <a:r>
              <a:rPr lang="en-US" dirty="0" err="1"/>
              <a:t>Perkalian</a:t>
            </a:r>
            <a:r>
              <a:rPr lang="en-US" dirty="0"/>
              <a:t> (*)");</a:t>
            </a:r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System.out.println</a:t>
            </a:r>
            <a:r>
              <a:rPr lang="en-US" dirty="0"/>
              <a:t>("4. </a:t>
            </a:r>
            <a:r>
              <a:rPr lang="en-US" dirty="0" err="1"/>
              <a:t>Pembagian</a:t>
            </a:r>
            <a:r>
              <a:rPr lang="en-US" dirty="0"/>
              <a:t> (/)");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 do {</a:t>
            </a:r>
          </a:p>
          <a:p>
            <a:pPr>
              <a:buNone/>
            </a:pPr>
            <a:r>
              <a:rPr lang="en-US" dirty="0"/>
              <a:t>                </a:t>
            </a:r>
            <a:r>
              <a:rPr lang="en-US" dirty="0" err="1"/>
              <a:t>cek</a:t>
            </a:r>
            <a:r>
              <a:rPr lang="en-US" dirty="0"/>
              <a:t> = “ON";</a:t>
            </a:r>
          </a:p>
          <a:p>
            <a:pPr>
              <a:buNone/>
            </a:pPr>
            <a:r>
              <a:rPr lang="en-US" dirty="0"/>
              <a:t>                </a:t>
            </a:r>
            <a:r>
              <a:rPr lang="en-US" dirty="0" err="1"/>
              <a:t>System.out.print</a:t>
            </a:r>
            <a:r>
              <a:rPr lang="en-US" dirty="0"/>
              <a:t>("</a:t>
            </a: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pilihan</a:t>
            </a:r>
            <a:r>
              <a:rPr lang="en-US" dirty="0"/>
              <a:t> : ");</a:t>
            </a:r>
          </a:p>
          <a:p>
            <a:pPr>
              <a:buNone/>
            </a:pPr>
            <a:r>
              <a:rPr lang="en-US" dirty="0"/>
              <a:t>                </a:t>
            </a:r>
            <a:r>
              <a:rPr lang="en-US" dirty="0" err="1"/>
              <a:t>pil</a:t>
            </a:r>
            <a:r>
              <a:rPr lang="en-US" dirty="0"/>
              <a:t> = </a:t>
            </a:r>
            <a:r>
              <a:rPr lang="en-US" dirty="0" err="1"/>
              <a:t>input.nextInt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                if (</a:t>
            </a:r>
            <a:r>
              <a:rPr lang="en-US" dirty="0" err="1"/>
              <a:t>pil</a:t>
            </a:r>
            <a:r>
              <a:rPr lang="en-US" dirty="0"/>
              <a:t> &lt; 1 || </a:t>
            </a:r>
            <a:r>
              <a:rPr lang="en-US" dirty="0" err="1"/>
              <a:t>pil</a:t>
            </a:r>
            <a:r>
              <a:rPr lang="en-US" dirty="0"/>
              <a:t> &gt; 4) {</a:t>
            </a:r>
          </a:p>
          <a:p>
            <a:pPr>
              <a:buNone/>
            </a:pPr>
            <a:r>
              <a:rPr lang="en-US" dirty="0"/>
              <a:t>                    </a:t>
            </a: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en-US" dirty="0" err="1"/>
              <a:t>Maaf</a:t>
            </a:r>
            <a:r>
              <a:rPr lang="en-US" dirty="0"/>
              <a:t> input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");</a:t>
            </a:r>
          </a:p>
          <a:p>
            <a:pPr>
              <a:buNone/>
            </a:pPr>
            <a:r>
              <a:rPr lang="en-US" dirty="0"/>
              <a:t>                    </a:t>
            </a:r>
            <a:r>
              <a:rPr lang="en-US" dirty="0" err="1"/>
              <a:t>cek</a:t>
            </a:r>
            <a:r>
              <a:rPr lang="en-US" dirty="0"/>
              <a:t> = “ON";</a:t>
            </a:r>
          </a:p>
          <a:p>
            <a:pPr>
              <a:buNone/>
            </a:pPr>
            <a:r>
              <a:rPr lang="en-US" dirty="0"/>
              <a:t>                }else {</a:t>
            </a:r>
          </a:p>
          <a:p>
            <a:pPr>
              <a:buNone/>
            </a:pPr>
            <a:r>
              <a:rPr lang="en-US" dirty="0"/>
              <a:t>			</a:t>
            </a:r>
            <a:r>
              <a:rPr lang="en-US" dirty="0" err="1"/>
              <a:t>cek</a:t>
            </a:r>
            <a:r>
              <a:rPr lang="en-US" dirty="0"/>
              <a:t> = “OFF”;</a:t>
            </a:r>
          </a:p>
          <a:p>
            <a:pPr>
              <a:buNone/>
            </a:pPr>
            <a:r>
              <a:rPr lang="en-US" dirty="0"/>
              <a:t>			}</a:t>
            </a:r>
          </a:p>
          <a:p>
            <a:pPr>
              <a:buNone/>
            </a:pPr>
            <a:r>
              <a:rPr lang="en-US" dirty="0"/>
              <a:t>            } while (</a:t>
            </a:r>
            <a:r>
              <a:rPr lang="en-US" dirty="0" err="1"/>
              <a:t>cek.equals</a:t>
            </a:r>
            <a:r>
              <a:rPr lang="en-US" dirty="0"/>
              <a:t>(“ON"));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900" dirty="0"/>
              <a:t> </a:t>
            </a:r>
            <a:r>
              <a:rPr lang="en-US" sz="1200" dirty="0"/>
              <a:t>switch (</a:t>
            </a:r>
            <a:r>
              <a:rPr lang="en-US" sz="1200" dirty="0" err="1"/>
              <a:t>pil</a:t>
            </a:r>
            <a:r>
              <a:rPr lang="en-US" sz="1200" dirty="0"/>
              <a:t>) {</a:t>
            </a:r>
          </a:p>
          <a:p>
            <a:pPr>
              <a:buNone/>
            </a:pPr>
            <a:r>
              <a:rPr lang="en-US" sz="1200" dirty="0"/>
              <a:t>                case 1:</a:t>
            </a:r>
          </a:p>
          <a:p>
            <a:pPr>
              <a:buNone/>
            </a:pPr>
            <a:r>
              <a:rPr lang="en-US" sz="1200" dirty="0"/>
              <a:t>                    </a:t>
            </a:r>
            <a:r>
              <a:rPr lang="en-US" sz="1200" dirty="0" err="1"/>
              <a:t>hasil</a:t>
            </a:r>
            <a:r>
              <a:rPr lang="en-US" sz="1200" dirty="0"/>
              <a:t> = angka1 + angka2;</a:t>
            </a:r>
          </a:p>
          <a:p>
            <a:pPr>
              <a:buNone/>
            </a:pPr>
            <a:r>
              <a:rPr lang="en-US" sz="1200" dirty="0"/>
              <a:t>                    </a:t>
            </a:r>
            <a:r>
              <a:rPr lang="en-US" sz="1200" dirty="0" err="1"/>
              <a:t>System.out.println</a:t>
            </a:r>
            <a:r>
              <a:rPr lang="en-US" sz="1200" dirty="0"/>
              <a:t>("</a:t>
            </a:r>
            <a:r>
              <a:rPr lang="en-US" sz="1200" dirty="0" err="1"/>
              <a:t>Hasil</a:t>
            </a:r>
            <a:r>
              <a:rPr lang="en-US" sz="1200" dirty="0"/>
              <a:t> " + angka1 + " + " + angka2 + " : " + </a:t>
            </a:r>
            <a:r>
              <a:rPr lang="en-US" sz="1200" dirty="0" err="1"/>
              <a:t>hasil</a:t>
            </a:r>
            <a:r>
              <a:rPr lang="en-US" sz="1200" dirty="0"/>
              <a:t>);</a:t>
            </a:r>
          </a:p>
          <a:p>
            <a:pPr>
              <a:buNone/>
            </a:pPr>
            <a:r>
              <a:rPr lang="en-US" sz="1200" dirty="0"/>
              <a:t>                    break;</a:t>
            </a:r>
          </a:p>
          <a:p>
            <a:pPr>
              <a:buNone/>
            </a:pPr>
            <a:r>
              <a:rPr lang="en-US" sz="1200" dirty="0"/>
              <a:t>                case 2:</a:t>
            </a:r>
          </a:p>
          <a:p>
            <a:pPr>
              <a:buNone/>
            </a:pPr>
            <a:r>
              <a:rPr lang="en-US" sz="1200" dirty="0"/>
              <a:t>                    </a:t>
            </a:r>
            <a:r>
              <a:rPr lang="en-US" sz="1200" dirty="0" err="1"/>
              <a:t>hasil</a:t>
            </a:r>
            <a:r>
              <a:rPr lang="en-US" sz="1200" dirty="0"/>
              <a:t> = angka1 - angka2;</a:t>
            </a:r>
          </a:p>
          <a:p>
            <a:pPr>
              <a:buNone/>
            </a:pPr>
            <a:r>
              <a:rPr lang="en-US" sz="1200" dirty="0"/>
              <a:t>                    </a:t>
            </a:r>
            <a:r>
              <a:rPr lang="en-US" sz="1200" dirty="0" err="1"/>
              <a:t>System.out.println</a:t>
            </a:r>
            <a:r>
              <a:rPr lang="en-US" sz="1200" dirty="0"/>
              <a:t>("</a:t>
            </a:r>
            <a:r>
              <a:rPr lang="en-US" sz="1200" dirty="0" err="1"/>
              <a:t>Hasil</a:t>
            </a:r>
            <a:r>
              <a:rPr lang="en-US" sz="1200" dirty="0"/>
              <a:t> " + angka1 + " - " + angka2 + " : " + </a:t>
            </a:r>
            <a:r>
              <a:rPr lang="en-US" sz="1200" dirty="0" err="1"/>
              <a:t>hasil</a:t>
            </a:r>
            <a:r>
              <a:rPr lang="en-US" sz="1200" dirty="0"/>
              <a:t>);</a:t>
            </a:r>
          </a:p>
          <a:p>
            <a:pPr>
              <a:buNone/>
            </a:pPr>
            <a:r>
              <a:rPr lang="en-US" sz="1200" dirty="0"/>
              <a:t>                    break;</a:t>
            </a:r>
          </a:p>
          <a:p>
            <a:pPr>
              <a:buNone/>
            </a:pPr>
            <a:r>
              <a:rPr lang="en-US" sz="1200" dirty="0"/>
              <a:t>                case 3:</a:t>
            </a:r>
          </a:p>
          <a:p>
            <a:pPr>
              <a:buNone/>
            </a:pPr>
            <a:r>
              <a:rPr lang="en-US" sz="1200" dirty="0"/>
              <a:t>                    </a:t>
            </a:r>
            <a:r>
              <a:rPr lang="en-US" sz="1200" dirty="0" err="1"/>
              <a:t>hasil</a:t>
            </a:r>
            <a:r>
              <a:rPr lang="en-US" sz="1200" dirty="0"/>
              <a:t> = angka1 * angka2;</a:t>
            </a:r>
          </a:p>
          <a:p>
            <a:pPr>
              <a:buNone/>
            </a:pPr>
            <a:r>
              <a:rPr lang="en-US" sz="1200" dirty="0"/>
              <a:t>                    </a:t>
            </a:r>
            <a:r>
              <a:rPr lang="en-US" sz="1200" dirty="0" err="1"/>
              <a:t>System.out.println</a:t>
            </a:r>
            <a:r>
              <a:rPr lang="en-US" sz="1200" dirty="0"/>
              <a:t>("</a:t>
            </a:r>
            <a:r>
              <a:rPr lang="en-US" sz="1200" dirty="0" err="1"/>
              <a:t>Hasil</a:t>
            </a:r>
            <a:r>
              <a:rPr lang="en-US" sz="1200" dirty="0"/>
              <a:t> " + angka1 + " * " + angka2 + " : " + </a:t>
            </a:r>
            <a:r>
              <a:rPr lang="en-US" sz="1200" dirty="0" err="1"/>
              <a:t>hasil</a:t>
            </a:r>
            <a:r>
              <a:rPr lang="en-US" sz="1200" dirty="0"/>
              <a:t>);</a:t>
            </a:r>
          </a:p>
          <a:p>
            <a:pPr>
              <a:buNone/>
            </a:pPr>
            <a:r>
              <a:rPr lang="en-US" sz="1200" dirty="0"/>
              <a:t>                    break;</a:t>
            </a:r>
          </a:p>
          <a:p>
            <a:pPr>
              <a:buNone/>
            </a:pPr>
            <a:r>
              <a:rPr lang="en-US" sz="1200" dirty="0"/>
              <a:t>                case 4:</a:t>
            </a:r>
          </a:p>
          <a:p>
            <a:pPr>
              <a:buNone/>
            </a:pPr>
            <a:r>
              <a:rPr lang="en-US" sz="1200" dirty="0"/>
              <a:t>                    try {</a:t>
            </a:r>
          </a:p>
          <a:p>
            <a:pPr>
              <a:buNone/>
            </a:pPr>
            <a:r>
              <a:rPr lang="en-US" sz="1200" dirty="0"/>
              <a:t>                        </a:t>
            </a:r>
            <a:r>
              <a:rPr lang="en-US" sz="1200" dirty="0" err="1"/>
              <a:t>hasil</a:t>
            </a:r>
            <a:r>
              <a:rPr lang="en-US" sz="1200" dirty="0"/>
              <a:t> = angka1 / angka2;</a:t>
            </a:r>
          </a:p>
          <a:p>
            <a:pPr>
              <a:buNone/>
            </a:pPr>
            <a:r>
              <a:rPr lang="en-US" sz="1200" dirty="0"/>
              <a:t>                        </a:t>
            </a:r>
            <a:r>
              <a:rPr lang="en-US" sz="1200" dirty="0" err="1"/>
              <a:t>System.out.println</a:t>
            </a:r>
            <a:r>
              <a:rPr lang="en-US" sz="1200" dirty="0"/>
              <a:t>("</a:t>
            </a:r>
            <a:r>
              <a:rPr lang="en-US" sz="1200" dirty="0" err="1"/>
              <a:t>Hasil</a:t>
            </a:r>
            <a:r>
              <a:rPr lang="en-US" sz="1200" dirty="0"/>
              <a:t> " + angka1 + " / " + angka2 + " : " + </a:t>
            </a:r>
            <a:r>
              <a:rPr lang="en-US" sz="1200" dirty="0" err="1"/>
              <a:t>hasil</a:t>
            </a:r>
            <a:r>
              <a:rPr lang="en-US" sz="1200" dirty="0"/>
              <a:t>);                        </a:t>
            </a:r>
          </a:p>
          <a:p>
            <a:pPr>
              <a:buNone/>
            </a:pPr>
            <a:r>
              <a:rPr lang="en-US" sz="1200" dirty="0"/>
              <a:t>                    } catch (</a:t>
            </a:r>
            <a:r>
              <a:rPr lang="en-US" sz="1200" dirty="0" err="1"/>
              <a:t>ArithmeticException</a:t>
            </a:r>
            <a:r>
              <a:rPr lang="en-US" sz="1200" dirty="0"/>
              <a:t> e) {</a:t>
            </a:r>
          </a:p>
          <a:p>
            <a:pPr>
              <a:buNone/>
            </a:pPr>
            <a:r>
              <a:rPr lang="en-US" sz="1200" dirty="0"/>
              <a:t>                        </a:t>
            </a:r>
            <a:r>
              <a:rPr lang="en-US" sz="1200" dirty="0" err="1"/>
              <a:t>System.out.println</a:t>
            </a:r>
            <a:r>
              <a:rPr lang="en-US" sz="1200" dirty="0"/>
              <a:t>("</a:t>
            </a:r>
            <a:r>
              <a:rPr lang="en-US" sz="1200" dirty="0" err="1"/>
              <a:t>Tidak</a:t>
            </a:r>
            <a:r>
              <a:rPr lang="en-US" sz="1200" dirty="0"/>
              <a:t> </a:t>
            </a:r>
            <a:r>
              <a:rPr lang="en-US" sz="1200" dirty="0" err="1"/>
              <a:t>bisa</a:t>
            </a:r>
            <a:r>
              <a:rPr lang="en-US" sz="1200" dirty="0"/>
              <a:t> </a:t>
            </a:r>
            <a:r>
              <a:rPr lang="en-US" sz="1200" dirty="0" err="1"/>
              <a:t>bagi</a:t>
            </a:r>
            <a:r>
              <a:rPr lang="en-US" sz="1200" dirty="0"/>
              <a:t> 0!");</a:t>
            </a:r>
          </a:p>
          <a:p>
            <a:pPr>
              <a:buNone/>
            </a:pPr>
            <a:r>
              <a:rPr lang="en-US" sz="1200" dirty="0"/>
              <a:t>                    }</a:t>
            </a:r>
          </a:p>
          <a:p>
            <a:pPr>
              <a:buNone/>
            </a:pPr>
            <a:r>
              <a:rPr lang="en-US" sz="1200" dirty="0"/>
              <a:t>                    break;</a:t>
            </a:r>
          </a:p>
          <a:p>
            <a:pPr>
              <a:buNone/>
            </a:pPr>
            <a:r>
              <a:rPr lang="en-US" sz="1200" dirty="0"/>
              <a:t>            }</a:t>
            </a:r>
          </a:p>
          <a:p>
            <a:pPr>
              <a:buNone/>
            </a:pPr>
            <a:r>
              <a:rPr lang="en-US" sz="1200" dirty="0"/>
              <a:t>            </a:t>
            </a:r>
            <a:r>
              <a:rPr lang="en-US" sz="1200" dirty="0" err="1"/>
              <a:t>input.nextLine</a:t>
            </a:r>
            <a:r>
              <a:rPr lang="en-US" sz="1200" dirty="0"/>
              <a:t>();</a:t>
            </a:r>
          </a:p>
          <a:p>
            <a:pPr>
              <a:buNone/>
            </a:pPr>
            <a:r>
              <a:rPr lang="en-US" sz="1200" dirty="0"/>
              <a:t>            </a:t>
            </a:r>
            <a:r>
              <a:rPr lang="en-US" sz="1200" dirty="0" err="1"/>
              <a:t>System.out.print</a:t>
            </a:r>
            <a:r>
              <a:rPr lang="en-US" sz="1200" dirty="0"/>
              <a:t>("</a:t>
            </a:r>
            <a:r>
              <a:rPr lang="en-US" sz="1200" dirty="0" err="1"/>
              <a:t>Ulangi</a:t>
            </a:r>
            <a:r>
              <a:rPr lang="en-US" sz="1200" dirty="0"/>
              <a:t> (Y/T) : ");</a:t>
            </a:r>
          </a:p>
          <a:p>
            <a:pPr>
              <a:buNone/>
            </a:pPr>
            <a:r>
              <a:rPr lang="en-US" sz="1200" dirty="0"/>
              <a:t>            String </a:t>
            </a:r>
            <a:r>
              <a:rPr lang="en-US" sz="1200" dirty="0" err="1"/>
              <a:t>ulang</a:t>
            </a:r>
            <a:r>
              <a:rPr lang="en-US" sz="1200" dirty="0"/>
              <a:t> = </a:t>
            </a:r>
            <a:r>
              <a:rPr lang="en-US" sz="1200" dirty="0" err="1"/>
              <a:t>input.nextLine</a:t>
            </a:r>
            <a:r>
              <a:rPr lang="en-US" sz="1200" dirty="0"/>
              <a:t>();</a:t>
            </a:r>
          </a:p>
          <a:p>
            <a:pPr>
              <a:buNone/>
            </a:pPr>
            <a:r>
              <a:rPr lang="en-US" sz="1200" dirty="0"/>
              <a:t>            if (</a:t>
            </a:r>
            <a:r>
              <a:rPr lang="en-US" sz="1200" dirty="0" err="1"/>
              <a:t>ulang.equals</a:t>
            </a:r>
            <a:r>
              <a:rPr lang="en-US" sz="1200" dirty="0"/>
              <a:t>("Y") || </a:t>
            </a:r>
            <a:r>
              <a:rPr lang="en-US" sz="1200" dirty="0" err="1"/>
              <a:t>ulang.equals</a:t>
            </a:r>
            <a:r>
              <a:rPr lang="en-US" sz="1200" dirty="0"/>
              <a:t>("y")) {</a:t>
            </a:r>
          </a:p>
          <a:p>
            <a:pPr>
              <a:buNone/>
            </a:pPr>
            <a:r>
              <a:rPr lang="en-US" sz="1200" dirty="0"/>
              <a:t>                </a:t>
            </a:r>
            <a:r>
              <a:rPr lang="en-US" sz="1200" dirty="0" err="1"/>
              <a:t>cek</a:t>
            </a:r>
            <a:r>
              <a:rPr lang="en-US" sz="1200" dirty="0"/>
              <a:t> = “ON";</a:t>
            </a:r>
          </a:p>
          <a:p>
            <a:pPr>
              <a:buNone/>
            </a:pPr>
            <a:r>
              <a:rPr lang="en-US" sz="1200" dirty="0"/>
              <a:t>            }else{</a:t>
            </a:r>
          </a:p>
          <a:p>
            <a:pPr>
              <a:buNone/>
            </a:pPr>
            <a:r>
              <a:rPr lang="en-US" sz="1200" dirty="0"/>
              <a:t>	       </a:t>
            </a:r>
            <a:r>
              <a:rPr lang="en-US" sz="1200" dirty="0" err="1"/>
              <a:t>cek</a:t>
            </a:r>
            <a:r>
              <a:rPr lang="en-US" sz="1200" dirty="0"/>
              <a:t> = “OFF”;</a:t>
            </a:r>
          </a:p>
          <a:p>
            <a:pPr>
              <a:buNone/>
            </a:pPr>
            <a:r>
              <a:rPr lang="en-US" sz="1200" dirty="0"/>
              <a:t>	}</a:t>
            </a:r>
          </a:p>
          <a:p>
            <a:pPr>
              <a:buNone/>
            </a:pPr>
            <a:r>
              <a:rPr lang="en-US" sz="1200" dirty="0"/>
              <a:t>        } while (</a:t>
            </a:r>
            <a:r>
              <a:rPr lang="en-US" sz="1200" dirty="0" err="1"/>
              <a:t>cek.equals</a:t>
            </a:r>
            <a:r>
              <a:rPr lang="en-US" sz="1200" dirty="0"/>
              <a:t>(“ON"));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3 </a:t>
            </a:r>
            <a:r>
              <a:rPr lang="en-US" dirty="0" err="1">
                <a:solidFill>
                  <a:schemeClr val="tx2">
                    <a:satMod val="130000"/>
                  </a:schemeClr>
                </a:solidFill>
              </a:rPr>
              <a:t>Edisi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 Java (Sun </a:t>
            </a:r>
            <a:r>
              <a:rPr lang="en-US" dirty="0" err="1">
                <a:solidFill>
                  <a:schemeClr val="tx2">
                    <a:satMod val="130000"/>
                  </a:schemeClr>
                </a:solidFill>
              </a:rPr>
              <a:t>Microsystem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J2SE (</a:t>
            </a:r>
            <a:r>
              <a:rPr lang="en-US" i="1" dirty="0"/>
              <a:t>Java 2 Platform Standard Edition</a:t>
            </a:r>
            <a:r>
              <a:rPr lang="en-US" dirty="0"/>
              <a:t>) </a:t>
            </a:r>
            <a:r>
              <a:rPr lang="en-US" dirty="0">
                <a:sym typeface="Wingdings" pitchFamily="2" charset="2"/>
              </a:rPr>
              <a:t>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sym typeface="Wingdings" pitchFamily="2" charset="2"/>
              </a:rPr>
              <a:t>	</a:t>
            </a:r>
            <a:r>
              <a:rPr lang="en-US" dirty="0" err="1"/>
              <a:t>mengembangkan</a:t>
            </a:r>
            <a:r>
              <a:rPr lang="en-US" dirty="0"/>
              <a:t> </a:t>
            </a:r>
            <a:r>
              <a:rPr lang="en-US" dirty="0" err="1"/>
              <a:t>aplikasi-aplikasi</a:t>
            </a:r>
            <a:r>
              <a:rPr lang="en-US" dirty="0"/>
              <a:t> </a:t>
            </a:r>
            <a:r>
              <a:rPr lang="en-US" i="1" dirty="0"/>
              <a:t>desktop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i="1" dirty="0"/>
              <a:t>server </a:t>
            </a:r>
            <a:r>
              <a:rPr lang="en-US" dirty="0" err="1"/>
              <a:t>berukuran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sedang</a:t>
            </a:r>
            <a:r>
              <a:rPr lang="en-US" dirty="0"/>
              <a:t>. 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J2EE (</a:t>
            </a:r>
            <a:r>
              <a:rPr lang="en-US" i="1" dirty="0"/>
              <a:t>Java 2 Platform Enterprise Edition</a:t>
            </a:r>
            <a:r>
              <a:rPr lang="en-US" dirty="0"/>
              <a:t>) </a:t>
            </a:r>
            <a:r>
              <a:rPr lang="en-US" dirty="0">
                <a:sym typeface="Wingdings" pitchFamily="2" charset="2"/>
              </a:rPr>
              <a:t>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sym typeface="Wingdings" pitchFamily="2" charset="2"/>
              </a:rPr>
              <a:t>	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mengembangkan</a:t>
            </a:r>
            <a:r>
              <a:rPr lang="en-US" dirty="0"/>
              <a:t> </a:t>
            </a:r>
            <a:r>
              <a:rPr lang="en-US" dirty="0" err="1"/>
              <a:t>aplikasi-aplikasi</a:t>
            </a:r>
            <a:r>
              <a:rPr lang="en-US" dirty="0"/>
              <a:t> </a:t>
            </a:r>
            <a:r>
              <a:rPr lang="en-US" dirty="0" err="1"/>
              <a:t>berskala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(</a:t>
            </a:r>
            <a:r>
              <a:rPr lang="en-US" i="1" dirty="0"/>
              <a:t>enterprise</a:t>
            </a:r>
            <a:r>
              <a:rPr lang="en-US" dirty="0"/>
              <a:t>).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J2ME (</a:t>
            </a:r>
            <a:r>
              <a:rPr lang="en-US" i="1" dirty="0"/>
              <a:t>Java 2 Platform Micro Edition</a:t>
            </a:r>
            <a:r>
              <a:rPr lang="en-US" dirty="0"/>
              <a:t>) </a:t>
            </a:r>
            <a:r>
              <a:rPr lang="en-US" dirty="0">
                <a:sym typeface="Wingdings" pitchFamily="2" charset="2"/>
              </a:rPr>
              <a:t>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sym typeface="Wingdings" pitchFamily="2" charset="2"/>
              </a:rPr>
              <a:t>	</a:t>
            </a:r>
            <a:r>
              <a:rPr lang="en-US" dirty="0" err="1">
                <a:sym typeface="Wingdings" pitchFamily="2" charset="2"/>
              </a:rPr>
              <a:t>untuk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mengembangkan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aplikasi</a:t>
            </a:r>
            <a:r>
              <a:rPr lang="en-US" dirty="0">
                <a:sym typeface="Wingdings" pitchFamily="2" charset="2"/>
              </a:rPr>
              <a:t> mobile, PDA </a:t>
            </a:r>
            <a:r>
              <a:rPr lang="en-US" dirty="0" err="1">
                <a:sym typeface="Wingdings" pitchFamily="2" charset="2"/>
              </a:rPr>
              <a:t>dsb</a:t>
            </a:r>
            <a:r>
              <a:rPr lang="en-US" dirty="0">
                <a:sym typeface="Wingdings" pitchFamily="2" charset="2"/>
              </a:rPr>
              <a:t>.</a:t>
            </a:r>
            <a:endParaRPr lang="en-US" dirty="0"/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>
                <a:solidFill>
                  <a:schemeClr val="tx2">
                    <a:satMod val="130000"/>
                  </a:schemeClr>
                </a:solidFill>
              </a:rPr>
              <a:t>Instalasi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JDK (Java Development Kit</a:t>
            </a:r>
          </a:p>
          <a:p>
            <a:pPr eaLnBrk="1" hangingPunct="1"/>
            <a:r>
              <a:rPr lang="en-US"/>
              <a:t>IDE (Integrated Development Environment)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>
                <a:solidFill>
                  <a:schemeClr val="tx2">
                    <a:satMod val="130000"/>
                  </a:schemeClr>
                </a:solidFill>
              </a:rPr>
              <a:t>Instalasi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 JDK </a:t>
            </a:r>
            <a:r>
              <a:rPr lang="en-US" dirty="0" err="1">
                <a:solidFill>
                  <a:schemeClr val="tx2">
                    <a:satMod val="130000"/>
                  </a:schemeClr>
                </a:solidFill>
              </a:rPr>
              <a:t>dan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 IDE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id-ID"/>
          </a:p>
        </p:txBody>
      </p:sp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524000"/>
            <a:ext cx="555625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>
                <a:solidFill>
                  <a:schemeClr val="tx2">
                    <a:satMod val="130000"/>
                  </a:schemeClr>
                </a:solidFill>
              </a:rPr>
              <a:t>Struktur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 Program Java (1)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id-ID"/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447800"/>
            <a:ext cx="6629400" cy="4926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>
                <a:solidFill>
                  <a:schemeClr val="tx2">
                    <a:satMod val="130000"/>
                  </a:schemeClr>
                </a:solidFill>
              </a:rPr>
              <a:t>Struktur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 Program Java (2)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5105400"/>
          </a:xfrm>
        </p:spPr>
        <p:txBody>
          <a:bodyPr/>
          <a:lstStyle/>
          <a:p>
            <a:pPr eaLnBrk="1" hangingPunct="1"/>
            <a:r>
              <a:rPr lang="en-US"/>
              <a:t>Class </a:t>
            </a:r>
            <a:r>
              <a:rPr lang="en-US">
                <a:sym typeface="Wingdings" pitchFamily="2" charset="2"/>
              </a:rPr>
              <a:t> konstruksi Java yang paling penting.</a:t>
            </a:r>
          </a:p>
          <a:p>
            <a:pPr eaLnBrk="1" hangingPunct="1"/>
            <a:r>
              <a:rPr lang="en-US">
                <a:sym typeface="Wingdings" pitchFamily="2" charset="2"/>
              </a:rPr>
              <a:t>Method  sekumpulan statement untuk melakukan operasi tertentu.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>
                <a:sym typeface="Wingdings" pitchFamily="2" charset="2"/>
              </a:rPr>
              <a:t>	main Method:</a:t>
            </a:r>
          </a:p>
          <a:p>
            <a:pPr eaLnBrk="1" hangingPunct="1">
              <a:buFont typeface="Wingdings 2" pitchFamily="18" charset="2"/>
              <a:buNone/>
            </a:pPr>
            <a:endParaRPr lang="en-US">
              <a:sym typeface="Wingdings" pitchFamily="2" charset="2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en-US">
                <a:sym typeface="Wingdings" pitchFamily="2" charset="2"/>
              </a:rPr>
              <a:t>	</a:t>
            </a:r>
          </a:p>
          <a:p>
            <a:pPr eaLnBrk="1" hangingPunct="1">
              <a:buFont typeface="Wingdings 2" pitchFamily="18" charset="2"/>
              <a:buNone/>
            </a:pPr>
            <a:endParaRPr lang="en-US">
              <a:sym typeface="Wingdings" pitchFamily="2" charset="2"/>
            </a:endParaRPr>
          </a:p>
          <a:p>
            <a:pPr eaLnBrk="1" hangingPunct="1"/>
            <a:r>
              <a:rPr lang="en-US">
                <a:sym typeface="Wingdings" pitchFamily="2" charset="2"/>
              </a:rPr>
              <a:t>Modifier</a:t>
            </a:r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2450" y="4343400"/>
            <a:ext cx="724535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>
                <a:solidFill>
                  <a:schemeClr val="tx2">
                    <a:satMod val="130000"/>
                  </a:schemeClr>
                </a:solidFill>
              </a:rPr>
              <a:t>Struktur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 Program Java (3)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/>
              <a:t>System </a:t>
            </a:r>
            <a:r>
              <a:rPr lang="en-US">
                <a:sym typeface="Wingdings" pitchFamily="2" charset="2"/>
              </a:rPr>
              <a:t> </a:t>
            </a:r>
            <a:r>
              <a:rPr lang="en-US"/>
              <a:t>membungkus sarana I/O (keyboard untuk menerima input dan layar monitor untuk menampilkan output). </a:t>
            </a:r>
          </a:p>
          <a:p>
            <a:pPr eaLnBrk="1" hangingPunct="1"/>
            <a:r>
              <a:rPr lang="en-US"/>
              <a:t>out </a:t>
            </a:r>
            <a:r>
              <a:rPr lang="en-US">
                <a:sym typeface="Wingdings" pitchFamily="2" charset="2"/>
              </a:rPr>
              <a:t> </a:t>
            </a:r>
            <a:r>
              <a:rPr lang="en-US"/>
              <a:t>objek yang merupakan standar </a:t>
            </a:r>
            <a:r>
              <a:rPr lang="en-US" i="1"/>
              <a:t>stream </a:t>
            </a:r>
            <a:r>
              <a:rPr lang="en-US"/>
              <a:t>output. out merupakan objek anggota dari kelas System.</a:t>
            </a:r>
          </a:p>
          <a:p>
            <a:pPr eaLnBrk="1" hangingPunct="1"/>
            <a:r>
              <a:rPr lang="en-US"/>
              <a:t>println(“Krakatoa, EAST of Java??”) merupakan fungsi anggota dari objek out.</a:t>
            </a:r>
          </a:p>
          <a:p>
            <a:pPr eaLnBrk="1" hangingPunct="1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42</TotalTime>
  <Words>1650</Words>
  <Application>Microsoft Office PowerPoint</Application>
  <PresentationFormat>On-screen Show (4:3)</PresentationFormat>
  <Paragraphs>301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Courier New</vt:lpstr>
      <vt:lpstr>Franklin Gothic Book</vt:lpstr>
      <vt:lpstr>Times New Roman</vt:lpstr>
      <vt:lpstr>Wingdings</vt:lpstr>
      <vt:lpstr>Wingdings 2</vt:lpstr>
      <vt:lpstr>Technic</vt:lpstr>
      <vt:lpstr>Intro to Java &amp; IDE Netbeans</vt:lpstr>
      <vt:lpstr>Intro to Java</vt:lpstr>
      <vt:lpstr>Karakteristik Java</vt:lpstr>
      <vt:lpstr>3 Edisi Java (Sun Microsystem)</vt:lpstr>
      <vt:lpstr>Instalasi</vt:lpstr>
      <vt:lpstr>Instalasi JDK dan IDE</vt:lpstr>
      <vt:lpstr>Struktur Program Java (1)</vt:lpstr>
      <vt:lpstr>Struktur Program Java (2)</vt:lpstr>
      <vt:lpstr>Struktur Program Java (3)</vt:lpstr>
      <vt:lpstr>Struktur Program Java (4)</vt:lpstr>
      <vt:lpstr>Struktur Program Java (5)</vt:lpstr>
      <vt:lpstr>Jenis-jenis Loop dalam Bahasa Java</vt:lpstr>
      <vt:lpstr>for</vt:lpstr>
      <vt:lpstr>For_each</vt:lpstr>
      <vt:lpstr>while</vt:lpstr>
      <vt:lpstr>do while</vt:lpstr>
      <vt:lpstr>Percabangan</vt:lpstr>
      <vt:lpstr>…</vt:lpstr>
      <vt:lpstr>switch</vt:lpstr>
      <vt:lpstr>Contoh Soal</vt:lpstr>
      <vt:lpstr>Contoh Soal</vt:lpstr>
      <vt:lpstr>Contoh Soal</vt:lpstr>
      <vt:lpstr>Contoh Soal</vt:lpstr>
      <vt:lpstr>Contoh Soal</vt:lpstr>
      <vt:lpstr>Contoh Soal</vt:lpstr>
      <vt:lpstr>Contoh Soal</vt:lpstr>
      <vt:lpstr>Penyelesaian..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Java &amp; IDE Netbeans</dc:title>
  <dc:creator>Pui</dc:creator>
  <cp:lastModifiedBy>RayzeR Raynaldo</cp:lastModifiedBy>
  <cp:revision>7</cp:revision>
  <dcterms:created xsi:type="dcterms:W3CDTF">2018-01-20T06:28:57Z</dcterms:created>
  <dcterms:modified xsi:type="dcterms:W3CDTF">2018-02-04T15:06:24Z</dcterms:modified>
</cp:coreProperties>
</file>