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84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5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06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06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48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527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57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7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8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1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5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9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2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8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8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3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7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8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77433"/>
            <a:ext cx="8825658" cy="2677648"/>
          </a:xfrm>
        </p:spPr>
        <p:txBody>
          <a:bodyPr/>
          <a:lstStyle/>
          <a:p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Adi</a:t>
            </a:r>
            <a:r>
              <a:rPr lang="en-US" sz="3600" dirty="0" smtClean="0"/>
              <a:t> </a:t>
            </a:r>
            <a:r>
              <a:rPr lang="en-US" sz="3600" dirty="0" err="1" smtClean="0"/>
              <a:t>Nugroho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7186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2603500"/>
            <a:ext cx="11188700" cy="34163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Atribut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n-US" sz="2800" dirty="0" err="1" smtClean="0">
                <a:sym typeface="Wingdings" panose="05000000000000000000" pitchFamily="2" charset="2"/>
              </a:rPr>
              <a:t>Segala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sesuatu</a:t>
            </a:r>
            <a:r>
              <a:rPr lang="en-US" sz="2800" dirty="0" smtClean="0">
                <a:sym typeface="Wingdings" panose="05000000000000000000" pitchFamily="2" charset="2"/>
              </a:rPr>
              <a:t> yang </a:t>
            </a:r>
            <a:r>
              <a:rPr lang="en-US" sz="2800" b="1" dirty="0" err="1" smtClean="0">
                <a:sym typeface="Wingdings" panose="05000000000000000000" pitchFamily="2" charset="2"/>
              </a:rPr>
              <a:t>menjelaskan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suatu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objek</a:t>
            </a:r>
            <a:r>
              <a:rPr lang="en-US" sz="2800" dirty="0" smtClean="0">
                <a:sym typeface="Wingdings" panose="05000000000000000000" pitchFamily="2" charset="2"/>
              </a:rPr>
              <a:t>, data yang </a:t>
            </a:r>
            <a:r>
              <a:rPr lang="en-US" sz="2800" dirty="0" err="1" smtClean="0">
                <a:sym typeface="Wingdings" panose="05000000000000000000" pitchFamily="2" charset="2"/>
              </a:rPr>
              <a:t>dimiliki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suatu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objek</a:t>
            </a:r>
            <a:r>
              <a:rPr lang="en-US" sz="2800" dirty="0" smtClean="0">
                <a:sym typeface="Wingdings" panose="05000000000000000000" pitchFamily="2" charset="2"/>
              </a:rPr>
              <a:t>. </a:t>
            </a:r>
            <a:r>
              <a:rPr lang="en-US" sz="2800" dirty="0" err="1" smtClean="0">
                <a:sym typeface="Wingdings" panose="05000000000000000000" pitchFamily="2" charset="2"/>
              </a:rPr>
              <a:t>Misalnya</a:t>
            </a:r>
            <a:r>
              <a:rPr lang="en-US" sz="2800" dirty="0" smtClean="0">
                <a:sym typeface="Wingdings" panose="05000000000000000000" pitchFamily="2" charset="2"/>
              </a:rPr>
              <a:t>, </a:t>
            </a:r>
            <a:r>
              <a:rPr lang="en-US" sz="2800" dirty="0" err="1" smtClean="0">
                <a:sym typeface="Wingdings" panose="05000000000000000000" pitchFamily="2" charset="2"/>
              </a:rPr>
              <a:t>Mahasiswa</a:t>
            </a:r>
            <a:r>
              <a:rPr lang="en-US" sz="2800" dirty="0" smtClean="0">
                <a:sym typeface="Wingdings" panose="05000000000000000000" pitchFamily="2" charset="2"/>
              </a:rPr>
              <a:t>  NIM, Nama, </a:t>
            </a:r>
            <a:r>
              <a:rPr lang="en-US" sz="2800" dirty="0" err="1" smtClean="0">
                <a:sym typeface="Wingdings" panose="05000000000000000000" pitchFamily="2" charset="2"/>
              </a:rPr>
              <a:t>Alamat</a:t>
            </a:r>
            <a:r>
              <a:rPr lang="en-US" sz="2800" dirty="0" smtClean="0">
                <a:sym typeface="Wingdings" panose="05000000000000000000" pitchFamily="2" charset="2"/>
              </a:rPr>
              <a:t>, </a:t>
            </a:r>
            <a:r>
              <a:rPr lang="en-US" sz="2800" dirty="0" err="1" smtClean="0">
                <a:sym typeface="Wingdings" panose="05000000000000000000" pitchFamily="2" charset="2"/>
              </a:rPr>
              <a:t>dsb</a:t>
            </a:r>
            <a:r>
              <a:rPr lang="en-US" sz="2800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sz="2800" dirty="0" err="1" smtClean="0">
                <a:sym typeface="Wingdings" panose="05000000000000000000" pitchFamily="2" charset="2"/>
              </a:rPr>
              <a:t>Metoda</a:t>
            </a:r>
            <a:r>
              <a:rPr lang="en-US" sz="2800" dirty="0" smtClean="0">
                <a:sym typeface="Wingdings" panose="05000000000000000000" pitchFamily="2" charset="2"/>
              </a:rPr>
              <a:t>/</a:t>
            </a:r>
            <a:r>
              <a:rPr lang="en-US" sz="2800" dirty="0" err="1" smtClean="0">
                <a:sym typeface="Wingdings" panose="05000000000000000000" pitchFamily="2" charset="2"/>
              </a:rPr>
              <a:t>perilaku</a:t>
            </a:r>
            <a:r>
              <a:rPr lang="en-US" sz="2800" dirty="0" smtClean="0">
                <a:sym typeface="Wingdings" panose="05000000000000000000" pitchFamily="2" charset="2"/>
              </a:rPr>
              <a:t> (behavior)  </a:t>
            </a:r>
            <a:r>
              <a:rPr lang="en-US" sz="2800" dirty="0" err="1" smtClean="0">
                <a:sym typeface="Wingdings" panose="05000000000000000000" pitchFamily="2" charset="2"/>
              </a:rPr>
              <a:t>Segala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sesuatu</a:t>
            </a:r>
            <a:r>
              <a:rPr lang="en-US" sz="2800" dirty="0" smtClean="0">
                <a:sym typeface="Wingdings" panose="05000000000000000000" pitchFamily="2" charset="2"/>
              </a:rPr>
              <a:t> yang </a:t>
            </a:r>
            <a:r>
              <a:rPr lang="en-US" sz="2800" b="1" dirty="0" err="1" smtClean="0">
                <a:sym typeface="Wingdings" panose="05000000000000000000" pitchFamily="2" charset="2"/>
              </a:rPr>
              <a:t>dilakukan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suatu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objek</a:t>
            </a:r>
            <a:r>
              <a:rPr lang="en-US" sz="2800" dirty="0" smtClean="0">
                <a:sym typeface="Wingdings" panose="05000000000000000000" pitchFamily="2" charset="2"/>
              </a:rPr>
              <a:t>. </a:t>
            </a:r>
            <a:r>
              <a:rPr lang="en-US" sz="2800" dirty="0" err="1" smtClean="0">
                <a:sym typeface="Wingdings" panose="05000000000000000000" pitchFamily="2" charset="2"/>
              </a:rPr>
              <a:t>Misalnya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Mahasiswa</a:t>
            </a:r>
            <a:r>
              <a:rPr lang="en-US" sz="2800" dirty="0" smtClean="0">
                <a:sym typeface="Wingdings" panose="05000000000000000000" pitchFamily="2" charset="2"/>
              </a:rPr>
              <a:t>  </a:t>
            </a:r>
            <a:r>
              <a:rPr lang="en-US" sz="2800" dirty="0" err="1" smtClean="0">
                <a:sym typeface="Wingdings" panose="05000000000000000000" pitchFamily="2" charset="2"/>
              </a:rPr>
              <a:t>Makan</a:t>
            </a:r>
            <a:r>
              <a:rPr lang="en-US" sz="2800" dirty="0" smtClean="0">
                <a:sym typeface="Wingdings" panose="05000000000000000000" pitchFamily="2" charset="2"/>
              </a:rPr>
              <a:t>, </a:t>
            </a:r>
            <a:r>
              <a:rPr lang="en-US" sz="2800" dirty="0" err="1" smtClean="0">
                <a:sym typeface="Wingdings" panose="05000000000000000000" pitchFamily="2" charset="2"/>
              </a:rPr>
              <a:t>Minum</a:t>
            </a:r>
            <a:r>
              <a:rPr lang="en-US" sz="2800" dirty="0" smtClean="0">
                <a:sym typeface="Wingdings" panose="05000000000000000000" pitchFamily="2" charset="2"/>
              </a:rPr>
              <a:t>, </a:t>
            </a:r>
            <a:r>
              <a:rPr lang="en-US" sz="2800" dirty="0" err="1" smtClean="0">
                <a:sym typeface="Wingdings" panose="05000000000000000000" pitchFamily="2" charset="2"/>
              </a:rPr>
              <a:t>Belajar</a:t>
            </a:r>
            <a:r>
              <a:rPr lang="en-US" sz="2800" dirty="0" smtClean="0">
                <a:sym typeface="Wingdings" panose="05000000000000000000" pitchFamily="2" charset="2"/>
              </a:rPr>
              <a:t>, </a:t>
            </a:r>
            <a:r>
              <a:rPr lang="en-US" sz="2800" dirty="0" err="1" smtClean="0">
                <a:sym typeface="Wingdings" panose="05000000000000000000" pitchFamily="2" charset="2"/>
              </a:rPr>
              <a:t>dsb</a:t>
            </a:r>
            <a:r>
              <a:rPr lang="en-US" sz="2800" dirty="0" smtClean="0">
                <a:sym typeface="Wingdings" panose="05000000000000000000" pitchFamily="2" charset="2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681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478368"/>
            <a:ext cx="10769600" cy="1109132"/>
          </a:xfrm>
        </p:spPr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Java : </a:t>
            </a:r>
            <a:br>
              <a:rPr lang="en-US" dirty="0" smtClean="0"/>
            </a:b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dituliskan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2463800"/>
            <a:ext cx="11176000" cy="4000500"/>
          </a:xfrm>
        </p:spPr>
        <p:txBody>
          <a:bodyPr>
            <a:noAutofit/>
          </a:bodyPr>
          <a:lstStyle/>
          <a:p>
            <a:r>
              <a:rPr lang="en-US" sz="2400" dirty="0" smtClean="0"/>
              <a:t>Visibility/modifier : private, public, protected, default.</a:t>
            </a:r>
          </a:p>
          <a:p>
            <a:r>
              <a:rPr lang="en-US" sz="2400" dirty="0" smtClean="0"/>
              <a:t>Nama </a:t>
            </a:r>
            <a:r>
              <a:rPr lang="en-US" sz="2400" dirty="0" err="1" smtClean="0"/>
              <a:t>metoda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unik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, </a:t>
            </a:r>
            <a:r>
              <a:rPr lang="en-US" sz="2400" dirty="0" err="1" smtClean="0"/>
              <a:t>kecuali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didefinisikan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parameter-parameter yang </a:t>
            </a:r>
            <a:r>
              <a:rPr lang="en-US" sz="2400" dirty="0" err="1" smtClean="0"/>
              <a:t>berbeda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b="1" dirty="0" err="1" smtClean="0">
                <a:sym typeface="Wingdings" panose="05000000000000000000" pitchFamily="2" charset="2"/>
              </a:rPr>
              <a:t>polimorfisme</a:t>
            </a:r>
            <a:r>
              <a:rPr lang="en-US" sz="2400" dirty="0" smtClean="0">
                <a:sym typeface="Wingdings" panose="05000000000000000000" pitchFamily="2" charset="2"/>
              </a:rPr>
              <a:t>).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Parameter (</a:t>
            </a:r>
            <a:r>
              <a:rPr lang="en-US" sz="2400" dirty="0" err="1" smtClean="0">
                <a:sym typeface="Wingdings" panose="05000000000000000000" pitchFamily="2" charset="2"/>
              </a:rPr>
              <a:t>nilai-nilai</a:t>
            </a:r>
            <a:r>
              <a:rPr lang="en-US" sz="2400" dirty="0" smtClean="0">
                <a:sym typeface="Wingdings" panose="05000000000000000000" pitchFamily="2" charset="2"/>
              </a:rPr>
              <a:t> yang </a:t>
            </a:r>
            <a:r>
              <a:rPr lang="en-US" sz="2400" dirty="0" err="1" smtClean="0">
                <a:sym typeface="Wingdings" panose="05000000000000000000" pitchFamily="2" charset="2"/>
              </a:rPr>
              <a:t>diperlukan</a:t>
            </a:r>
            <a:r>
              <a:rPr lang="en-US" sz="2400" dirty="0" smtClean="0">
                <a:sym typeface="Wingdings" panose="05000000000000000000" pitchFamily="2" charset="2"/>
              </a:rPr>
              <a:t> agar </a:t>
            </a:r>
            <a:r>
              <a:rPr lang="en-US" sz="2400" dirty="0" err="1" smtClean="0">
                <a:sym typeface="Wingdings" panose="05000000000000000000" pitchFamily="2" charset="2"/>
              </a:rPr>
              <a:t>metoda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bisa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bekerja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dengan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baik</a:t>
            </a:r>
            <a:r>
              <a:rPr lang="en-US" sz="2400" dirty="0" smtClean="0">
                <a:sym typeface="Wingdings" panose="05000000000000000000" pitchFamily="2" charset="2"/>
              </a:rPr>
              <a:t>)  </a:t>
            </a:r>
            <a:r>
              <a:rPr lang="en-US" sz="2400" dirty="0" err="1" smtClean="0">
                <a:sym typeface="Wingdings" panose="05000000000000000000" pitchFamily="2" charset="2"/>
              </a:rPr>
              <a:t>Penulisannya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dalam</a:t>
            </a:r>
            <a:r>
              <a:rPr lang="en-US" sz="2400" dirty="0" smtClean="0">
                <a:sym typeface="Wingdings" panose="05000000000000000000" pitchFamily="2" charset="2"/>
              </a:rPr>
              <a:t> format </a:t>
            </a:r>
            <a:r>
              <a:rPr lang="en-US" sz="2400" b="1" dirty="0" err="1" smtClean="0">
                <a:sym typeface="Wingdings" panose="05000000000000000000" pitchFamily="2" charset="2"/>
              </a:rPr>
              <a:t>tipe</a:t>
            </a:r>
            <a:r>
              <a:rPr lang="en-US" sz="2400" b="1" dirty="0" smtClean="0">
                <a:sym typeface="Wingdings" panose="05000000000000000000" pitchFamily="2" charset="2"/>
              </a:rPr>
              <a:t> data 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diikuti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b="1" dirty="0" err="1" smtClean="0">
                <a:sym typeface="Wingdings" panose="05000000000000000000" pitchFamily="2" charset="2"/>
              </a:rPr>
              <a:t>nama</a:t>
            </a:r>
            <a:r>
              <a:rPr lang="en-US" sz="2400" b="1" dirty="0" smtClean="0">
                <a:sym typeface="Wingdings" panose="05000000000000000000" pitchFamily="2" charset="2"/>
              </a:rPr>
              <a:t> parameter</a:t>
            </a:r>
            <a:r>
              <a:rPr lang="en-US" sz="2400" dirty="0" smtClean="0">
                <a:sym typeface="Wingdings" panose="05000000000000000000" pitchFamily="2" charset="2"/>
              </a:rPr>
              <a:t>).</a:t>
            </a:r>
          </a:p>
          <a:p>
            <a:r>
              <a:rPr lang="en-US" sz="2400" dirty="0"/>
              <a:t>Return type (</a:t>
            </a:r>
            <a:r>
              <a:rPr lang="en-US" sz="2400" dirty="0" err="1"/>
              <a:t>tipe</a:t>
            </a:r>
            <a:r>
              <a:rPr lang="en-US" sz="2400" dirty="0"/>
              <a:t> </a:t>
            </a:r>
            <a:r>
              <a:rPr lang="en-US" sz="2400" dirty="0" err="1"/>
              <a:t>kembalian</a:t>
            </a:r>
            <a:r>
              <a:rPr lang="en-US" sz="2400" dirty="0"/>
              <a:t>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err="1">
                <a:sym typeface="Wingdings" panose="05000000000000000000" pitchFamily="2" charset="2"/>
              </a:rPr>
              <a:t>Metoda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mengembalikan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tipe</a:t>
            </a:r>
            <a:r>
              <a:rPr lang="en-US" sz="2400" dirty="0">
                <a:sym typeface="Wingdings" panose="05000000000000000000" pitchFamily="2" charset="2"/>
              </a:rPr>
              <a:t> data </a:t>
            </a:r>
            <a:r>
              <a:rPr lang="en-US" sz="2400" dirty="0" err="1">
                <a:sym typeface="Wingdings" panose="05000000000000000000" pitchFamily="2" charset="2"/>
              </a:rPr>
              <a:t>apa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ke</a:t>
            </a:r>
            <a:r>
              <a:rPr lang="en-US" sz="2400" dirty="0">
                <a:sym typeface="Wingdings" panose="05000000000000000000" pitchFamily="2" charset="2"/>
              </a:rPr>
              <a:t> program </a:t>
            </a:r>
            <a:r>
              <a:rPr lang="en-US" sz="2400" dirty="0" err="1">
                <a:sym typeface="Wingdings" panose="05000000000000000000" pitchFamily="2" charset="2"/>
              </a:rPr>
              <a:t>pemanggil</a:t>
            </a:r>
            <a:r>
              <a:rPr lang="en-US" sz="2400" dirty="0">
                <a:sym typeface="Wingdings" panose="05000000000000000000" pitchFamily="2" charset="2"/>
              </a:rPr>
              <a:t>? </a:t>
            </a:r>
            <a:r>
              <a:rPr lang="en-US" sz="2400" dirty="0" err="1">
                <a:sym typeface="Wingdings" panose="05000000000000000000" pitchFamily="2" charset="2"/>
              </a:rPr>
              <a:t>Bisa</a:t>
            </a:r>
            <a:r>
              <a:rPr lang="en-US" sz="2400" dirty="0">
                <a:sym typeface="Wingdings" panose="05000000000000000000" pitchFamily="2" charset="2"/>
              </a:rPr>
              <a:t> void, </a:t>
            </a:r>
            <a:r>
              <a:rPr lang="en-US" sz="2400" dirty="0" err="1">
                <a:sym typeface="Wingdings" panose="05000000000000000000" pitchFamily="2" charset="2"/>
              </a:rPr>
              <a:t>int</a:t>
            </a:r>
            <a:r>
              <a:rPr lang="en-US" sz="2400" dirty="0">
                <a:sym typeface="Wingdings" panose="05000000000000000000" pitchFamily="2" charset="2"/>
              </a:rPr>
              <a:t>, String, double, </a:t>
            </a:r>
            <a:r>
              <a:rPr lang="en-US" sz="2400" dirty="0" err="1">
                <a:sym typeface="Wingdings" panose="05000000000000000000" pitchFamily="2" charset="2"/>
              </a:rPr>
              <a:t>dsb</a:t>
            </a:r>
            <a:r>
              <a:rPr lang="en-US" sz="2400" dirty="0" smtClean="0">
                <a:sym typeface="Wingdings" panose="05000000000000000000" pitchFamily="2" charset="2"/>
              </a:rPr>
              <a:t>.</a:t>
            </a:r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Return statement (</a:t>
            </a:r>
            <a:r>
              <a:rPr lang="en-US" sz="2400" dirty="0" err="1" smtClean="0">
                <a:sym typeface="Wingdings" panose="05000000000000000000" pitchFamily="2" charset="2"/>
              </a:rPr>
              <a:t>disesuaikan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dengan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b="1" dirty="0" err="1" smtClean="0">
                <a:sym typeface="Wingdings" panose="05000000000000000000" pitchFamily="2" charset="2"/>
              </a:rPr>
              <a:t>tipe</a:t>
            </a:r>
            <a:r>
              <a:rPr lang="en-US" sz="2400" b="1" dirty="0" smtClean="0">
                <a:sym typeface="Wingdings" panose="05000000000000000000" pitchFamily="2" charset="2"/>
              </a:rPr>
              <a:t> </a:t>
            </a:r>
            <a:r>
              <a:rPr lang="en-US" sz="2400" b="1" dirty="0" err="1" smtClean="0">
                <a:sym typeface="Wingdings" panose="05000000000000000000" pitchFamily="2" charset="2"/>
              </a:rPr>
              <a:t>kembalian</a:t>
            </a:r>
            <a:r>
              <a:rPr lang="en-US" sz="2400" dirty="0" smtClean="0">
                <a:sym typeface="Wingdings" panose="05000000000000000000" pitchFamily="2" charset="2"/>
              </a:rPr>
              <a:t>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871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TambahBilangan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//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modifier,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kembalian</a:t>
            </a:r>
            <a:r>
              <a:rPr lang="en-US" dirty="0"/>
              <a:t>,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//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smtClean="0"/>
              <a:t> parameter</a:t>
            </a:r>
            <a:r>
              <a:rPr lang="en-US" dirty="0" smtClean="0"/>
              <a:t>, return statement.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Tambah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c = a + b;</a:t>
            </a:r>
          </a:p>
          <a:p>
            <a:pPr marL="0" indent="0">
              <a:buNone/>
            </a:pPr>
            <a:r>
              <a:rPr lang="en-US" dirty="0"/>
              <a:t>        return c; 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461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86146" cy="706964"/>
          </a:xfrm>
        </p:spPr>
        <p:txBody>
          <a:bodyPr/>
          <a:lstStyle/>
          <a:p>
            <a:r>
              <a:rPr lang="en-US" dirty="0" err="1" smtClean="0"/>
              <a:t>Pemanggilan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Message Passing.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public class </a:t>
            </a:r>
            <a:r>
              <a:rPr lang="en-US" sz="2400" dirty="0" err="1"/>
              <a:t>KelasDenganMetode</a:t>
            </a:r>
            <a:r>
              <a:rPr lang="en-US" sz="2400" dirty="0"/>
              <a:t> {</a:t>
            </a:r>
          </a:p>
          <a:p>
            <a:pPr marL="0" indent="0">
              <a:buNone/>
            </a:pPr>
            <a:r>
              <a:rPr lang="en-US" sz="2400" dirty="0"/>
              <a:t>  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TambahBilangan</a:t>
            </a:r>
            <a:r>
              <a:rPr lang="en-US" sz="2400" dirty="0"/>
              <a:t> </a:t>
            </a:r>
            <a:r>
              <a:rPr lang="en-US" sz="2400" dirty="0" err="1"/>
              <a:t>tambah</a:t>
            </a:r>
            <a:r>
              <a:rPr lang="en-US" sz="2400" dirty="0"/>
              <a:t> = new </a:t>
            </a:r>
            <a:r>
              <a:rPr lang="en-US" sz="2400" dirty="0" err="1"/>
              <a:t>TambahBilangan</a:t>
            </a:r>
            <a:r>
              <a:rPr lang="en-US" sz="2400" dirty="0"/>
              <a:t> ();   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= </a:t>
            </a:r>
            <a:r>
              <a:rPr lang="en-US" sz="2400" dirty="0" err="1"/>
              <a:t>tambah.Tambah</a:t>
            </a:r>
            <a:r>
              <a:rPr lang="en-US" sz="2400" dirty="0"/>
              <a:t>(10, 20);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penambahan</a:t>
            </a:r>
            <a:r>
              <a:rPr lang="en-US" sz="2400" dirty="0"/>
              <a:t> : " + </a:t>
            </a:r>
            <a:r>
              <a:rPr lang="en-US" sz="2400" dirty="0" err="1"/>
              <a:t>hasil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}  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293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Polimorfisme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ahasa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338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Morf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err="1" smtClean="0">
                <a:sym typeface="Wingdings" panose="05000000000000000000" pitchFamily="2" charset="2"/>
              </a:rPr>
              <a:t>Bentuk</a:t>
            </a:r>
            <a:r>
              <a:rPr lang="en-US" sz="2400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Poly  </a:t>
            </a:r>
            <a:r>
              <a:rPr lang="en-US" sz="2400" dirty="0" err="1" smtClean="0">
                <a:sym typeface="Wingdings" panose="05000000000000000000" pitchFamily="2" charset="2"/>
              </a:rPr>
              <a:t>Banyak</a:t>
            </a:r>
            <a:r>
              <a:rPr lang="en-US" sz="2400" dirty="0" smtClean="0">
                <a:sym typeface="Wingdings" panose="05000000000000000000" pitchFamily="2" charset="2"/>
              </a:rPr>
              <a:t>/</a:t>
            </a:r>
            <a:r>
              <a:rPr lang="en-US" sz="2400" dirty="0" err="1" smtClean="0">
                <a:sym typeface="Wingdings" panose="05000000000000000000" pitchFamily="2" charset="2"/>
              </a:rPr>
              <a:t>berbagai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bentuk</a:t>
            </a:r>
            <a:r>
              <a:rPr lang="en-US" sz="2400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sz="2400" dirty="0" err="1" smtClean="0">
                <a:sym typeface="Wingdings" panose="05000000000000000000" pitchFamily="2" charset="2"/>
              </a:rPr>
              <a:t>Polimorfisme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dalam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bahasa</a:t>
            </a:r>
            <a:r>
              <a:rPr lang="en-US" sz="2400" dirty="0" smtClean="0">
                <a:sym typeface="Wingdings" panose="05000000000000000000" pitchFamily="2" charset="2"/>
              </a:rPr>
              <a:t> Java  </a:t>
            </a:r>
            <a:r>
              <a:rPr lang="en-US" sz="2400" dirty="0" err="1" smtClean="0">
                <a:sym typeface="Wingdings" panose="05000000000000000000" pitchFamily="2" charset="2"/>
              </a:rPr>
              <a:t>Dua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atau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lebih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metoda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dalam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satu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kelas</a:t>
            </a:r>
            <a:r>
              <a:rPr lang="en-US" sz="2400" dirty="0" smtClean="0">
                <a:sym typeface="Wingdings" panose="05000000000000000000" pitchFamily="2" charset="2"/>
              </a:rPr>
              <a:t> yang </a:t>
            </a:r>
            <a:r>
              <a:rPr lang="en-US" sz="2400" dirty="0" err="1" smtClean="0">
                <a:sym typeface="Wingdings" panose="05000000000000000000" pitchFamily="2" charset="2"/>
              </a:rPr>
              <a:t>memiliki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b="1" dirty="0" err="1" smtClean="0">
                <a:sym typeface="Wingdings" panose="05000000000000000000" pitchFamily="2" charset="2"/>
              </a:rPr>
              <a:t>nama</a:t>
            </a:r>
            <a:r>
              <a:rPr lang="en-US" sz="2400" b="1" dirty="0" smtClean="0">
                <a:sym typeface="Wingdings" panose="05000000000000000000" pitchFamily="2" charset="2"/>
              </a:rPr>
              <a:t> yang </a:t>
            </a:r>
            <a:r>
              <a:rPr lang="en-US" sz="2400" b="1" dirty="0" err="1" smtClean="0">
                <a:sym typeface="Wingdings" panose="05000000000000000000" pitchFamily="2" charset="2"/>
              </a:rPr>
              <a:t>sama</a:t>
            </a:r>
            <a:r>
              <a:rPr lang="en-US" sz="2400" b="1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dengan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jenis</a:t>
            </a:r>
            <a:r>
              <a:rPr lang="en-US" sz="2400" dirty="0" smtClean="0">
                <a:sym typeface="Wingdings" panose="05000000000000000000" pitchFamily="2" charset="2"/>
              </a:rPr>
              <a:t> parameter </a:t>
            </a:r>
            <a:r>
              <a:rPr lang="en-US" sz="2400" dirty="0" err="1" smtClean="0">
                <a:sym typeface="Wingdings" panose="05000000000000000000" pitchFamily="2" charset="2"/>
              </a:rPr>
              <a:t>dan</a:t>
            </a:r>
            <a:r>
              <a:rPr lang="en-US" sz="2400" dirty="0" smtClean="0">
                <a:sym typeface="Wingdings" panose="05000000000000000000" pitchFamily="2" charset="2"/>
              </a:rPr>
              <a:t>/</a:t>
            </a:r>
            <a:r>
              <a:rPr lang="en-US" sz="2400" dirty="0" err="1" smtClean="0">
                <a:sym typeface="Wingdings" panose="05000000000000000000" pitchFamily="2" charset="2"/>
              </a:rPr>
              <a:t>atau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kode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implementasi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metoda</a:t>
            </a:r>
            <a:r>
              <a:rPr lang="en-US" sz="2400" dirty="0" smtClean="0">
                <a:sym typeface="Wingdings" panose="05000000000000000000" pitchFamily="2" charset="2"/>
              </a:rPr>
              <a:t> yang </a:t>
            </a:r>
            <a:r>
              <a:rPr lang="en-US" sz="2400" dirty="0" err="1" smtClean="0">
                <a:sym typeface="Wingdings" panose="05000000000000000000" pitchFamily="2" charset="2"/>
              </a:rPr>
              <a:t>berbeda</a:t>
            </a:r>
            <a:r>
              <a:rPr lang="en-US" sz="2400" dirty="0" smtClean="0">
                <a:sym typeface="Wingdings" panose="05000000000000000000" pitchFamily="2" charset="2"/>
              </a:rPr>
              <a:t>. </a:t>
            </a:r>
            <a:r>
              <a:rPr lang="en-US" sz="2400" dirty="0" err="1" smtClean="0">
                <a:sym typeface="Wingdings" panose="05000000000000000000" pitchFamily="2" charset="2"/>
              </a:rPr>
              <a:t>Pada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saat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pemanggilan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metoda</a:t>
            </a:r>
            <a:r>
              <a:rPr lang="en-US" sz="2400" dirty="0" smtClean="0">
                <a:sym typeface="Wingdings" panose="05000000000000000000" pitchFamily="2" charset="2"/>
              </a:rPr>
              <a:t>, compiler </a:t>
            </a:r>
            <a:r>
              <a:rPr lang="en-US" sz="2400" dirty="0" err="1" smtClean="0">
                <a:sym typeface="Wingdings" panose="05000000000000000000" pitchFamily="2" charset="2"/>
              </a:rPr>
              <a:t>bahasa</a:t>
            </a:r>
            <a:r>
              <a:rPr lang="en-US" sz="2400" dirty="0" smtClean="0">
                <a:sym typeface="Wingdings" panose="05000000000000000000" pitchFamily="2" charset="2"/>
              </a:rPr>
              <a:t> Java </a:t>
            </a:r>
            <a:r>
              <a:rPr lang="en-US" sz="2400" dirty="0" err="1" smtClean="0">
                <a:sym typeface="Wingdings" panose="05000000000000000000" pitchFamily="2" charset="2"/>
              </a:rPr>
              <a:t>akan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secara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otomatis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mengenali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metoda</a:t>
            </a:r>
            <a:r>
              <a:rPr lang="en-US" sz="2400" dirty="0" smtClean="0">
                <a:sym typeface="Wingdings" panose="05000000000000000000" pitchFamily="2" charset="2"/>
              </a:rPr>
              <a:t> yang </a:t>
            </a:r>
            <a:r>
              <a:rPr lang="en-US" sz="2400" dirty="0" err="1" smtClean="0">
                <a:sym typeface="Wingdings" panose="05000000000000000000" pitchFamily="2" charset="2"/>
              </a:rPr>
              <a:t>mana</a:t>
            </a:r>
            <a:r>
              <a:rPr lang="en-US" sz="2400" dirty="0" smtClean="0">
                <a:sym typeface="Wingdings" panose="05000000000000000000" pitchFamily="2" charset="2"/>
              </a:rPr>
              <a:t> yang </a:t>
            </a:r>
            <a:r>
              <a:rPr lang="en-US" sz="2400" dirty="0" err="1" smtClean="0">
                <a:sym typeface="Wingdings" panose="05000000000000000000" pitchFamily="2" charset="2"/>
              </a:rPr>
              <a:t>dipanggil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berdasarkan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kesesuaian</a:t>
            </a:r>
            <a:r>
              <a:rPr lang="en-US" sz="2400" dirty="0" smtClean="0">
                <a:sym typeface="Wingdings" panose="05000000000000000000" pitchFamily="2" charset="2"/>
              </a:rPr>
              <a:t> parameter.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478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767046" cy="1198032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Polimorfisme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Bahasa Java : </a:t>
            </a:r>
            <a:r>
              <a:rPr lang="en-US" b="1" dirty="0" smtClean="0"/>
              <a:t>Overloading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37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100" dirty="0"/>
              <a:t>public class </a:t>
            </a:r>
            <a:r>
              <a:rPr lang="en-US" sz="2100" dirty="0" err="1"/>
              <a:t>TambahBilangan</a:t>
            </a:r>
            <a:r>
              <a:rPr lang="en-US" sz="2100" dirty="0"/>
              <a:t> {</a:t>
            </a:r>
          </a:p>
          <a:p>
            <a:pPr marL="0" indent="0">
              <a:buNone/>
            </a:pPr>
            <a:r>
              <a:rPr lang="en-US" sz="2100" dirty="0"/>
              <a:t>    </a:t>
            </a:r>
          </a:p>
          <a:p>
            <a:pPr marL="0" indent="0">
              <a:buNone/>
            </a:pPr>
            <a:r>
              <a:rPr lang="en-US" sz="2100" dirty="0"/>
              <a:t>    public </a:t>
            </a:r>
            <a:r>
              <a:rPr lang="en-US" sz="2100" dirty="0" err="1"/>
              <a:t>int</a:t>
            </a:r>
            <a:r>
              <a:rPr lang="en-US" sz="2100" dirty="0"/>
              <a:t> </a:t>
            </a:r>
            <a:r>
              <a:rPr lang="en-US" sz="2100" dirty="0" err="1"/>
              <a:t>Tambah</a:t>
            </a:r>
            <a:r>
              <a:rPr lang="en-US" sz="2100" dirty="0"/>
              <a:t>(</a:t>
            </a:r>
            <a:r>
              <a:rPr lang="en-US" sz="2100" dirty="0" err="1"/>
              <a:t>int</a:t>
            </a:r>
            <a:r>
              <a:rPr lang="en-US" sz="2100" dirty="0"/>
              <a:t> a, </a:t>
            </a:r>
            <a:r>
              <a:rPr lang="en-US" sz="2100" dirty="0" err="1"/>
              <a:t>int</a:t>
            </a:r>
            <a:r>
              <a:rPr lang="en-US" sz="2100" dirty="0"/>
              <a:t> b) {</a:t>
            </a:r>
          </a:p>
          <a:p>
            <a:pPr marL="0" indent="0">
              <a:buNone/>
            </a:pPr>
            <a:r>
              <a:rPr lang="en-US" sz="2100" dirty="0"/>
              <a:t>        </a:t>
            </a:r>
            <a:r>
              <a:rPr lang="en-US" sz="2100" dirty="0" err="1"/>
              <a:t>int</a:t>
            </a:r>
            <a:r>
              <a:rPr lang="en-US" sz="2100" dirty="0"/>
              <a:t> c = a + b;</a:t>
            </a:r>
          </a:p>
          <a:p>
            <a:pPr marL="0" indent="0">
              <a:buNone/>
            </a:pPr>
            <a:r>
              <a:rPr lang="en-US" sz="2100" dirty="0"/>
              <a:t>        return c; </a:t>
            </a:r>
          </a:p>
          <a:p>
            <a:pPr marL="0" indent="0">
              <a:buNone/>
            </a:pPr>
            <a:r>
              <a:rPr lang="en-US" sz="2100" dirty="0"/>
              <a:t>    }</a:t>
            </a:r>
          </a:p>
          <a:p>
            <a:pPr marL="0" indent="0">
              <a:buNone/>
            </a:pPr>
            <a:r>
              <a:rPr lang="en-US" sz="2100" dirty="0"/>
              <a:t>    public double </a:t>
            </a:r>
            <a:r>
              <a:rPr lang="en-US" sz="2100" dirty="0" err="1"/>
              <a:t>Tambah</a:t>
            </a:r>
            <a:r>
              <a:rPr lang="en-US" sz="2100" dirty="0"/>
              <a:t>(double a, double b) {</a:t>
            </a:r>
          </a:p>
          <a:p>
            <a:pPr marL="0" indent="0">
              <a:buNone/>
            </a:pPr>
            <a:r>
              <a:rPr lang="en-US" sz="2100" dirty="0"/>
              <a:t>        double c = a + b;</a:t>
            </a:r>
          </a:p>
          <a:p>
            <a:pPr marL="0" indent="0">
              <a:buNone/>
            </a:pPr>
            <a:r>
              <a:rPr lang="en-US" sz="2100" dirty="0"/>
              <a:t>        return c; </a:t>
            </a:r>
          </a:p>
          <a:p>
            <a:pPr marL="0" indent="0">
              <a:buNone/>
            </a:pPr>
            <a:r>
              <a:rPr lang="en-US" sz="2100" dirty="0"/>
              <a:t>    }</a:t>
            </a:r>
          </a:p>
          <a:p>
            <a:pPr marL="0" indent="0">
              <a:buNone/>
            </a:pPr>
            <a:r>
              <a:rPr lang="en-US" sz="21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5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627346" cy="1159932"/>
          </a:xfrm>
        </p:spPr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pemanggilan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r>
              <a:rPr lang="en-US" dirty="0" smtClean="0"/>
              <a:t> yang di-overload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Polimorfisme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86000"/>
            <a:ext cx="10440146" cy="429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KelasDenganMetode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TambahBilangan</a:t>
            </a:r>
            <a:r>
              <a:rPr lang="en-US" dirty="0"/>
              <a:t> </a:t>
            </a:r>
            <a:r>
              <a:rPr lang="en-US" dirty="0" err="1"/>
              <a:t>tambahInt</a:t>
            </a:r>
            <a:r>
              <a:rPr lang="en-US" dirty="0"/>
              <a:t> = new </a:t>
            </a:r>
            <a:r>
              <a:rPr lang="en-US" dirty="0" err="1"/>
              <a:t>TambahBilangan</a:t>
            </a:r>
            <a:r>
              <a:rPr lang="en-US" dirty="0"/>
              <a:t> ();  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// </a:t>
            </a:r>
            <a:r>
              <a:rPr lang="en-US" b="1" dirty="0" err="1" smtClean="0"/>
              <a:t>Pemanggilan</a:t>
            </a:r>
            <a:r>
              <a:rPr lang="en-US" b="1" dirty="0" smtClean="0"/>
              <a:t> </a:t>
            </a:r>
            <a:r>
              <a:rPr lang="en-US" b="1" dirty="0" err="1" smtClean="0"/>
              <a:t>metoda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parameter integer.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hasilInteger</a:t>
            </a:r>
            <a:r>
              <a:rPr lang="en-US" dirty="0"/>
              <a:t> = </a:t>
            </a:r>
            <a:r>
              <a:rPr lang="en-US" dirty="0" err="1"/>
              <a:t>tambahInt.Tambah</a:t>
            </a:r>
            <a:r>
              <a:rPr lang="en-US" dirty="0"/>
              <a:t>(10, 20);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: " + </a:t>
            </a:r>
            <a:r>
              <a:rPr lang="en-US" dirty="0" err="1"/>
              <a:t>hasilInteger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TambahBilangan</a:t>
            </a:r>
            <a:r>
              <a:rPr lang="en-US" dirty="0"/>
              <a:t> </a:t>
            </a:r>
            <a:r>
              <a:rPr lang="en-US" dirty="0" err="1"/>
              <a:t>tambahDouble</a:t>
            </a:r>
            <a:r>
              <a:rPr lang="en-US" dirty="0"/>
              <a:t> = new </a:t>
            </a:r>
            <a:r>
              <a:rPr lang="en-US" dirty="0" err="1"/>
              <a:t>TambahBilangan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</a:t>
            </a:r>
            <a:r>
              <a:rPr lang="en-US" b="1" dirty="0"/>
              <a:t> // </a:t>
            </a:r>
            <a:r>
              <a:rPr lang="en-US" b="1" dirty="0" err="1"/>
              <a:t>Pemanggilan</a:t>
            </a:r>
            <a:r>
              <a:rPr lang="en-US" b="1" dirty="0"/>
              <a:t> </a:t>
            </a:r>
            <a:r>
              <a:rPr lang="en-US" b="1" dirty="0" err="1"/>
              <a:t>metoda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smtClean="0"/>
              <a:t>parameter double.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     double </a:t>
            </a:r>
            <a:r>
              <a:rPr lang="en-US" dirty="0" err="1"/>
              <a:t>hasilDouble</a:t>
            </a:r>
            <a:r>
              <a:rPr lang="en-US" dirty="0"/>
              <a:t> = </a:t>
            </a:r>
            <a:r>
              <a:rPr lang="en-US" dirty="0" err="1"/>
              <a:t>tambahDouble.Tambah</a:t>
            </a:r>
            <a:r>
              <a:rPr lang="en-US" dirty="0"/>
              <a:t>(10.8, 4.65);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double : " + </a:t>
            </a:r>
            <a:r>
              <a:rPr lang="en-US" dirty="0" err="1"/>
              <a:t>hasilDouble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} 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137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352</TotalTime>
  <Words>472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 Boardroom</vt:lpstr>
      <vt:lpstr>Metoda dalam bahasa Java</vt:lpstr>
      <vt:lpstr>Apa itu metoda?</vt:lpstr>
      <vt:lpstr>Membuat metoda dalam bahasa Java :  Apa yang biasanya dituliskan?</vt:lpstr>
      <vt:lpstr>Contoh metoda dalam Java</vt:lpstr>
      <vt:lpstr>Pemanggilan Metoda dan Message Passing.</vt:lpstr>
      <vt:lpstr>Polimorfisme dalam Bahasa Java</vt:lpstr>
      <vt:lpstr>Contoh Polimorfisme dalam Bahasa Java : Overloading.</vt:lpstr>
      <vt:lpstr>Cara pemanggilan metoda yang di-overload menurut konsep Polimorfisme.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Metoda dalam bahasa Java</dc:title>
  <dc:creator>user</dc:creator>
  <cp:lastModifiedBy>user</cp:lastModifiedBy>
  <cp:revision>22</cp:revision>
  <dcterms:created xsi:type="dcterms:W3CDTF">2018-05-09T01:00:11Z</dcterms:created>
  <dcterms:modified xsi:type="dcterms:W3CDTF">2018-05-09T08:55:55Z</dcterms:modified>
</cp:coreProperties>
</file>