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95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0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9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372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75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70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80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44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0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6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3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7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5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4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4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712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  <p:sldLayoutId id="2147484107" r:id="rId12"/>
    <p:sldLayoutId id="2147484108" r:id="rId13"/>
    <p:sldLayoutId id="2147484109" r:id="rId14"/>
    <p:sldLayoutId id="2147484110" r:id="rId15"/>
    <p:sldLayoutId id="2147484111" r:id="rId16"/>
    <p:sldLayoutId id="21474841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estringlab.com/membuat-class-pada-jav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500" y="609600"/>
            <a:ext cx="11379199" cy="2794001"/>
          </a:xfrm>
        </p:spPr>
        <p:txBody>
          <a:bodyPr/>
          <a:lstStyle/>
          <a:p>
            <a:r>
              <a:rPr lang="en-US" sz="6000" b="1" dirty="0" err="1" smtClean="0"/>
              <a:t>Pewarisan</a:t>
            </a:r>
            <a:r>
              <a:rPr lang="en-US" sz="6000" b="1" dirty="0" smtClean="0"/>
              <a:t> (Inheritance) </a:t>
            </a:r>
            <a:br>
              <a:rPr lang="en-US" sz="6000" b="1" dirty="0" smtClean="0"/>
            </a:br>
            <a:r>
              <a:rPr lang="en-US" sz="6000" b="1" dirty="0" err="1" smtClean="0"/>
              <a:t>dan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Polimorfisme</a:t>
            </a:r>
            <a:r>
              <a:rPr lang="en-US" sz="6000" b="1" dirty="0" smtClean="0"/>
              <a:t> (Overloading </a:t>
            </a:r>
            <a:r>
              <a:rPr lang="en-US" sz="6000" b="1" dirty="0" err="1" smtClean="0"/>
              <a:t>dan</a:t>
            </a:r>
            <a:r>
              <a:rPr lang="en-US" sz="6000" b="1" dirty="0" smtClean="0"/>
              <a:t> Overriding)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00" y="4635033"/>
            <a:ext cx="8956503" cy="864067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ADI NUGROHO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516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Definisi</a:t>
            </a:r>
            <a:r>
              <a:rPr lang="en-US" b="1" dirty="0" smtClean="0"/>
              <a:t> </a:t>
            </a:r>
            <a:r>
              <a:rPr lang="en-US" b="1" dirty="0" err="1" smtClean="0"/>
              <a:t>Pewarisan</a:t>
            </a:r>
            <a:r>
              <a:rPr lang="en-US" b="1" dirty="0" smtClean="0"/>
              <a:t> (Inheritance)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2100"/>
            <a:ext cx="11019366" cy="51180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didefinisikan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referensi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class yang lain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 smtClean="0"/>
              <a:t>terdefinisi</a:t>
            </a:r>
            <a:r>
              <a:rPr lang="en-US" sz="2400" dirty="0" smtClean="0"/>
              <a:t> </a:t>
            </a:r>
            <a:r>
              <a:rPr lang="en-US" sz="2400" dirty="0" err="1" smtClean="0"/>
              <a:t>sebelumnya</a:t>
            </a:r>
            <a:r>
              <a:rPr lang="en-US" sz="2400" dirty="0" smtClean="0"/>
              <a:t>. </a:t>
            </a:r>
            <a:r>
              <a:rPr lang="en-US" sz="2400" dirty="0"/>
              <a:t>Inheritance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pewarisan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method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class yang </a:t>
            </a:r>
            <a:r>
              <a:rPr lang="en-US" sz="2400" dirty="0" err="1"/>
              <a:t>diperoleh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class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terdefinisikan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. </a:t>
            </a:r>
            <a:r>
              <a:rPr lang="en-US" sz="2400" b="1" dirty="0">
                <a:hlinkClick r:id="rId2"/>
              </a:rPr>
              <a:t>Class</a:t>
            </a:r>
            <a:r>
              <a:rPr lang="en-US" sz="2400" dirty="0"/>
              <a:t> yang </a:t>
            </a:r>
            <a:r>
              <a:rPr lang="en-US" sz="2400" dirty="0" err="1"/>
              <a:t>diwarisi</a:t>
            </a:r>
            <a:r>
              <a:rPr lang="en-US" sz="2400" dirty="0"/>
              <a:t> class yang lain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dirty="0"/>
              <a:t>subclass</a:t>
            </a:r>
            <a:r>
              <a:rPr lang="en-US" sz="2400" dirty="0"/>
              <a:t>, </a:t>
            </a:r>
            <a:r>
              <a:rPr lang="en-US" sz="2400" dirty="0" err="1"/>
              <a:t>sedangkan</a:t>
            </a:r>
            <a:r>
              <a:rPr lang="en-US" sz="2400" dirty="0"/>
              <a:t> class </a:t>
            </a:r>
            <a:r>
              <a:rPr lang="en-US" sz="2400" dirty="0" err="1"/>
              <a:t>mewarisi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dirty="0"/>
              <a:t>superclass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Generalisasi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sym typeface="Wingdings" panose="05000000000000000000" pitchFamily="2" charset="2"/>
              </a:rPr>
              <a:t>arah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struktur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pewarisan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dari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berbagai</a:t>
            </a:r>
            <a:r>
              <a:rPr lang="en-US" sz="2400" dirty="0" smtClean="0">
                <a:sym typeface="Wingdings" panose="05000000000000000000" pitchFamily="2" charset="2"/>
              </a:rPr>
              <a:t> subclass </a:t>
            </a:r>
            <a:r>
              <a:rPr lang="en-US" sz="2400" dirty="0" err="1" smtClean="0">
                <a:sym typeface="Wingdings" panose="05000000000000000000" pitchFamily="2" charset="2"/>
              </a:rPr>
              <a:t>menuju</a:t>
            </a:r>
            <a:r>
              <a:rPr lang="en-US" sz="2400" dirty="0" smtClean="0">
                <a:sym typeface="Wingdings" panose="05000000000000000000" pitchFamily="2" charset="2"/>
              </a:rPr>
              <a:t> superclass. </a:t>
            </a:r>
            <a:r>
              <a:rPr lang="en-US" sz="2400" dirty="0" err="1" smtClean="0">
                <a:sym typeface="Wingdings" panose="05000000000000000000" pitchFamily="2" charset="2"/>
              </a:rPr>
              <a:t>Misal</a:t>
            </a:r>
            <a:r>
              <a:rPr lang="en-US" sz="2400" dirty="0" smtClean="0">
                <a:sym typeface="Wingdings" panose="05000000000000000000" pitchFamily="2" charset="2"/>
              </a:rPr>
              <a:t> orang </a:t>
            </a:r>
            <a:r>
              <a:rPr lang="en-US" sz="2400" dirty="0" err="1" smtClean="0">
                <a:sym typeface="Wingdings" panose="05000000000000000000" pitchFamily="2" charset="2"/>
              </a:rPr>
              <a:t>Jawa</a:t>
            </a:r>
            <a:r>
              <a:rPr lang="en-US" sz="2400" dirty="0" smtClean="0">
                <a:sym typeface="Wingdings" panose="05000000000000000000" pitchFamily="2" charset="2"/>
              </a:rPr>
              <a:t>, orang </a:t>
            </a:r>
            <a:r>
              <a:rPr lang="en-US" sz="2400" dirty="0" err="1" smtClean="0">
                <a:sym typeface="Wingdings" panose="05000000000000000000" pitchFamily="2" charset="2"/>
              </a:rPr>
              <a:t>Sunda</a:t>
            </a:r>
            <a:r>
              <a:rPr lang="en-US" sz="2400" dirty="0" smtClean="0">
                <a:sym typeface="Wingdings" panose="05000000000000000000" pitchFamily="2" charset="2"/>
              </a:rPr>
              <a:t>, orang Padang (subclass)  orang Indonesia (superclass).</a:t>
            </a:r>
          </a:p>
          <a:p>
            <a:pPr marL="0" indent="0">
              <a:buNone/>
            </a:pPr>
            <a:r>
              <a:rPr lang="en-US" sz="2400" dirty="0" err="1" smtClean="0">
                <a:sym typeface="Wingdings" panose="05000000000000000000" pitchFamily="2" charset="2"/>
              </a:rPr>
              <a:t>Spesialisasi</a:t>
            </a:r>
            <a:r>
              <a:rPr lang="en-US" sz="2400" dirty="0" smtClean="0">
                <a:sym typeface="Wingdings" panose="05000000000000000000" pitchFamily="2" charset="2"/>
              </a:rPr>
              <a:t>  </a:t>
            </a:r>
            <a:r>
              <a:rPr lang="en-US" sz="2400" dirty="0" err="1" smtClean="0">
                <a:sym typeface="Wingdings" panose="05000000000000000000" pitchFamily="2" charset="2"/>
              </a:rPr>
              <a:t>arah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struktur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pewarisan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dari</a:t>
            </a:r>
            <a:r>
              <a:rPr lang="en-US" sz="2400" dirty="0" smtClean="0">
                <a:sym typeface="Wingdings" panose="05000000000000000000" pitchFamily="2" charset="2"/>
              </a:rPr>
              <a:t> superclass </a:t>
            </a:r>
            <a:r>
              <a:rPr lang="en-US" sz="2400" dirty="0" err="1" smtClean="0">
                <a:sym typeface="Wingdings" panose="05000000000000000000" pitchFamily="2" charset="2"/>
              </a:rPr>
              <a:t>ke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berbagai</a:t>
            </a:r>
            <a:r>
              <a:rPr lang="en-US" sz="2400" dirty="0" smtClean="0">
                <a:sym typeface="Wingdings" panose="05000000000000000000" pitchFamily="2" charset="2"/>
              </a:rPr>
              <a:t> subclass. </a:t>
            </a:r>
            <a:r>
              <a:rPr lang="en-US" sz="2400" dirty="0" err="1" smtClean="0">
                <a:sym typeface="Wingdings" panose="05000000000000000000" pitchFamily="2" charset="2"/>
              </a:rPr>
              <a:t>Misal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Primata</a:t>
            </a:r>
            <a:r>
              <a:rPr lang="en-US" sz="2400" dirty="0" smtClean="0">
                <a:sym typeface="Wingdings" panose="05000000000000000000" pitchFamily="2" charset="2"/>
              </a:rPr>
              <a:t> (superclass)  </a:t>
            </a:r>
            <a:r>
              <a:rPr lang="en-US" sz="2400" dirty="0" err="1" smtClean="0">
                <a:sym typeface="Wingdings" panose="05000000000000000000" pitchFamily="2" charset="2"/>
              </a:rPr>
              <a:t>Kera</a:t>
            </a:r>
            <a:r>
              <a:rPr lang="en-US" sz="2400" dirty="0" smtClean="0">
                <a:sym typeface="Wingdings" panose="05000000000000000000" pitchFamily="2" charset="2"/>
              </a:rPr>
              <a:t>, </a:t>
            </a:r>
            <a:r>
              <a:rPr lang="en-US" sz="2400" dirty="0" err="1" smtClean="0">
                <a:sym typeface="Wingdings" panose="05000000000000000000" pitchFamily="2" charset="2"/>
              </a:rPr>
              <a:t>Simpanse</a:t>
            </a:r>
            <a:r>
              <a:rPr lang="en-US" sz="2400" dirty="0" smtClean="0">
                <a:sym typeface="Wingdings" panose="05000000000000000000" pitchFamily="2" charset="2"/>
              </a:rPr>
              <a:t>, </a:t>
            </a:r>
            <a:r>
              <a:rPr lang="en-US" sz="2400" dirty="0" err="1" smtClean="0">
                <a:sym typeface="Wingdings" panose="05000000000000000000" pitchFamily="2" charset="2"/>
              </a:rPr>
              <a:t>Gorila</a:t>
            </a:r>
            <a:r>
              <a:rPr lang="en-US" sz="2400" dirty="0" smtClean="0">
                <a:sym typeface="Wingdings" panose="05000000000000000000" pitchFamily="2" charset="2"/>
              </a:rPr>
              <a:t> (subclass).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Keuntungan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sym typeface="Wingdings" panose="05000000000000000000" pitchFamily="2" charset="2"/>
              </a:rPr>
              <a:t>penghematan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penulisan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kode</a:t>
            </a:r>
            <a:r>
              <a:rPr lang="en-US" sz="2400" dirty="0" smtClean="0">
                <a:sym typeface="Wingdings" panose="05000000000000000000" pitchFamily="2" charset="2"/>
              </a:rPr>
              <a:t> program, </a:t>
            </a:r>
            <a:r>
              <a:rPr lang="en-US" sz="2400" dirty="0" err="1" smtClean="0">
                <a:sym typeface="Wingdings" panose="05000000000000000000" pitchFamily="2" charset="2"/>
              </a:rPr>
              <a:t>kemudahan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pengelolaan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kelas-kelas</a:t>
            </a:r>
            <a:r>
              <a:rPr lang="en-US" sz="2400" dirty="0" smtClean="0">
                <a:sym typeface="Wingdings" panose="05000000000000000000" pitchFamily="2" charset="2"/>
              </a:rPr>
              <a:t>, </a:t>
            </a:r>
            <a:r>
              <a:rPr lang="en-US" sz="2400" dirty="0" err="1" smtClean="0">
                <a:sym typeface="Wingdings" panose="05000000000000000000" pitchFamily="2" charset="2"/>
              </a:rPr>
              <a:t>dan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penggunaan-ulang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komponen</a:t>
            </a:r>
            <a:r>
              <a:rPr lang="en-US" sz="2400" dirty="0" smtClean="0">
                <a:sym typeface="Wingdings" panose="05000000000000000000" pitchFamily="2" charset="2"/>
              </a:rPr>
              <a:t> (component reusability).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677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Visibility/Modifier.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600200"/>
            <a:ext cx="9403742" cy="4648199"/>
          </a:xfrm>
        </p:spPr>
        <p:txBody>
          <a:bodyPr>
            <a:normAutofit/>
          </a:bodyPr>
          <a:lstStyle/>
          <a:p>
            <a:r>
              <a:rPr lang="en-US" sz="2400" dirty="0"/>
              <a:t>Private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>
                <a:sym typeface="Wingdings" pitchFamily="2" charset="2"/>
              </a:rPr>
              <a:t>Hanya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bisa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dilihat</a:t>
            </a:r>
            <a:r>
              <a:rPr lang="en-US" sz="2400" dirty="0">
                <a:sym typeface="Wingdings" pitchFamily="2" charset="2"/>
              </a:rPr>
              <a:t>/</a:t>
            </a:r>
            <a:r>
              <a:rPr lang="en-US" sz="2400" dirty="0" err="1">
                <a:sym typeface="Wingdings" pitchFamily="2" charset="2"/>
              </a:rPr>
              <a:t>diakses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dari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objek-objek</a:t>
            </a:r>
            <a:r>
              <a:rPr lang="en-US" sz="2400" dirty="0">
                <a:sym typeface="Wingdings" pitchFamily="2" charset="2"/>
              </a:rPr>
              <a:t> lain yang </a:t>
            </a:r>
            <a:r>
              <a:rPr lang="en-US" sz="2400" dirty="0" err="1">
                <a:sym typeface="Wingdings" pitchFamily="2" charset="2"/>
              </a:rPr>
              <a:t>berasal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dari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kelas</a:t>
            </a:r>
            <a:r>
              <a:rPr lang="en-US" sz="2400" dirty="0">
                <a:sym typeface="Wingdings" pitchFamily="2" charset="2"/>
              </a:rPr>
              <a:t> yang </a:t>
            </a:r>
            <a:r>
              <a:rPr lang="en-US" sz="2400" dirty="0" err="1" smtClean="0">
                <a:sym typeface="Wingdings" pitchFamily="2" charset="2"/>
              </a:rPr>
              <a:t>sama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sym typeface="Wingdings" panose="05000000000000000000" pitchFamily="2" charset="2"/>
              </a:rPr>
              <a:t>Prinsip</a:t>
            </a:r>
            <a:r>
              <a:rPr lang="en-US" sz="2400" dirty="0" smtClean="0">
                <a:sym typeface="Wingdings" panose="05000000000000000000" pitchFamily="2" charset="2"/>
              </a:rPr>
              <a:t> Information Hiding/Encapsulation.</a:t>
            </a:r>
            <a:endParaRPr lang="en-US" sz="2400" dirty="0"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Public  </a:t>
            </a:r>
            <a:r>
              <a:rPr lang="en-US" sz="2400" dirty="0" err="1">
                <a:sym typeface="Wingdings" pitchFamily="2" charset="2"/>
              </a:rPr>
              <a:t>Bisa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dilihat</a:t>
            </a:r>
            <a:r>
              <a:rPr lang="en-US" sz="2400" dirty="0">
                <a:sym typeface="Wingdings" pitchFamily="2" charset="2"/>
              </a:rPr>
              <a:t>/</a:t>
            </a:r>
            <a:r>
              <a:rPr lang="en-US" sz="2400" dirty="0" err="1">
                <a:sym typeface="Wingdings" pitchFamily="2" charset="2"/>
              </a:rPr>
              <a:t>diakses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dari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semua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objek</a:t>
            </a:r>
            <a:r>
              <a:rPr lang="en-US" sz="2400" dirty="0">
                <a:sym typeface="Wingdings" pitchFamily="2" charset="2"/>
              </a:rPr>
              <a:t>.</a:t>
            </a:r>
          </a:p>
          <a:p>
            <a:r>
              <a:rPr lang="en-US" sz="2400" b="1" dirty="0">
                <a:sym typeface="Wingdings" pitchFamily="2" charset="2"/>
              </a:rPr>
              <a:t>Protected</a:t>
            </a:r>
            <a:r>
              <a:rPr lang="en-US" sz="2400" dirty="0">
                <a:sym typeface="Wingdings" pitchFamily="2" charset="2"/>
              </a:rPr>
              <a:t>  </a:t>
            </a:r>
            <a:r>
              <a:rPr lang="en-US" sz="2400" dirty="0" err="1">
                <a:sym typeface="Wingdings" pitchFamily="2" charset="2"/>
              </a:rPr>
              <a:t>Hanya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bisa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dilihat</a:t>
            </a:r>
            <a:r>
              <a:rPr lang="en-US" sz="2400" dirty="0">
                <a:sym typeface="Wingdings" pitchFamily="2" charset="2"/>
              </a:rPr>
              <a:t>/</a:t>
            </a:r>
            <a:r>
              <a:rPr lang="en-US" sz="2400" dirty="0" err="1">
                <a:sym typeface="Wingdings" pitchFamily="2" charset="2"/>
              </a:rPr>
              <a:t>diakses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dari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objek-objek</a:t>
            </a:r>
            <a:r>
              <a:rPr lang="en-US" sz="2400" dirty="0">
                <a:sym typeface="Wingdings" pitchFamily="2" charset="2"/>
              </a:rPr>
              <a:t> yang </a:t>
            </a:r>
            <a:r>
              <a:rPr lang="en-US" sz="2400" dirty="0" err="1">
                <a:sym typeface="Wingdings" pitchFamily="2" charset="2"/>
              </a:rPr>
              <a:t>berasal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dari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kelas</a:t>
            </a:r>
            <a:r>
              <a:rPr lang="en-US" sz="2400" dirty="0">
                <a:sym typeface="Wingdings" pitchFamily="2" charset="2"/>
              </a:rPr>
              <a:t> yang </a:t>
            </a:r>
            <a:r>
              <a:rPr lang="en-US" sz="2400" dirty="0" err="1">
                <a:sym typeface="Wingdings" pitchFamily="2" charset="2"/>
              </a:rPr>
              <a:t>sama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serta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dari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objek-objek</a:t>
            </a:r>
            <a:r>
              <a:rPr lang="en-US" sz="2400" dirty="0">
                <a:sym typeface="Wingdings" pitchFamily="2" charset="2"/>
              </a:rPr>
              <a:t> yang </a:t>
            </a:r>
            <a:r>
              <a:rPr lang="en-US" sz="2400" dirty="0" err="1">
                <a:sym typeface="Wingdings" pitchFamily="2" charset="2"/>
              </a:rPr>
              <a:t>berasal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dari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kelas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turunannya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menurut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b="1" dirty="0" err="1">
                <a:sym typeface="Wingdings" pitchFamily="2" charset="2"/>
              </a:rPr>
              <a:t>hierarki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b="1" dirty="0" err="1">
                <a:sym typeface="Wingdings" pitchFamily="2" charset="2"/>
              </a:rPr>
              <a:t>pewarisan</a:t>
            </a:r>
            <a:r>
              <a:rPr lang="en-US" sz="2400" b="1" dirty="0">
                <a:sym typeface="Wingdings" pitchFamily="2" charset="2"/>
              </a:rPr>
              <a:t> (inheritance).</a:t>
            </a:r>
          </a:p>
          <a:p>
            <a:r>
              <a:rPr lang="en-US" sz="2400" dirty="0">
                <a:sym typeface="Wingdings" pitchFamily="2" charset="2"/>
              </a:rPr>
              <a:t>Default  </a:t>
            </a:r>
            <a:r>
              <a:rPr lang="en-US" sz="2400" dirty="0" err="1">
                <a:sym typeface="Wingdings" pitchFamily="2" charset="2"/>
              </a:rPr>
              <a:t>Bisa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dilihat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dari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objek-objek</a:t>
            </a:r>
            <a:r>
              <a:rPr lang="en-US" sz="2400" dirty="0">
                <a:sym typeface="Wingdings" pitchFamily="2" charset="2"/>
              </a:rPr>
              <a:t> yang </a:t>
            </a:r>
            <a:r>
              <a:rPr lang="en-US" sz="2400" dirty="0" err="1">
                <a:sym typeface="Wingdings" pitchFamily="2" charset="2"/>
              </a:rPr>
              <a:t>ada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pada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paket</a:t>
            </a:r>
            <a:r>
              <a:rPr lang="en-US" sz="2400" dirty="0">
                <a:sym typeface="Wingdings" pitchFamily="2" charset="2"/>
              </a:rPr>
              <a:t> (package) yang </a:t>
            </a:r>
            <a:r>
              <a:rPr lang="en-US" sz="2400" dirty="0" err="1">
                <a:sym typeface="Wingdings" pitchFamily="2" charset="2"/>
              </a:rPr>
              <a:t>sama</a:t>
            </a:r>
            <a:r>
              <a:rPr lang="en-US" sz="2400" dirty="0">
                <a:sym typeface="Wingdings" pitchFamily="2" charset="2"/>
              </a:rPr>
              <a:t>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949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enulisan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ode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Pewarisan</a:t>
            </a:r>
            <a:r>
              <a:rPr lang="en-US" dirty="0" smtClean="0"/>
              <a:t> (Inheritance)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324100"/>
            <a:ext cx="10821988" cy="39242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public class </a:t>
            </a:r>
            <a:r>
              <a:rPr lang="en-US" dirty="0" err="1"/>
              <a:t>IndukPewarisan</a:t>
            </a:r>
            <a:r>
              <a:rPr lang="en-US" dirty="0"/>
              <a:t> {</a:t>
            </a:r>
          </a:p>
          <a:p>
            <a:pPr>
              <a:buNone/>
            </a:pPr>
            <a:r>
              <a:rPr lang="en-US" dirty="0"/>
              <a:t>    protected void </a:t>
            </a:r>
            <a:r>
              <a:rPr lang="en-US" dirty="0" err="1"/>
              <a:t>cetak</a:t>
            </a:r>
            <a:r>
              <a:rPr lang="en-US" dirty="0"/>
              <a:t>(String </a:t>
            </a:r>
            <a:r>
              <a:rPr lang="en-US" dirty="0" err="1"/>
              <a:t>kalimat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Kalimat</a:t>
            </a:r>
            <a:r>
              <a:rPr lang="en-US" dirty="0"/>
              <a:t> yang </a:t>
            </a:r>
            <a:r>
              <a:rPr lang="en-US" dirty="0" err="1" smtClean="0"/>
              <a:t>dimasukkan</a:t>
            </a:r>
            <a:r>
              <a:rPr lang="en-US" dirty="0" smtClean="0"/>
              <a:t> </a:t>
            </a:r>
            <a:r>
              <a:rPr lang="en-US" dirty="0" err="1"/>
              <a:t>pengguna</a:t>
            </a:r>
            <a:r>
              <a:rPr lang="en-US" dirty="0"/>
              <a:t> : " + </a:t>
            </a:r>
            <a:r>
              <a:rPr lang="en-US" dirty="0" err="1"/>
              <a:t>kalimat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public class </a:t>
            </a:r>
            <a:r>
              <a:rPr lang="en-US" dirty="0" err="1"/>
              <a:t>Anak</a:t>
            </a:r>
            <a:r>
              <a:rPr lang="en-US" dirty="0"/>
              <a:t> extends </a:t>
            </a:r>
            <a:r>
              <a:rPr lang="en-US" dirty="0" err="1" smtClean="0"/>
              <a:t>IndukPewarisan</a:t>
            </a:r>
            <a:r>
              <a:rPr lang="en-US" dirty="0" smtClean="0"/>
              <a:t> { 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300318"/>
            <a:ext cx="11139488" cy="140053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yang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ewarisan</a:t>
            </a:r>
            <a:r>
              <a:rPr lang="en-US" dirty="0" smtClean="0"/>
              <a:t> (Inheritance).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public class </a:t>
            </a:r>
            <a:r>
              <a:rPr lang="en-US" dirty="0" err="1"/>
              <a:t>TestPewarisan</a:t>
            </a:r>
            <a:r>
              <a:rPr lang="en-US" dirty="0"/>
              <a:t> {</a:t>
            </a:r>
          </a:p>
          <a:p>
            <a:pPr>
              <a:buNone/>
            </a:pPr>
            <a:r>
              <a:rPr lang="en-US" dirty="0"/>
              <a:t>    public static void main (String </a:t>
            </a:r>
            <a:r>
              <a:rPr lang="en-US" dirty="0" err="1"/>
              <a:t>args</a:t>
            </a:r>
            <a:r>
              <a:rPr lang="en-US" dirty="0"/>
              <a:t> [])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: ");</a:t>
            </a:r>
          </a:p>
          <a:p>
            <a:pPr>
              <a:buNone/>
            </a:pPr>
            <a:r>
              <a:rPr lang="en-US" dirty="0"/>
              <a:t>    Scanner input = new Scanner(System.in);</a:t>
            </a:r>
          </a:p>
          <a:p>
            <a:pPr>
              <a:buNone/>
            </a:pPr>
            <a:r>
              <a:rPr lang="en-US" dirty="0"/>
              <a:t>    String </a:t>
            </a:r>
            <a:r>
              <a:rPr lang="en-US" dirty="0" err="1"/>
              <a:t>kalimat</a:t>
            </a:r>
            <a:r>
              <a:rPr lang="en-US" dirty="0"/>
              <a:t> = </a:t>
            </a:r>
            <a:r>
              <a:rPr lang="en-US" dirty="0" err="1"/>
              <a:t>input.nextLine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= new </a:t>
            </a:r>
            <a:r>
              <a:rPr lang="en-US" dirty="0" err="1"/>
              <a:t>Anak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anak.cetak</a:t>
            </a:r>
            <a:r>
              <a:rPr lang="en-US" dirty="0"/>
              <a:t>(</a:t>
            </a:r>
            <a:r>
              <a:rPr lang="en-US" dirty="0" err="1"/>
              <a:t>kalimat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0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8989" cy="2823882"/>
          </a:xfrm>
        </p:spPr>
        <p:txBody>
          <a:bodyPr/>
          <a:lstStyle/>
          <a:p>
            <a:r>
              <a:rPr lang="en-US" b="1" dirty="0" err="1" smtClean="0"/>
              <a:t>Polimorfisme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Metoda-metoda</a:t>
            </a:r>
            <a:r>
              <a:rPr lang="en-US" dirty="0" smtClean="0">
                <a:sym typeface="Wingdings" panose="05000000000000000000" pitchFamily="2" charset="2"/>
              </a:rPr>
              <a:t> yang </a:t>
            </a:r>
            <a:r>
              <a:rPr lang="en-US" dirty="0" err="1" smtClean="0">
                <a:sym typeface="Wingdings" panose="05000000000000000000" pitchFamily="2" charset="2"/>
              </a:rPr>
              <a:t>memiliki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nama</a:t>
            </a:r>
            <a:r>
              <a:rPr lang="en-US" dirty="0" smtClean="0">
                <a:sym typeface="Wingdings" panose="05000000000000000000" pitchFamily="2" charset="2"/>
              </a:rPr>
              <a:t> yang </a:t>
            </a:r>
            <a:r>
              <a:rPr lang="en-US" dirty="0" err="1" smtClean="0">
                <a:sym typeface="Wingdings" panose="05000000000000000000" pitchFamily="2" charset="2"/>
              </a:rPr>
              <a:t>sama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tetapi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berbeda</a:t>
            </a:r>
            <a:r>
              <a:rPr lang="en-US" dirty="0" smtClean="0">
                <a:sym typeface="Wingdings" panose="05000000000000000000" pitchFamily="2" charset="2"/>
              </a:rPr>
              <a:t> parameter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/</a:t>
            </a:r>
            <a:r>
              <a:rPr lang="en-US" dirty="0" err="1" smtClean="0">
                <a:sym typeface="Wingdings" panose="05000000000000000000" pitchFamily="2" charset="2"/>
              </a:rPr>
              <a:t>atau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memiliki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kode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implementasi</a:t>
            </a:r>
            <a:r>
              <a:rPr lang="en-US" dirty="0" smtClean="0">
                <a:sym typeface="Wingdings" panose="05000000000000000000" pitchFamily="2" charset="2"/>
              </a:rPr>
              <a:t> yang </a:t>
            </a:r>
            <a:r>
              <a:rPr lang="en-US" dirty="0" err="1" smtClean="0">
                <a:sym typeface="Wingdings" panose="05000000000000000000" pitchFamily="2" charset="2"/>
              </a:rPr>
              <a:t>berbeda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3276600"/>
            <a:ext cx="10364788" cy="2781299"/>
          </a:xfrm>
        </p:spPr>
        <p:txBody>
          <a:bodyPr>
            <a:normAutofit/>
          </a:bodyPr>
          <a:lstStyle/>
          <a:p>
            <a:r>
              <a:rPr lang="en-US" sz="2400" b="1" dirty="0"/>
              <a:t>Overloading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>
                <a:sym typeface="Wingdings" pitchFamily="2" charset="2"/>
              </a:rPr>
              <a:t>Mendefinisikan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beberapa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metoda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dengan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nama</a:t>
            </a:r>
            <a:r>
              <a:rPr lang="en-US" sz="2400" dirty="0" smtClean="0">
                <a:sym typeface="Wingdings" pitchFamily="2" charset="2"/>
              </a:rPr>
              <a:t> yang </a:t>
            </a:r>
            <a:r>
              <a:rPr lang="en-US" sz="2400" dirty="0" err="1">
                <a:sym typeface="Wingdings" pitchFamily="2" charset="2"/>
              </a:rPr>
              <a:t>sama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pada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suatu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kelas</a:t>
            </a:r>
            <a:r>
              <a:rPr lang="en-US" sz="2400" dirty="0">
                <a:sym typeface="Wingdings" pitchFamily="2" charset="2"/>
              </a:rPr>
              <a:t> yang </a:t>
            </a:r>
            <a:r>
              <a:rPr lang="en-US" sz="2400" dirty="0" err="1">
                <a:sym typeface="Wingdings" pitchFamily="2" charset="2"/>
              </a:rPr>
              <a:t>masing-masing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berbeda</a:t>
            </a:r>
            <a:r>
              <a:rPr lang="en-US" sz="2400" dirty="0">
                <a:sym typeface="Wingdings" pitchFamily="2" charset="2"/>
              </a:rPr>
              <a:t> parameter </a:t>
            </a:r>
            <a:r>
              <a:rPr lang="en-US" sz="2400" dirty="0" err="1" smtClean="0">
                <a:sym typeface="Wingdings" pitchFamily="2" charset="2"/>
              </a:rPr>
              <a:t>dan</a:t>
            </a:r>
            <a:r>
              <a:rPr lang="en-US" sz="2400" dirty="0" smtClean="0">
                <a:sym typeface="Wingdings" pitchFamily="2" charset="2"/>
              </a:rPr>
              <a:t>/</a:t>
            </a:r>
            <a:r>
              <a:rPr lang="en-US" sz="2400" dirty="0" err="1" smtClean="0">
                <a:sym typeface="Wingdings" pitchFamily="2" charset="2"/>
              </a:rPr>
              <a:t>atau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kode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implementasi</a:t>
            </a:r>
            <a:r>
              <a:rPr lang="en-US" sz="2400" dirty="0">
                <a:sym typeface="Wingdings" pitchFamily="2" charset="2"/>
              </a:rPr>
              <a:t>.</a:t>
            </a:r>
          </a:p>
          <a:p>
            <a:r>
              <a:rPr lang="en-US" sz="2400" b="1" dirty="0">
                <a:sym typeface="Wingdings" pitchFamily="2" charset="2"/>
              </a:rPr>
              <a:t>Overriding</a:t>
            </a:r>
            <a:r>
              <a:rPr lang="en-US" sz="2400" dirty="0">
                <a:sym typeface="Wingdings" pitchFamily="2" charset="2"/>
              </a:rPr>
              <a:t>  </a:t>
            </a:r>
            <a:r>
              <a:rPr lang="en-US" sz="2400" dirty="0" err="1">
                <a:sym typeface="Wingdings" pitchFamily="2" charset="2"/>
              </a:rPr>
              <a:t>Mendefinisikan-ulang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suatu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metoda</a:t>
            </a:r>
            <a:r>
              <a:rPr lang="en-US" sz="2400" dirty="0">
                <a:sym typeface="Wingdings" pitchFamily="2" charset="2"/>
              </a:rPr>
              <a:t> yang </a:t>
            </a:r>
            <a:r>
              <a:rPr lang="en-US" sz="2400" dirty="0" err="1">
                <a:sym typeface="Wingdings" pitchFamily="2" charset="2"/>
              </a:rPr>
              <a:t>diwariskan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dari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kelas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induk</a:t>
            </a:r>
            <a:r>
              <a:rPr lang="en-US" sz="2400" dirty="0" smtClean="0">
                <a:sym typeface="Wingdings" pitchFamily="2" charset="2"/>
              </a:rPr>
              <a:t> (superclass) </a:t>
            </a:r>
            <a:r>
              <a:rPr lang="en-US" sz="2400" dirty="0" err="1">
                <a:sym typeface="Wingdings" pitchFamily="2" charset="2"/>
              </a:rPr>
              <a:t>dengan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cara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mengimplementasikannya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dengan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berbagai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cara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yang </a:t>
            </a:r>
            <a:r>
              <a:rPr lang="en-US" sz="2400" dirty="0" err="1">
                <a:sym typeface="Wingdings" pitchFamily="2" charset="2"/>
              </a:rPr>
              <a:t>berbeda</a:t>
            </a:r>
            <a:r>
              <a:rPr lang="en-US" sz="2400" dirty="0">
                <a:sym typeface="Wingdings" pitchFamily="2" charset="2"/>
              </a:rPr>
              <a:t> di </a:t>
            </a:r>
            <a:r>
              <a:rPr lang="en-US" sz="2400" dirty="0" err="1">
                <a:sym typeface="Wingdings" pitchFamily="2" charset="2"/>
              </a:rPr>
              <a:t>kelas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anak</a:t>
            </a:r>
            <a:r>
              <a:rPr lang="en-US" sz="2400" dirty="0" smtClean="0">
                <a:sym typeface="Wingdings" pitchFamily="2" charset="2"/>
              </a:rPr>
              <a:t> (subclass).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3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33618"/>
            <a:ext cx="10885489" cy="487082"/>
          </a:xfrm>
        </p:spPr>
        <p:txBody>
          <a:bodyPr>
            <a:normAutofit fontScale="90000"/>
          </a:bodyPr>
          <a:lstStyle/>
          <a:p>
            <a:r>
              <a:rPr lang="en-US" sz="2800" b="1" dirty="0" err="1" smtClean="0"/>
              <a:t>Contoh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kode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Polimorfisme</a:t>
            </a:r>
            <a:r>
              <a:rPr lang="en-US" sz="2800" b="1" dirty="0" smtClean="0"/>
              <a:t> (overloading) </a:t>
            </a:r>
            <a:r>
              <a:rPr lang="en-US" sz="2800" b="1" dirty="0" err="1" smtClean="0"/>
              <a:t>Pada</a:t>
            </a:r>
            <a:r>
              <a:rPr lang="en-US" sz="2800" b="1" dirty="0" smtClean="0"/>
              <a:t> Constructor.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31800"/>
            <a:ext cx="10769600" cy="6426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/>
              <a:t>class </a:t>
            </a:r>
            <a:r>
              <a:rPr lang="en-US" sz="1100" dirty="0" err="1"/>
              <a:t>Hewan</a:t>
            </a:r>
            <a:r>
              <a:rPr lang="en-US" sz="1100" dirty="0"/>
              <a:t> {</a:t>
            </a:r>
          </a:p>
          <a:p>
            <a:pPr>
              <a:buNone/>
            </a:pPr>
            <a:r>
              <a:rPr lang="en-US" sz="1100" dirty="0"/>
              <a:t>	protected String </a:t>
            </a:r>
            <a:r>
              <a:rPr lang="en-US" sz="1100" dirty="0" err="1"/>
              <a:t>jenis</a:t>
            </a:r>
            <a:r>
              <a:rPr lang="en-US" sz="1100" dirty="0"/>
              <a:t>;</a:t>
            </a:r>
          </a:p>
          <a:p>
            <a:pPr>
              <a:buNone/>
            </a:pPr>
            <a:r>
              <a:rPr lang="en-US" sz="1100" dirty="0"/>
              <a:t>	protected </a:t>
            </a:r>
            <a:r>
              <a:rPr lang="en-US" sz="1100" dirty="0" err="1"/>
              <a:t>int</a:t>
            </a:r>
            <a:r>
              <a:rPr lang="en-US" sz="1100" dirty="0"/>
              <a:t> kaki;</a:t>
            </a:r>
          </a:p>
          <a:p>
            <a:pPr>
              <a:buNone/>
            </a:pPr>
            <a:r>
              <a:rPr lang="en-US" sz="1100" dirty="0"/>
              <a:t>          protected String </a:t>
            </a:r>
            <a:r>
              <a:rPr lang="en-US" sz="1100" dirty="0" err="1"/>
              <a:t>suara</a:t>
            </a:r>
            <a:r>
              <a:rPr lang="en-US" sz="1100" dirty="0" smtClean="0"/>
              <a:t>;</a:t>
            </a:r>
          </a:p>
          <a:p>
            <a:pPr>
              <a:buNone/>
            </a:pPr>
            <a:r>
              <a:rPr lang="en-US" sz="1100" dirty="0" smtClean="0"/>
              <a:t>        </a:t>
            </a:r>
            <a:r>
              <a:rPr lang="en-US" sz="1100" dirty="0"/>
              <a:t>// </a:t>
            </a:r>
            <a:r>
              <a:rPr lang="en-US" sz="1100" dirty="0" err="1"/>
              <a:t>Polimorfisme</a:t>
            </a:r>
            <a:r>
              <a:rPr lang="en-US" sz="1100" dirty="0"/>
              <a:t> </a:t>
            </a:r>
            <a:r>
              <a:rPr lang="en-US" sz="1100" dirty="0" err="1"/>
              <a:t>Konstruktor</a:t>
            </a:r>
            <a:r>
              <a:rPr lang="en-US" sz="1100" dirty="0"/>
              <a:t> (overloading)</a:t>
            </a:r>
          </a:p>
          <a:p>
            <a:pPr>
              <a:buNone/>
            </a:pPr>
            <a:r>
              <a:rPr lang="en-US" sz="1100" dirty="0"/>
              <a:t>	</a:t>
            </a:r>
            <a:r>
              <a:rPr lang="en-US" sz="1100" dirty="0" err="1"/>
              <a:t>Hewan</a:t>
            </a:r>
            <a:r>
              <a:rPr lang="en-US" sz="1100" dirty="0"/>
              <a:t> (){</a:t>
            </a:r>
          </a:p>
          <a:p>
            <a:pPr>
              <a:buNone/>
            </a:pPr>
            <a:r>
              <a:rPr lang="en-US" sz="1100" dirty="0"/>
              <a:t>	}</a:t>
            </a:r>
          </a:p>
          <a:p>
            <a:pPr>
              <a:buNone/>
            </a:pPr>
            <a:r>
              <a:rPr lang="en-US" sz="1100" dirty="0"/>
              <a:t>	</a:t>
            </a:r>
            <a:r>
              <a:rPr lang="en-US" sz="1100" dirty="0" err="1"/>
              <a:t>Hewan</a:t>
            </a:r>
            <a:r>
              <a:rPr lang="en-US" sz="1100" dirty="0"/>
              <a:t> (String </a:t>
            </a:r>
            <a:r>
              <a:rPr lang="en-US" sz="1100" dirty="0" err="1"/>
              <a:t>jenis</a:t>
            </a:r>
            <a:r>
              <a:rPr lang="en-US" sz="1100" dirty="0"/>
              <a:t>, </a:t>
            </a:r>
            <a:r>
              <a:rPr lang="en-US" sz="1100" dirty="0" err="1"/>
              <a:t>int</a:t>
            </a:r>
            <a:r>
              <a:rPr lang="en-US" sz="1100" dirty="0"/>
              <a:t> kaki</a:t>
            </a:r>
            <a:r>
              <a:rPr lang="en-US" sz="1100" dirty="0" smtClean="0"/>
              <a:t>) {</a:t>
            </a:r>
            <a:endParaRPr lang="en-US" sz="1100" dirty="0"/>
          </a:p>
          <a:p>
            <a:pPr>
              <a:buNone/>
            </a:pPr>
            <a:r>
              <a:rPr lang="en-US" sz="1100" dirty="0"/>
              <a:t>	      </a:t>
            </a:r>
            <a:r>
              <a:rPr lang="en-US" sz="1100" dirty="0" err="1"/>
              <a:t>this.jenis</a:t>
            </a:r>
            <a:r>
              <a:rPr lang="en-US" sz="1100" dirty="0"/>
              <a:t> = </a:t>
            </a:r>
            <a:r>
              <a:rPr lang="en-US" sz="1100" dirty="0" err="1"/>
              <a:t>jenis</a:t>
            </a:r>
            <a:r>
              <a:rPr lang="en-US" sz="1100" dirty="0"/>
              <a:t>;</a:t>
            </a:r>
          </a:p>
          <a:p>
            <a:pPr>
              <a:buNone/>
            </a:pPr>
            <a:r>
              <a:rPr lang="en-US" sz="1100" dirty="0"/>
              <a:t>	      </a:t>
            </a:r>
            <a:r>
              <a:rPr lang="en-US" sz="1100" dirty="0" err="1"/>
              <a:t>this.kaki</a:t>
            </a:r>
            <a:r>
              <a:rPr lang="en-US" sz="1100" dirty="0"/>
              <a:t> = kaki;</a:t>
            </a:r>
          </a:p>
          <a:p>
            <a:pPr>
              <a:buNone/>
            </a:pPr>
            <a:r>
              <a:rPr lang="en-US" sz="1100" dirty="0"/>
              <a:t>	</a:t>
            </a:r>
            <a:r>
              <a:rPr lang="en-US" sz="1100" dirty="0" smtClean="0"/>
              <a:t>}     </a:t>
            </a:r>
            <a:endParaRPr lang="en-US" sz="1100" dirty="0"/>
          </a:p>
          <a:p>
            <a:pPr>
              <a:buNone/>
            </a:pPr>
            <a:r>
              <a:rPr lang="en-US" sz="1100" dirty="0"/>
              <a:t>        </a:t>
            </a:r>
            <a:r>
              <a:rPr lang="en-US" sz="1100" dirty="0" err="1"/>
              <a:t>Hewan</a:t>
            </a:r>
            <a:r>
              <a:rPr lang="en-US" sz="1100" dirty="0"/>
              <a:t> (String </a:t>
            </a:r>
            <a:r>
              <a:rPr lang="en-US" sz="1100" dirty="0" err="1"/>
              <a:t>jenis</a:t>
            </a:r>
            <a:r>
              <a:rPr lang="en-US" sz="1100" dirty="0"/>
              <a:t>, </a:t>
            </a:r>
            <a:r>
              <a:rPr lang="en-US" sz="1100" dirty="0" err="1"/>
              <a:t>int</a:t>
            </a:r>
            <a:r>
              <a:rPr lang="en-US" sz="1100" dirty="0"/>
              <a:t> kaki, String </a:t>
            </a:r>
            <a:r>
              <a:rPr lang="en-US" sz="1100" dirty="0" err="1"/>
              <a:t>suara</a:t>
            </a:r>
            <a:r>
              <a:rPr lang="en-US" sz="1100" dirty="0"/>
              <a:t>){</a:t>
            </a:r>
          </a:p>
          <a:p>
            <a:pPr>
              <a:buNone/>
            </a:pPr>
            <a:r>
              <a:rPr lang="en-US" sz="1100" dirty="0"/>
              <a:t>	      </a:t>
            </a:r>
            <a:r>
              <a:rPr lang="en-US" sz="1100" dirty="0" err="1"/>
              <a:t>this.jenis</a:t>
            </a:r>
            <a:r>
              <a:rPr lang="en-US" sz="1100" dirty="0"/>
              <a:t> = </a:t>
            </a:r>
            <a:r>
              <a:rPr lang="en-US" sz="1100" dirty="0" err="1"/>
              <a:t>jenis</a:t>
            </a:r>
            <a:r>
              <a:rPr lang="en-US" sz="1100" dirty="0"/>
              <a:t>;</a:t>
            </a:r>
          </a:p>
          <a:p>
            <a:pPr>
              <a:buNone/>
            </a:pPr>
            <a:r>
              <a:rPr lang="en-US" sz="1100" dirty="0"/>
              <a:t>	      </a:t>
            </a:r>
            <a:r>
              <a:rPr lang="en-US" sz="1100" dirty="0" err="1"/>
              <a:t>this.kaki</a:t>
            </a:r>
            <a:r>
              <a:rPr lang="en-US" sz="1100" dirty="0"/>
              <a:t> = kaki;</a:t>
            </a:r>
          </a:p>
          <a:p>
            <a:pPr>
              <a:buNone/>
            </a:pPr>
            <a:r>
              <a:rPr lang="en-US" sz="1100" dirty="0"/>
              <a:t>               </a:t>
            </a:r>
            <a:r>
              <a:rPr lang="en-US" sz="1100" dirty="0" err="1"/>
              <a:t>this.suara</a:t>
            </a:r>
            <a:r>
              <a:rPr lang="en-US" sz="1100" dirty="0"/>
              <a:t> = </a:t>
            </a:r>
            <a:r>
              <a:rPr lang="en-US" sz="1100" dirty="0" err="1"/>
              <a:t>suara</a:t>
            </a:r>
            <a:r>
              <a:rPr lang="en-US" sz="1100" dirty="0"/>
              <a:t>;</a:t>
            </a:r>
          </a:p>
          <a:p>
            <a:pPr>
              <a:buNone/>
            </a:pPr>
            <a:r>
              <a:rPr lang="en-US" sz="1100" dirty="0"/>
              <a:t>	</a:t>
            </a:r>
            <a:r>
              <a:rPr lang="en-US" sz="1100" dirty="0" smtClean="0"/>
              <a:t>}</a:t>
            </a:r>
            <a:endParaRPr lang="en-US" sz="1100" dirty="0"/>
          </a:p>
          <a:p>
            <a:pPr>
              <a:buNone/>
            </a:pPr>
            <a:r>
              <a:rPr lang="en-US" sz="1100" dirty="0"/>
              <a:t>        // </a:t>
            </a:r>
            <a:r>
              <a:rPr lang="en-US" sz="1100" dirty="0" err="1"/>
              <a:t>Metoda</a:t>
            </a:r>
            <a:r>
              <a:rPr lang="en-US" sz="1100" dirty="0"/>
              <a:t> di </a:t>
            </a:r>
            <a:r>
              <a:rPr lang="en-US" sz="1100" dirty="0" err="1"/>
              <a:t>kelas</a:t>
            </a:r>
            <a:r>
              <a:rPr lang="en-US" sz="1100" dirty="0"/>
              <a:t> </a:t>
            </a:r>
            <a:r>
              <a:rPr lang="en-US" sz="1100" dirty="0" err="1"/>
              <a:t>induk</a:t>
            </a:r>
            <a:r>
              <a:rPr lang="en-US" sz="1100" dirty="0"/>
              <a:t>.</a:t>
            </a:r>
          </a:p>
          <a:p>
            <a:pPr>
              <a:buNone/>
            </a:pPr>
            <a:r>
              <a:rPr lang="en-US" sz="1100" dirty="0"/>
              <a:t>	protected void </a:t>
            </a:r>
            <a:r>
              <a:rPr lang="en-US" sz="1100" dirty="0" err="1"/>
              <a:t>bersuara</a:t>
            </a:r>
            <a:r>
              <a:rPr lang="en-US" sz="1100" dirty="0"/>
              <a:t>() {</a:t>
            </a:r>
          </a:p>
          <a:p>
            <a:pPr>
              <a:buNone/>
            </a:pPr>
            <a:r>
              <a:rPr lang="en-US" sz="1100" dirty="0"/>
              <a:t>	     </a:t>
            </a:r>
            <a:r>
              <a:rPr lang="en-US" sz="1100" dirty="0" err="1" smtClean="0"/>
              <a:t>System.out.println</a:t>
            </a:r>
            <a:r>
              <a:rPr lang="en-US" sz="1100" dirty="0" smtClean="0"/>
              <a:t>("</a:t>
            </a:r>
            <a:r>
              <a:rPr lang="en-US" sz="1100" dirty="0" err="1"/>
              <a:t>Jenis</a:t>
            </a:r>
            <a:r>
              <a:rPr lang="en-US" sz="1100" dirty="0"/>
              <a:t> </a:t>
            </a:r>
            <a:r>
              <a:rPr lang="en-US" sz="1100" dirty="0" err="1"/>
              <a:t>hewan</a:t>
            </a:r>
            <a:r>
              <a:rPr lang="en-US" sz="1100" dirty="0"/>
              <a:t> " + </a:t>
            </a:r>
            <a:r>
              <a:rPr lang="en-US" sz="1100" dirty="0" err="1"/>
              <a:t>jenis</a:t>
            </a:r>
            <a:r>
              <a:rPr lang="en-US" sz="1100" dirty="0"/>
              <a:t> + </a:t>
            </a:r>
            <a:r>
              <a:rPr lang="en-US" sz="1100" dirty="0" smtClean="0"/>
              <a:t>  </a:t>
            </a:r>
            <a:r>
              <a:rPr lang="en-US" sz="1100" dirty="0"/>
              <a:t>" </a:t>
            </a:r>
            <a:r>
              <a:rPr lang="en-US" sz="1100" dirty="0" err="1"/>
              <a:t>berkaki</a:t>
            </a:r>
            <a:r>
              <a:rPr lang="en-US" sz="1100" dirty="0"/>
              <a:t> " + kaki + </a:t>
            </a:r>
            <a:r>
              <a:rPr lang="en-US" sz="1100" dirty="0" smtClean="0"/>
              <a:t> </a:t>
            </a:r>
            <a:r>
              <a:rPr lang="en-US" sz="1100" dirty="0"/>
              <a:t>" </a:t>
            </a:r>
            <a:r>
              <a:rPr lang="en-US" sz="1100" dirty="0" err="1"/>
              <a:t>suaranya</a:t>
            </a:r>
            <a:r>
              <a:rPr lang="en-US" sz="1100" dirty="0"/>
              <a:t> " + </a:t>
            </a:r>
            <a:r>
              <a:rPr lang="en-US" sz="1100" dirty="0" err="1"/>
              <a:t>suara</a:t>
            </a:r>
            <a:r>
              <a:rPr lang="en-US" sz="1100" dirty="0"/>
              <a:t>);</a:t>
            </a:r>
          </a:p>
          <a:p>
            <a:pPr>
              <a:buNone/>
            </a:pPr>
            <a:r>
              <a:rPr lang="en-US" sz="1100" dirty="0"/>
              <a:t>	}</a:t>
            </a:r>
          </a:p>
          <a:p>
            <a:pPr>
              <a:buNone/>
            </a:pPr>
            <a:r>
              <a:rPr lang="en-US" sz="1100" dirty="0"/>
              <a:t>}</a:t>
            </a:r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363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198718"/>
            <a:ext cx="10796589" cy="550582"/>
          </a:xfrm>
        </p:spPr>
        <p:txBody>
          <a:bodyPr/>
          <a:lstStyle/>
          <a:p>
            <a:r>
              <a:rPr lang="en-US" b="1" dirty="0" err="1" smtClean="0"/>
              <a:t>Contoh</a:t>
            </a:r>
            <a:r>
              <a:rPr lang="en-US" b="1" dirty="0" smtClean="0"/>
              <a:t> </a:t>
            </a:r>
            <a:r>
              <a:rPr lang="en-US" b="1" dirty="0" err="1" smtClean="0"/>
              <a:t>kode</a:t>
            </a:r>
            <a:r>
              <a:rPr lang="en-US" b="1" dirty="0" smtClean="0"/>
              <a:t> </a:t>
            </a:r>
            <a:r>
              <a:rPr lang="en-US" b="1" dirty="0" err="1" smtClean="0"/>
              <a:t>Polimorfisme</a:t>
            </a:r>
            <a:r>
              <a:rPr lang="en-US" b="1" dirty="0" smtClean="0"/>
              <a:t> (Overriding)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003300"/>
            <a:ext cx="9403742" cy="5740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200" dirty="0"/>
              <a:t>public class </a:t>
            </a:r>
            <a:r>
              <a:rPr lang="en-US" sz="2200" dirty="0" err="1"/>
              <a:t>Anjing</a:t>
            </a:r>
            <a:r>
              <a:rPr lang="en-US" sz="2200" dirty="0"/>
              <a:t> extends </a:t>
            </a:r>
            <a:r>
              <a:rPr lang="en-US" sz="2200" dirty="0" err="1"/>
              <a:t>Hewan</a:t>
            </a:r>
            <a:r>
              <a:rPr lang="en-US" sz="2200" dirty="0"/>
              <a:t> {</a:t>
            </a:r>
          </a:p>
          <a:p>
            <a:pPr>
              <a:buNone/>
            </a:pPr>
            <a:r>
              <a:rPr lang="en-US" sz="2200" dirty="0"/>
              <a:t>    </a:t>
            </a:r>
            <a:r>
              <a:rPr lang="en-US" sz="2200" dirty="0" err="1"/>
              <a:t>Anjing</a:t>
            </a:r>
            <a:r>
              <a:rPr lang="en-US" sz="2200" dirty="0"/>
              <a:t>() {</a:t>
            </a:r>
          </a:p>
          <a:p>
            <a:pPr>
              <a:buNone/>
            </a:pPr>
            <a:r>
              <a:rPr lang="en-US" sz="2200" dirty="0"/>
              <a:t>	super();</a:t>
            </a:r>
          </a:p>
          <a:p>
            <a:pPr>
              <a:buNone/>
            </a:pPr>
            <a:r>
              <a:rPr lang="en-US" sz="2200" dirty="0"/>
              <a:t>    }</a:t>
            </a:r>
          </a:p>
          <a:p>
            <a:pPr>
              <a:buNone/>
            </a:pPr>
            <a:r>
              <a:rPr lang="en-US" sz="2200" dirty="0"/>
              <a:t>    @Override</a:t>
            </a:r>
          </a:p>
          <a:p>
            <a:pPr>
              <a:buNone/>
            </a:pPr>
            <a:r>
              <a:rPr lang="en-US" sz="2200" dirty="0"/>
              <a:t>    public void </a:t>
            </a:r>
            <a:r>
              <a:rPr lang="en-US" sz="2200" dirty="0" err="1"/>
              <a:t>bersuara</a:t>
            </a:r>
            <a:r>
              <a:rPr lang="en-US" sz="2200" dirty="0"/>
              <a:t>() { //overriding method</a:t>
            </a:r>
          </a:p>
          <a:p>
            <a:pPr>
              <a:buNone/>
            </a:pPr>
            <a:r>
              <a:rPr lang="en-US" sz="2200" dirty="0"/>
              <a:t>	</a:t>
            </a:r>
            <a:r>
              <a:rPr lang="en-US" sz="2200" dirty="0" err="1"/>
              <a:t>System.out.println</a:t>
            </a:r>
            <a:r>
              <a:rPr lang="en-US" sz="2200" dirty="0"/>
              <a:t>("</a:t>
            </a:r>
            <a:r>
              <a:rPr lang="en-US" sz="2200" dirty="0" err="1"/>
              <a:t>Guk</a:t>
            </a:r>
            <a:r>
              <a:rPr lang="en-US" sz="2200" dirty="0"/>
              <a:t> ... </a:t>
            </a:r>
            <a:r>
              <a:rPr lang="en-US" sz="2200" dirty="0" err="1"/>
              <a:t>guk</a:t>
            </a:r>
            <a:r>
              <a:rPr lang="en-US" sz="2200" dirty="0"/>
              <a:t> </a:t>
            </a:r>
            <a:r>
              <a:rPr lang="en-US" sz="2200" dirty="0" err="1"/>
              <a:t>guk</a:t>
            </a:r>
            <a:r>
              <a:rPr lang="en-US" sz="2200" dirty="0"/>
              <a:t>....");</a:t>
            </a:r>
          </a:p>
          <a:p>
            <a:pPr>
              <a:buNone/>
            </a:pPr>
            <a:r>
              <a:rPr lang="en-US" sz="2200" dirty="0"/>
              <a:t>    }   </a:t>
            </a:r>
          </a:p>
          <a:p>
            <a:pPr>
              <a:buNone/>
            </a:pPr>
            <a:r>
              <a:rPr lang="en-US" sz="2200" dirty="0"/>
              <a:t>}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sz="2200" dirty="0"/>
              <a:t>public class </a:t>
            </a:r>
            <a:r>
              <a:rPr lang="en-US" sz="2200" dirty="0" err="1"/>
              <a:t>Kucing</a:t>
            </a:r>
            <a:r>
              <a:rPr lang="en-US" sz="2200" dirty="0"/>
              <a:t> extends </a:t>
            </a:r>
            <a:r>
              <a:rPr lang="en-US" sz="2200" dirty="0" err="1"/>
              <a:t>Hewan</a:t>
            </a:r>
            <a:r>
              <a:rPr lang="en-US" sz="2200" dirty="0"/>
              <a:t> {</a:t>
            </a:r>
          </a:p>
          <a:p>
            <a:pPr>
              <a:buNone/>
            </a:pPr>
            <a:r>
              <a:rPr lang="en-US" sz="2200" dirty="0"/>
              <a:t>    </a:t>
            </a:r>
            <a:r>
              <a:rPr lang="en-US" sz="2200" dirty="0" err="1"/>
              <a:t>Kucing</a:t>
            </a:r>
            <a:r>
              <a:rPr lang="en-US" sz="2200" dirty="0"/>
              <a:t>(String </a:t>
            </a:r>
            <a:r>
              <a:rPr lang="en-US" sz="2200" dirty="0" err="1"/>
              <a:t>jenis</a:t>
            </a:r>
            <a:r>
              <a:rPr lang="en-US" sz="2200" dirty="0"/>
              <a:t>, </a:t>
            </a:r>
            <a:r>
              <a:rPr lang="en-US" sz="2200" dirty="0" err="1"/>
              <a:t>int</a:t>
            </a:r>
            <a:r>
              <a:rPr lang="en-US" sz="2200" dirty="0"/>
              <a:t> kaki) { //overriding method</a:t>
            </a:r>
          </a:p>
          <a:p>
            <a:pPr>
              <a:buNone/>
            </a:pPr>
            <a:r>
              <a:rPr lang="en-US" sz="2200" dirty="0"/>
              <a:t>	super(</a:t>
            </a:r>
            <a:r>
              <a:rPr lang="en-US" sz="2200" dirty="0" err="1"/>
              <a:t>jenis</a:t>
            </a:r>
            <a:r>
              <a:rPr lang="en-US" sz="2200" dirty="0"/>
              <a:t>, kaki);</a:t>
            </a:r>
          </a:p>
          <a:p>
            <a:pPr>
              <a:buNone/>
            </a:pPr>
            <a:r>
              <a:rPr lang="en-US" sz="2200" dirty="0"/>
              <a:t>    }</a:t>
            </a:r>
          </a:p>
          <a:p>
            <a:pPr>
              <a:buNone/>
            </a:pPr>
            <a:r>
              <a:rPr lang="en-US" sz="2200" dirty="0"/>
              <a:t>    @Override</a:t>
            </a:r>
          </a:p>
          <a:p>
            <a:pPr>
              <a:buNone/>
            </a:pPr>
            <a:r>
              <a:rPr lang="en-US" sz="2200" dirty="0"/>
              <a:t>    public void </a:t>
            </a:r>
            <a:r>
              <a:rPr lang="en-US" sz="2200" dirty="0" err="1"/>
              <a:t>bersuara</a:t>
            </a:r>
            <a:r>
              <a:rPr lang="en-US" sz="2200" dirty="0"/>
              <a:t>() { //overriding method</a:t>
            </a:r>
          </a:p>
          <a:p>
            <a:pPr>
              <a:buNone/>
            </a:pPr>
            <a:r>
              <a:rPr lang="en-US" sz="2200" dirty="0"/>
              <a:t>        </a:t>
            </a:r>
            <a:r>
              <a:rPr lang="en-US" sz="2200" dirty="0" err="1"/>
              <a:t>System.out.println</a:t>
            </a:r>
            <a:r>
              <a:rPr lang="en-US" sz="2200" dirty="0"/>
              <a:t>("</a:t>
            </a:r>
            <a:r>
              <a:rPr lang="en-US" sz="2200" dirty="0" err="1"/>
              <a:t>Miiiaowwww</a:t>
            </a:r>
            <a:r>
              <a:rPr lang="en-US" sz="2200" dirty="0"/>
              <a:t>....");</a:t>
            </a:r>
          </a:p>
          <a:p>
            <a:pPr>
              <a:buNone/>
            </a:pPr>
            <a:r>
              <a:rPr lang="en-US" sz="2200" dirty="0"/>
              <a:t>    }</a:t>
            </a:r>
          </a:p>
          <a:p>
            <a:pPr>
              <a:buNone/>
            </a:pPr>
            <a:r>
              <a:rPr lang="en-US" sz="22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2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1" y="452718"/>
            <a:ext cx="9530134" cy="1400530"/>
          </a:xfrm>
        </p:spPr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Inheritance (</a:t>
            </a:r>
            <a:r>
              <a:rPr lang="en-US" dirty="0" err="1" smtClean="0"/>
              <a:t>Pewarisan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Polimorfisme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2120900"/>
            <a:ext cx="9529153" cy="44323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public class </a:t>
            </a:r>
            <a:r>
              <a:rPr lang="en-US" dirty="0" err="1"/>
              <a:t>TestHewan</a:t>
            </a:r>
            <a:r>
              <a:rPr lang="en-US" dirty="0"/>
              <a:t> {</a:t>
            </a:r>
          </a:p>
          <a:p>
            <a:pPr>
              <a:buNone/>
            </a:pPr>
            <a:r>
              <a:rPr lang="en-US" dirty="0"/>
              <a:t>   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 smtClean="0"/>
              <a:t> </a:t>
            </a:r>
            <a:r>
              <a:rPr lang="en-US" dirty="0" err="1" smtClean="0"/>
              <a:t>Hewan</a:t>
            </a:r>
            <a:r>
              <a:rPr lang="en-US" dirty="0" smtClean="0"/>
              <a:t> </a:t>
            </a:r>
            <a:r>
              <a:rPr lang="en-US" dirty="0" err="1"/>
              <a:t>macan</a:t>
            </a:r>
            <a:r>
              <a:rPr lang="en-US" dirty="0"/>
              <a:t>  = new </a:t>
            </a:r>
            <a:r>
              <a:rPr lang="en-US" dirty="0" err="1"/>
              <a:t>Hewan</a:t>
            </a:r>
            <a:r>
              <a:rPr lang="en-US" dirty="0"/>
              <a:t> </a:t>
            </a:r>
            <a:r>
              <a:rPr lang="en-US" dirty="0" smtClean="0"/>
              <a:t>("</a:t>
            </a:r>
            <a:r>
              <a:rPr lang="en-US" dirty="0" err="1"/>
              <a:t>Harimau</a:t>
            </a:r>
            <a:r>
              <a:rPr lang="en-US" dirty="0"/>
              <a:t>", 4, "</a:t>
            </a:r>
            <a:r>
              <a:rPr lang="en-US" dirty="0" err="1"/>
              <a:t>Ggrrr</a:t>
            </a:r>
            <a:r>
              <a:rPr lang="en-US" dirty="0"/>
              <a:t> ... ");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smtClean="0"/>
              <a:t> </a:t>
            </a:r>
            <a:r>
              <a:rPr lang="en-US" dirty="0" err="1" smtClean="0"/>
              <a:t>macan.bersuara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	  </a:t>
            </a:r>
            <a:r>
              <a:rPr lang="en-US" dirty="0" err="1"/>
              <a:t>Anjing</a:t>
            </a:r>
            <a:r>
              <a:rPr lang="en-US" dirty="0"/>
              <a:t> doggy = new </a:t>
            </a:r>
            <a:r>
              <a:rPr lang="en-US" dirty="0" err="1"/>
              <a:t>Anjing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	  </a:t>
            </a:r>
            <a:r>
              <a:rPr lang="en-US" dirty="0" err="1"/>
              <a:t>Kucing</a:t>
            </a:r>
            <a:r>
              <a:rPr lang="en-US" dirty="0"/>
              <a:t> pussy = new </a:t>
            </a:r>
            <a:r>
              <a:rPr lang="en-US" dirty="0" err="1"/>
              <a:t>Kucing</a:t>
            </a:r>
            <a:r>
              <a:rPr lang="en-US" dirty="0"/>
              <a:t>("</a:t>
            </a:r>
            <a:r>
              <a:rPr lang="en-US" dirty="0" err="1"/>
              <a:t>Kucing</a:t>
            </a:r>
            <a:r>
              <a:rPr lang="en-US" dirty="0"/>
              <a:t>", 4);</a:t>
            </a:r>
          </a:p>
          <a:p>
            <a:pPr>
              <a:buNone/>
            </a:pPr>
            <a:r>
              <a:rPr lang="en-US" dirty="0"/>
              <a:t>  	  </a:t>
            </a:r>
            <a:r>
              <a:rPr lang="en-US" dirty="0" err="1"/>
              <a:t>doggy.bersuara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	  </a:t>
            </a:r>
            <a:r>
              <a:rPr lang="en-US" dirty="0" err="1"/>
              <a:t>pussy.bersuara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}  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219</TotalTime>
  <Words>350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</vt:lpstr>
      <vt:lpstr>Pewarisan (Inheritance)  dan Polimorfisme (Overloading dan Overriding)</vt:lpstr>
      <vt:lpstr>Definisi Pewarisan (Inheritance)</vt:lpstr>
      <vt:lpstr>Visibility/Modifier.</vt:lpstr>
      <vt:lpstr>Contoh Penulisan Kode Kelas Untuk Pewarisan (Inheritance)</vt:lpstr>
      <vt:lpstr>Pemanggilan kode yang memanfaatkan konsep Pewarisan (Inheritance).</vt:lpstr>
      <vt:lpstr>Polimorfisme  Metoda-metoda yang memiliki nama yang sama tetapi berbeda parameter dan/atau memiliki kode implementasi yang berbeda.</vt:lpstr>
      <vt:lpstr>Contoh kode Polimorfisme (overloading) Pada Constructor.</vt:lpstr>
      <vt:lpstr>Contoh kode Polimorfisme (Overriding)</vt:lpstr>
      <vt:lpstr>Kelas Pengujian Inheritance (Pewarisan) dan Polimorfisme.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Pewarisan (Inheritance)</dc:title>
  <dc:creator>user</dc:creator>
  <cp:lastModifiedBy>user</cp:lastModifiedBy>
  <cp:revision>25</cp:revision>
  <dcterms:created xsi:type="dcterms:W3CDTF">2018-05-09T02:45:10Z</dcterms:created>
  <dcterms:modified xsi:type="dcterms:W3CDTF">2018-05-11T07:55:36Z</dcterms:modified>
</cp:coreProperties>
</file>