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74" r:id="rId3"/>
    <p:sldId id="275" r:id="rId4"/>
    <p:sldId id="268" r:id="rId5"/>
    <p:sldId id="269" r:id="rId6"/>
    <p:sldId id="270" r:id="rId7"/>
    <p:sldId id="271" r:id="rId8"/>
    <p:sldId id="272"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56" r:id="rId24"/>
    <p:sldId id="257" r:id="rId25"/>
    <p:sldId id="261" r:id="rId26"/>
    <p:sldId id="262" r:id="rId27"/>
    <p:sldId id="258" r:id="rId28"/>
    <p:sldId id="259" r:id="rId29"/>
    <p:sldId id="260" r:id="rId30"/>
    <p:sldId id="263" r:id="rId31"/>
    <p:sldId id="264" r:id="rId32"/>
    <p:sldId id="265" r:id="rId33"/>
    <p:sldId id="266" r:id="rId34"/>
    <p:sldId id="291" r:id="rId35"/>
    <p:sldId id="292" r:id="rId36"/>
    <p:sldId id="293" r:id="rId37"/>
    <p:sldId id="294" r:id="rId38"/>
    <p:sldId id="295" r:id="rId39"/>
    <p:sldId id="296" r:id="rId40"/>
    <p:sldId id="297" r:id="rId41"/>
    <p:sldId id="29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115" d="100"/>
          <a:sy n="115" d="100"/>
        </p:scale>
        <p:origin x="4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C76FC2-4643-462C-A7F3-5946B9970727}" type="datetimeFigureOut">
              <a:rPr lang="id-ID" smtClean="0"/>
              <a:t>04/02/2018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893968-8CCF-48A5-AF80-38CC89C129C5}" type="slidenum">
              <a:rPr lang="id-ID" smtClean="0"/>
              <a:t>‹#›</a:t>
            </a:fld>
            <a:endParaRPr lang="id-ID"/>
          </a:p>
        </p:txBody>
      </p:sp>
    </p:spTree>
    <p:extLst>
      <p:ext uri="{BB962C8B-B14F-4D97-AF65-F5344CB8AC3E}">
        <p14:creationId xmlns:p14="http://schemas.microsoft.com/office/powerpoint/2010/main" val="1967434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C76FC2-4643-462C-A7F3-5946B9970727}" type="datetimeFigureOut">
              <a:rPr lang="id-ID" smtClean="0"/>
              <a:t>04/02/2018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893968-8CCF-48A5-AF80-38CC89C129C5}" type="slidenum">
              <a:rPr lang="id-ID" smtClean="0"/>
              <a:t>‹#›</a:t>
            </a:fld>
            <a:endParaRPr lang="id-ID"/>
          </a:p>
        </p:txBody>
      </p:sp>
    </p:spTree>
    <p:extLst>
      <p:ext uri="{BB962C8B-B14F-4D97-AF65-F5344CB8AC3E}">
        <p14:creationId xmlns:p14="http://schemas.microsoft.com/office/powerpoint/2010/main" val="115247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C76FC2-4643-462C-A7F3-5946B9970727}" type="datetimeFigureOut">
              <a:rPr lang="id-ID" smtClean="0"/>
              <a:t>04/02/2018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893968-8CCF-48A5-AF80-38CC89C129C5}" type="slidenum">
              <a:rPr lang="id-ID" smtClean="0"/>
              <a:t>‹#›</a:t>
            </a:fld>
            <a:endParaRPr lang="id-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44225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C76FC2-4643-462C-A7F3-5946B9970727}" type="datetimeFigureOut">
              <a:rPr lang="id-ID" smtClean="0"/>
              <a:t>04/02/2018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893968-8CCF-48A5-AF80-38CC89C129C5}" type="slidenum">
              <a:rPr lang="id-ID" smtClean="0"/>
              <a:t>‹#›</a:t>
            </a:fld>
            <a:endParaRPr lang="id-ID"/>
          </a:p>
        </p:txBody>
      </p:sp>
    </p:spTree>
    <p:extLst>
      <p:ext uri="{BB962C8B-B14F-4D97-AF65-F5344CB8AC3E}">
        <p14:creationId xmlns:p14="http://schemas.microsoft.com/office/powerpoint/2010/main" val="1127786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C76FC2-4643-462C-A7F3-5946B9970727}" type="datetimeFigureOut">
              <a:rPr lang="id-ID" smtClean="0"/>
              <a:t>04/02/2018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893968-8CCF-48A5-AF80-38CC89C129C5}"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22330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C76FC2-4643-462C-A7F3-5946B9970727}" type="datetimeFigureOut">
              <a:rPr lang="id-ID" smtClean="0"/>
              <a:t>04/02/2018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893968-8CCF-48A5-AF80-38CC89C129C5}" type="slidenum">
              <a:rPr lang="id-ID" smtClean="0"/>
              <a:t>‹#›</a:t>
            </a:fld>
            <a:endParaRPr lang="id-ID"/>
          </a:p>
        </p:txBody>
      </p:sp>
    </p:spTree>
    <p:extLst>
      <p:ext uri="{BB962C8B-B14F-4D97-AF65-F5344CB8AC3E}">
        <p14:creationId xmlns:p14="http://schemas.microsoft.com/office/powerpoint/2010/main" val="1748891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C76FC2-4643-462C-A7F3-5946B9970727}" type="datetimeFigureOut">
              <a:rPr lang="id-ID" smtClean="0"/>
              <a:t>04/02/2018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893968-8CCF-48A5-AF80-38CC89C129C5}" type="slidenum">
              <a:rPr lang="id-ID" smtClean="0"/>
              <a:t>‹#›</a:t>
            </a:fld>
            <a:endParaRPr lang="id-ID"/>
          </a:p>
        </p:txBody>
      </p:sp>
    </p:spTree>
    <p:extLst>
      <p:ext uri="{BB962C8B-B14F-4D97-AF65-F5344CB8AC3E}">
        <p14:creationId xmlns:p14="http://schemas.microsoft.com/office/powerpoint/2010/main" val="4092579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C76FC2-4643-462C-A7F3-5946B9970727}" type="datetimeFigureOut">
              <a:rPr lang="id-ID" smtClean="0"/>
              <a:t>04/02/2018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893968-8CCF-48A5-AF80-38CC89C129C5}" type="slidenum">
              <a:rPr lang="id-ID" smtClean="0"/>
              <a:t>‹#›</a:t>
            </a:fld>
            <a:endParaRPr lang="id-ID"/>
          </a:p>
        </p:txBody>
      </p:sp>
    </p:spTree>
    <p:extLst>
      <p:ext uri="{BB962C8B-B14F-4D97-AF65-F5344CB8AC3E}">
        <p14:creationId xmlns:p14="http://schemas.microsoft.com/office/powerpoint/2010/main" val="2547032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C76FC2-4643-462C-A7F3-5946B9970727}" type="datetimeFigureOut">
              <a:rPr lang="id-ID" smtClean="0"/>
              <a:t>04/02/2018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893968-8CCF-48A5-AF80-38CC89C129C5}" type="slidenum">
              <a:rPr lang="id-ID" smtClean="0"/>
              <a:t>‹#›</a:t>
            </a:fld>
            <a:endParaRPr lang="id-ID"/>
          </a:p>
        </p:txBody>
      </p:sp>
    </p:spTree>
    <p:extLst>
      <p:ext uri="{BB962C8B-B14F-4D97-AF65-F5344CB8AC3E}">
        <p14:creationId xmlns:p14="http://schemas.microsoft.com/office/powerpoint/2010/main" val="1973492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C76FC2-4643-462C-A7F3-5946B9970727}" type="datetimeFigureOut">
              <a:rPr lang="id-ID" smtClean="0"/>
              <a:t>04/02/2018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893968-8CCF-48A5-AF80-38CC89C129C5}" type="slidenum">
              <a:rPr lang="id-ID" smtClean="0"/>
              <a:t>‹#›</a:t>
            </a:fld>
            <a:endParaRPr lang="id-ID"/>
          </a:p>
        </p:txBody>
      </p:sp>
    </p:spTree>
    <p:extLst>
      <p:ext uri="{BB962C8B-B14F-4D97-AF65-F5344CB8AC3E}">
        <p14:creationId xmlns:p14="http://schemas.microsoft.com/office/powerpoint/2010/main" val="2277866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C76FC2-4643-462C-A7F3-5946B9970727}" type="datetimeFigureOut">
              <a:rPr lang="id-ID" smtClean="0"/>
              <a:t>04/02/2018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1893968-8CCF-48A5-AF80-38CC89C129C5}" type="slidenum">
              <a:rPr lang="id-ID" smtClean="0"/>
              <a:t>‹#›</a:t>
            </a:fld>
            <a:endParaRPr lang="id-ID"/>
          </a:p>
        </p:txBody>
      </p:sp>
    </p:spTree>
    <p:extLst>
      <p:ext uri="{BB962C8B-B14F-4D97-AF65-F5344CB8AC3E}">
        <p14:creationId xmlns:p14="http://schemas.microsoft.com/office/powerpoint/2010/main" val="1859267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C76FC2-4643-462C-A7F3-5946B9970727}" type="datetimeFigureOut">
              <a:rPr lang="id-ID" smtClean="0"/>
              <a:t>04/02/2018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1893968-8CCF-48A5-AF80-38CC89C129C5}" type="slidenum">
              <a:rPr lang="id-ID" smtClean="0"/>
              <a:t>‹#›</a:t>
            </a:fld>
            <a:endParaRPr lang="id-ID"/>
          </a:p>
        </p:txBody>
      </p:sp>
    </p:spTree>
    <p:extLst>
      <p:ext uri="{BB962C8B-B14F-4D97-AF65-F5344CB8AC3E}">
        <p14:creationId xmlns:p14="http://schemas.microsoft.com/office/powerpoint/2010/main" val="2417618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C76FC2-4643-462C-A7F3-5946B9970727}" type="datetimeFigureOut">
              <a:rPr lang="id-ID" smtClean="0"/>
              <a:t>04/02/2018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1893968-8CCF-48A5-AF80-38CC89C129C5}" type="slidenum">
              <a:rPr lang="id-ID" smtClean="0"/>
              <a:t>‹#›</a:t>
            </a:fld>
            <a:endParaRPr lang="id-ID"/>
          </a:p>
        </p:txBody>
      </p:sp>
    </p:spTree>
    <p:extLst>
      <p:ext uri="{BB962C8B-B14F-4D97-AF65-F5344CB8AC3E}">
        <p14:creationId xmlns:p14="http://schemas.microsoft.com/office/powerpoint/2010/main" val="1646261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C76FC2-4643-462C-A7F3-5946B9970727}" type="datetimeFigureOut">
              <a:rPr lang="id-ID" smtClean="0"/>
              <a:t>04/02/2018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1893968-8CCF-48A5-AF80-38CC89C129C5}" type="slidenum">
              <a:rPr lang="id-ID" smtClean="0"/>
              <a:t>‹#›</a:t>
            </a:fld>
            <a:endParaRPr lang="id-ID"/>
          </a:p>
        </p:txBody>
      </p:sp>
    </p:spTree>
    <p:extLst>
      <p:ext uri="{BB962C8B-B14F-4D97-AF65-F5344CB8AC3E}">
        <p14:creationId xmlns:p14="http://schemas.microsoft.com/office/powerpoint/2010/main" val="4134596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C76FC2-4643-462C-A7F3-5946B9970727}" type="datetimeFigureOut">
              <a:rPr lang="id-ID" smtClean="0"/>
              <a:t>04/02/2018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1893968-8CCF-48A5-AF80-38CC89C129C5}" type="slidenum">
              <a:rPr lang="id-ID" smtClean="0"/>
              <a:t>‹#›</a:t>
            </a:fld>
            <a:endParaRPr lang="id-ID"/>
          </a:p>
        </p:txBody>
      </p:sp>
    </p:spTree>
    <p:extLst>
      <p:ext uri="{BB962C8B-B14F-4D97-AF65-F5344CB8AC3E}">
        <p14:creationId xmlns:p14="http://schemas.microsoft.com/office/powerpoint/2010/main" val="298185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C76FC2-4643-462C-A7F3-5946B9970727}" type="datetimeFigureOut">
              <a:rPr lang="id-ID" smtClean="0"/>
              <a:t>04/02/2018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1893968-8CCF-48A5-AF80-38CC89C129C5}" type="slidenum">
              <a:rPr lang="id-ID" smtClean="0"/>
              <a:t>‹#›</a:t>
            </a:fld>
            <a:endParaRPr lang="id-ID"/>
          </a:p>
        </p:txBody>
      </p:sp>
    </p:spTree>
    <p:extLst>
      <p:ext uri="{BB962C8B-B14F-4D97-AF65-F5344CB8AC3E}">
        <p14:creationId xmlns:p14="http://schemas.microsoft.com/office/powerpoint/2010/main" val="1151084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C76FC2-4643-462C-A7F3-5946B9970727}" type="datetimeFigureOut">
              <a:rPr lang="id-ID" smtClean="0"/>
              <a:t>04/02/2018</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1893968-8CCF-48A5-AF80-38CC89C129C5}" type="slidenum">
              <a:rPr lang="id-ID" smtClean="0"/>
              <a:t>‹#›</a:t>
            </a:fld>
            <a:endParaRPr lang="id-ID"/>
          </a:p>
        </p:txBody>
      </p:sp>
    </p:spTree>
    <p:extLst>
      <p:ext uri="{BB962C8B-B14F-4D97-AF65-F5344CB8AC3E}">
        <p14:creationId xmlns:p14="http://schemas.microsoft.com/office/powerpoint/2010/main" val="3276017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6DFD8-BCE6-4678-B770-7C36A014C293}"/>
              </a:ext>
            </a:extLst>
          </p:cNvPr>
          <p:cNvSpPr>
            <a:spLocks noGrp="1"/>
          </p:cNvSpPr>
          <p:nvPr>
            <p:ph type="ctrTitle"/>
          </p:nvPr>
        </p:nvSpPr>
        <p:spPr>
          <a:xfrm>
            <a:off x="1214651" y="2404534"/>
            <a:ext cx="8059352" cy="1646302"/>
          </a:xfrm>
        </p:spPr>
        <p:txBody>
          <a:bodyPr/>
          <a:lstStyle/>
          <a:p>
            <a:r>
              <a:rPr lang="en-US"/>
              <a:t>Kelas - Object</a:t>
            </a:r>
            <a:br>
              <a:rPr lang="en-US"/>
            </a:br>
            <a:r>
              <a:rPr lang="en-US"/>
              <a:t>Pewarisan - Polimorfisme</a:t>
            </a:r>
          </a:p>
        </p:txBody>
      </p:sp>
      <p:sp>
        <p:nvSpPr>
          <p:cNvPr id="3" name="Subtitle 2">
            <a:extLst>
              <a:ext uri="{FF2B5EF4-FFF2-40B4-BE49-F238E27FC236}">
                <a16:creationId xmlns:a16="http://schemas.microsoft.com/office/drawing/2014/main" id="{43395D13-5189-4437-BBFC-7B66D292E87D}"/>
              </a:ext>
            </a:extLst>
          </p:cNvPr>
          <p:cNvSpPr>
            <a:spLocks noGrp="1"/>
          </p:cNvSpPr>
          <p:nvPr>
            <p:ph type="subTitle" idx="1"/>
          </p:nvPr>
        </p:nvSpPr>
        <p:spPr/>
        <p:txBody>
          <a:bodyPr/>
          <a:lstStyle/>
          <a:p>
            <a:r>
              <a:rPr lang="en-US"/>
              <a:t>Asdos Pemrograman 2018</a:t>
            </a:r>
          </a:p>
        </p:txBody>
      </p:sp>
    </p:spTree>
    <p:extLst>
      <p:ext uri="{BB962C8B-B14F-4D97-AF65-F5344CB8AC3E}">
        <p14:creationId xmlns:p14="http://schemas.microsoft.com/office/powerpoint/2010/main" val="4247099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6673E-B7FF-4E51-B24F-78B2470A367C}"/>
              </a:ext>
            </a:extLst>
          </p:cNvPr>
          <p:cNvSpPr>
            <a:spLocks noGrp="1"/>
          </p:cNvSpPr>
          <p:nvPr>
            <p:ph type="title"/>
          </p:nvPr>
        </p:nvSpPr>
        <p:spPr/>
        <p:txBody>
          <a:bodyPr/>
          <a:lstStyle/>
          <a:p>
            <a:r>
              <a:rPr lang="en-US"/>
              <a:t>Konstruktor</a:t>
            </a:r>
          </a:p>
        </p:txBody>
      </p:sp>
      <p:sp>
        <p:nvSpPr>
          <p:cNvPr id="3" name="Content Placeholder 2">
            <a:extLst>
              <a:ext uri="{FF2B5EF4-FFF2-40B4-BE49-F238E27FC236}">
                <a16:creationId xmlns:a16="http://schemas.microsoft.com/office/drawing/2014/main" id="{465FFFE7-A54C-42EB-A0F3-656BF6E9FDE0}"/>
              </a:ext>
            </a:extLst>
          </p:cNvPr>
          <p:cNvSpPr>
            <a:spLocks noGrp="1"/>
          </p:cNvSpPr>
          <p:nvPr>
            <p:ph idx="1"/>
          </p:nvPr>
        </p:nvSpPr>
        <p:spPr>
          <a:xfrm>
            <a:off x="677334" y="2160590"/>
            <a:ext cx="8596668" cy="2111160"/>
          </a:xfrm>
        </p:spPr>
        <p:txBody>
          <a:bodyPr/>
          <a:lstStyle/>
          <a:p>
            <a:r>
              <a:rPr lang="en-US"/>
              <a:t>Konsktruktor adalah method yang pertama kali dijalankan pada saat sebuah objek pertama kali diciptakan.</a:t>
            </a:r>
          </a:p>
          <a:p>
            <a:r>
              <a:rPr lang="en-US"/>
              <a:t>Nama method konstruktor harus sama dengan nama class nya</a:t>
            </a:r>
          </a:p>
          <a:p>
            <a:r>
              <a:rPr lang="en-US"/>
              <a:t>Konstruktor biasanya digunakan untuk menginisialisasi atau memberikan nilai  (melalui parameter) kepada sebuah objek pada saat objek pertama kali diciptakan.</a:t>
            </a:r>
          </a:p>
        </p:txBody>
      </p:sp>
    </p:spTree>
    <p:extLst>
      <p:ext uri="{BB962C8B-B14F-4D97-AF65-F5344CB8AC3E}">
        <p14:creationId xmlns:p14="http://schemas.microsoft.com/office/powerpoint/2010/main" val="1979883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16F8-14E7-4263-82A7-2AF3022CC5B7}"/>
              </a:ext>
            </a:extLst>
          </p:cNvPr>
          <p:cNvSpPr>
            <a:spLocks noGrp="1"/>
          </p:cNvSpPr>
          <p:nvPr>
            <p:ph type="title"/>
          </p:nvPr>
        </p:nvSpPr>
        <p:spPr/>
        <p:txBody>
          <a:bodyPr/>
          <a:lstStyle/>
          <a:p>
            <a:r>
              <a:rPr lang="en-US"/>
              <a:t>Konstruktor</a:t>
            </a:r>
          </a:p>
        </p:txBody>
      </p:sp>
      <p:sp>
        <p:nvSpPr>
          <p:cNvPr id="7" name="TextBox 6">
            <a:extLst>
              <a:ext uri="{FF2B5EF4-FFF2-40B4-BE49-F238E27FC236}">
                <a16:creationId xmlns:a16="http://schemas.microsoft.com/office/drawing/2014/main" id="{C691FEB2-52FA-41A3-87C1-7EACEBC69519}"/>
              </a:ext>
            </a:extLst>
          </p:cNvPr>
          <p:cNvSpPr txBox="1"/>
          <p:nvPr/>
        </p:nvSpPr>
        <p:spPr>
          <a:xfrm>
            <a:off x="677334" y="1270000"/>
            <a:ext cx="7035900" cy="5324535"/>
          </a:xfrm>
          <a:prstGeom prst="rect">
            <a:avLst/>
          </a:prstGeom>
          <a:noFill/>
        </p:spPr>
        <p:txBody>
          <a:bodyPr wrap="none" rtlCol="0">
            <a:spAutoFit/>
          </a:bodyPr>
          <a:lstStyle/>
          <a:p>
            <a:r>
              <a:rPr lang="en-US" sz="1600"/>
              <a:t>public class AlatKomputer {</a:t>
            </a:r>
          </a:p>
          <a:p>
            <a:r>
              <a:rPr lang="en-US" sz="1600"/>
              <a:t>    String brand;</a:t>
            </a:r>
          </a:p>
          <a:p>
            <a:r>
              <a:rPr lang="en-US" sz="1600"/>
              <a:t>    int harga;</a:t>
            </a:r>
          </a:p>
          <a:p>
            <a:endParaRPr lang="en-US" sz="1600"/>
          </a:p>
          <a:p>
            <a:r>
              <a:rPr lang="en-US" sz="1600" b="1"/>
              <a:t>    public AlatKomputer(String brand, int harga) {</a:t>
            </a:r>
          </a:p>
          <a:p>
            <a:r>
              <a:rPr lang="en-US" sz="1600" b="1"/>
              <a:t>        this.brand = brand;</a:t>
            </a:r>
          </a:p>
          <a:p>
            <a:r>
              <a:rPr lang="en-US" sz="1600" b="1"/>
              <a:t>        this.harga = harga;</a:t>
            </a:r>
          </a:p>
          <a:p>
            <a:r>
              <a:rPr lang="en-US" sz="1600" b="1"/>
              <a:t>    }</a:t>
            </a:r>
          </a:p>
          <a:p>
            <a:r>
              <a:rPr lang="en-US" sz="1600"/>
              <a:t>    </a:t>
            </a:r>
          </a:p>
          <a:p>
            <a:r>
              <a:rPr lang="en-US" sz="1600"/>
              <a:t>    public void maingame(){</a:t>
            </a:r>
          </a:p>
          <a:p>
            <a:r>
              <a:rPr lang="en-US" sz="1600"/>
              <a:t>        System.out.println("method main game");</a:t>
            </a:r>
          </a:p>
          <a:p>
            <a:r>
              <a:rPr lang="en-US" sz="1600"/>
              <a:t>    }</a:t>
            </a:r>
          </a:p>
          <a:p>
            <a:r>
              <a:rPr lang="en-US" sz="1600"/>
              <a:t>    </a:t>
            </a:r>
          </a:p>
          <a:p>
            <a:r>
              <a:rPr lang="en-US" sz="1600"/>
              <a:t>    public void mainmusik(){</a:t>
            </a:r>
          </a:p>
          <a:p>
            <a:r>
              <a:rPr lang="en-US" sz="1600"/>
              <a:t>        System.out.println("method main musik");</a:t>
            </a:r>
          </a:p>
          <a:p>
            <a:r>
              <a:rPr lang="en-US" sz="1600"/>
              <a:t>    }</a:t>
            </a:r>
          </a:p>
          <a:p>
            <a:r>
              <a:rPr lang="en-US" sz="1600"/>
              <a:t>    </a:t>
            </a:r>
          </a:p>
          <a:p>
            <a:r>
              <a:rPr lang="en-US" sz="1600"/>
              <a:t>    public void cetak(){</a:t>
            </a:r>
          </a:p>
          <a:p>
            <a:r>
              <a:rPr lang="en-US" sz="1600"/>
              <a:t>        System.out.println("Brand "+this.brand+" dengan harga "+this.harga);</a:t>
            </a:r>
          </a:p>
          <a:p>
            <a:r>
              <a:rPr lang="en-US" sz="1600"/>
              <a:t>    }</a:t>
            </a:r>
          </a:p>
          <a:p>
            <a:r>
              <a:rPr lang="en-US" sz="1600"/>
              <a:t>}</a:t>
            </a:r>
          </a:p>
        </p:txBody>
      </p:sp>
    </p:spTree>
    <p:extLst>
      <p:ext uri="{BB962C8B-B14F-4D97-AF65-F5344CB8AC3E}">
        <p14:creationId xmlns:p14="http://schemas.microsoft.com/office/powerpoint/2010/main" val="643885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40E3C1-4468-4915-B280-498B09003105}"/>
              </a:ext>
            </a:extLst>
          </p:cNvPr>
          <p:cNvSpPr>
            <a:spLocks noGrp="1"/>
          </p:cNvSpPr>
          <p:nvPr>
            <p:ph idx="1"/>
          </p:nvPr>
        </p:nvSpPr>
        <p:spPr>
          <a:xfrm>
            <a:off x="677334" y="887105"/>
            <a:ext cx="8596668" cy="5154258"/>
          </a:xfrm>
        </p:spPr>
        <p:txBody>
          <a:bodyPr/>
          <a:lstStyle/>
          <a:p>
            <a:pPr marL="0" indent="0">
              <a:buNone/>
            </a:pPr>
            <a:r>
              <a:rPr lang="en-US"/>
              <a:t>public class OOP {</a:t>
            </a:r>
          </a:p>
          <a:p>
            <a:pPr marL="0" indent="0">
              <a:buNone/>
            </a:pPr>
            <a:r>
              <a:rPr lang="en-US"/>
              <a:t>    public static void main(String[] args) {   </a:t>
            </a:r>
          </a:p>
          <a:p>
            <a:pPr marL="0" indent="0">
              <a:buNone/>
            </a:pPr>
            <a:r>
              <a:rPr lang="en-US" b="1"/>
              <a:t>        AlatKomputer komputer = new AlatKomputer("Logitech", 200000);</a:t>
            </a:r>
          </a:p>
          <a:p>
            <a:pPr marL="0" indent="0">
              <a:buNone/>
            </a:pPr>
            <a:r>
              <a:rPr lang="en-US"/>
              <a:t>                </a:t>
            </a:r>
          </a:p>
          <a:p>
            <a:pPr marL="0" indent="0">
              <a:buNone/>
            </a:pPr>
            <a:r>
              <a:rPr lang="en-US"/>
              <a:t>        komputer.cetak();</a:t>
            </a:r>
          </a:p>
          <a:p>
            <a:pPr marL="0" indent="0">
              <a:buNone/>
            </a:pPr>
            <a:r>
              <a:rPr lang="en-US"/>
              <a:t>        komputer.maingame();</a:t>
            </a:r>
          </a:p>
          <a:p>
            <a:pPr marL="0" indent="0">
              <a:buNone/>
            </a:pPr>
            <a:r>
              <a:rPr lang="en-US"/>
              <a:t>        komputer.mainmusik();</a:t>
            </a:r>
          </a:p>
          <a:p>
            <a:pPr marL="0" indent="0">
              <a:buNone/>
            </a:pPr>
            <a:r>
              <a:rPr lang="en-US"/>
              <a:t>    }</a:t>
            </a:r>
          </a:p>
          <a:p>
            <a:pPr marL="0" indent="0">
              <a:buNone/>
            </a:pPr>
            <a:r>
              <a:rPr lang="en-US"/>
              <a:t>}</a:t>
            </a:r>
          </a:p>
        </p:txBody>
      </p:sp>
    </p:spTree>
    <p:extLst>
      <p:ext uri="{BB962C8B-B14F-4D97-AF65-F5344CB8AC3E}">
        <p14:creationId xmlns:p14="http://schemas.microsoft.com/office/powerpoint/2010/main" val="708928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AD89-F738-419E-AE8E-455E23A1FCFC}"/>
              </a:ext>
            </a:extLst>
          </p:cNvPr>
          <p:cNvSpPr>
            <a:spLocks noGrp="1"/>
          </p:cNvSpPr>
          <p:nvPr>
            <p:ph type="title"/>
          </p:nvPr>
        </p:nvSpPr>
        <p:spPr/>
        <p:txBody>
          <a:bodyPr/>
          <a:lstStyle/>
          <a:p>
            <a:r>
              <a:rPr lang="en-US"/>
              <a:t>Latihan.. Output ???</a:t>
            </a:r>
          </a:p>
        </p:txBody>
      </p:sp>
      <p:sp>
        <p:nvSpPr>
          <p:cNvPr id="3" name="Content Placeholder 2">
            <a:extLst>
              <a:ext uri="{FF2B5EF4-FFF2-40B4-BE49-F238E27FC236}">
                <a16:creationId xmlns:a16="http://schemas.microsoft.com/office/drawing/2014/main" id="{84F2D59C-C4B4-4954-97D7-97954A68BA34}"/>
              </a:ext>
            </a:extLst>
          </p:cNvPr>
          <p:cNvSpPr>
            <a:spLocks noGrp="1"/>
          </p:cNvSpPr>
          <p:nvPr>
            <p:ph idx="1"/>
          </p:nvPr>
        </p:nvSpPr>
        <p:spPr>
          <a:xfrm>
            <a:off x="677334" y="1669269"/>
            <a:ext cx="8596668" cy="3880773"/>
          </a:xfrm>
        </p:spPr>
        <p:txBody>
          <a:bodyPr>
            <a:normAutofit/>
          </a:bodyPr>
          <a:lstStyle/>
          <a:p>
            <a:pPr marL="0" indent="0">
              <a:buNone/>
            </a:pPr>
            <a:r>
              <a:rPr lang="en-US"/>
              <a:t>public class OOP {</a:t>
            </a:r>
          </a:p>
          <a:p>
            <a:pPr marL="0" indent="0">
              <a:buNone/>
            </a:pPr>
            <a:r>
              <a:rPr lang="en-US"/>
              <a:t>    public static void main(String[] args) {   </a:t>
            </a:r>
          </a:p>
          <a:p>
            <a:pPr marL="0" indent="0">
              <a:buNone/>
            </a:pPr>
            <a:r>
              <a:rPr lang="en-US"/>
              <a:t>        AlatKomputer komputer = new AlatKomputer("Logitech", 200000);</a:t>
            </a:r>
          </a:p>
          <a:p>
            <a:pPr marL="0" indent="0">
              <a:buNone/>
            </a:pPr>
            <a:r>
              <a:rPr lang="en-US"/>
              <a:t>        </a:t>
            </a:r>
          </a:p>
          <a:p>
            <a:pPr marL="0" indent="0">
              <a:buNone/>
            </a:pPr>
            <a:r>
              <a:rPr lang="en-US"/>
              <a:t>        komputer.brand = "Samsung";</a:t>
            </a:r>
          </a:p>
          <a:p>
            <a:pPr marL="0" indent="0">
              <a:buNone/>
            </a:pPr>
            <a:r>
              <a:rPr lang="en-US"/>
              <a:t>        komputer.cetak();</a:t>
            </a:r>
          </a:p>
          <a:p>
            <a:pPr marL="0" indent="0">
              <a:buNone/>
            </a:pPr>
            <a:r>
              <a:rPr lang="en-US"/>
              <a:t>        }</a:t>
            </a:r>
          </a:p>
          <a:p>
            <a:pPr marL="0" indent="0">
              <a:buNone/>
            </a:pPr>
            <a:r>
              <a:rPr lang="en-US"/>
              <a:t>}</a:t>
            </a:r>
          </a:p>
        </p:txBody>
      </p:sp>
    </p:spTree>
    <p:extLst>
      <p:ext uri="{BB962C8B-B14F-4D97-AF65-F5344CB8AC3E}">
        <p14:creationId xmlns:p14="http://schemas.microsoft.com/office/powerpoint/2010/main" val="1051601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7257-3E0D-4887-9D49-F40D730D831A}"/>
              </a:ext>
            </a:extLst>
          </p:cNvPr>
          <p:cNvSpPr>
            <a:spLocks noGrp="1"/>
          </p:cNvSpPr>
          <p:nvPr>
            <p:ph type="title"/>
          </p:nvPr>
        </p:nvSpPr>
        <p:spPr/>
        <p:txBody>
          <a:bodyPr/>
          <a:lstStyle/>
          <a:p>
            <a:r>
              <a:rPr lang="en-US"/>
              <a:t>Jawaban</a:t>
            </a:r>
          </a:p>
        </p:txBody>
      </p:sp>
      <p:pic>
        <p:nvPicPr>
          <p:cNvPr id="5" name="Content Placeholder 4">
            <a:extLst>
              <a:ext uri="{FF2B5EF4-FFF2-40B4-BE49-F238E27FC236}">
                <a16:creationId xmlns:a16="http://schemas.microsoft.com/office/drawing/2014/main" id="{307439BC-5552-453C-B93F-2612C1C0A1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7899" y="1930400"/>
            <a:ext cx="7115538" cy="1446826"/>
          </a:xfrm>
          <a:ln>
            <a:solidFill>
              <a:schemeClr val="tx1"/>
            </a:solidFill>
          </a:ln>
        </p:spPr>
      </p:pic>
    </p:spTree>
    <p:extLst>
      <p:ext uri="{BB962C8B-B14F-4D97-AF65-F5344CB8AC3E}">
        <p14:creationId xmlns:p14="http://schemas.microsoft.com/office/powerpoint/2010/main" val="428172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F2BA-1324-444D-A443-80CE6C962CB7}"/>
              </a:ext>
            </a:extLst>
          </p:cNvPr>
          <p:cNvSpPr>
            <a:spLocks noGrp="1"/>
          </p:cNvSpPr>
          <p:nvPr>
            <p:ph type="title"/>
          </p:nvPr>
        </p:nvSpPr>
        <p:spPr/>
        <p:txBody>
          <a:bodyPr/>
          <a:lstStyle/>
          <a:p>
            <a:r>
              <a:rPr lang="en-US">
                <a:solidFill>
                  <a:schemeClr val="accent1">
                    <a:satMod val="150000"/>
                  </a:schemeClr>
                </a:solidFill>
              </a:rPr>
              <a:t>Access Modifier </a:t>
            </a:r>
            <a:endParaRPr lang="en-US"/>
          </a:p>
        </p:txBody>
      </p:sp>
      <p:sp>
        <p:nvSpPr>
          <p:cNvPr id="3" name="Content Placeholder 2">
            <a:extLst>
              <a:ext uri="{FF2B5EF4-FFF2-40B4-BE49-F238E27FC236}">
                <a16:creationId xmlns:a16="http://schemas.microsoft.com/office/drawing/2014/main" id="{FD230908-5B3E-40AB-8AB3-C1231E1A252B}"/>
              </a:ext>
            </a:extLst>
          </p:cNvPr>
          <p:cNvSpPr>
            <a:spLocks noGrp="1"/>
          </p:cNvSpPr>
          <p:nvPr>
            <p:ph idx="1"/>
          </p:nvPr>
        </p:nvSpPr>
        <p:spPr/>
        <p:txBody>
          <a:bodyPr/>
          <a:lstStyle/>
          <a:p>
            <a:pPr>
              <a:buNone/>
            </a:pPr>
            <a:r>
              <a:rPr lang="en-US" altLang="en-US" b="1"/>
              <a:t>Merupakan hak akses terhadap data / variable.</a:t>
            </a:r>
          </a:p>
          <a:p>
            <a:r>
              <a:rPr lang="en-US" altLang="en-US" b="1"/>
              <a:t>Public</a:t>
            </a:r>
          </a:p>
          <a:p>
            <a:pPr>
              <a:buNone/>
            </a:pPr>
            <a:r>
              <a:rPr lang="en-US" altLang="en-US" b="1"/>
              <a:t>	Dapat diakses dari luar kelas.</a:t>
            </a:r>
          </a:p>
          <a:p>
            <a:r>
              <a:rPr lang="en-US" altLang="en-US" b="1"/>
              <a:t>Private</a:t>
            </a:r>
          </a:p>
          <a:p>
            <a:pPr>
              <a:buNone/>
            </a:pPr>
            <a:r>
              <a:rPr lang="en-US" altLang="en-US" b="1"/>
              <a:t>	Hanya bisa diakses kelas itu sendiri (tidak bisa dari luar kelas).</a:t>
            </a:r>
          </a:p>
          <a:p>
            <a:r>
              <a:rPr lang="en-US" altLang="en-US" b="1"/>
              <a:t>Protected</a:t>
            </a:r>
          </a:p>
          <a:p>
            <a:pPr>
              <a:buNone/>
            </a:pPr>
            <a:r>
              <a:rPr lang="en-US" altLang="en-US" b="1"/>
              <a:t>	Dapat diakses kelas itu &amp; turunannya.</a:t>
            </a:r>
          </a:p>
          <a:p>
            <a:r>
              <a:rPr lang="en-US" altLang="en-US" b="1"/>
              <a:t>Default</a:t>
            </a:r>
          </a:p>
          <a:p>
            <a:pPr>
              <a:buNone/>
            </a:pPr>
            <a:r>
              <a:rPr lang="en-US" altLang="en-US" b="1"/>
              <a:t>	Dapat diakses dalam package yang sama.</a:t>
            </a:r>
          </a:p>
          <a:p>
            <a:endParaRPr lang="en-US" altLang="en-US" sz="2000"/>
          </a:p>
          <a:p>
            <a:endParaRPr lang="en-US"/>
          </a:p>
        </p:txBody>
      </p:sp>
    </p:spTree>
    <p:extLst>
      <p:ext uri="{BB962C8B-B14F-4D97-AF65-F5344CB8AC3E}">
        <p14:creationId xmlns:p14="http://schemas.microsoft.com/office/powerpoint/2010/main" val="1628072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868D-193E-49F1-B3A9-6C596C5207CF}"/>
              </a:ext>
            </a:extLst>
          </p:cNvPr>
          <p:cNvSpPr>
            <a:spLocks noGrp="1"/>
          </p:cNvSpPr>
          <p:nvPr>
            <p:ph type="title"/>
          </p:nvPr>
        </p:nvSpPr>
        <p:spPr/>
        <p:txBody>
          <a:bodyPr/>
          <a:lstStyle/>
          <a:p>
            <a:r>
              <a:rPr lang="en-US">
                <a:solidFill>
                  <a:schemeClr val="accent1">
                    <a:satMod val="150000"/>
                  </a:schemeClr>
                </a:solidFill>
              </a:rPr>
              <a:t>Getter dan Setter</a:t>
            </a:r>
            <a:endParaRPr lang="en-US"/>
          </a:p>
        </p:txBody>
      </p:sp>
      <p:sp>
        <p:nvSpPr>
          <p:cNvPr id="3" name="Content Placeholder 2">
            <a:extLst>
              <a:ext uri="{FF2B5EF4-FFF2-40B4-BE49-F238E27FC236}">
                <a16:creationId xmlns:a16="http://schemas.microsoft.com/office/drawing/2014/main" id="{A4D465F3-D191-4D94-B0D9-63CDE1A67529}"/>
              </a:ext>
            </a:extLst>
          </p:cNvPr>
          <p:cNvSpPr>
            <a:spLocks noGrp="1"/>
          </p:cNvSpPr>
          <p:nvPr>
            <p:ph idx="1"/>
          </p:nvPr>
        </p:nvSpPr>
        <p:spPr/>
        <p:txBody>
          <a:bodyPr/>
          <a:lstStyle/>
          <a:p>
            <a:r>
              <a:rPr lang="en-US" altLang="en-US" b="1"/>
              <a:t>Dalam OOP, getter dan setter merupakan implementasi dari enkapsulasi.</a:t>
            </a:r>
          </a:p>
          <a:p>
            <a:r>
              <a:rPr lang="en-US" altLang="en-US" b="1"/>
              <a:t>Getter (accessor) </a:t>
            </a:r>
            <a:r>
              <a:rPr lang="en-US" altLang="en-US" b="1">
                <a:sym typeface="Wingdings" panose="05000000000000000000" pitchFamily="2" charset="2"/>
              </a:rPr>
              <a:t> </a:t>
            </a:r>
            <a:r>
              <a:rPr lang="en-US" altLang="en-US" b="1"/>
              <a:t>metode yang digunakan untuk mengambil nilai variabel pada suatu class.</a:t>
            </a:r>
          </a:p>
          <a:p>
            <a:r>
              <a:rPr lang="en-US" altLang="en-US" b="1"/>
              <a:t>Setter (mutator) </a:t>
            </a:r>
            <a:r>
              <a:rPr lang="en-US" altLang="en-US" b="1">
                <a:sym typeface="Wingdings" panose="05000000000000000000" pitchFamily="2" charset="2"/>
              </a:rPr>
              <a:t> </a:t>
            </a:r>
            <a:r>
              <a:rPr lang="en-US" altLang="en-US" b="1"/>
              <a:t>merupakan metode yang digunakan untuk mengubah/memberikan nilai variabel</a:t>
            </a:r>
          </a:p>
          <a:p>
            <a:r>
              <a:rPr lang="en-US" altLang="en-US" b="1"/>
              <a:t>Kedua metode tersebut menggunakan access modifier public.</a:t>
            </a:r>
          </a:p>
          <a:p>
            <a:r>
              <a:rPr lang="en-US" altLang="en-US" b="1"/>
              <a:t>Variabel yang digunakan untuk getter dan setter menggunakan access modifier private.</a:t>
            </a:r>
          </a:p>
          <a:p>
            <a:endParaRPr lang="en-US"/>
          </a:p>
        </p:txBody>
      </p:sp>
    </p:spTree>
    <p:extLst>
      <p:ext uri="{BB962C8B-B14F-4D97-AF65-F5344CB8AC3E}">
        <p14:creationId xmlns:p14="http://schemas.microsoft.com/office/powerpoint/2010/main" val="284838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F7D8AC-3421-4EE4-8640-99F4281744E8}"/>
              </a:ext>
            </a:extLst>
          </p:cNvPr>
          <p:cNvSpPr>
            <a:spLocks noGrp="1"/>
          </p:cNvSpPr>
          <p:nvPr>
            <p:ph idx="1"/>
          </p:nvPr>
        </p:nvSpPr>
        <p:spPr>
          <a:xfrm>
            <a:off x="104128" y="426493"/>
            <a:ext cx="5300385" cy="6005014"/>
          </a:xfrm>
          <a:ln>
            <a:solidFill>
              <a:schemeClr val="tx1"/>
            </a:solidFill>
          </a:ln>
        </p:spPr>
        <p:txBody>
          <a:bodyPr>
            <a:normAutofit/>
          </a:bodyPr>
          <a:lstStyle/>
          <a:p>
            <a:pPr marL="0" indent="0">
              <a:buNone/>
            </a:pPr>
            <a:r>
              <a:rPr lang="en-US"/>
              <a:t>public class AlatKomputer {</a:t>
            </a:r>
          </a:p>
          <a:p>
            <a:pPr marL="0" indent="0">
              <a:buNone/>
            </a:pPr>
            <a:r>
              <a:rPr lang="en-US" b="1"/>
              <a:t>    private String brand;</a:t>
            </a:r>
          </a:p>
          <a:p>
            <a:pPr marL="0" indent="0">
              <a:buNone/>
            </a:pPr>
            <a:r>
              <a:rPr lang="en-US" b="1"/>
              <a:t>    private int harga;</a:t>
            </a:r>
          </a:p>
          <a:p>
            <a:pPr marL="0" indent="0">
              <a:buNone/>
            </a:pPr>
            <a:r>
              <a:rPr lang="en-US"/>
              <a:t>    public AlatKomputer(String brand, int harga) {</a:t>
            </a:r>
          </a:p>
          <a:p>
            <a:pPr marL="0" indent="0">
              <a:buNone/>
            </a:pPr>
            <a:r>
              <a:rPr lang="en-US"/>
              <a:t>        this.brand = brand;</a:t>
            </a:r>
          </a:p>
          <a:p>
            <a:pPr marL="0" indent="0">
              <a:buNone/>
            </a:pPr>
            <a:r>
              <a:rPr lang="en-US"/>
              <a:t>        this.harga = harga;</a:t>
            </a:r>
          </a:p>
          <a:p>
            <a:pPr marL="0" indent="0">
              <a:buNone/>
            </a:pPr>
            <a:r>
              <a:rPr lang="en-US"/>
              <a:t>    }</a:t>
            </a:r>
          </a:p>
          <a:p>
            <a:pPr marL="0" indent="0">
              <a:buNone/>
            </a:pPr>
            <a:r>
              <a:rPr lang="en-US"/>
              <a:t>    </a:t>
            </a:r>
            <a:r>
              <a:rPr lang="en-US" b="1"/>
              <a:t>public String getBrand() {</a:t>
            </a:r>
          </a:p>
          <a:p>
            <a:pPr marL="0" indent="0">
              <a:buNone/>
            </a:pPr>
            <a:r>
              <a:rPr lang="en-US" b="1"/>
              <a:t>        return brand;</a:t>
            </a:r>
          </a:p>
          <a:p>
            <a:pPr marL="0" indent="0">
              <a:buNone/>
            </a:pPr>
            <a:r>
              <a:rPr lang="en-US" b="1"/>
              <a:t>    }</a:t>
            </a:r>
          </a:p>
          <a:p>
            <a:pPr marL="0" indent="0">
              <a:buNone/>
            </a:pPr>
            <a:r>
              <a:rPr lang="en-US" b="1"/>
              <a:t>    public void setBrand(String brand) {</a:t>
            </a:r>
          </a:p>
          <a:p>
            <a:pPr marL="0" indent="0">
              <a:buNone/>
            </a:pPr>
            <a:r>
              <a:rPr lang="en-US" b="1"/>
              <a:t>        this.brand = brand;</a:t>
            </a:r>
          </a:p>
          <a:p>
            <a:pPr marL="0" indent="0">
              <a:buNone/>
            </a:pPr>
            <a:r>
              <a:rPr lang="en-US" b="1"/>
              <a:t>    }</a:t>
            </a:r>
          </a:p>
          <a:p>
            <a:pPr marL="0" indent="0">
              <a:buNone/>
            </a:pPr>
            <a:endParaRPr lang="en-US"/>
          </a:p>
        </p:txBody>
      </p:sp>
      <p:sp>
        <p:nvSpPr>
          <p:cNvPr id="4" name="TextBox 3">
            <a:extLst>
              <a:ext uri="{FF2B5EF4-FFF2-40B4-BE49-F238E27FC236}">
                <a16:creationId xmlns:a16="http://schemas.microsoft.com/office/drawing/2014/main" id="{83464389-F9E1-491D-A368-47048C22A320}"/>
              </a:ext>
            </a:extLst>
          </p:cNvPr>
          <p:cNvSpPr txBox="1"/>
          <p:nvPr/>
        </p:nvSpPr>
        <p:spPr>
          <a:xfrm>
            <a:off x="5704764" y="426493"/>
            <a:ext cx="5300385" cy="3139321"/>
          </a:xfrm>
          <a:prstGeom prst="rect">
            <a:avLst/>
          </a:prstGeom>
          <a:noFill/>
          <a:ln>
            <a:solidFill>
              <a:schemeClr val="tx1"/>
            </a:solidFill>
          </a:ln>
        </p:spPr>
        <p:txBody>
          <a:bodyPr wrap="square" rtlCol="0">
            <a:spAutoFit/>
          </a:bodyPr>
          <a:lstStyle/>
          <a:p>
            <a:r>
              <a:rPr lang="en-US"/>
              <a:t> </a:t>
            </a:r>
            <a:r>
              <a:rPr lang="en-US" b="1"/>
              <a:t>public int getHarga() {</a:t>
            </a:r>
          </a:p>
          <a:p>
            <a:r>
              <a:rPr lang="en-US" b="1"/>
              <a:t>        return harga;</a:t>
            </a:r>
          </a:p>
          <a:p>
            <a:r>
              <a:rPr lang="en-US" b="1"/>
              <a:t>    }</a:t>
            </a:r>
          </a:p>
          <a:p>
            <a:r>
              <a:rPr lang="en-US" b="1"/>
              <a:t>    public void setHarga(int harga) {</a:t>
            </a:r>
          </a:p>
          <a:p>
            <a:r>
              <a:rPr lang="en-US" b="1"/>
              <a:t>        this.harga = harga;</a:t>
            </a:r>
          </a:p>
          <a:p>
            <a:r>
              <a:rPr lang="en-US" b="1"/>
              <a:t>    }   </a:t>
            </a:r>
            <a:r>
              <a:rPr lang="en-US"/>
              <a:t>      </a:t>
            </a:r>
          </a:p>
          <a:p>
            <a:r>
              <a:rPr lang="en-US"/>
              <a:t>    public void cetak(){</a:t>
            </a:r>
          </a:p>
          <a:p>
            <a:r>
              <a:rPr lang="en-US"/>
              <a:t>        System.out.println("Brand "+this.brand+" dengan harga "+this.harga);</a:t>
            </a:r>
          </a:p>
          <a:p>
            <a:r>
              <a:rPr lang="en-US"/>
              <a:t>    }</a:t>
            </a:r>
          </a:p>
          <a:p>
            <a:r>
              <a:rPr lang="en-US"/>
              <a:t>}</a:t>
            </a:r>
          </a:p>
        </p:txBody>
      </p:sp>
    </p:spTree>
    <p:extLst>
      <p:ext uri="{BB962C8B-B14F-4D97-AF65-F5344CB8AC3E}">
        <p14:creationId xmlns:p14="http://schemas.microsoft.com/office/powerpoint/2010/main" val="358734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A0B475-E00D-4C79-BFC2-1F08F3B3FEA7}"/>
              </a:ext>
            </a:extLst>
          </p:cNvPr>
          <p:cNvSpPr>
            <a:spLocks noGrp="1"/>
          </p:cNvSpPr>
          <p:nvPr>
            <p:ph idx="1"/>
          </p:nvPr>
        </p:nvSpPr>
        <p:spPr>
          <a:xfrm>
            <a:off x="677334" y="532263"/>
            <a:ext cx="8596668" cy="5509099"/>
          </a:xfrm>
        </p:spPr>
        <p:txBody>
          <a:bodyPr/>
          <a:lstStyle/>
          <a:p>
            <a:pPr marL="0" indent="0">
              <a:buNone/>
            </a:pPr>
            <a:r>
              <a:rPr lang="en-US"/>
              <a:t>public class OOP {</a:t>
            </a:r>
          </a:p>
          <a:p>
            <a:pPr marL="0" indent="0">
              <a:buNone/>
            </a:pPr>
            <a:r>
              <a:rPr lang="en-US"/>
              <a:t>    public static void main(String[] args) {   </a:t>
            </a:r>
          </a:p>
          <a:p>
            <a:pPr marL="0" indent="0">
              <a:buNone/>
            </a:pPr>
            <a:r>
              <a:rPr lang="en-US"/>
              <a:t>        AlatKomputer komputer = new AlatKomputer("Logitech", 200000);</a:t>
            </a:r>
          </a:p>
          <a:p>
            <a:pPr marL="0" indent="0">
              <a:buNone/>
            </a:pPr>
            <a:r>
              <a:rPr lang="en-US"/>
              <a:t>        </a:t>
            </a:r>
          </a:p>
          <a:p>
            <a:pPr marL="0" indent="0">
              <a:buNone/>
            </a:pPr>
            <a:r>
              <a:rPr lang="en-US"/>
              <a:t>        komputer.setBrand("Samsung");</a:t>
            </a:r>
          </a:p>
          <a:p>
            <a:pPr marL="0" indent="0">
              <a:buNone/>
            </a:pPr>
            <a:r>
              <a:rPr lang="en-US"/>
              <a:t>        komputer.setHarga(1000000);</a:t>
            </a:r>
          </a:p>
          <a:p>
            <a:pPr marL="0" indent="0">
              <a:buNone/>
            </a:pPr>
            <a:r>
              <a:rPr lang="en-US"/>
              <a:t>        </a:t>
            </a:r>
          </a:p>
          <a:p>
            <a:pPr marL="0" indent="0">
              <a:buNone/>
            </a:pPr>
            <a:r>
              <a:rPr lang="en-US"/>
              <a:t>        komputer.cetak();</a:t>
            </a:r>
          </a:p>
          <a:p>
            <a:pPr marL="0" indent="0">
              <a:buNone/>
            </a:pPr>
            <a:r>
              <a:rPr lang="en-US"/>
              <a:t>        </a:t>
            </a:r>
          </a:p>
          <a:p>
            <a:pPr marL="0" indent="0">
              <a:buNone/>
            </a:pPr>
            <a:r>
              <a:rPr lang="en-US"/>
              <a:t>    }</a:t>
            </a:r>
          </a:p>
          <a:p>
            <a:pPr marL="0" indent="0">
              <a:buNone/>
            </a:pPr>
            <a:r>
              <a:rPr lang="en-US"/>
              <a:t>}</a:t>
            </a:r>
          </a:p>
        </p:txBody>
      </p:sp>
    </p:spTree>
    <p:extLst>
      <p:ext uri="{BB962C8B-B14F-4D97-AF65-F5344CB8AC3E}">
        <p14:creationId xmlns:p14="http://schemas.microsoft.com/office/powerpoint/2010/main" val="4122212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530CD-661B-485C-AB8F-5007D113800E}"/>
              </a:ext>
            </a:extLst>
          </p:cNvPr>
          <p:cNvSpPr>
            <a:spLocks noGrp="1"/>
          </p:cNvSpPr>
          <p:nvPr>
            <p:ph type="title"/>
          </p:nvPr>
        </p:nvSpPr>
        <p:spPr>
          <a:xfrm>
            <a:off x="677334" y="609600"/>
            <a:ext cx="8596668" cy="782472"/>
          </a:xfrm>
        </p:spPr>
        <p:txBody>
          <a:bodyPr/>
          <a:lstStyle/>
          <a:p>
            <a:r>
              <a:rPr lang="en-US"/>
              <a:t>Latihan.. Output ???</a:t>
            </a:r>
          </a:p>
        </p:txBody>
      </p:sp>
      <p:sp>
        <p:nvSpPr>
          <p:cNvPr id="3" name="Content Placeholder 2">
            <a:extLst>
              <a:ext uri="{FF2B5EF4-FFF2-40B4-BE49-F238E27FC236}">
                <a16:creationId xmlns:a16="http://schemas.microsoft.com/office/drawing/2014/main" id="{C1DBDB09-5F4F-41CE-B4A7-2B617BB390DB}"/>
              </a:ext>
            </a:extLst>
          </p:cNvPr>
          <p:cNvSpPr>
            <a:spLocks noGrp="1"/>
          </p:cNvSpPr>
          <p:nvPr>
            <p:ph idx="1"/>
          </p:nvPr>
        </p:nvSpPr>
        <p:spPr>
          <a:xfrm>
            <a:off x="677334" y="1569493"/>
            <a:ext cx="8596668" cy="4995080"/>
          </a:xfrm>
        </p:spPr>
        <p:txBody>
          <a:bodyPr>
            <a:normAutofit fontScale="85000" lnSpcReduction="20000"/>
          </a:bodyPr>
          <a:lstStyle/>
          <a:p>
            <a:pPr marL="0" indent="0">
              <a:buNone/>
            </a:pPr>
            <a:r>
              <a:rPr lang="en-US"/>
              <a:t>public class OOP {</a:t>
            </a:r>
          </a:p>
          <a:p>
            <a:pPr marL="0" indent="0">
              <a:buNone/>
            </a:pPr>
            <a:r>
              <a:rPr lang="en-US"/>
              <a:t>    public static void main(String[] args) {   </a:t>
            </a:r>
          </a:p>
          <a:p>
            <a:pPr marL="0" indent="0">
              <a:buNone/>
            </a:pPr>
            <a:r>
              <a:rPr lang="en-US"/>
              <a:t>        AlatKomputer komputer = new AlatKomputer("Logitech", 200000);    </a:t>
            </a:r>
          </a:p>
          <a:p>
            <a:pPr marL="0" indent="0">
              <a:buNone/>
            </a:pPr>
            <a:r>
              <a:rPr lang="en-US"/>
              <a:t>    </a:t>
            </a:r>
          </a:p>
          <a:p>
            <a:pPr marL="0" indent="0">
              <a:buNone/>
            </a:pPr>
            <a:r>
              <a:rPr lang="en-US"/>
              <a:t>        komputer.setBrand("Samsung");</a:t>
            </a:r>
          </a:p>
          <a:p>
            <a:pPr marL="0" indent="0">
              <a:buNone/>
            </a:pPr>
            <a:r>
              <a:rPr lang="en-US"/>
              <a:t>        komputer.setHarga(1000000);        </a:t>
            </a:r>
          </a:p>
          <a:p>
            <a:pPr marL="0" indent="0">
              <a:buNone/>
            </a:pPr>
            <a:endParaRPr lang="en-US"/>
          </a:p>
          <a:p>
            <a:pPr marL="0" indent="0">
              <a:buNone/>
            </a:pPr>
            <a:r>
              <a:rPr lang="en-US"/>
              <a:t>        String brand = komputer.getBrand();</a:t>
            </a:r>
          </a:p>
          <a:p>
            <a:pPr marL="0" indent="0">
              <a:buNone/>
            </a:pPr>
            <a:r>
              <a:rPr lang="en-US"/>
              <a:t>        int harga = komputer.getHarga();</a:t>
            </a:r>
          </a:p>
          <a:p>
            <a:pPr marL="0" indent="0">
              <a:buNone/>
            </a:pPr>
            <a:r>
              <a:rPr lang="en-US"/>
              <a:t>        </a:t>
            </a:r>
          </a:p>
          <a:p>
            <a:pPr marL="0" indent="0">
              <a:buNone/>
            </a:pPr>
            <a:r>
              <a:rPr lang="en-US"/>
              <a:t>        System.out.println(brand);</a:t>
            </a:r>
          </a:p>
          <a:p>
            <a:pPr marL="0" indent="0">
              <a:buNone/>
            </a:pPr>
            <a:r>
              <a:rPr lang="en-US"/>
              <a:t>        System.out.println(harga);</a:t>
            </a:r>
          </a:p>
          <a:p>
            <a:pPr marL="0" indent="0">
              <a:buNone/>
            </a:pPr>
            <a:r>
              <a:rPr lang="en-US"/>
              <a:t>        komputer.cetak();</a:t>
            </a:r>
          </a:p>
          <a:p>
            <a:pPr marL="0" indent="0">
              <a:buNone/>
            </a:pPr>
            <a:r>
              <a:rPr lang="en-US"/>
              <a:t>        </a:t>
            </a:r>
          </a:p>
          <a:p>
            <a:pPr marL="0" indent="0">
              <a:buNone/>
            </a:pPr>
            <a:r>
              <a:rPr lang="en-US"/>
              <a:t>    }</a:t>
            </a:r>
          </a:p>
          <a:p>
            <a:pPr marL="0" indent="0">
              <a:buNone/>
            </a:pPr>
            <a:r>
              <a:rPr lang="en-US"/>
              <a:t>}</a:t>
            </a:r>
          </a:p>
        </p:txBody>
      </p:sp>
    </p:spTree>
    <p:extLst>
      <p:ext uri="{BB962C8B-B14F-4D97-AF65-F5344CB8AC3E}">
        <p14:creationId xmlns:p14="http://schemas.microsoft.com/office/powerpoint/2010/main" val="228240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2F02-3560-4AFC-ADA1-24D75A7E9D1E}"/>
              </a:ext>
            </a:extLst>
          </p:cNvPr>
          <p:cNvSpPr>
            <a:spLocks noGrp="1"/>
          </p:cNvSpPr>
          <p:nvPr>
            <p:ph type="title"/>
          </p:nvPr>
        </p:nvSpPr>
        <p:spPr/>
        <p:txBody>
          <a:bodyPr/>
          <a:lstStyle/>
          <a:p>
            <a:r>
              <a:rPr lang="en-US"/>
              <a:t>Kelas</a:t>
            </a:r>
          </a:p>
        </p:txBody>
      </p:sp>
      <p:sp>
        <p:nvSpPr>
          <p:cNvPr id="3" name="Content Placeholder 2">
            <a:extLst>
              <a:ext uri="{FF2B5EF4-FFF2-40B4-BE49-F238E27FC236}">
                <a16:creationId xmlns:a16="http://schemas.microsoft.com/office/drawing/2014/main" id="{4DBB79F1-BA12-4F7B-9239-68A4CA1A53FD}"/>
              </a:ext>
            </a:extLst>
          </p:cNvPr>
          <p:cNvSpPr>
            <a:spLocks noGrp="1"/>
          </p:cNvSpPr>
          <p:nvPr>
            <p:ph idx="1"/>
          </p:nvPr>
        </p:nvSpPr>
        <p:spPr>
          <a:xfrm>
            <a:off x="677333" y="2160589"/>
            <a:ext cx="8848803" cy="4390336"/>
          </a:xfrm>
        </p:spPr>
        <p:txBody>
          <a:bodyPr>
            <a:normAutofit/>
          </a:bodyPr>
          <a:lstStyle/>
          <a:p>
            <a:r>
              <a:rPr lang="en-US" sz="2400">
                <a:solidFill>
                  <a:schemeClr val="tx1"/>
                </a:solidFill>
                <a:latin typeface="+mj-lt"/>
                <a:cs typeface="Times New Roman" pitchFamily="18" charset="0"/>
              </a:rPr>
              <a:t>Kelas adalah </a:t>
            </a:r>
            <a:r>
              <a:rPr lang="en-US" sz="2400" i="1">
                <a:solidFill>
                  <a:schemeClr val="tx1"/>
                </a:solidFill>
                <a:latin typeface="+mj-lt"/>
                <a:cs typeface="Times New Roman" pitchFamily="18" charset="0"/>
              </a:rPr>
              <a:t>blueprint</a:t>
            </a:r>
            <a:r>
              <a:rPr lang="en-US" sz="2400">
                <a:solidFill>
                  <a:schemeClr val="tx1"/>
                </a:solidFill>
                <a:latin typeface="+mj-lt"/>
                <a:cs typeface="Times New Roman" pitchFamily="18" charset="0"/>
              </a:rPr>
              <a:t>/rancangan/template untuk sebuah objek</a:t>
            </a:r>
          </a:p>
          <a:p>
            <a:r>
              <a:rPr lang="en-US" altLang="en-US" sz="2400">
                <a:solidFill>
                  <a:schemeClr val="tx1"/>
                </a:solidFill>
              </a:rPr>
              <a:t>Memuat semua data dan metoda/fungsi.</a:t>
            </a:r>
          </a:p>
          <a:p>
            <a:r>
              <a:rPr lang="en-US" sz="2400">
                <a:solidFill>
                  <a:schemeClr val="tx1"/>
                </a:solidFill>
              </a:rPr>
              <a:t>Kelas dapat dikatakan fondasi paling dasar pada OOP</a:t>
            </a:r>
          </a:p>
          <a:p>
            <a:endParaRPr lang="en-US" sz="2000">
              <a:solidFill>
                <a:schemeClr val="tx1"/>
              </a:solidFill>
            </a:endParaRPr>
          </a:p>
        </p:txBody>
      </p:sp>
    </p:spTree>
    <p:extLst>
      <p:ext uri="{BB962C8B-B14F-4D97-AF65-F5344CB8AC3E}">
        <p14:creationId xmlns:p14="http://schemas.microsoft.com/office/powerpoint/2010/main" val="2708579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47400-3CD7-4E7C-AF64-B6B1AF73E323}"/>
              </a:ext>
            </a:extLst>
          </p:cNvPr>
          <p:cNvSpPr>
            <a:spLocks noGrp="1"/>
          </p:cNvSpPr>
          <p:nvPr>
            <p:ph type="title"/>
          </p:nvPr>
        </p:nvSpPr>
        <p:spPr/>
        <p:txBody>
          <a:bodyPr/>
          <a:lstStyle/>
          <a:p>
            <a:r>
              <a:rPr lang="en-US"/>
              <a:t>jawaban</a:t>
            </a:r>
          </a:p>
        </p:txBody>
      </p:sp>
      <p:pic>
        <p:nvPicPr>
          <p:cNvPr id="5" name="Content Placeholder 4">
            <a:extLst>
              <a:ext uri="{FF2B5EF4-FFF2-40B4-BE49-F238E27FC236}">
                <a16:creationId xmlns:a16="http://schemas.microsoft.com/office/drawing/2014/main" id="{BED7A5E5-4DF9-45B3-A30F-7463C0F9D8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5443" y="1670761"/>
            <a:ext cx="5440450" cy="1509168"/>
          </a:xfrm>
        </p:spPr>
      </p:pic>
    </p:spTree>
    <p:extLst>
      <p:ext uri="{BB962C8B-B14F-4D97-AF65-F5344CB8AC3E}">
        <p14:creationId xmlns:p14="http://schemas.microsoft.com/office/powerpoint/2010/main" val="1343555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1231D-38AA-41CB-A7E5-D566D7ACA156}"/>
              </a:ext>
            </a:extLst>
          </p:cNvPr>
          <p:cNvSpPr>
            <a:spLocks noGrp="1"/>
          </p:cNvSpPr>
          <p:nvPr>
            <p:ph type="title"/>
          </p:nvPr>
        </p:nvSpPr>
        <p:spPr>
          <a:xfrm>
            <a:off x="677334" y="241111"/>
            <a:ext cx="8596668" cy="714233"/>
          </a:xfrm>
        </p:spPr>
        <p:txBody>
          <a:bodyPr/>
          <a:lstStyle/>
          <a:p>
            <a:r>
              <a:rPr lang="en-US"/>
              <a:t>Latihan 2.. Output ??</a:t>
            </a:r>
          </a:p>
        </p:txBody>
      </p:sp>
      <p:sp>
        <p:nvSpPr>
          <p:cNvPr id="3" name="Content Placeholder 2">
            <a:extLst>
              <a:ext uri="{FF2B5EF4-FFF2-40B4-BE49-F238E27FC236}">
                <a16:creationId xmlns:a16="http://schemas.microsoft.com/office/drawing/2014/main" id="{C4E17F68-2247-42DD-8781-4F9DDBFD0F0A}"/>
              </a:ext>
            </a:extLst>
          </p:cNvPr>
          <p:cNvSpPr>
            <a:spLocks noGrp="1"/>
          </p:cNvSpPr>
          <p:nvPr>
            <p:ph idx="1"/>
          </p:nvPr>
        </p:nvSpPr>
        <p:spPr>
          <a:xfrm>
            <a:off x="204716" y="955345"/>
            <a:ext cx="5773003" cy="5086018"/>
          </a:xfrm>
          <a:ln>
            <a:solidFill>
              <a:schemeClr val="tx1"/>
            </a:solidFill>
          </a:ln>
        </p:spPr>
        <p:txBody>
          <a:bodyPr>
            <a:normAutofit/>
          </a:bodyPr>
          <a:lstStyle/>
          <a:p>
            <a:pPr marL="0" indent="0">
              <a:buNone/>
            </a:pPr>
            <a:r>
              <a:rPr lang="en-US"/>
              <a:t>public class OOP {</a:t>
            </a:r>
          </a:p>
          <a:p>
            <a:pPr marL="0" indent="0">
              <a:buNone/>
            </a:pPr>
            <a:r>
              <a:rPr lang="en-US"/>
              <a:t>    public static void main(String[] args) {   </a:t>
            </a:r>
          </a:p>
          <a:p>
            <a:pPr marL="0" indent="0">
              <a:buNone/>
            </a:pPr>
            <a:r>
              <a:rPr lang="en-US"/>
              <a:t>        AlatKomputer komputer = new AlatKomputer("Samsung", 500000);</a:t>
            </a:r>
          </a:p>
          <a:p>
            <a:pPr marL="0" indent="0">
              <a:buNone/>
            </a:pPr>
            <a:r>
              <a:rPr lang="en-US"/>
              <a:t>        </a:t>
            </a:r>
          </a:p>
          <a:p>
            <a:pPr marL="0" indent="0">
              <a:buNone/>
            </a:pPr>
            <a:r>
              <a:rPr lang="en-US"/>
              <a:t>        System.out.println(komputer.getBrand());</a:t>
            </a:r>
          </a:p>
          <a:p>
            <a:pPr marL="0" indent="0">
              <a:buNone/>
            </a:pPr>
            <a:r>
              <a:rPr lang="en-US"/>
              <a:t>        System.out.println(komputer.getHarga());</a:t>
            </a:r>
          </a:p>
          <a:p>
            <a:pPr marL="0" indent="0">
              <a:buNone/>
            </a:pPr>
            <a:r>
              <a:rPr lang="en-US"/>
              <a:t>        </a:t>
            </a:r>
          </a:p>
          <a:p>
            <a:pPr marL="0" indent="0">
              <a:buNone/>
            </a:pPr>
            <a:r>
              <a:rPr lang="en-US"/>
              <a:t>        komputer.setBrand("LG");</a:t>
            </a:r>
          </a:p>
          <a:p>
            <a:pPr marL="0" indent="0">
              <a:buNone/>
            </a:pPr>
            <a:r>
              <a:rPr lang="en-US"/>
              <a:t>        </a:t>
            </a:r>
          </a:p>
          <a:p>
            <a:pPr marL="0" indent="0">
              <a:buNone/>
            </a:pPr>
            <a:r>
              <a:rPr lang="en-US"/>
              <a:t>        String brand = komputer.getBrand();</a:t>
            </a:r>
          </a:p>
          <a:p>
            <a:pPr marL="0" indent="0">
              <a:buNone/>
            </a:pPr>
            <a:r>
              <a:rPr lang="en-US"/>
              <a:t>        int harga = komputer.getHarga();</a:t>
            </a:r>
          </a:p>
          <a:p>
            <a:pPr marL="0" indent="0">
              <a:buNone/>
            </a:pPr>
            <a:r>
              <a:rPr lang="en-US"/>
              <a:t>        </a:t>
            </a:r>
          </a:p>
        </p:txBody>
      </p:sp>
      <p:sp>
        <p:nvSpPr>
          <p:cNvPr id="4" name="TextBox 3">
            <a:extLst>
              <a:ext uri="{FF2B5EF4-FFF2-40B4-BE49-F238E27FC236}">
                <a16:creationId xmlns:a16="http://schemas.microsoft.com/office/drawing/2014/main" id="{5606ADC1-7000-452D-89FE-5C3C40D78EF1}"/>
              </a:ext>
            </a:extLst>
          </p:cNvPr>
          <p:cNvSpPr txBox="1"/>
          <p:nvPr/>
        </p:nvSpPr>
        <p:spPr>
          <a:xfrm>
            <a:off x="6214282" y="955344"/>
            <a:ext cx="4294493" cy="2585323"/>
          </a:xfrm>
          <a:prstGeom prst="rect">
            <a:avLst/>
          </a:prstGeom>
          <a:noFill/>
          <a:ln>
            <a:solidFill>
              <a:schemeClr val="tx1"/>
            </a:solidFill>
          </a:ln>
        </p:spPr>
        <p:txBody>
          <a:bodyPr wrap="square" rtlCol="0">
            <a:spAutoFit/>
          </a:bodyPr>
          <a:lstStyle/>
          <a:p>
            <a:endParaRPr lang="en-US"/>
          </a:p>
          <a:p>
            <a:r>
              <a:rPr lang="en-US"/>
              <a:t>        komputer.setHarga(250000);</a:t>
            </a:r>
          </a:p>
          <a:p>
            <a:r>
              <a:rPr lang="en-US"/>
              <a:t>        </a:t>
            </a:r>
          </a:p>
          <a:p>
            <a:r>
              <a:rPr lang="en-US"/>
              <a:t>        System.out.println(brand);</a:t>
            </a:r>
          </a:p>
          <a:p>
            <a:r>
              <a:rPr lang="en-US"/>
              <a:t>        System.out.println(harga);</a:t>
            </a:r>
          </a:p>
          <a:p>
            <a:r>
              <a:rPr lang="en-US"/>
              <a:t>        </a:t>
            </a:r>
          </a:p>
          <a:p>
            <a:r>
              <a:rPr lang="en-US"/>
              <a:t>        komputer.cetak();</a:t>
            </a:r>
          </a:p>
          <a:p>
            <a:r>
              <a:rPr lang="en-US"/>
              <a:t>    }</a:t>
            </a:r>
          </a:p>
          <a:p>
            <a:r>
              <a:rPr lang="en-US"/>
              <a:t>}</a:t>
            </a:r>
          </a:p>
        </p:txBody>
      </p:sp>
    </p:spTree>
    <p:extLst>
      <p:ext uri="{BB962C8B-B14F-4D97-AF65-F5344CB8AC3E}">
        <p14:creationId xmlns:p14="http://schemas.microsoft.com/office/powerpoint/2010/main" val="3134403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7BDB-9ECC-4254-8E4A-88A758289E20}"/>
              </a:ext>
            </a:extLst>
          </p:cNvPr>
          <p:cNvSpPr>
            <a:spLocks noGrp="1"/>
          </p:cNvSpPr>
          <p:nvPr>
            <p:ph type="title"/>
          </p:nvPr>
        </p:nvSpPr>
        <p:spPr/>
        <p:txBody>
          <a:bodyPr/>
          <a:lstStyle/>
          <a:p>
            <a:r>
              <a:rPr lang="en-US"/>
              <a:t>jawaban</a:t>
            </a:r>
          </a:p>
        </p:txBody>
      </p:sp>
      <p:pic>
        <p:nvPicPr>
          <p:cNvPr id="5" name="Content Placeholder 4">
            <a:extLst>
              <a:ext uri="{FF2B5EF4-FFF2-40B4-BE49-F238E27FC236}">
                <a16:creationId xmlns:a16="http://schemas.microsoft.com/office/drawing/2014/main" id="{527E045F-4DB8-41E1-A104-52413DD015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970" y="1930400"/>
            <a:ext cx="4957396" cy="1924026"/>
          </a:xfrm>
        </p:spPr>
      </p:pic>
    </p:spTree>
    <p:extLst>
      <p:ext uri="{BB962C8B-B14F-4D97-AF65-F5344CB8AC3E}">
        <p14:creationId xmlns:p14="http://schemas.microsoft.com/office/powerpoint/2010/main" val="3671377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5907" y="470261"/>
            <a:ext cx="9144000" cy="975769"/>
          </a:xfrm>
        </p:spPr>
        <p:txBody>
          <a:bodyPr/>
          <a:lstStyle/>
          <a:p>
            <a:r>
              <a:rPr lang="id-ID" dirty="0"/>
              <a:t>Pewarisan</a:t>
            </a:r>
          </a:p>
        </p:txBody>
      </p:sp>
      <p:sp>
        <p:nvSpPr>
          <p:cNvPr id="3" name="Subtitle 2"/>
          <p:cNvSpPr>
            <a:spLocks noGrp="1"/>
          </p:cNvSpPr>
          <p:nvPr>
            <p:ph type="subTitle" idx="1"/>
          </p:nvPr>
        </p:nvSpPr>
        <p:spPr>
          <a:xfrm>
            <a:off x="714102" y="2661512"/>
            <a:ext cx="9370423" cy="2354625"/>
          </a:xfrm>
        </p:spPr>
        <p:txBody>
          <a:bodyPr>
            <a:normAutofit/>
          </a:bodyPr>
          <a:lstStyle/>
          <a:p>
            <a:pPr algn="just"/>
            <a:r>
              <a:rPr lang="id-ID" dirty="0"/>
              <a:t>Pewarisan adalah proses penciptaan class baru dengan mewarisi karekteristik class yang telah ada, ditambah karakteristik unik kelas yang telah ada. Subclass mewarisi semua method dan variabel dari superclassnya. </a:t>
            </a:r>
          </a:p>
          <a:p>
            <a:pPr algn="just"/>
            <a:r>
              <a:rPr lang="id-ID" dirty="0"/>
              <a:t>Misalnya, seorang anak pasti akan mewarisi beberapa sifat atau perilaku yang dimiliki oleh ibu/bapaknya. dalam konteks ini, suatu kelas dalam program dapat diturunkan menjadi kelas-kelas baru lainnya yang akan mewarisi beberapa sifat atau perilaku dari kelas induknya. </a:t>
            </a:r>
          </a:p>
        </p:txBody>
      </p:sp>
    </p:spTree>
    <p:extLst>
      <p:ext uri="{BB962C8B-B14F-4D97-AF65-F5344CB8AC3E}">
        <p14:creationId xmlns:p14="http://schemas.microsoft.com/office/powerpoint/2010/main" val="4197408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19191" y="313508"/>
            <a:ext cx="10870474" cy="6439989"/>
          </a:xfrm>
        </p:spPr>
        <p:txBody>
          <a:bodyPr/>
          <a:lstStyle/>
          <a:p>
            <a:pPr algn="just"/>
            <a:r>
              <a:rPr lang="id-ID" dirty="0"/>
              <a:t>Contoh, apabila anda memiliki kelas A dalam program yang anda buat maka anda dapat membentuk kelas-kelas turunan dari kelas A tersebut(Misalnya, kelas B) yang mewarisi sifat-sifat yang terkandung dalam kelas A. dalam proses pembuatan kelas turunan tersebut, Anda dapat menambahkan sifat dan perilaku baru ke dalam kelas B, yang sebelumnya tidak dimiliki dalam kelas A. Dalam terminologi java, kelas induk dinamakan dengan </a:t>
            </a:r>
            <a:r>
              <a:rPr lang="id-ID" i="1" dirty="0"/>
              <a:t>superclass </a:t>
            </a:r>
            <a:r>
              <a:rPr lang="id-ID" dirty="0"/>
              <a:t>dankelas turunan dinamakan dengan</a:t>
            </a:r>
            <a:r>
              <a:rPr lang="id-ID" i="1" dirty="0"/>
              <a:t> subclass</a:t>
            </a:r>
            <a:r>
              <a:rPr lang="id-ID" dirty="0"/>
              <a:t>. untuk membuat kelas anak atau kelas turunan berdasarkan class yang ada, anda dapat menggunakan kata kunci </a:t>
            </a:r>
            <a:r>
              <a:rPr lang="id-ID" i="1" dirty="0"/>
              <a:t>extends</a:t>
            </a:r>
            <a:r>
              <a:rPr lang="id-ID" dirty="0"/>
              <a:t>.</a:t>
            </a:r>
          </a:p>
          <a:p>
            <a:r>
              <a:rPr lang="id-ID" dirty="0"/>
              <a:t>Keterangan : </a:t>
            </a:r>
            <a:r>
              <a:rPr lang="id-ID" b="1" dirty="0"/>
              <a:t>extends</a:t>
            </a:r>
            <a:r>
              <a:rPr lang="id-ID" dirty="0"/>
              <a:t> artinya diturunkan.</a:t>
            </a:r>
          </a:p>
          <a:p>
            <a:endParaRPr lang="id-ID" dirty="0"/>
          </a:p>
        </p:txBody>
      </p:sp>
      <p:pic>
        <p:nvPicPr>
          <p:cNvPr id="1028" name="Picture 4" descr="https://doniavira.files.wordpress.com/2012/04/untitled2.jpg?w=300&amp;h=1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764" y="3287361"/>
            <a:ext cx="5695407" cy="3113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875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Contoh 1</a:t>
            </a:r>
          </a:p>
        </p:txBody>
      </p:sp>
      <p:sp>
        <p:nvSpPr>
          <p:cNvPr id="3" name="Content Placeholder 2"/>
          <p:cNvSpPr>
            <a:spLocks noGrp="1"/>
          </p:cNvSpPr>
          <p:nvPr>
            <p:ph idx="1"/>
          </p:nvPr>
        </p:nvSpPr>
        <p:spPr>
          <a:xfrm>
            <a:off x="677334" y="1442132"/>
            <a:ext cx="9903580" cy="4736599"/>
          </a:xfrm>
        </p:spPr>
        <p:txBody>
          <a:bodyPr>
            <a:normAutofit fontScale="85000" lnSpcReduction="20000"/>
          </a:bodyPr>
          <a:lstStyle/>
          <a:p>
            <a:pPr marL="0" indent="0">
              <a:buNone/>
            </a:pPr>
            <a:r>
              <a:rPr lang="id-ID" dirty="0"/>
              <a:t>Buatlah class bernama fakultas </a:t>
            </a:r>
          </a:p>
          <a:p>
            <a:pPr marL="0" indent="0">
              <a:buNone/>
            </a:pPr>
            <a:endParaRPr lang="id-ID" dirty="0"/>
          </a:p>
          <a:p>
            <a:pPr marL="0" indent="0">
              <a:buNone/>
            </a:pPr>
            <a:r>
              <a:rPr lang="id-ID" dirty="0"/>
              <a:t>package latihan1;</a:t>
            </a:r>
          </a:p>
          <a:p>
            <a:pPr marL="0" indent="0">
              <a:buNone/>
            </a:pPr>
            <a:endParaRPr lang="id-ID" dirty="0"/>
          </a:p>
          <a:p>
            <a:pPr marL="0" indent="0">
              <a:buNone/>
            </a:pPr>
            <a:r>
              <a:rPr lang="id-ID" dirty="0"/>
              <a:t>	public class fakultas extends kampus {</a:t>
            </a:r>
          </a:p>
          <a:p>
            <a:pPr marL="0" indent="0">
              <a:buNone/>
            </a:pPr>
            <a:r>
              <a:rPr lang="id-ID" dirty="0"/>
              <a:t>	public static void main(String[] args) {</a:t>
            </a:r>
          </a:p>
          <a:p>
            <a:pPr marL="0" indent="0">
              <a:buNone/>
            </a:pPr>
            <a:r>
              <a:rPr lang="id-ID" dirty="0"/>
              <a:t>	      String namafakultas = "FTI";</a:t>
            </a:r>
          </a:p>
          <a:p>
            <a:pPr marL="0" indent="0">
              <a:buNone/>
            </a:pPr>
            <a:r>
              <a:rPr lang="id-ID" dirty="0"/>
              <a:t>	      String alamatfakultas = "Blotongan";</a:t>
            </a:r>
          </a:p>
          <a:p>
            <a:pPr marL="0" indent="0">
              <a:buNone/>
            </a:pPr>
            <a:r>
              <a:rPr lang="id-ID" dirty="0"/>
              <a:t>	      fakultas f = new fakultas();</a:t>
            </a:r>
          </a:p>
          <a:p>
            <a:pPr marL="0" indent="0">
              <a:buNone/>
            </a:pPr>
            <a:r>
              <a:rPr lang="id-ID" dirty="0"/>
              <a:t>	      f.namakampus = "UKSW";</a:t>
            </a:r>
          </a:p>
          <a:p>
            <a:pPr marL="0" indent="0">
              <a:buNone/>
            </a:pPr>
            <a:r>
              <a:rPr lang="id-ID" dirty="0"/>
              <a:t>  	      f.alamat = "Dipo";</a:t>
            </a:r>
          </a:p>
          <a:p>
            <a:pPr marL="0" indent="0">
              <a:buNone/>
            </a:pPr>
            <a:r>
              <a:rPr lang="id-ID" dirty="0"/>
              <a:t>	      System.out.println("Nama fakultas anda adalah = "+ namafakultas);</a:t>
            </a:r>
          </a:p>
          <a:p>
            <a:pPr marL="0" indent="0">
              <a:buNone/>
            </a:pPr>
            <a:r>
              <a:rPr lang="id-ID" dirty="0"/>
              <a:t>	      System.out.println("Alamat fakultas anda adalah = "+ alamatfakultas);       </a:t>
            </a:r>
          </a:p>
          <a:p>
            <a:pPr marL="0" indent="0">
              <a:buNone/>
            </a:pPr>
            <a:r>
              <a:rPr lang="id-ID" dirty="0"/>
              <a:t>	      }</a:t>
            </a:r>
          </a:p>
          <a:p>
            <a:pPr marL="0" indent="0">
              <a:buNone/>
            </a:pPr>
            <a:r>
              <a:rPr lang="id-ID" dirty="0"/>
              <a:t>	}</a:t>
            </a:r>
          </a:p>
          <a:p>
            <a:endParaRPr lang="id-ID" dirty="0"/>
          </a:p>
        </p:txBody>
      </p:sp>
    </p:spTree>
    <p:extLst>
      <p:ext uri="{BB962C8B-B14F-4D97-AF65-F5344CB8AC3E}">
        <p14:creationId xmlns:p14="http://schemas.microsoft.com/office/powerpoint/2010/main" val="4217901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3143"/>
            <a:ext cx="9942769" cy="5799908"/>
          </a:xfrm>
        </p:spPr>
        <p:txBody>
          <a:bodyPr>
            <a:normAutofit/>
          </a:bodyPr>
          <a:lstStyle/>
          <a:p>
            <a:pPr marL="0" indent="0">
              <a:buNone/>
            </a:pPr>
            <a:r>
              <a:rPr lang="id-ID" dirty="0"/>
              <a:t>Buatlah Class bernama kampus</a:t>
            </a:r>
          </a:p>
          <a:p>
            <a:pPr marL="0" indent="0">
              <a:buNone/>
            </a:pPr>
            <a:endParaRPr lang="id-ID" dirty="0"/>
          </a:p>
          <a:p>
            <a:pPr marL="0" indent="0">
              <a:buNone/>
            </a:pPr>
            <a:r>
              <a:rPr lang="id-ID" dirty="0"/>
              <a:t>package latihan1;</a:t>
            </a:r>
          </a:p>
          <a:p>
            <a:pPr marL="0" indent="0">
              <a:buNone/>
            </a:pPr>
            <a:endParaRPr lang="id-ID" dirty="0"/>
          </a:p>
          <a:p>
            <a:pPr marL="0" indent="0">
              <a:buNone/>
            </a:pPr>
            <a:r>
              <a:rPr lang="id-ID" dirty="0"/>
              <a:t>	public class kampus {</a:t>
            </a:r>
          </a:p>
          <a:p>
            <a:pPr marL="0" indent="0">
              <a:buNone/>
            </a:pPr>
            <a:r>
              <a:rPr lang="id-ID" dirty="0"/>
              <a:t>	  String namakampus;</a:t>
            </a:r>
          </a:p>
          <a:p>
            <a:pPr marL="0" indent="0">
              <a:buNone/>
            </a:pPr>
            <a:r>
              <a:rPr lang="id-ID" dirty="0"/>
              <a:t>	  String alamat;</a:t>
            </a:r>
          </a:p>
          <a:p>
            <a:pPr marL="0" indent="0">
              <a:buNone/>
            </a:pPr>
            <a:r>
              <a:rPr lang="id-ID" dirty="0"/>
              <a:t>	  public void kampus(){</a:t>
            </a:r>
          </a:p>
          <a:p>
            <a:pPr marL="0" indent="0">
              <a:buNone/>
            </a:pPr>
            <a:r>
              <a:rPr lang="id-ID" dirty="0"/>
              <a:t>	      System.out.println("Nama kampus anda adalah = " +namakampus);</a:t>
            </a:r>
          </a:p>
          <a:p>
            <a:pPr marL="0" indent="0">
              <a:buNone/>
            </a:pPr>
            <a:r>
              <a:rPr lang="id-ID" dirty="0"/>
              <a:t>	      System.out.println("Alamat kampus anda adalah = " + alamat);</a:t>
            </a:r>
          </a:p>
          <a:p>
            <a:pPr marL="0" indent="0">
              <a:buNone/>
            </a:pPr>
            <a:r>
              <a:rPr lang="id-ID" dirty="0"/>
              <a:t>	  }</a:t>
            </a:r>
          </a:p>
          <a:p>
            <a:pPr marL="0" indent="0">
              <a:buNone/>
            </a:pPr>
            <a:r>
              <a:rPr lang="id-ID" dirty="0"/>
              <a:t>	}</a:t>
            </a:r>
          </a:p>
          <a:p>
            <a:endParaRPr lang="id-ID" dirty="0"/>
          </a:p>
        </p:txBody>
      </p:sp>
    </p:spTree>
    <p:extLst>
      <p:ext uri="{BB962C8B-B14F-4D97-AF65-F5344CB8AC3E}">
        <p14:creationId xmlns:p14="http://schemas.microsoft.com/office/powerpoint/2010/main" val="4085074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146" y="178525"/>
            <a:ext cx="8596668" cy="1320800"/>
          </a:xfrm>
        </p:spPr>
        <p:txBody>
          <a:bodyPr/>
          <a:lstStyle/>
          <a:p>
            <a:r>
              <a:rPr lang="id-ID" dirty="0"/>
              <a:t>Contoh 2</a:t>
            </a:r>
          </a:p>
        </p:txBody>
      </p:sp>
      <p:sp>
        <p:nvSpPr>
          <p:cNvPr id="3" name="Content Placeholder 2"/>
          <p:cNvSpPr>
            <a:spLocks noGrp="1"/>
          </p:cNvSpPr>
          <p:nvPr>
            <p:ph idx="1"/>
          </p:nvPr>
        </p:nvSpPr>
        <p:spPr>
          <a:xfrm>
            <a:off x="404949" y="1384662"/>
            <a:ext cx="11338559" cy="5199018"/>
          </a:xfrm>
        </p:spPr>
        <p:txBody>
          <a:bodyPr>
            <a:normAutofit fontScale="77500" lnSpcReduction="20000"/>
          </a:bodyPr>
          <a:lstStyle/>
          <a:p>
            <a:r>
              <a:rPr lang="id-ID" dirty="0"/>
              <a:t>Buatlah class bernama kakek.java</a:t>
            </a:r>
          </a:p>
          <a:p>
            <a:pPr marL="0" indent="0">
              <a:buNone/>
            </a:pPr>
            <a:r>
              <a:rPr lang="id-ID" dirty="0"/>
              <a:t>	package latihan1;</a:t>
            </a:r>
          </a:p>
          <a:p>
            <a:pPr marL="0" indent="0">
              <a:buNone/>
            </a:pPr>
            <a:r>
              <a:rPr lang="id-ID" dirty="0"/>
              <a:t>	public class kakek</a:t>
            </a:r>
          </a:p>
          <a:p>
            <a:pPr marL="0" indent="0">
              <a:buNone/>
            </a:pPr>
            <a:r>
              <a:rPr lang="id-ID" dirty="0"/>
              <a:t>	 {</a:t>
            </a:r>
          </a:p>
          <a:p>
            <a:pPr marL="0" indent="0">
              <a:buNone/>
            </a:pPr>
            <a:r>
              <a:rPr lang="id-ID" dirty="0"/>
              <a:t>	 String namakakek;</a:t>
            </a:r>
          </a:p>
          <a:p>
            <a:pPr marL="0" indent="0">
              <a:buNone/>
            </a:pPr>
            <a:r>
              <a:rPr lang="id-ID" dirty="0"/>
              <a:t>	 Integer umurkakek;</a:t>
            </a:r>
          </a:p>
          <a:p>
            <a:pPr marL="0" indent="0">
              <a:buNone/>
            </a:pPr>
            <a:r>
              <a:rPr lang="id-ID" dirty="0"/>
              <a:t>	 String alamatkakek;</a:t>
            </a:r>
          </a:p>
          <a:p>
            <a:pPr marL="0" indent="0">
              <a:buNone/>
            </a:pPr>
            <a:r>
              <a:rPr lang="id-ID" dirty="0"/>
              <a:t>	     public void NamaKakek(){</a:t>
            </a:r>
          </a:p>
          <a:p>
            <a:pPr marL="0" indent="0">
              <a:buNone/>
            </a:pPr>
            <a:r>
              <a:rPr lang="id-ID" dirty="0"/>
              <a:t>	         System.out.println("Nama Kakek adalah " + namakakek);         </a:t>
            </a:r>
          </a:p>
          <a:p>
            <a:pPr marL="0" indent="0">
              <a:buNone/>
            </a:pPr>
            <a:r>
              <a:rPr lang="id-ID" dirty="0"/>
              <a:t>	}</a:t>
            </a:r>
          </a:p>
          <a:p>
            <a:pPr marL="0" indent="0">
              <a:buNone/>
            </a:pPr>
            <a:r>
              <a:rPr lang="id-ID" dirty="0"/>
              <a:t>	     public void UmurKakek(){</a:t>
            </a:r>
          </a:p>
          <a:p>
            <a:pPr marL="0" indent="0">
              <a:buNone/>
            </a:pPr>
            <a:r>
              <a:rPr lang="id-ID" dirty="0"/>
              <a:t>	         System.out.println("Umur Kakek adalah " + umurkakek);         </a:t>
            </a:r>
          </a:p>
          <a:p>
            <a:pPr marL="0" indent="0">
              <a:buNone/>
            </a:pPr>
            <a:r>
              <a:rPr lang="id-ID" dirty="0"/>
              <a:t>	}</a:t>
            </a:r>
          </a:p>
          <a:p>
            <a:pPr marL="0" indent="0">
              <a:buNone/>
            </a:pPr>
            <a:r>
              <a:rPr lang="id-ID" dirty="0"/>
              <a:t>	      public void AlamatKakek(){</a:t>
            </a:r>
          </a:p>
          <a:p>
            <a:pPr marL="0" indent="0">
              <a:buNone/>
            </a:pPr>
            <a:r>
              <a:rPr lang="id-ID" dirty="0"/>
              <a:t>	          System.out.println("Alamat Kakek adalah " + alamatkakek);</a:t>
            </a:r>
          </a:p>
          <a:p>
            <a:pPr marL="0" indent="0">
              <a:buNone/>
            </a:pPr>
            <a:r>
              <a:rPr lang="id-ID" dirty="0"/>
              <a:t>	      }</a:t>
            </a:r>
          </a:p>
          <a:p>
            <a:pPr marL="0" indent="0">
              <a:buNone/>
            </a:pPr>
            <a:r>
              <a:rPr lang="id-ID" dirty="0"/>
              <a:t>	  }</a:t>
            </a:r>
          </a:p>
          <a:p>
            <a:endParaRPr lang="id-ID" dirty="0"/>
          </a:p>
          <a:p>
            <a:endParaRPr lang="id-ID" dirty="0"/>
          </a:p>
        </p:txBody>
      </p:sp>
    </p:spTree>
    <p:extLst>
      <p:ext uri="{BB962C8B-B14F-4D97-AF65-F5344CB8AC3E}">
        <p14:creationId xmlns:p14="http://schemas.microsoft.com/office/powerpoint/2010/main" val="1115670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326" y="418011"/>
            <a:ext cx="10870474" cy="6178732"/>
          </a:xfrm>
        </p:spPr>
        <p:txBody>
          <a:bodyPr>
            <a:normAutofit fontScale="92500" lnSpcReduction="10000"/>
          </a:bodyPr>
          <a:lstStyle/>
          <a:p>
            <a:pPr marL="0" indent="0">
              <a:buNone/>
            </a:pPr>
            <a:r>
              <a:rPr lang="id-ID" dirty="0"/>
              <a:t>Buatlah class bernama bapak.java</a:t>
            </a:r>
          </a:p>
          <a:p>
            <a:pPr marL="0" indent="0">
              <a:buNone/>
            </a:pPr>
            <a:r>
              <a:rPr lang="id-ID" dirty="0"/>
              <a:t>	package latihan1;</a:t>
            </a:r>
          </a:p>
          <a:p>
            <a:endParaRPr lang="id-ID" dirty="0"/>
          </a:p>
          <a:p>
            <a:pPr marL="0" indent="0">
              <a:buNone/>
            </a:pPr>
            <a:r>
              <a:rPr lang="id-ID" dirty="0"/>
              <a:t>	public class bapak extends kakek {</a:t>
            </a:r>
          </a:p>
          <a:p>
            <a:pPr marL="0" indent="0">
              <a:buNone/>
            </a:pPr>
            <a:r>
              <a:rPr lang="id-ID" dirty="0"/>
              <a:t>	  String Namabapak;</a:t>
            </a:r>
          </a:p>
          <a:p>
            <a:pPr marL="0" indent="0">
              <a:buNone/>
            </a:pPr>
            <a:r>
              <a:rPr lang="id-ID" dirty="0"/>
              <a:t>	  Integer Umurbapak;</a:t>
            </a:r>
          </a:p>
          <a:p>
            <a:pPr marL="0" indent="0">
              <a:buNone/>
            </a:pPr>
            <a:r>
              <a:rPr lang="id-ID" dirty="0"/>
              <a:t>	  String Alamatbapak;</a:t>
            </a:r>
          </a:p>
          <a:p>
            <a:pPr marL="0" indent="0">
              <a:buNone/>
            </a:pPr>
            <a:r>
              <a:rPr lang="id-ID" dirty="0"/>
              <a:t>	      public void NamaBapak(){</a:t>
            </a:r>
          </a:p>
          <a:p>
            <a:pPr marL="0" indent="0">
              <a:buNone/>
            </a:pPr>
            <a:r>
              <a:rPr lang="id-ID" dirty="0"/>
              <a:t>	          System.out.println("Nama Bapak adalah : " + Namabapak);          </a:t>
            </a:r>
          </a:p>
          <a:p>
            <a:pPr marL="0" indent="0">
              <a:buNone/>
            </a:pPr>
            <a:r>
              <a:rPr lang="id-ID" dirty="0"/>
              <a:t>	}</a:t>
            </a:r>
          </a:p>
          <a:p>
            <a:pPr marL="0" indent="0">
              <a:buNone/>
            </a:pPr>
            <a:r>
              <a:rPr lang="id-ID" dirty="0"/>
              <a:t>	      public void UmurBapak(){</a:t>
            </a:r>
          </a:p>
          <a:p>
            <a:pPr marL="0" indent="0">
              <a:buNone/>
            </a:pPr>
            <a:r>
              <a:rPr lang="id-ID" dirty="0"/>
              <a:t>	          System.out.println("Umur Bapak adalah : " + Umurbapak);</a:t>
            </a:r>
          </a:p>
          <a:p>
            <a:pPr marL="0" indent="0">
              <a:buNone/>
            </a:pPr>
            <a:r>
              <a:rPr lang="id-ID" dirty="0"/>
              <a:t>	      }</a:t>
            </a:r>
          </a:p>
          <a:p>
            <a:pPr marL="0" indent="0">
              <a:buNone/>
            </a:pPr>
            <a:r>
              <a:rPr lang="id-ID" dirty="0"/>
              <a:t>	      public void AlamatBapak(){</a:t>
            </a:r>
          </a:p>
          <a:p>
            <a:pPr marL="0" indent="0">
              <a:buNone/>
            </a:pPr>
            <a:r>
              <a:rPr lang="id-ID" dirty="0"/>
              <a:t>	          System.out.println("Alamat Bapak adalah : " + Alamatbapak);</a:t>
            </a:r>
          </a:p>
          <a:p>
            <a:pPr marL="0" indent="0">
              <a:buNone/>
            </a:pPr>
            <a:r>
              <a:rPr lang="id-ID" dirty="0"/>
              <a:t>	      }      </a:t>
            </a:r>
          </a:p>
          <a:p>
            <a:pPr marL="0" indent="0">
              <a:buNone/>
            </a:pPr>
            <a:r>
              <a:rPr lang="id-ID" dirty="0"/>
              <a:t>	}</a:t>
            </a:r>
          </a:p>
          <a:p>
            <a:endParaRPr lang="id-ID" dirty="0"/>
          </a:p>
        </p:txBody>
      </p:sp>
    </p:spTree>
    <p:extLst>
      <p:ext uri="{BB962C8B-B14F-4D97-AF65-F5344CB8AC3E}">
        <p14:creationId xmlns:p14="http://schemas.microsoft.com/office/powerpoint/2010/main" val="4225582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30628" y="483326"/>
            <a:ext cx="5089970" cy="6753497"/>
          </a:xfrm>
        </p:spPr>
        <p:txBody>
          <a:bodyPr>
            <a:normAutofit/>
          </a:bodyPr>
          <a:lstStyle/>
          <a:p>
            <a:r>
              <a:rPr lang="id-ID" dirty="0"/>
              <a:t>Buatlah class bernama cucu.java</a:t>
            </a:r>
          </a:p>
          <a:p>
            <a:pPr marL="0" indent="0">
              <a:buNone/>
            </a:pPr>
            <a:endParaRPr lang="id-ID" dirty="0"/>
          </a:p>
          <a:p>
            <a:pPr marL="0" indent="0">
              <a:buNone/>
            </a:pPr>
            <a:r>
              <a:rPr lang="id-ID" dirty="0"/>
              <a:t>package latihan1;</a:t>
            </a:r>
          </a:p>
          <a:p>
            <a:pPr marL="0" indent="0">
              <a:buNone/>
            </a:pPr>
            <a:r>
              <a:rPr lang="id-ID" dirty="0"/>
              <a:t>	public class cucu extends bapak {</a:t>
            </a:r>
          </a:p>
          <a:p>
            <a:pPr marL="0" indent="0">
              <a:buNone/>
            </a:pPr>
            <a:r>
              <a:rPr lang="id-ID" dirty="0"/>
              <a:t>	  public static void main(String[] args) {</a:t>
            </a:r>
          </a:p>
          <a:p>
            <a:pPr marL="0" indent="0">
              <a:buNone/>
            </a:pPr>
            <a:r>
              <a:rPr lang="id-ID" dirty="0"/>
              <a:t>        String namacucu = "Judit";</a:t>
            </a:r>
          </a:p>
          <a:p>
            <a:pPr marL="0" indent="0">
              <a:buNone/>
            </a:pPr>
            <a:r>
              <a:rPr lang="id-ID" dirty="0"/>
              <a:t>        Integer umurcucu = 20;</a:t>
            </a:r>
          </a:p>
          <a:p>
            <a:pPr marL="0" indent="0">
              <a:buNone/>
            </a:pPr>
            <a:r>
              <a:rPr lang="id-ID" dirty="0"/>
              <a:t>        String alamatcucu = "Semarang";</a:t>
            </a:r>
          </a:p>
          <a:p>
            <a:pPr marL="0" indent="0">
              <a:buNone/>
            </a:pPr>
            <a:r>
              <a:rPr lang="id-ID" dirty="0"/>
              <a:t>        cucu c = new cucu();</a:t>
            </a:r>
          </a:p>
          <a:p>
            <a:pPr marL="0" indent="0">
              <a:buNone/>
            </a:pPr>
            <a:r>
              <a:rPr lang="id-ID" dirty="0"/>
              <a:t>        c.Namabapak = "Joko";</a:t>
            </a:r>
          </a:p>
          <a:p>
            <a:pPr marL="0" indent="0">
              <a:buNone/>
            </a:pPr>
            <a:r>
              <a:rPr lang="id-ID" dirty="0"/>
              <a:t>        c.Umurbapak = 40;</a:t>
            </a:r>
          </a:p>
          <a:p>
            <a:pPr marL="0" indent="0">
              <a:buNone/>
            </a:pPr>
            <a:r>
              <a:rPr lang="id-ID" dirty="0"/>
              <a:t>        c.Alamatbapak = "Jogya";</a:t>
            </a:r>
          </a:p>
          <a:p>
            <a:pPr marL="0" indent="0">
              <a:buNone/>
            </a:pPr>
            <a:r>
              <a:rPr lang="id-ID" dirty="0"/>
              <a:t>       </a:t>
            </a:r>
          </a:p>
        </p:txBody>
      </p:sp>
      <p:sp>
        <p:nvSpPr>
          <p:cNvPr id="5" name="Content Placeholder 4"/>
          <p:cNvSpPr>
            <a:spLocks noGrp="1"/>
          </p:cNvSpPr>
          <p:nvPr>
            <p:ph sz="half" idx="2"/>
          </p:nvPr>
        </p:nvSpPr>
        <p:spPr>
          <a:xfrm>
            <a:off x="5403478" y="770709"/>
            <a:ext cx="7102030" cy="6857999"/>
          </a:xfrm>
        </p:spPr>
        <p:txBody>
          <a:bodyPr>
            <a:normAutofit/>
          </a:bodyPr>
          <a:lstStyle/>
          <a:p>
            <a:pPr marL="0" indent="0">
              <a:buNone/>
            </a:pPr>
            <a:r>
              <a:rPr lang="id-ID" dirty="0"/>
              <a:t>	c.namakakek = "Sumanto";</a:t>
            </a:r>
          </a:p>
          <a:p>
            <a:pPr marL="0" indent="0">
              <a:buNone/>
            </a:pPr>
            <a:r>
              <a:rPr lang="id-ID" dirty="0"/>
              <a:t>      c.umurkakek = 70;</a:t>
            </a:r>
          </a:p>
          <a:p>
            <a:pPr marL="0" indent="0">
              <a:buNone/>
            </a:pPr>
            <a:r>
              <a:rPr lang="id-ID" dirty="0"/>
              <a:t>        c.alamatkakek = "Jakarta";</a:t>
            </a:r>
          </a:p>
          <a:p>
            <a:pPr marL="0" indent="0">
              <a:buNone/>
            </a:pPr>
            <a:r>
              <a:rPr lang="id-ID" dirty="0"/>
              <a:t>        c.NamaBapak();</a:t>
            </a:r>
          </a:p>
          <a:p>
            <a:pPr marL="0" indent="0">
              <a:buNone/>
            </a:pPr>
            <a:r>
              <a:rPr lang="id-ID" dirty="0"/>
              <a:t>        c.AlamatBapak();</a:t>
            </a:r>
          </a:p>
          <a:p>
            <a:pPr marL="0" indent="0">
              <a:buNone/>
            </a:pPr>
            <a:r>
              <a:rPr lang="id-ID" dirty="0"/>
              <a:t>        c.AlamatKakek();</a:t>
            </a:r>
          </a:p>
          <a:p>
            <a:pPr marL="0" indent="0">
              <a:buNone/>
            </a:pPr>
            <a:r>
              <a:rPr lang="id-ID" dirty="0"/>
              <a:t>        c.UmurBapak();</a:t>
            </a:r>
          </a:p>
          <a:p>
            <a:pPr marL="0" indent="0">
              <a:buNone/>
            </a:pPr>
            <a:r>
              <a:rPr lang="id-ID" dirty="0"/>
              <a:t>        c.NamaKakek();</a:t>
            </a:r>
          </a:p>
          <a:p>
            <a:pPr marL="0" indent="0">
              <a:buNone/>
            </a:pPr>
            <a:r>
              <a:rPr lang="id-ID" dirty="0"/>
              <a:t>        c.UmurKakek();</a:t>
            </a:r>
          </a:p>
          <a:p>
            <a:pPr marL="0" indent="0">
              <a:buNone/>
            </a:pPr>
            <a:r>
              <a:rPr lang="id-ID" dirty="0"/>
              <a:t>        System.out.println("Nama cucu : " + namacucu);</a:t>
            </a:r>
          </a:p>
          <a:p>
            <a:pPr marL="0" indent="0">
              <a:buNone/>
            </a:pPr>
            <a:r>
              <a:rPr lang="id-ID" dirty="0"/>
              <a:t>        System.out.println("umur cucu : " + umurcucu);</a:t>
            </a:r>
          </a:p>
          <a:p>
            <a:pPr marL="0" indent="0">
              <a:buNone/>
            </a:pPr>
            <a:r>
              <a:rPr lang="id-ID" dirty="0"/>
              <a:t>        System.out.println("Alamat cucu : " + alamatcucu);</a:t>
            </a:r>
          </a:p>
          <a:p>
            <a:pPr marL="0" indent="0">
              <a:buNone/>
            </a:pPr>
            <a:r>
              <a:rPr lang="id-ID" dirty="0"/>
              <a:t>        </a:t>
            </a:r>
          </a:p>
          <a:p>
            <a:pPr marL="0" indent="0">
              <a:buNone/>
            </a:pPr>
            <a:r>
              <a:rPr lang="id-ID" dirty="0"/>
              <a:t>    }</a:t>
            </a:r>
          </a:p>
          <a:p>
            <a:pPr marL="0" indent="0">
              <a:buNone/>
            </a:pPr>
            <a:r>
              <a:rPr lang="id-ID" dirty="0"/>
              <a:t>}</a:t>
            </a:r>
          </a:p>
        </p:txBody>
      </p:sp>
    </p:spTree>
    <p:extLst>
      <p:ext uri="{BB962C8B-B14F-4D97-AF65-F5344CB8AC3E}">
        <p14:creationId xmlns:p14="http://schemas.microsoft.com/office/powerpoint/2010/main" val="3156533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6395-DB64-44DA-A95B-1144467E7FF7}"/>
              </a:ext>
            </a:extLst>
          </p:cNvPr>
          <p:cNvSpPr>
            <a:spLocks noGrp="1"/>
          </p:cNvSpPr>
          <p:nvPr>
            <p:ph type="title"/>
          </p:nvPr>
        </p:nvSpPr>
        <p:spPr/>
        <p:txBody>
          <a:bodyPr/>
          <a:lstStyle/>
          <a:p>
            <a:r>
              <a:rPr lang="en-US"/>
              <a:t>Kelas</a:t>
            </a:r>
          </a:p>
        </p:txBody>
      </p:sp>
      <p:sp>
        <p:nvSpPr>
          <p:cNvPr id="3" name="Content Placeholder 2">
            <a:extLst>
              <a:ext uri="{FF2B5EF4-FFF2-40B4-BE49-F238E27FC236}">
                <a16:creationId xmlns:a16="http://schemas.microsoft.com/office/drawing/2014/main" id="{DFEA87B4-EB62-48FE-9A6E-C7BD7E9000FE}"/>
              </a:ext>
            </a:extLst>
          </p:cNvPr>
          <p:cNvSpPr>
            <a:spLocks noGrp="1"/>
          </p:cNvSpPr>
          <p:nvPr>
            <p:ph idx="1"/>
          </p:nvPr>
        </p:nvSpPr>
        <p:spPr/>
        <p:txBody>
          <a:bodyPr/>
          <a:lstStyle/>
          <a:p>
            <a:r>
              <a:rPr lang="en-US">
                <a:solidFill>
                  <a:schemeClr val="tx1"/>
                </a:solidFill>
              </a:rPr>
              <a:t>Karakteristiknya ada 2 yaitu :</a:t>
            </a:r>
          </a:p>
          <a:p>
            <a:r>
              <a:rPr lang="en-US">
                <a:solidFill>
                  <a:schemeClr val="tx1"/>
                </a:solidFill>
              </a:rPr>
              <a:t>1. State  (atribut)</a:t>
            </a:r>
          </a:p>
          <a:p>
            <a:pPr lvl="1"/>
            <a:r>
              <a:rPr lang="en-US" sz="1800">
                <a:solidFill>
                  <a:schemeClr val="tx1"/>
                </a:solidFill>
                <a:latin typeface="+mj-lt"/>
                <a:cs typeface="Times New Roman" pitchFamily="18" charset="0"/>
              </a:rPr>
              <a:t>Merupakan data</a:t>
            </a:r>
            <a:r>
              <a:rPr lang="en-US" sz="1800" i="1">
                <a:solidFill>
                  <a:schemeClr val="tx1"/>
                </a:solidFill>
                <a:latin typeface="+mj-lt"/>
                <a:cs typeface="Times New Roman" pitchFamily="18" charset="0"/>
              </a:rPr>
              <a:t>.</a:t>
            </a:r>
          </a:p>
          <a:p>
            <a:pPr lvl="1"/>
            <a:r>
              <a:rPr lang="fi-FI" sz="1800">
                <a:solidFill>
                  <a:schemeClr val="tx1"/>
                </a:solidFill>
                <a:latin typeface="+mj-lt"/>
                <a:cs typeface="Times New Roman" pitchFamily="18" charset="0"/>
              </a:rPr>
              <a:t>Menggambarkan tampilan, status, kualitas dari object</a:t>
            </a:r>
          </a:p>
          <a:p>
            <a:pPr lvl="1"/>
            <a:r>
              <a:rPr lang="fi-FI" sz="1800">
                <a:solidFill>
                  <a:schemeClr val="tx1"/>
                </a:solidFill>
                <a:latin typeface="+mj-lt"/>
                <a:cs typeface="Times New Roman" pitchFamily="18" charset="0"/>
              </a:rPr>
              <a:t>Definisinya dalam bentuk </a:t>
            </a:r>
            <a:r>
              <a:rPr lang="fi-FI" sz="1800" u="sng">
                <a:solidFill>
                  <a:schemeClr val="tx1"/>
                </a:solidFill>
                <a:latin typeface="+mj-lt"/>
                <a:cs typeface="Times New Roman" pitchFamily="18" charset="0"/>
              </a:rPr>
              <a:t>variabel</a:t>
            </a:r>
            <a:endParaRPr lang="en-US" u="sng">
              <a:solidFill>
                <a:schemeClr val="tx1"/>
              </a:solidFill>
              <a:latin typeface="+mj-lt"/>
            </a:endParaRPr>
          </a:p>
          <a:p>
            <a:r>
              <a:rPr lang="en-US">
                <a:solidFill>
                  <a:schemeClr val="tx1"/>
                </a:solidFill>
              </a:rPr>
              <a:t>2. Behaviour (perilaku)</a:t>
            </a:r>
          </a:p>
          <a:p>
            <a:pPr lvl="1"/>
            <a:r>
              <a:rPr lang="en-US" sz="1800">
                <a:solidFill>
                  <a:schemeClr val="tx1"/>
                </a:solidFill>
              </a:rPr>
              <a:t>Merupakan operasi.</a:t>
            </a:r>
          </a:p>
          <a:p>
            <a:pPr lvl="1"/>
            <a:r>
              <a:rPr lang="en-US" sz="1800">
                <a:solidFill>
                  <a:schemeClr val="tx1"/>
                </a:solidFill>
              </a:rPr>
              <a:t>Menggambarkan bagaimana nantinya objek akan berperilaku.</a:t>
            </a:r>
          </a:p>
          <a:p>
            <a:pPr lvl="1"/>
            <a:r>
              <a:rPr lang="en-US" sz="1800">
                <a:solidFill>
                  <a:schemeClr val="tx1"/>
                </a:solidFill>
              </a:rPr>
              <a:t>Definisinya dalam bentuk </a:t>
            </a:r>
            <a:r>
              <a:rPr lang="en-US" sz="1800" u="sng">
                <a:solidFill>
                  <a:schemeClr val="tx1"/>
                </a:solidFill>
              </a:rPr>
              <a:t>method</a:t>
            </a:r>
          </a:p>
          <a:p>
            <a:endParaRPr lang="en-US"/>
          </a:p>
        </p:txBody>
      </p:sp>
    </p:spTree>
    <p:extLst>
      <p:ext uri="{BB962C8B-B14F-4D97-AF65-F5344CB8AC3E}">
        <p14:creationId xmlns:p14="http://schemas.microsoft.com/office/powerpoint/2010/main" val="979621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Quiz </a:t>
            </a:r>
          </a:p>
        </p:txBody>
      </p:sp>
      <p:sp>
        <p:nvSpPr>
          <p:cNvPr id="3" name="Content Placeholder 2"/>
          <p:cNvSpPr>
            <a:spLocks noGrp="1"/>
          </p:cNvSpPr>
          <p:nvPr>
            <p:ph idx="1"/>
          </p:nvPr>
        </p:nvSpPr>
        <p:spPr>
          <a:xfrm>
            <a:off x="838200" y="1368424"/>
            <a:ext cx="10515600" cy="5189130"/>
          </a:xfrm>
        </p:spPr>
        <p:txBody>
          <a:bodyPr>
            <a:normAutofit/>
          </a:bodyPr>
          <a:lstStyle/>
          <a:p>
            <a:r>
              <a:rPr lang="id-ID" dirty="0"/>
              <a:t>Buatlah program seperti dibawah ini menggunakan fungsi pewarisan!</a:t>
            </a:r>
          </a:p>
          <a:p>
            <a:endParaRPr lang="id-ID" dirty="0"/>
          </a:p>
          <a:p>
            <a:endParaRPr lang="id-ID" dirty="0"/>
          </a:p>
          <a:p>
            <a:endParaRPr lang="id-ID" dirty="0"/>
          </a:p>
          <a:p>
            <a:endParaRPr lang="id-ID" dirty="0"/>
          </a:p>
          <a:p>
            <a:endParaRPr lang="id-ID" dirty="0"/>
          </a:p>
          <a:p>
            <a:endParaRPr lang="id-ID" dirty="0"/>
          </a:p>
          <a:p>
            <a:endParaRPr lang="id-ID" dirty="0"/>
          </a:p>
          <a:p>
            <a:endParaRPr lang="id-ID" dirty="0"/>
          </a:p>
          <a:p>
            <a:endParaRPr lang="id-ID" dirty="0"/>
          </a:p>
          <a:p>
            <a:endParaRPr lang="id-ID" dirty="0"/>
          </a:p>
          <a:p>
            <a:endParaRPr lang="id-ID" dirty="0"/>
          </a:p>
          <a:p>
            <a:r>
              <a:rPr lang="id-ID" dirty="0"/>
              <a:t>Syarat : Maksimal 3 Class</a:t>
            </a:r>
          </a:p>
        </p:txBody>
      </p:sp>
      <p:pic>
        <p:nvPicPr>
          <p:cNvPr id="4" name="Picture 3"/>
          <p:cNvPicPr>
            <a:picLocks noChangeAspect="1"/>
          </p:cNvPicPr>
          <p:nvPr/>
        </p:nvPicPr>
        <p:blipFill>
          <a:blip r:embed="rId2"/>
          <a:stretch>
            <a:fillRect/>
          </a:stretch>
        </p:blipFill>
        <p:spPr>
          <a:xfrm>
            <a:off x="1165043" y="1886539"/>
            <a:ext cx="7443379" cy="4152900"/>
          </a:xfrm>
          <a:prstGeom prst="rect">
            <a:avLst/>
          </a:prstGeom>
        </p:spPr>
      </p:pic>
    </p:spTree>
    <p:extLst>
      <p:ext uri="{BB962C8B-B14F-4D97-AF65-F5344CB8AC3E}">
        <p14:creationId xmlns:p14="http://schemas.microsoft.com/office/powerpoint/2010/main" val="100045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Jawaban</a:t>
            </a:r>
          </a:p>
        </p:txBody>
      </p:sp>
      <p:sp>
        <p:nvSpPr>
          <p:cNvPr id="3" name="Content Placeholder 2"/>
          <p:cNvSpPr>
            <a:spLocks noGrp="1"/>
          </p:cNvSpPr>
          <p:nvPr>
            <p:ph idx="1"/>
          </p:nvPr>
        </p:nvSpPr>
        <p:spPr>
          <a:xfrm>
            <a:off x="677333" y="1507446"/>
            <a:ext cx="10308529" cy="4971731"/>
          </a:xfrm>
        </p:spPr>
        <p:txBody>
          <a:bodyPr>
            <a:normAutofit fontScale="92500" lnSpcReduction="20000"/>
          </a:bodyPr>
          <a:lstStyle/>
          <a:p>
            <a:r>
              <a:rPr lang="id-ID" dirty="0"/>
              <a:t>Class 1 :</a:t>
            </a:r>
          </a:p>
          <a:p>
            <a:pPr marL="0" indent="0">
              <a:buNone/>
            </a:pPr>
            <a:r>
              <a:rPr lang="id-ID" dirty="0"/>
              <a:t>	package latihan1;</a:t>
            </a:r>
          </a:p>
          <a:p>
            <a:pPr marL="0" indent="0">
              <a:buNone/>
            </a:pPr>
            <a:r>
              <a:rPr lang="id-ID" dirty="0"/>
              <a:t>	public class WarnadanTypeMobil {</a:t>
            </a:r>
          </a:p>
          <a:p>
            <a:pPr marL="0" indent="0">
              <a:buNone/>
            </a:pPr>
            <a:r>
              <a:rPr lang="id-ID" dirty="0"/>
              <a:t>  	  String Tipe_Mobil;</a:t>
            </a:r>
          </a:p>
          <a:p>
            <a:pPr marL="0" indent="0">
              <a:buNone/>
            </a:pPr>
            <a:r>
              <a:rPr lang="id-ID" dirty="0"/>
              <a:t>    	  String Warna_Mobil;</a:t>
            </a:r>
          </a:p>
          <a:p>
            <a:pPr marL="0" indent="0">
              <a:buNone/>
            </a:pPr>
            <a:r>
              <a:rPr lang="id-ID" dirty="0"/>
              <a:t>        public void Type()</a:t>
            </a:r>
          </a:p>
          <a:p>
            <a:pPr marL="0" indent="0">
              <a:buNone/>
            </a:pPr>
            <a:r>
              <a:rPr lang="id-ID" dirty="0"/>
              <a:t>    {</a:t>
            </a:r>
          </a:p>
          <a:p>
            <a:pPr marL="0" indent="0">
              <a:buNone/>
            </a:pPr>
            <a:r>
              <a:rPr lang="id-ID" dirty="0"/>
              <a:t>        System.out.println("Type Mobil Anda = " +Tipe_Mobil);</a:t>
            </a:r>
          </a:p>
          <a:p>
            <a:pPr marL="0" indent="0">
              <a:buNone/>
            </a:pPr>
            <a:r>
              <a:rPr lang="id-ID" dirty="0"/>
              <a:t>    }</a:t>
            </a:r>
          </a:p>
          <a:p>
            <a:pPr marL="0" indent="0">
              <a:buNone/>
            </a:pPr>
            <a:r>
              <a:rPr lang="id-ID" dirty="0"/>
              <a:t>    public void Warna()</a:t>
            </a:r>
          </a:p>
          <a:p>
            <a:pPr marL="0" indent="0">
              <a:buNone/>
            </a:pPr>
            <a:r>
              <a:rPr lang="id-ID" dirty="0"/>
              <a:t>    {</a:t>
            </a:r>
          </a:p>
          <a:p>
            <a:pPr marL="0" indent="0">
              <a:buNone/>
            </a:pPr>
            <a:r>
              <a:rPr lang="id-ID" dirty="0"/>
              <a:t>        System.out.println("Warna Mobil Anda = " +Warna_Mobil);</a:t>
            </a:r>
          </a:p>
          <a:p>
            <a:pPr marL="0" indent="0">
              <a:buNone/>
            </a:pPr>
            <a:r>
              <a:rPr lang="id-ID" dirty="0"/>
              <a:t>    }</a:t>
            </a:r>
          </a:p>
          <a:p>
            <a:pPr marL="0" indent="0">
              <a:buNone/>
            </a:pPr>
            <a:r>
              <a:rPr lang="id-ID" dirty="0"/>
              <a:t>}</a:t>
            </a:r>
          </a:p>
        </p:txBody>
      </p:sp>
    </p:spTree>
    <p:extLst>
      <p:ext uri="{BB962C8B-B14F-4D97-AF65-F5344CB8AC3E}">
        <p14:creationId xmlns:p14="http://schemas.microsoft.com/office/powerpoint/2010/main" val="3485803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901337"/>
            <a:ext cx="9953897" cy="5734594"/>
          </a:xfrm>
        </p:spPr>
        <p:txBody>
          <a:bodyPr>
            <a:normAutofit/>
          </a:bodyPr>
          <a:lstStyle/>
          <a:p>
            <a:r>
              <a:rPr lang="id-ID" dirty="0"/>
              <a:t>Class 2</a:t>
            </a:r>
          </a:p>
          <a:p>
            <a:pPr marL="0" indent="0">
              <a:buNone/>
            </a:pPr>
            <a:r>
              <a:rPr lang="id-ID" dirty="0"/>
              <a:t>package latihan1;</a:t>
            </a:r>
          </a:p>
          <a:p>
            <a:pPr marL="0" indent="0">
              <a:buNone/>
            </a:pPr>
            <a:endParaRPr lang="id-ID" dirty="0"/>
          </a:p>
          <a:p>
            <a:pPr marL="0" indent="0">
              <a:buNone/>
            </a:pPr>
            <a:r>
              <a:rPr lang="id-ID" dirty="0"/>
              <a:t>public class MesindanTransmisiMobil extends WarnadanTypeMobil {</a:t>
            </a:r>
          </a:p>
          <a:p>
            <a:pPr marL="0" indent="0">
              <a:buNone/>
            </a:pPr>
            <a:r>
              <a:rPr lang="id-ID" dirty="0"/>
              <a:t>    String KapasitasMesin;</a:t>
            </a:r>
          </a:p>
          <a:p>
            <a:pPr marL="0" indent="0">
              <a:buNone/>
            </a:pPr>
            <a:r>
              <a:rPr lang="id-ID" dirty="0"/>
              <a:t>    String TransMisiMobil;</a:t>
            </a:r>
          </a:p>
          <a:p>
            <a:pPr marL="0" indent="0">
              <a:buNone/>
            </a:pPr>
            <a:r>
              <a:rPr lang="id-ID" dirty="0"/>
              <a:t>    public void KapasistasdanTransmisi()</a:t>
            </a:r>
          </a:p>
          <a:p>
            <a:pPr marL="0" indent="0">
              <a:buNone/>
            </a:pPr>
            <a:r>
              <a:rPr lang="id-ID" dirty="0"/>
              <a:t>    {</a:t>
            </a:r>
          </a:p>
          <a:p>
            <a:pPr marL="0" indent="0">
              <a:buNone/>
            </a:pPr>
            <a:r>
              <a:rPr lang="id-ID" dirty="0"/>
              <a:t>        System.out.println("Kapasistas Mesin Anda adalah" +KapasitasMesin);</a:t>
            </a:r>
          </a:p>
          <a:p>
            <a:pPr marL="0" indent="0">
              <a:buNone/>
            </a:pPr>
            <a:r>
              <a:rPr lang="id-ID" dirty="0"/>
              <a:t>        System.out.println("Transmisi Mesin Anda adalah "+TransMisiMobil);</a:t>
            </a:r>
          </a:p>
          <a:p>
            <a:pPr marL="0" indent="0">
              <a:buNone/>
            </a:pPr>
            <a:r>
              <a:rPr lang="id-ID" dirty="0"/>
              <a:t>    }</a:t>
            </a:r>
          </a:p>
          <a:p>
            <a:pPr marL="0" indent="0">
              <a:buNone/>
            </a:pPr>
            <a:r>
              <a:rPr lang="id-ID" dirty="0"/>
              <a:t>}</a:t>
            </a:r>
          </a:p>
          <a:p>
            <a:endParaRPr lang="id-ID" dirty="0"/>
          </a:p>
        </p:txBody>
      </p:sp>
    </p:spTree>
    <p:extLst>
      <p:ext uri="{BB962C8B-B14F-4D97-AF65-F5344CB8AC3E}">
        <p14:creationId xmlns:p14="http://schemas.microsoft.com/office/powerpoint/2010/main" val="3539609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0"/>
            <a:ext cx="5771605" cy="6858000"/>
          </a:xfrm>
        </p:spPr>
        <p:txBody>
          <a:bodyPr>
            <a:normAutofit fontScale="55000" lnSpcReduction="20000"/>
          </a:bodyPr>
          <a:lstStyle/>
          <a:p>
            <a:r>
              <a:rPr lang="id-ID" dirty="0"/>
              <a:t>Class 3</a:t>
            </a:r>
          </a:p>
          <a:p>
            <a:pPr marL="0" indent="0">
              <a:buNone/>
            </a:pPr>
            <a:r>
              <a:rPr lang="id-ID" dirty="0"/>
              <a:t>package latihan1;</a:t>
            </a:r>
          </a:p>
          <a:p>
            <a:pPr marL="0" indent="0">
              <a:buNone/>
            </a:pPr>
            <a:r>
              <a:rPr lang="id-ID" dirty="0"/>
              <a:t>public class Mobil extends MesindanTransmisiMobil {</a:t>
            </a:r>
          </a:p>
          <a:p>
            <a:pPr marL="0" indent="0">
              <a:buNone/>
            </a:pPr>
            <a:r>
              <a:rPr lang="id-ID" dirty="0"/>
              <a:t>    String MerkMobil = "BMW";</a:t>
            </a:r>
          </a:p>
          <a:p>
            <a:pPr marL="0" indent="0">
              <a:buNone/>
            </a:pPr>
            <a:r>
              <a:rPr lang="id-ID" dirty="0"/>
              <a:t>    String MerkMobi2 = "Lamborghini";</a:t>
            </a:r>
          </a:p>
          <a:p>
            <a:pPr marL="0" indent="0">
              <a:buNone/>
            </a:pPr>
            <a:r>
              <a:rPr lang="id-ID" dirty="0"/>
              <a:t>    String MerkMobi3 = "Texas-based Hennessey Performance Engineering";</a:t>
            </a:r>
          </a:p>
          <a:p>
            <a:pPr marL="0" indent="0">
              <a:buNone/>
            </a:pPr>
            <a:r>
              <a:rPr lang="id-ID" dirty="0"/>
              <a:t>    String MerkMobi4 = "Honda";</a:t>
            </a:r>
          </a:p>
          <a:p>
            <a:pPr marL="0" indent="0">
              <a:buNone/>
            </a:pPr>
            <a:r>
              <a:rPr lang="id-ID" dirty="0"/>
              <a:t>    public static void main(String[] args) {</a:t>
            </a:r>
          </a:p>
          <a:p>
            <a:pPr marL="0" indent="0">
              <a:buNone/>
            </a:pPr>
            <a:r>
              <a:rPr lang="id-ID" dirty="0"/>
              <a:t>      Mobil MobilKeren = new Mobil();</a:t>
            </a:r>
          </a:p>
          <a:p>
            <a:pPr marL="0" indent="0">
              <a:buNone/>
            </a:pPr>
            <a:r>
              <a:rPr lang="id-ID" dirty="0"/>
              <a:t>      MobilKeren.Tipe_Mobil = "BMW 3 Series Gran Turismo";</a:t>
            </a:r>
          </a:p>
          <a:p>
            <a:pPr marL="0" indent="0">
              <a:buNone/>
            </a:pPr>
            <a:r>
              <a:rPr lang="id-ID" dirty="0"/>
              <a:t>      MobilKeren.Warna_Mobil = "Silver";</a:t>
            </a:r>
          </a:p>
          <a:p>
            <a:pPr marL="0" indent="0">
              <a:buNone/>
            </a:pPr>
            <a:r>
              <a:rPr lang="id-ID" dirty="0"/>
              <a:t>      MobilKeren.KapasitasMesin =" 1995 cc";</a:t>
            </a:r>
          </a:p>
          <a:p>
            <a:pPr marL="0" indent="0">
              <a:buNone/>
            </a:pPr>
            <a:r>
              <a:rPr lang="id-ID" dirty="0"/>
              <a:t>      MobilKeren.TransMisiMobil ="Manual";</a:t>
            </a:r>
          </a:p>
          <a:p>
            <a:pPr marL="0" indent="0">
              <a:buNone/>
            </a:pPr>
            <a:r>
              <a:rPr lang="id-ID" dirty="0"/>
              <a:t>      System.out.println("Merk Mobil anda adalah = " +MobilKeren.MerkMobil);</a:t>
            </a:r>
          </a:p>
          <a:p>
            <a:pPr marL="0" indent="0">
              <a:buNone/>
            </a:pPr>
            <a:r>
              <a:rPr lang="id-ID" dirty="0"/>
              <a:t>      MobilKeren.Type();</a:t>
            </a:r>
          </a:p>
          <a:p>
            <a:pPr marL="0" indent="0">
              <a:buNone/>
            </a:pPr>
            <a:r>
              <a:rPr lang="id-ID" dirty="0"/>
              <a:t>      MobilKeren.Warna();</a:t>
            </a:r>
          </a:p>
          <a:p>
            <a:pPr marL="0" indent="0">
              <a:buNone/>
            </a:pPr>
            <a:r>
              <a:rPr lang="id-ID" dirty="0"/>
              <a:t>      MobilKeren.KapasistasdanTransmisi();</a:t>
            </a:r>
          </a:p>
          <a:p>
            <a:pPr marL="0" indent="0">
              <a:buNone/>
            </a:pPr>
            <a:r>
              <a:rPr lang="id-ID" dirty="0"/>
              <a:t>      System.out.println("");</a:t>
            </a:r>
          </a:p>
          <a:p>
            <a:pPr marL="0" indent="0">
              <a:buNone/>
            </a:pPr>
            <a:r>
              <a:rPr lang="id-ID" dirty="0"/>
              <a:t>      Mobil MobilBanter = new Mobil();</a:t>
            </a:r>
          </a:p>
          <a:p>
            <a:pPr marL="0" indent="0">
              <a:buNone/>
            </a:pPr>
            <a:r>
              <a:rPr lang="id-ID" dirty="0"/>
              <a:t>      System.out.println("");</a:t>
            </a:r>
          </a:p>
          <a:p>
            <a:pPr marL="0" indent="0">
              <a:buNone/>
            </a:pPr>
            <a:r>
              <a:rPr lang="id-ID" dirty="0"/>
              <a:t>      MobilBanter.Tipe_Mobil = "Lamborghini Aventador Lp720";</a:t>
            </a:r>
          </a:p>
          <a:p>
            <a:pPr marL="0" indent="0">
              <a:buNone/>
            </a:pPr>
            <a:r>
              <a:rPr lang="id-ID" dirty="0"/>
              <a:t>      MobilBanter.Warna_Mobil = "Hijau";</a:t>
            </a:r>
          </a:p>
          <a:p>
            <a:pPr marL="0" indent="0">
              <a:buNone/>
            </a:pPr>
            <a:r>
              <a:rPr lang="id-ID" dirty="0"/>
              <a:t>      MobilBanter.KapasitasMesin =" 6498 cc";</a:t>
            </a:r>
          </a:p>
          <a:p>
            <a:pPr marL="0" indent="0">
              <a:buNone/>
            </a:pPr>
            <a:r>
              <a:rPr lang="id-ID" dirty="0"/>
              <a:t>      MobilBanter.TransMisiMobil ="Manual";</a:t>
            </a:r>
          </a:p>
          <a:p>
            <a:pPr marL="0" indent="0">
              <a:buNone/>
            </a:pPr>
            <a:r>
              <a:rPr lang="id-ID" dirty="0"/>
              <a:t>      System.out.println("Merk Mobil anda adalah = " +MobilBanter.MerkMobi2);</a:t>
            </a:r>
          </a:p>
          <a:p>
            <a:pPr marL="0" indent="0">
              <a:buNone/>
            </a:pPr>
            <a:r>
              <a:rPr lang="id-ID" dirty="0"/>
              <a:t>      MobilBanter.Type();</a:t>
            </a:r>
          </a:p>
          <a:p>
            <a:pPr marL="0" indent="0">
              <a:buNone/>
            </a:pPr>
            <a:r>
              <a:rPr lang="id-ID" dirty="0"/>
              <a:t>      MobilBanter.Warna();</a:t>
            </a:r>
          </a:p>
        </p:txBody>
      </p:sp>
      <p:sp>
        <p:nvSpPr>
          <p:cNvPr id="5" name="Content Placeholder 4"/>
          <p:cNvSpPr>
            <a:spLocks noGrp="1"/>
          </p:cNvSpPr>
          <p:nvPr>
            <p:ph sz="half" idx="2"/>
          </p:nvPr>
        </p:nvSpPr>
        <p:spPr>
          <a:xfrm>
            <a:off x="5630090" y="0"/>
            <a:ext cx="6561909" cy="6858000"/>
          </a:xfrm>
        </p:spPr>
        <p:txBody>
          <a:bodyPr>
            <a:normAutofit fontScale="55000" lnSpcReduction="20000"/>
          </a:bodyPr>
          <a:lstStyle/>
          <a:p>
            <a:pPr marL="0" indent="0">
              <a:buNone/>
            </a:pPr>
            <a:r>
              <a:rPr lang="id-ID" dirty="0"/>
              <a:t>      MobilBanter.KapasistasdanTransmisi();</a:t>
            </a:r>
          </a:p>
          <a:p>
            <a:pPr marL="0" indent="0">
              <a:buNone/>
            </a:pPr>
            <a:r>
              <a:rPr lang="id-ID" dirty="0"/>
              <a:t>      Mobil MobilTercepat = new Mobil();</a:t>
            </a:r>
          </a:p>
          <a:p>
            <a:pPr marL="0" indent="0">
              <a:buNone/>
            </a:pPr>
            <a:r>
              <a:rPr lang="id-ID" dirty="0"/>
              <a:t>      MobilTercepat.Tipe_Mobil = "Hennessey Venom GT";</a:t>
            </a:r>
          </a:p>
          <a:p>
            <a:pPr marL="0" indent="0">
              <a:buNone/>
            </a:pPr>
            <a:r>
              <a:rPr lang="id-ID" dirty="0"/>
              <a:t>      MobilTercepat.Warna_Mobil = "Silver";</a:t>
            </a:r>
          </a:p>
          <a:p>
            <a:pPr marL="0" indent="0">
              <a:buNone/>
            </a:pPr>
            <a:r>
              <a:rPr lang="id-ID" dirty="0"/>
              <a:t>      MobilTercepat.KapasitasMesin =" 7000 cc";</a:t>
            </a:r>
          </a:p>
          <a:p>
            <a:pPr marL="0" indent="0">
              <a:buNone/>
            </a:pPr>
            <a:r>
              <a:rPr lang="id-ID" dirty="0"/>
              <a:t>      MobilTercepat.TransMisiMobil ="Manual";</a:t>
            </a:r>
          </a:p>
          <a:p>
            <a:pPr marL="0" indent="0">
              <a:buNone/>
            </a:pPr>
            <a:r>
              <a:rPr lang="id-ID" dirty="0"/>
              <a:t>      System.out.println("");</a:t>
            </a:r>
          </a:p>
          <a:p>
            <a:pPr marL="0" indent="0">
              <a:buNone/>
            </a:pPr>
            <a:r>
              <a:rPr lang="id-ID" dirty="0"/>
              <a:t>      Mobil MobilMobil = new Mobil();</a:t>
            </a:r>
          </a:p>
          <a:p>
            <a:pPr marL="0" indent="0">
              <a:buNone/>
            </a:pPr>
            <a:r>
              <a:rPr lang="id-ID" dirty="0"/>
              <a:t>      System.out.println("");</a:t>
            </a:r>
          </a:p>
          <a:p>
            <a:pPr marL="0" indent="0">
              <a:buNone/>
            </a:pPr>
            <a:r>
              <a:rPr lang="id-ID" dirty="0"/>
              <a:t>      MobilMobil.Tipe_Mobil = "Honda Brio Satya E CVT";</a:t>
            </a:r>
          </a:p>
          <a:p>
            <a:pPr marL="0" indent="0">
              <a:buNone/>
            </a:pPr>
            <a:r>
              <a:rPr lang="id-ID" dirty="0"/>
              <a:t>      MobilMobil.Warna_Mobil = "Biru";</a:t>
            </a:r>
          </a:p>
          <a:p>
            <a:pPr marL="0" indent="0">
              <a:buNone/>
            </a:pPr>
            <a:r>
              <a:rPr lang="id-ID" dirty="0"/>
              <a:t>      MobilMobil.KapasitasMesin =" 1198 cc";</a:t>
            </a:r>
          </a:p>
          <a:p>
            <a:pPr marL="0" indent="0">
              <a:buNone/>
            </a:pPr>
            <a:r>
              <a:rPr lang="id-ID" dirty="0"/>
              <a:t>      MobilMobil.TransMisiMobil ="Matic";</a:t>
            </a:r>
          </a:p>
          <a:p>
            <a:pPr marL="0" indent="0">
              <a:buNone/>
            </a:pPr>
            <a:r>
              <a:rPr lang="id-ID" dirty="0"/>
              <a:t>      System.out.println("Merk Mobil anda adalah = " +MobilTercepat.MerkMobi3);</a:t>
            </a:r>
          </a:p>
          <a:p>
            <a:pPr marL="0" indent="0">
              <a:buNone/>
            </a:pPr>
            <a:r>
              <a:rPr lang="id-ID" dirty="0"/>
              <a:t>      MobilTercepat.Type();</a:t>
            </a:r>
          </a:p>
          <a:p>
            <a:pPr marL="0" indent="0">
              <a:buNone/>
            </a:pPr>
            <a:r>
              <a:rPr lang="id-ID" dirty="0"/>
              <a:t>      MobilTercepat.Warna();</a:t>
            </a:r>
          </a:p>
          <a:p>
            <a:pPr marL="0" indent="0">
              <a:buNone/>
            </a:pPr>
            <a:r>
              <a:rPr lang="id-ID" dirty="0"/>
              <a:t>      MobilTercepat.KapasistasdanTransmisi();</a:t>
            </a:r>
          </a:p>
          <a:p>
            <a:pPr marL="0" indent="0">
              <a:buNone/>
            </a:pPr>
            <a:r>
              <a:rPr lang="id-ID" dirty="0"/>
              <a:t>      System.out.println("");</a:t>
            </a:r>
          </a:p>
          <a:p>
            <a:pPr marL="0" indent="0">
              <a:buNone/>
            </a:pPr>
            <a:r>
              <a:rPr lang="id-ID" dirty="0"/>
              <a:t>      System.out.println("Merk Mobil anda adalah = " +MobilMobil.MerkMobi4);</a:t>
            </a:r>
          </a:p>
          <a:p>
            <a:pPr marL="0" indent="0">
              <a:buNone/>
            </a:pPr>
            <a:r>
              <a:rPr lang="id-ID" dirty="0"/>
              <a:t>      MobilMobil.Type();</a:t>
            </a:r>
          </a:p>
          <a:p>
            <a:pPr marL="0" indent="0">
              <a:buNone/>
            </a:pPr>
            <a:r>
              <a:rPr lang="id-ID" dirty="0"/>
              <a:t>      MobilMobil.Warna();</a:t>
            </a:r>
          </a:p>
          <a:p>
            <a:pPr marL="0" indent="0">
              <a:buNone/>
            </a:pPr>
            <a:r>
              <a:rPr lang="id-ID" dirty="0"/>
              <a:t>      MobilMobil.KapasistasdanTransmisi();</a:t>
            </a:r>
          </a:p>
          <a:p>
            <a:pPr marL="0" indent="0">
              <a:buNone/>
            </a:pPr>
            <a:r>
              <a:rPr lang="id-ID" dirty="0"/>
              <a:t>    }</a:t>
            </a:r>
          </a:p>
          <a:p>
            <a:pPr marL="0" indent="0">
              <a:buNone/>
            </a:pPr>
            <a:r>
              <a:rPr lang="id-ID" dirty="0"/>
              <a:t>}</a:t>
            </a:r>
          </a:p>
          <a:p>
            <a:endParaRPr lang="id-ID" dirty="0"/>
          </a:p>
        </p:txBody>
      </p:sp>
    </p:spTree>
    <p:extLst>
      <p:ext uri="{BB962C8B-B14F-4D97-AF65-F5344CB8AC3E}">
        <p14:creationId xmlns:p14="http://schemas.microsoft.com/office/powerpoint/2010/main" val="2424535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BFC01-1AB9-4CD8-9749-34B39ABE392F}"/>
              </a:ext>
            </a:extLst>
          </p:cNvPr>
          <p:cNvSpPr>
            <a:spLocks noGrp="1"/>
          </p:cNvSpPr>
          <p:nvPr>
            <p:ph type="title"/>
          </p:nvPr>
        </p:nvSpPr>
        <p:spPr/>
        <p:txBody>
          <a:bodyPr/>
          <a:lstStyle/>
          <a:p>
            <a:r>
              <a:rPr lang="en-US"/>
              <a:t>Overloading</a:t>
            </a:r>
          </a:p>
        </p:txBody>
      </p:sp>
      <p:sp>
        <p:nvSpPr>
          <p:cNvPr id="5" name="Content Placeholder 4">
            <a:extLst>
              <a:ext uri="{FF2B5EF4-FFF2-40B4-BE49-F238E27FC236}">
                <a16:creationId xmlns:a16="http://schemas.microsoft.com/office/drawing/2014/main" id="{E33295AF-7F42-426E-A2EB-80A3E0A63D0F}"/>
              </a:ext>
            </a:extLst>
          </p:cNvPr>
          <p:cNvSpPr>
            <a:spLocks noGrp="1"/>
          </p:cNvSpPr>
          <p:nvPr>
            <p:ph idx="1"/>
          </p:nvPr>
        </p:nvSpPr>
        <p:spPr/>
        <p:txBody>
          <a:bodyPr/>
          <a:lstStyle/>
          <a:p>
            <a:r>
              <a:rPr lang="en-US" altLang="en-US" sz="2000" b="1"/>
              <a:t>Salah satu implementasi dari Polimorfisme.</a:t>
            </a:r>
          </a:p>
          <a:p>
            <a:r>
              <a:rPr lang="en-US" altLang="en-US" sz="2000" b="1"/>
              <a:t>Method dengan nama yang sama dalam satu kelas.</a:t>
            </a:r>
          </a:p>
          <a:p>
            <a:r>
              <a:rPr lang="en-US" altLang="en-US" sz="2000" b="1"/>
              <a:t>Nama boleh sama tetapi daftar parameter harus beda.</a:t>
            </a:r>
          </a:p>
          <a:p>
            <a:endParaRPr lang="en-US"/>
          </a:p>
        </p:txBody>
      </p:sp>
    </p:spTree>
    <p:extLst>
      <p:ext uri="{BB962C8B-B14F-4D97-AF65-F5344CB8AC3E}">
        <p14:creationId xmlns:p14="http://schemas.microsoft.com/office/powerpoint/2010/main" val="4165799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B74687-5F2D-4E8F-8CC5-2C39AC194784}"/>
              </a:ext>
            </a:extLst>
          </p:cNvPr>
          <p:cNvSpPr>
            <a:spLocks noGrp="1"/>
          </p:cNvSpPr>
          <p:nvPr>
            <p:ph type="title"/>
          </p:nvPr>
        </p:nvSpPr>
        <p:spPr>
          <a:xfrm>
            <a:off x="677334" y="268406"/>
            <a:ext cx="8596668" cy="796119"/>
          </a:xfrm>
        </p:spPr>
        <p:txBody>
          <a:bodyPr/>
          <a:lstStyle/>
          <a:p>
            <a:r>
              <a:rPr lang="en-US"/>
              <a:t>Contoh</a:t>
            </a:r>
          </a:p>
        </p:txBody>
      </p:sp>
      <p:sp>
        <p:nvSpPr>
          <p:cNvPr id="11" name="Content Placeholder 10">
            <a:extLst>
              <a:ext uri="{FF2B5EF4-FFF2-40B4-BE49-F238E27FC236}">
                <a16:creationId xmlns:a16="http://schemas.microsoft.com/office/drawing/2014/main" id="{CA7AA51E-9AAF-4539-AD8E-85F8544EEE39}"/>
              </a:ext>
            </a:extLst>
          </p:cNvPr>
          <p:cNvSpPr>
            <a:spLocks noGrp="1"/>
          </p:cNvSpPr>
          <p:nvPr>
            <p:ph idx="1"/>
          </p:nvPr>
        </p:nvSpPr>
        <p:spPr>
          <a:xfrm>
            <a:off x="677334" y="1064525"/>
            <a:ext cx="8596668" cy="5677469"/>
          </a:xfrm>
        </p:spPr>
        <p:txBody>
          <a:bodyPr>
            <a:normAutofit fontScale="85000" lnSpcReduction="20000"/>
          </a:bodyPr>
          <a:lstStyle/>
          <a:p>
            <a:pPr marL="0" indent="0">
              <a:buNone/>
            </a:pPr>
            <a:r>
              <a:rPr lang="en-US"/>
              <a:t>public class AlatKomputer {</a:t>
            </a:r>
          </a:p>
          <a:p>
            <a:pPr marL="0" indent="0">
              <a:buNone/>
            </a:pPr>
            <a:r>
              <a:rPr lang="en-US"/>
              <a:t>    private String brand;</a:t>
            </a:r>
          </a:p>
          <a:p>
            <a:pPr marL="0" indent="0">
              <a:buNone/>
            </a:pPr>
            <a:r>
              <a:rPr lang="en-US"/>
              <a:t>    private int harga;</a:t>
            </a:r>
          </a:p>
          <a:p>
            <a:pPr marL="0" indent="0">
              <a:buNone/>
            </a:pPr>
            <a:endParaRPr lang="en-US"/>
          </a:p>
          <a:p>
            <a:pPr marL="0" indent="0">
              <a:buNone/>
            </a:pPr>
            <a:r>
              <a:rPr lang="en-US"/>
              <a:t>    public AlatKomputer(String brand, int harga) {</a:t>
            </a:r>
          </a:p>
          <a:p>
            <a:pPr marL="0" indent="0">
              <a:buNone/>
            </a:pPr>
            <a:r>
              <a:rPr lang="en-US"/>
              <a:t>        this.brand = brand;</a:t>
            </a:r>
          </a:p>
          <a:p>
            <a:pPr marL="0" indent="0">
              <a:buNone/>
            </a:pPr>
            <a:r>
              <a:rPr lang="en-US"/>
              <a:t>        this.harga = harga;</a:t>
            </a:r>
          </a:p>
          <a:p>
            <a:pPr marL="0" indent="0">
              <a:buNone/>
            </a:pPr>
            <a:r>
              <a:rPr lang="en-US"/>
              <a:t>    }</a:t>
            </a:r>
          </a:p>
          <a:p>
            <a:pPr marL="0" indent="0">
              <a:buNone/>
            </a:pPr>
            <a:r>
              <a:rPr lang="en-US"/>
              <a:t>    </a:t>
            </a:r>
            <a:r>
              <a:rPr lang="en-US" b="1"/>
              <a:t>public void aturData(String brand) {</a:t>
            </a:r>
          </a:p>
          <a:p>
            <a:pPr marL="0" indent="0">
              <a:buNone/>
            </a:pPr>
            <a:r>
              <a:rPr lang="en-US" b="1"/>
              <a:t>        this.brand = brand;</a:t>
            </a:r>
          </a:p>
          <a:p>
            <a:pPr marL="0" indent="0">
              <a:buNone/>
            </a:pPr>
            <a:r>
              <a:rPr lang="en-US" b="1"/>
              <a:t>    }    </a:t>
            </a:r>
          </a:p>
          <a:p>
            <a:pPr marL="0" indent="0">
              <a:buNone/>
            </a:pPr>
            <a:r>
              <a:rPr lang="en-US" b="1"/>
              <a:t>    public void aturData(int harga) {</a:t>
            </a:r>
          </a:p>
          <a:p>
            <a:pPr marL="0" indent="0">
              <a:buNone/>
            </a:pPr>
            <a:r>
              <a:rPr lang="en-US" b="1"/>
              <a:t>        this.harga = harga;</a:t>
            </a:r>
          </a:p>
          <a:p>
            <a:pPr marL="0" indent="0">
              <a:buNone/>
            </a:pPr>
            <a:r>
              <a:rPr lang="en-US" b="1"/>
              <a:t>    }         </a:t>
            </a:r>
          </a:p>
          <a:p>
            <a:pPr marL="0" indent="0">
              <a:buNone/>
            </a:pPr>
            <a:r>
              <a:rPr lang="en-US"/>
              <a:t>    public void cetak(){</a:t>
            </a:r>
          </a:p>
          <a:p>
            <a:pPr marL="0" indent="0">
              <a:buNone/>
            </a:pPr>
            <a:r>
              <a:rPr lang="en-US"/>
              <a:t>        System.out.println("Brand "+this.brand+" dengan harga "+this.harga);</a:t>
            </a:r>
          </a:p>
          <a:p>
            <a:pPr marL="0" indent="0">
              <a:buNone/>
            </a:pPr>
            <a:r>
              <a:rPr lang="en-US"/>
              <a:t>    }</a:t>
            </a:r>
          </a:p>
          <a:p>
            <a:pPr marL="0" indent="0">
              <a:buNone/>
            </a:pPr>
            <a:r>
              <a:rPr lang="en-US"/>
              <a:t>}</a:t>
            </a:r>
          </a:p>
        </p:txBody>
      </p:sp>
    </p:spTree>
    <p:extLst>
      <p:ext uri="{BB962C8B-B14F-4D97-AF65-F5344CB8AC3E}">
        <p14:creationId xmlns:p14="http://schemas.microsoft.com/office/powerpoint/2010/main" val="1932682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9861E2-5730-4098-8F5A-01A3544EFA8E}"/>
              </a:ext>
            </a:extLst>
          </p:cNvPr>
          <p:cNvSpPr>
            <a:spLocks noGrp="1"/>
          </p:cNvSpPr>
          <p:nvPr>
            <p:ph idx="1"/>
          </p:nvPr>
        </p:nvSpPr>
        <p:spPr>
          <a:xfrm>
            <a:off x="677334" y="1091821"/>
            <a:ext cx="8596668" cy="4949541"/>
          </a:xfrm>
        </p:spPr>
        <p:txBody>
          <a:bodyPr>
            <a:normAutofit/>
          </a:bodyPr>
          <a:lstStyle/>
          <a:p>
            <a:pPr marL="0" indent="0">
              <a:buNone/>
            </a:pPr>
            <a:r>
              <a:rPr lang="en-US"/>
              <a:t>public class OOP {</a:t>
            </a:r>
          </a:p>
          <a:p>
            <a:pPr marL="0" indent="0">
              <a:buNone/>
            </a:pPr>
            <a:r>
              <a:rPr lang="en-US"/>
              <a:t>    public static void main(String[] args) {   </a:t>
            </a:r>
          </a:p>
          <a:p>
            <a:pPr marL="0" indent="0">
              <a:buNone/>
            </a:pPr>
            <a:r>
              <a:rPr lang="en-US"/>
              <a:t>        AlatKomputer komputer = new AlatKomputer("Samsung", 500000);</a:t>
            </a:r>
          </a:p>
          <a:p>
            <a:pPr marL="0" indent="0">
              <a:buNone/>
            </a:pPr>
            <a:r>
              <a:rPr lang="en-US"/>
              <a:t>        </a:t>
            </a:r>
          </a:p>
          <a:p>
            <a:pPr marL="0" indent="0">
              <a:buNone/>
            </a:pPr>
            <a:r>
              <a:rPr lang="en-US"/>
              <a:t>        </a:t>
            </a:r>
            <a:r>
              <a:rPr lang="en-US" b="1"/>
              <a:t>komputer.aturData("Logitech");</a:t>
            </a:r>
          </a:p>
          <a:p>
            <a:pPr marL="0" indent="0">
              <a:buNone/>
            </a:pPr>
            <a:r>
              <a:rPr lang="en-US" b="1"/>
              <a:t>        komputer.aturData(150000);</a:t>
            </a:r>
          </a:p>
          <a:p>
            <a:pPr marL="0" indent="0">
              <a:buNone/>
            </a:pPr>
            <a:r>
              <a:rPr lang="en-US"/>
              <a:t>        </a:t>
            </a:r>
          </a:p>
          <a:p>
            <a:pPr marL="0" indent="0">
              <a:buNone/>
            </a:pPr>
            <a:r>
              <a:rPr lang="en-US"/>
              <a:t>        komputer.cetak();</a:t>
            </a:r>
          </a:p>
          <a:p>
            <a:pPr marL="0" indent="0">
              <a:buNone/>
            </a:pPr>
            <a:r>
              <a:rPr lang="en-US"/>
              <a:t>    }</a:t>
            </a:r>
          </a:p>
          <a:p>
            <a:pPr marL="0" indent="0">
              <a:buNone/>
            </a:pPr>
            <a:r>
              <a:rPr lang="en-US"/>
              <a:t>}</a:t>
            </a:r>
          </a:p>
        </p:txBody>
      </p:sp>
    </p:spTree>
    <p:extLst>
      <p:ext uri="{BB962C8B-B14F-4D97-AF65-F5344CB8AC3E}">
        <p14:creationId xmlns:p14="http://schemas.microsoft.com/office/powerpoint/2010/main" val="22362639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4966-FFCA-4145-90B1-F723F12024E4}"/>
              </a:ext>
            </a:extLst>
          </p:cNvPr>
          <p:cNvSpPr>
            <a:spLocks noGrp="1"/>
          </p:cNvSpPr>
          <p:nvPr>
            <p:ph type="title"/>
          </p:nvPr>
        </p:nvSpPr>
        <p:spPr>
          <a:xfrm>
            <a:off x="677334" y="156238"/>
            <a:ext cx="8596668" cy="826401"/>
          </a:xfrm>
        </p:spPr>
        <p:txBody>
          <a:bodyPr/>
          <a:lstStyle/>
          <a:p>
            <a:r>
              <a:rPr lang="en-US"/>
              <a:t>Latihan.. Output ???</a:t>
            </a:r>
          </a:p>
        </p:txBody>
      </p:sp>
      <p:sp>
        <p:nvSpPr>
          <p:cNvPr id="3" name="Content Placeholder 2">
            <a:extLst>
              <a:ext uri="{FF2B5EF4-FFF2-40B4-BE49-F238E27FC236}">
                <a16:creationId xmlns:a16="http://schemas.microsoft.com/office/drawing/2014/main" id="{74071704-0808-483E-97AE-27FD6DBD2286}"/>
              </a:ext>
            </a:extLst>
          </p:cNvPr>
          <p:cNvSpPr>
            <a:spLocks noGrp="1"/>
          </p:cNvSpPr>
          <p:nvPr>
            <p:ph idx="1"/>
          </p:nvPr>
        </p:nvSpPr>
        <p:spPr>
          <a:xfrm>
            <a:off x="677334" y="982639"/>
            <a:ext cx="8596668" cy="5719123"/>
          </a:xfrm>
        </p:spPr>
        <p:txBody>
          <a:bodyPr>
            <a:normAutofit fontScale="92500" lnSpcReduction="10000"/>
          </a:bodyPr>
          <a:lstStyle/>
          <a:p>
            <a:pPr marL="0" indent="0">
              <a:buNone/>
            </a:pPr>
            <a:r>
              <a:rPr lang="en-US"/>
              <a:t>public class OOP {</a:t>
            </a:r>
          </a:p>
          <a:p>
            <a:pPr marL="0" indent="0">
              <a:buNone/>
            </a:pPr>
            <a:r>
              <a:rPr lang="en-US"/>
              <a:t>    public static void main(String[] args) {   </a:t>
            </a:r>
          </a:p>
          <a:p>
            <a:pPr marL="0" indent="0">
              <a:buNone/>
            </a:pPr>
            <a:r>
              <a:rPr lang="en-US"/>
              <a:t>        AlatKomputer komputer = new AlatKomputer("Samsung", 500000);</a:t>
            </a:r>
          </a:p>
          <a:p>
            <a:pPr marL="0" indent="0">
              <a:buNone/>
            </a:pPr>
            <a:r>
              <a:rPr lang="en-US"/>
              <a:t>        </a:t>
            </a:r>
          </a:p>
          <a:p>
            <a:pPr marL="0" indent="0">
              <a:buNone/>
            </a:pPr>
            <a:r>
              <a:rPr lang="en-US"/>
              <a:t>        komputer.aturData("Logitech");</a:t>
            </a:r>
          </a:p>
          <a:p>
            <a:pPr marL="0" indent="0">
              <a:buNone/>
            </a:pPr>
            <a:r>
              <a:rPr lang="en-US"/>
              <a:t>        </a:t>
            </a:r>
          </a:p>
          <a:p>
            <a:pPr marL="0" indent="0">
              <a:buNone/>
            </a:pPr>
            <a:r>
              <a:rPr lang="en-US"/>
              <a:t>        komputer.cetak();</a:t>
            </a:r>
          </a:p>
          <a:p>
            <a:pPr marL="0" indent="0">
              <a:buNone/>
            </a:pPr>
            <a:r>
              <a:rPr lang="en-US"/>
              <a:t>        </a:t>
            </a:r>
          </a:p>
          <a:p>
            <a:pPr marL="0" indent="0">
              <a:buNone/>
            </a:pPr>
            <a:r>
              <a:rPr lang="en-US"/>
              <a:t>        AlatKomputer komputer2 = new AlatKomputer("LG", 980000);</a:t>
            </a:r>
          </a:p>
          <a:p>
            <a:pPr marL="0" indent="0">
              <a:buNone/>
            </a:pPr>
            <a:r>
              <a:rPr lang="en-US"/>
              <a:t>        </a:t>
            </a:r>
          </a:p>
          <a:p>
            <a:pPr marL="0" indent="0">
              <a:buNone/>
            </a:pPr>
            <a:r>
              <a:rPr lang="en-US"/>
              <a:t>        komputer2.aturData(150000);</a:t>
            </a:r>
          </a:p>
          <a:p>
            <a:pPr marL="0" indent="0">
              <a:buNone/>
            </a:pPr>
            <a:r>
              <a:rPr lang="en-US"/>
              <a:t>        </a:t>
            </a:r>
          </a:p>
          <a:p>
            <a:pPr marL="0" indent="0">
              <a:buNone/>
            </a:pPr>
            <a:r>
              <a:rPr lang="en-US"/>
              <a:t>        komputer2.cetak();</a:t>
            </a:r>
          </a:p>
          <a:p>
            <a:pPr marL="0" indent="0">
              <a:buNone/>
            </a:pPr>
            <a:r>
              <a:rPr lang="en-US"/>
              <a:t>    }</a:t>
            </a:r>
          </a:p>
          <a:p>
            <a:pPr marL="0" indent="0">
              <a:buNone/>
            </a:pPr>
            <a:r>
              <a:rPr lang="en-US"/>
              <a:t>}</a:t>
            </a:r>
          </a:p>
        </p:txBody>
      </p:sp>
    </p:spTree>
    <p:extLst>
      <p:ext uri="{BB962C8B-B14F-4D97-AF65-F5344CB8AC3E}">
        <p14:creationId xmlns:p14="http://schemas.microsoft.com/office/powerpoint/2010/main" val="22321993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53488-D889-485A-92EC-E14F6AD349A7}"/>
              </a:ext>
            </a:extLst>
          </p:cNvPr>
          <p:cNvSpPr>
            <a:spLocks noGrp="1"/>
          </p:cNvSpPr>
          <p:nvPr>
            <p:ph type="title"/>
          </p:nvPr>
        </p:nvSpPr>
        <p:spPr>
          <a:xfrm>
            <a:off x="677334" y="609600"/>
            <a:ext cx="8596668" cy="741955"/>
          </a:xfrm>
        </p:spPr>
        <p:txBody>
          <a:bodyPr/>
          <a:lstStyle/>
          <a:p>
            <a:r>
              <a:rPr lang="en-US"/>
              <a:t>Jawaban..</a:t>
            </a:r>
          </a:p>
        </p:txBody>
      </p:sp>
      <p:pic>
        <p:nvPicPr>
          <p:cNvPr id="5" name="Content Placeholder 4">
            <a:extLst>
              <a:ext uri="{FF2B5EF4-FFF2-40B4-BE49-F238E27FC236}">
                <a16:creationId xmlns:a16="http://schemas.microsoft.com/office/drawing/2014/main" id="{952628B2-4CA5-4C68-B739-1B781F4176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7998" y="1351555"/>
            <a:ext cx="5433674" cy="1157690"/>
          </a:xfrm>
        </p:spPr>
      </p:pic>
    </p:spTree>
    <p:extLst>
      <p:ext uri="{BB962C8B-B14F-4D97-AF65-F5344CB8AC3E}">
        <p14:creationId xmlns:p14="http://schemas.microsoft.com/office/powerpoint/2010/main" val="2187070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A663-EAE7-46E3-91BC-3CF41F05FAE2}"/>
              </a:ext>
            </a:extLst>
          </p:cNvPr>
          <p:cNvSpPr>
            <a:spLocks noGrp="1"/>
          </p:cNvSpPr>
          <p:nvPr>
            <p:ph type="title"/>
          </p:nvPr>
        </p:nvSpPr>
        <p:spPr>
          <a:xfrm>
            <a:off x="677334" y="609600"/>
            <a:ext cx="8596668" cy="1000836"/>
          </a:xfrm>
        </p:spPr>
        <p:txBody>
          <a:bodyPr/>
          <a:lstStyle/>
          <a:p>
            <a:r>
              <a:rPr lang="en-US"/>
              <a:t>Overriding</a:t>
            </a:r>
          </a:p>
        </p:txBody>
      </p:sp>
      <p:sp>
        <p:nvSpPr>
          <p:cNvPr id="3" name="Content Placeholder 2">
            <a:extLst>
              <a:ext uri="{FF2B5EF4-FFF2-40B4-BE49-F238E27FC236}">
                <a16:creationId xmlns:a16="http://schemas.microsoft.com/office/drawing/2014/main" id="{36B73893-8116-437A-B135-FE7DE284CAE4}"/>
              </a:ext>
            </a:extLst>
          </p:cNvPr>
          <p:cNvSpPr>
            <a:spLocks noGrp="1"/>
          </p:cNvSpPr>
          <p:nvPr>
            <p:ph idx="1"/>
          </p:nvPr>
        </p:nvSpPr>
        <p:spPr/>
        <p:txBody>
          <a:bodyPr/>
          <a:lstStyle/>
          <a:p>
            <a:r>
              <a:rPr lang="en-US" altLang="en-US" b="1"/>
              <a:t>Salah satu implementasi polimorfisme</a:t>
            </a:r>
          </a:p>
          <a:p>
            <a:r>
              <a:rPr lang="en-US" altLang="en-US" b="1"/>
              <a:t>Jika di dalam suatu sub class kita mendefinisikan sebuah method yang sama dengan yang dimiliki oleh super class, maka method yang dibuat dalam sub class tersebut dikatakan meng-override super classnya. Sehingga jika kita mencoba untuk memanggil method tersebut dari instance sub class yang dibuat, maka method milik sub class-lah yang dipanggil, bukan method milik super class.</a:t>
            </a:r>
          </a:p>
          <a:p>
            <a:endParaRPr lang="en-US"/>
          </a:p>
        </p:txBody>
      </p:sp>
    </p:spTree>
    <p:extLst>
      <p:ext uri="{BB962C8B-B14F-4D97-AF65-F5344CB8AC3E}">
        <p14:creationId xmlns:p14="http://schemas.microsoft.com/office/powerpoint/2010/main" val="26906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F7900-3F97-44B8-9F3D-E58E963D8313}"/>
              </a:ext>
            </a:extLst>
          </p:cNvPr>
          <p:cNvSpPr>
            <a:spLocks noGrp="1"/>
          </p:cNvSpPr>
          <p:nvPr>
            <p:ph type="title"/>
          </p:nvPr>
        </p:nvSpPr>
        <p:spPr/>
        <p:txBody>
          <a:bodyPr/>
          <a:lstStyle/>
          <a:p>
            <a:r>
              <a:rPr lang="en-US"/>
              <a:t>Kelas</a:t>
            </a:r>
          </a:p>
        </p:txBody>
      </p:sp>
      <p:sp>
        <p:nvSpPr>
          <p:cNvPr id="5" name="Rectangle 4">
            <a:extLst>
              <a:ext uri="{FF2B5EF4-FFF2-40B4-BE49-F238E27FC236}">
                <a16:creationId xmlns:a16="http://schemas.microsoft.com/office/drawing/2014/main" id="{2BD6ECA4-5AA6-477E-9013-8DA18D1C69F0}"/>
              </a:ext>
            </a:extLst>
          </p:cNvPr>
          <p:cNvSpPr/>
          <p:nvPr/>
        </p:nvSpPr>
        <p:spPr>
          <a:xfrm>
            <a:off x="677334" y="2336800"/>
            <a:ext cx="8283402" cy="3709158"/>
          </a:xfrm>
          <a:prstGeom prst="rect">
            <a:avLst/>
          </a:prstGeom>
          <a:ln w="28575"/>
        </p:spPr>
        <p:style>
          <a:lnRef idx="2">
            <a:schemeClr val="accent2"/>
          </a:lnRef>
          <a:fillRef idx="1">
            <a:schemeClr val="lt1"/>
          </a:fillRef>
          <a:effectRef idx="0">
            <a:schemeClr val="accent2"/>
          </a:effectRef>
          <a:fontRef idx="minor">
            <a:schemeClr val="dk1"/>
          </a:fontRef>
        </p:style>
        <p:txBody>
          <a:bodyPr anchor="t"/>
          <a:lstStyle/>
          <a:p>
            <a:pPr marL="285750" indent="-285750" fontAlgn="auto">
              <a:spcBef>
                <a:spcPts val="0"/>
              </a:spcBef>
              <a:spcAft>
                <a:spcPts val="0"/>
              </a:spcAft>
              <a:buFont typeface="Arial" panose="020B0604020202020204" pitchFamily="34" charset="0"/>
              <a:buChar char="•"/>
              <a:defRPr/>
            </a:pPr>
            <a:r>
              <a:rPr lang="en-US" b="1">
                <a:solidFill>
                  <a:schemeClr val="tx1"/>
                </a:solidFill>
              </a:rPr>
              <a:t>Penulisan Kelas :</a:t>
            </a:r>
          </a:p>
          <a:p>
            <a:pPr fontAlgn="auto">
              <a:spcBef>
                <a:spcPts val="0"/>
              </a:spcBef>
              <a:spcAft>
                <a:spcPts val="0"/>
              </a:spcAft>
              <a:defRPr/>
            </a:pPr>
            <a:endParaRPr lang="en-US" b="1">
              <a:solidFill>
                <a:schemeClr val="tx1"/>
              </a:solidFill>
            </a:endParaRPr>
          </a:p>
          <a:p>
            <a:pPr fontAlgn="auto">
              <a:spcBef>
                <a:spcPts val="0"/>
              </a:spcBef>
              <a:spcAft>
                <a:spcPts val="0"/>
              </a:spcAft>
              <a:defRPr/>
            </a:pPr>
            <a:r>
              <a:rPr lang="en-US" b="1">
                <a:solidFill>
                  <a:schemeClr val="tx1"/>
                </a:solidFill>
              </a:rPr>
              <a:t>class </a:t>
            </a:r>
            <a:r>
              <a:rPr lang="en-US" b="1" dirty="0" err="1">
                <a:solidFill>
                  <a:schemeClr val="tx1"/>
                </a:solidFill>
              </a:rPr>
              <a:t>NamaClass</a:t>
            </a:r>
            <a:r>
              <a:rPr lang="en-US" b="1" dirty="0">
                <a:solidFill>
                  <a:schemeClr val="tx1"/>
                </a:solidFill>
              </a:rPr>
              <a:t> {</a:t>
            </a:r>
          </a:p>
          <a:p>
            <a:pPr fontAlgn="auto">
              <a:spcBef>
                <a:spcPts val="0"/>
              </a:spcBef>
              <a:spcAft>
                <a:spcPts val="0"/>
              </a:spcAft>
              <a:defRPr/>
            </a:pPr>
            <a:r>
              <a:rPr lang="en-US" b="1" dirty="0">
                <a:solidFill>
                  <a:schemeClr val="tx1"/>
                </a:solidFill>
              </a:rPr>
              <a:t>	</a:t>
            </a:r>
            <a:r>
              <a:rPr lang="en-US" b="1" dirty="0" err="1">
                <a:solidFill>
                  <a:schemeClr val="tx1"/>
                </a:solidFill>
              </a:rPr>
              <a:t>tipe_data</a:t>
            </a:r>
            <a:r>
              <a:rPr lang="en-US" b="1" dirty="0">
                <a:solidFill>
                  <a:schemeClr val="tx1"/>
                </a:solidFill>
              </a:rPr>
              <a:t> namaVariabel1;</a:t>
            </a:r>
          </a:p>
          <a:p>
            <a:pPr fontAlgn="auto">
              <a:spcBef>
                <a:spcPts val="0"/>
              </a:spcBef>
              <a:spcAft>
                <a:spcPts val="0"/>
              </a:spcAft>
              <a:defRPr/>
            </a:pPr>
            <a:r>
              <a:rPr lang="en-US" b="1">
                <a:solidFill>
                  <a:schemeClr val="tx1"/>
                </a:solidFill>
              </a:rPr>
              <a:t>	tipe</a:t>
            </a:r>
            <a:r>
              <a:rPr lang="en-US" b="1" dirty="0" err="1">
                <a:solidFill>
                  <a:schemeClr val="tx1"/>
                </a:solidFill>
              </a:rPr>
              <a:t>_data</a:t>
            </a:r>
            <a:r>
              <a:rPr lang="en-US" b="1" dirty="0">
                <a:solidFill>
                  <a:schemeClr val="tx1"/>
                </a:solidFill>
              </a:rPr>
              <a:t> </a:t>
            </a:r>
            <a:r>
              <a:rPr lang="en-US" b="1" dirty="0" err="1">
                <a:solidFill>
                  <a:schemeClr val="tx1"/>
                </a:solidFill>
              </a:rPr>
              <a:t>namaVariabelN</a:t>
            </a:r>
            <a:r>
              <a:rPr lang="en-US" b="1" dirty="0">
                <a:solidFill>
                  <a:schemeClr val="tx1"/>
                </a:solidFill>
              </a:rPr>
              <a:t>;</a:t>
            </a:r>
          </a:p>
          <a:p>
            <a:pPr fontAlgn="auto">
              <a:spcBef>
                <a:spcPts val="0"/>
              </a:spcBef>
              <a:spcAft>
                <a:spcPts val="0"/>
              </a:spcAft>
              <a:defRPr/>
            </a:pPr>
            <a:r>
              <a:rPr lang="en-US" b="1" dirty="0">
                <a:solidFill>
                  <a:schemeClr val="tx1"/>
                </a:solidFill>
              </a:rPr>
              <a:t>	</a:t>
            </a:r>
          </a:p>
          <a:p>
            <a:pPr fontAlgn="auto">
              <a:spcBef>
                <a:spcPts val="0"/>
              </a:spcBef>
              <a:spcAft>
                <a:spcPts val="0"/>
              </a:spcAft>
              <a:defRPr/>
            </a:pPr>
            <a:r>
              <a:rPr lang="en-US" b="1" dirty="0">
                <a:solidFill>
                  <a:schemeClr val="tx1"/>
                </a:solidFill>
              </a:rPr>
              <a:t>	</a:t>
            </a:r>
            <a:r>
              <a:rPr lang="en-US" b="1" dirty="0" err="1">
                <a:solidFill>
                  <a:schemeClr val="tx1"/>
                </a:solidFill>
              </a:rPr>
              <a:t>tipe_data</a:t>
            </a:r>
            <a:r>
              <a:rPr lang="en-US" b="1" dirty="0">
                <a:solidFill>
                  <a:schemeClr val="tx1"/>
                </a:solidFill>
              </a:rPr>
              <a:t> namaMethod1(parameter) {</a:t>
            </a:r>
          </a:p>
          <a:p>
            <a:pPr fontAlgn="auto">
              <a:spcBef>
                <a:spcPts val="0"/>
              </a:spcBef>
              <a:spcAft>
                <a:spcPts val="0"/>
              </a:spcAft>
              <a:defRPr/>
            </a:pPr>
            <a:r>
              <a:rPr lang="en-US" b="1" dirty="0">
                <a:solidFill>
                  <a:schemeClr val="tx1"/>
                </a:solidFill>
              </a:rPr>
              <a:t>		// </a:t>
            </a:r>
            <a:r>
              <a:rPr lang="en-US" b="1" dirty="0" err="1">
                <a:solidFill>
                  <a:schemeClr val="tx1"/>
                </a:solidFill>
              </a:rPr>
              <a:t>implementasi</a:t>
            </a:r>
            <a:r>
              <a:rPr lang="en-US" b="1" dirty="0">
                <a:solidFill>
                  <a:schemeClr val="tx1"/>
                </a:solidFill>
              </a:rPr>
              <a:t> Method1</a:t>
            </a:r>
          </a:p>
          <a:p>
            <a:pPr fontAlgn="auto">
              <a:spcBef>
                <a:spcPts val="0"/>
              </a:spcBef>
              <a:spcAft>
                <a:spcPts val="0"/>
              </a:spcAft>
              <a:defRPr/>
            </a:pPr>
            <a:r>
              <a:rPr lang="en-US" b="1">
                <a:solidFill>
                  <a:schemeClr val="tx1"/>
                </a:solidFill>
              </a:rPr>
              <a:t>	} </a:t>
            </a:r>
          </a:p>
          <a:p>
            <a:pPr fontAlgn="auto">
              <a:spcBef>
                <a:spcPts val="0"/>
              </a:spcBef>
              <a:spcAft>
                <a:spcPts val="0"/>
              </a:spcAft>
              <a:defRPr/>
            </a:pPr>
            <a:r>
              <a:rPr lang="en-US" b="1" dirty="0">
                <a:solidFill>
                  <a:schemeClr val="tx1"/>
                </a:solidFill>
              </a:rPr>
              <a:t>	</a:t>
            </a:r>
            <a:r>
              <a:rPr lang="en-US" b="1" dirty="0" err="1">
                <a:solidFill>
                  <a:schemeClr val="tx1"/>
                </a:solidFill>
              </a:rPr>
              <a:t>tipe_data</a:t>
            </a:r>
            <a:r>
              <a:rPr lang="en-US" b="1" dirty="0">
                <a:solidFill>
                  <a:schemeClr val="tx1"/>
                </a:solidFill>
              </a:rPr>
              <a:t> </a:t>
            </a:r>
            <a:r>
              <a:rPr lang="en-US" b="1" dirty="0" err="1">
                <a:solidFill>
                  <a:schemeClr val="tx1"/>
                </a:solidFill>
              </a:rPr>
              <a:t>namaMethodN</a:t>
            </a:r>
            <a:r>
              <a:rPr lang="en-US" b="1" dirty="0">
                <a:solidFill>
                  <a:schemeClr val="tx1"/>
                </a:solidFill>
              </a:rPr>
              <a:t>(parameter) {</a:t>
            </a:r>
          </a:p>
          <a:p>
            <a:pPr fontAlgn="auto">
              <a:spcBef>
                <a:spcPts val="0"/>
              </a:spcBef>
              <a:spcAft>
                <a:spcPts val="0"/>
              </a:spcAft>
              <a:defRPr/>
            </a:pPr>
            <a:r>
              <a:rPr lang="en-US" b="1" dirty="0">
                <a:solidFill>
                  <a:schemeClr val="tx1"/>
                </a:solidFill>
              </a:rPr>
              <a:t>		// </a:t>
            </a:r>
            <a:r>
              <a:rPr lang="en-US" b="1" dirty="0" err="1">
                <a:solidFill>
                  <a:schemeClr val="tx1"/>
                </a:solidFill>
              </a:rPr>
              <a:t>implementasi</a:t>
            </a:r>
            <a:r>
              <a:rPr lang="en-US" b="1" dirty="0">
                <a:solidFill>
                  <a:schemeClr val="tx1"/>
                </a:solidFill>
              </a:rPr>
              <a:t> </a:t>
            </a:r>
            <a:r>
              <a:rPr lang="en-US" b="1" dirty="0" err="1">
                <a:solidFill>
                  <a:schemeClr val="tx1"/>
                </a:solidFill>
              </a:rPr>
              <a:t>MethodN</a:t>
            </a:r>
            <a:endParaRPr lang="en-US" b="1" dirty="0">
              <a:solidFill>
                <a:schemeClr val="tx1"/>
              </a:solidFill>
            </a:endParaRPr>
          </a:p>
          <a:p>
            <a:pPr fontAlgn="auto">
              <a:spcBef>
                <a:spcPts val="0"/>
              </a:spcBef>
              <a:spcAft>
                <a:spcPts val="0"/>
              </a:spcAft>
              <a:defRPr/>
            </a:pPr>
            <a:r>
              <a:rPr lang="en-US" b="1" dirty="0">
                <a:solidFill>
                  <a:schemeClr val="tx1"/>
                </a:solidFill>
              </a:rPr>
              <a:t>	}</a:t>
            </a:r>
          </a:p>
          <a:p>
            <a:pPr fontAlgn="auto">
              <a:spcBef>
                <a:spcPts val="0"/>
              </a:spcBef>
              <a:spcAft>
                <a:spcPts val="0"/>
              </a:spcAft>
              <a:defRPr/>
            </a:pPr>
            <a:r>
              <a:rPr lang="en-US" b="1" dirty="0">
                <a:solidFill>
                  <a:schemeClr val="tx1"/>
                </a:solidFill>
              </a:rPr>
              <a:t>}</a:t>
            </a:r>
          </a:p>
        </p:txBody>
      </p:sp>
    </p:spTree>
    <p:extLst>
      <p:ext uri="{BB962C8B-B14F-4D97-AF65-F5344CB8AC3E}">
        <p14:creationId xmlns:p14="http://schemas.microsoft.com/office/powerpoint/2010/main" val="34393774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47F75-CF19-4EC1-B02D-57D51C38F457}"/>
              </a:ext>
            </a:extLst>
          </p:cNvPr>
          <p:cNvSpPr>
            <a:spLocks noGrp="1"/>
          </p:cNvSpPr>
          <p:nvPr>
            <p:ph type="title"/>
          </p:nvPr>
        </p:nvSpPr>
        <p:spPr/>
        <p:txBody>
          <a:bodyPr/>
          <a:lstStyle/>
          <a:p>
            <a:r>
              <a:rPr lang="en-US"/>
              <a:t>Contoh</a:t>
            </a:r>
          </a:p>
        </p:txBody>
      </p:sp>
      <p:pic>
        <p:nvPicPr>
          <p:cNvPr id="9" name="Content Placeholder 8">
            <a:extLst>
              <a:ext uri="{FF2B5EF4-FFF2-40B4-BE49-F238E27FC236}">
                <a16:creationId xmlns:a16="http://schemas.microsoft.com/office/drawing/2014/main" id="{03E5473B-F2B7-432E-9329-D9A6D26A57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1580" y="1449775"/>
            <a:ext cx="4448175" cy="866775"/>
          </a:xfrm>
          <a:ln>
            <a:solidFill>
              <a:schemeClr val="tx1"/>
            </a:solidFill>
          </a:ln>
        </p:spPr>
      </p:pic>
      <p:pic>
        <p:nvPicPr>
          <p:cNvPr id="11" name="Picture 10">
            <a:extLst>
              <a:ext uri="{FF2B5EF4-FFF2-40B4-BE49-F238E27FC236}">
                <a16:creationId xmlns:a16="http://schemas.microsoft.com/office/drawing/2014/main" id="{517AC1B0-7769-4579-9103-E4E66797D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1580" y="2552700"/>
            <a:ext cx="5219700" cy="1752600"/>
          </a:xfrm>
          <a:prstGeom prst="rect">
            <a:avLst/>
          </a:prstGeom>
          <a:ln>
            <a:solidFill>
              <a:schemeClr val="accent2"/>
            </a:solidFill>
          </a:ln>
        </p:spPr>
      </p:pic>
      <p:pic>
        <p:nvPicPr>
          <p:cNvPr id="13" name="Picture 12">
            <a:extLst>
              <a:ext uri="{FF2B5EF4-FFF2-40B4-BE49-F238E27FC236}">
                <a16:creationId xmlns:a16="http://schemas.microsoft.com/office/drawing/2014/main" id="{D6348928-B2CB-46F8-9201-708ED9F2E9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1580" y="4460487"/>
            <a:ext cx="6962775" cy="1895475"/>
          </a:xfrm>
          <a:prstGeom prst="rect">
            <a:avLst/>
          </a:prstGeom>
          <a:ln>
            <a:solidFill>
              <a:srgbClr val="002060"/>
            </a:solidFill>
          </a:ln>
        </p:spPr>
      </p:pic>
    </p:spTree>
    <p:extLst>
      <p:ext uri="{BB962C8B-B14F-4D97-AF65-F5344CB8AC3E}">
        <p14:creationId xmlns:p14="http://schemas.microsoft.com/office/powerpoint/2010/main" val="29463842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B6A0-6CB6-4271-AF18-99BF4B39440C}"/>
              </a:ext>
            </a:extLst>
          </p:cNvPr>
          <p:cNvSpPr>
            <a:spLocks noGrp="1"/>
          </p:cNvSpPr>
          <p:nvPr>
            <p:ph type="title"/>
          </p:nvPr>
        </p:nvSpPr>
        <p:spPr/>
        <p:txBody>
          <a:bodyPr/>
          <a:lstStyle/>
          <a:p>
            <a:r>
              <a:rPr lang="en-US"/>
              <a:t>Takehome</a:t>
            </a:r>
          </a:p>
        </p:txBody>
      </p:sp>
      <p:sp>
        <p:nvSpPr>
          <p:cNvPr id="3" name="Content Placeholder 2">
            <a:extLst>
              <a:ext uri="{FF2B5EF4-FFF2-40B4-BE49-F238E27FC236}">
                <a16:creationId xmlns:a16="http://schemas.microsoft.com/office/drawing/2014/main" id="{5BF06E2D-705C-47B8-A5C6-618FD2CCC30A}"/>
              </a:ext>
            </a:extLst>
          </p:cNvPr>
          <p:cNvSpPr>
            <a:spLocks noGrp="1"/>
          </p:cNvSpPr>
          <p:nvPr>
            <p:ph idx="1"/>
          </p:nvPr>
        </p:nvSpPr>
        <p:spPr/>
        <p:txBody>
          <a:bodyPr/>
          <a:lstStyle/>
          <a:p>
            <a:r>
              <a:rPr lang="en-US" altLang="en-US"/>
              <a:t>Buatlah sebuah program sederhana yang mengimplementasikan OOP (kelas,object,getter setter,konstruktor,pewarisan, metode overloading, overidding)</a:t>
            </a:r>
          </a:p>
          <a:p>
            <a:r>
              <a:rPr lang="en-US" altLang="en-US"/>
              <a:t>Kasus terserah</a:t>
            </a:r>
          </a:p>
          <a:p>
            <a:r>
              <a:rPr lang="en-US" altLang="en-US"/>
              <a:t>Menggunakan inputan user</a:t>
            </a:r>
          </a:p>
          <a:p>
            <a:endParaRPr lang="en-US" altLang="en-US"/>
          </a:p>
          <a:p>
            <a:endParaRPr lang="en-US"/>
          </a:p>
        </p:txBody>
      </p:sp>
    </p:spTree>
    <p:extLst>
      <p:ext uri="{BB962C8B-B14F-4D97-AF65-F5344CB8AC3E}">
        <p14:creationId xmlns:p14="http://schemas.microsoft.com/office/powerpoint/2010/main" val="2067016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A759D-5929-4B96-8599-D51C1CEC94C7}"/>
              </a:ext>
            </a:extLst>
          </p:cNvPr>
          <p:cNvSpPr>
            <a:spLocks noGrp="1"/>
          </p:cNvSpPr>
          <p:nvPr>
            <p:ph type="title"/>
          </p:nvPr>
        </p:nvSpPr>
        <p:spPr/>
        <p:txBody>
          <a:bodyPr/>
          <a:lstStyle/>
          <a:p>
            <a:r>
              <a:rPr lang="en-US"/>
              <a:t>Object</a:t>
            </a:r>
          </a:p>
        </p:txBody>
      </p:sp>
      <p:sp>
        <p:nvSpPr>
          <p:cNvPr id="3" name="Content Placeholder 2">
            <a:extLst>
              <a:ext uri="{FF2B5EF4-FFF2-40B4-BE49-F238E27FC236}">
                <a16:creationId xmlns:a16="http://schemas.microsoft.com/office/drawing/2014/main" id="{E5A0A658-78B1-45F9-BE3E-B7A11D94574E}"/>
              </a:ext>
            </a:extLst>
          </p:cNvPr>
          <p:cNvSpPr>
            <a:spLocks noGrp="1"/>
          </p:cNvSpPr>
          <p:nvPr>
            <p:ph idx="1"/>
          </p:nvPr>
        </p:nvSpPr>
        <p:spPr/>
        <p:txBody>
          <a:bodyPr/>
          <a:lstStyle/>
          <a:p>
            <a:r>
              <a:rPr lang="en-US"/>
              <a:t>Object adalah produk/realisasi dari sebuah class.</a:t>
            </a:r>
          </a:p>
          <a:p>
            <a:r>
              <a:rPr lang="en-US"/>
              <a:t>Maka dari itu object juga memuat karakteristik dari Kelas.</a:t>
            </a:r>
          </a:p>
          <a:p>
            <a:r>
              <a:rPr lang="en-US"/>
              <a:t>Jika kelas di ibaratkan sebagai alat komputer maka komputer, mouse, ram adalah objek nya sehingga dapat dikatakan, </a:t>
            </a:r>
          </a:p>
          <a:p>
            <a:r>
              <a:rPr lang="en-US"/>
              <a:t>Kelas  = Alat Komputer</a:t>
            </a:r>
          </a:p>
          <a:p>
            <a:r>
              <a:rPr lang="en-US"/>
              <a:t>Objek = Komputer, mouse, ram, dll.</a:t>
            </a:r>
          </a:p>
          <a:p>
            <a:endParaRPr lang="en-US"/>
          </a:p>
        </p:txBody>
      </p:sp>
      <p:pic>
        <p:nvPicPr>
          <p:cNvPr id="5" name="Picture 4">
            <a:extLst>
              <a:ext uri="{FF2B5EF4-FFF2-40B4-BE49-F238E27FC236}">
                <a16:creationId xmlns:a16="http://schemas.microsoft.com/office/drawing/2014/main" id="{9C8C47E7-AD67-4AC9-902A-6E1D3DA96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793" y="4658555"/>
            <a:ext cx="8731749" cy="538091"/>
          </a:xfrm>
          <a:prstGeom prst="rect">
            <a:avLst/>
          </a:prstGeom>
          <a:ln>
            <a:solidFill>
              <a:schemeClr val="tx1"/>
            </a:solidFill>
          </a:ln>
        </p:spPr>
      </p:pic>
    </p:spTree>
    <p:extLst>
      <p:ext uri="{BB962C8B-B14F-4D97-AF65-F5344CB8AC3E}">
        <p14:creationId xmlns:p14="http://schemas.microsoft.com/office/powerpoint/2010/main" val="818150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7B7A8-EA28-46D2-A7B6-AFE1C0E65312}"/>
              </a:ext>
            </a:extLst>
          </p:cNvPr>
          <p:cNvSpPr>
            <a:spLocks noGrp="1"/>
          </p:cNvSpPr>
          <p:nvPr>
            <p:ph type="title"/>
          </p:nvPr>
        </p:nvSpPr>
        <p:spPr/>
        <p:txBody>
          <a:bodyPr/>
          <a:lstStyle/>
          <a:p>
            <a:r>
              <a:rPr lang="en-US"/>
              <a:t>Method</a:t>
            </a:r>
          </a:p>
        </p:txBody>
      </p:sp>
      <p:sp>
        <p:nvSpPr>
          <p:cNvPr id="3" name="Content Placeholder 2">
            <a:extLst>
              <a:ext uri="{FF2B5EF4-FFF2-40B4-BE49-F238E27FC236}">
                <a16:creationId xmlns:a16="http://schemas.microsoft.com/office/drawing/2014/main" id="{C694DC38-355D-457E-959A-1F201BC4A39D}"/>
              </a:ext>
            </a:extLst>
          </p:cNvPr>
          <p:cNvSpPr>
            <a:spLocks noGrp="1"/>
          </p:cNvSpPr>
          <p:nvPr>
            <p:ph idx="1"/>
          </p:nvPr>
        </p:nvSpPr>
        <p:spPr>
          <a:xfrm>
            <a:off x="677334" y="1646172"/>
            <a:ext cx="8596668" cy="3565656"/>
          </a:xfrm>
        </p:spPr>
        <p:txBody>
          <a:bodyPr/>
          <a:lstStyle/>
          <a:p>
            <a:r>
              <a:rPr lang="en-US"/>
              <a:t>Merupakan Procedure/Function pada Bahasa pemrograman lain.</a:t>
            </a:r>
          </a:p>
          <a:p>
            <a:r>
              <a:rPr lang="en-US" altLang="en-US"/>
              <a:t>Dalam pemograman berorientasi object method adalah suatu operasi atau kegiatan yang dapat dilakukan suatu object.</a:t>
            </a:r>
          </a:p>
          <a:p>
            <a:r>
              <a:rPr lang="en-US" altLang="en-US"/>
              <a:t>Misalnya Manusia memiliki kegiatan seperti makan, tidur, minum dan lain – lain. Kegiatan – kegiatan inilah yang disebut method.</a:t>
            </a:r>
          </a:p>
        </p:txBody>
      </p:sp>
    </p:spTree>
    <p:extLst>
      <p:ext uri="{BB962C8B-B14F-4D97-AF65-F5344CB8AC3E}">
        <p14:creationId xmlns:p14="http://schemas.microsoft.com/office/powerpoint/2010/main" val="391187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2289A-1134-4BA9-A8E2-54938F874FB6}"/>
              </a:ext>
            </a:extLst>
          </p:cNvPr>
          <p:cNvSpPr>
            <a:spLocks noGrp="1"/>
          </p:cNvSpPr>
          <p:nvPr>
            <p:ph type="title"/>
          </p:nvPr>
        </p:nvSpPr>
        <p:spPr/>
        <p:txBody>
          <a:bodyPr/>
          <a:lstStyle/>
          <a:p>
            <a:r>
              <a:rPr lang="en-US"/>
              <a:t>Penulisan Method</a:t>
            </a:r>
          </a:p>
        </p:txBody>
      </p:sp>
      <p:sp>
        <p:nvSpPr>
          <p:cNvPr id="3" name="Content Placeholder 2">
            <a:extLst>
              <a:ext uri="{FF2B5EF4-FFF2-40B4-BE49-F238E27FC236}">
                <a16:creationId xmlns:a16="http://schemas.microsoft.com/office/drawing/2014/main" id="{54CB3DF7-3813-41B7-AFD9-10AB8CADB675}"/>
              </a:ext>
            </a:extLst>
          </p:cNvPr>
          <p:cNvSpPr>
            <a:spLocks noGrp="1"/>
          </p:cNvSpPr>
          <p:nvPr>
            <p:ph idx="1"/>
          </p:nvPr>
        </p:nvSpPr>
        <p:spPr/>
        <p:txBody>
          <a:bodyPr/>
          <a:lstStyle/>
          <a:p>
            <a:pPr marL="0" indent="0">
              <a:buNone/>
            </a:pPr>
            <a:r>
              <a:rPr lang="en-US"/>
              <a:t>modifier returnType nameOfMethod (Parameter List) {</a:t>
            </a:r>
          </a:p>
          <a:p>
            <a:pPr marL="0" indent="0">
              <a:buNone/>
            </a:pPr>
            <a:r>
              <a:rPr lang="en-US"/>
              <a:t>	//method body</a:t>
            </a:r>
          </a:p>
          <a:p>
            <a:pPr marL="0" indent="0">
              <a:buNone/>
            </a:pPr>
            <a:r>
              <a:rPr lang="en-US"/>
              <a:t>}</a:t>
            </a:r>
          </a:p>
          <a:p>
            <a:endParaRPr lang="en-US"/>
          </a:p>
          <a:p>
            <a:endParaRPr lang="en-US"/>
          </a:p>
        </p:txBody>
      </p:sp>
      <p:pic>
        <p:nvPicPr>
          <p:cNvPr id="8" name="Picture 7">
            <a:extLst>
              <a:ext uri="{FF2B5EF4-FFF2-40B4-BE49-F238E27FC236}">
                <a16:creationId xmlns:a16="http://schemas.microsoft.com/office/drawing/2014/main" id="{24DA20AB-51A4-4815-A42D-B629B63C5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909906"/>
            <a:ext cx="5715880" cy="1235300"/>
          </a:xfrm>
          <a:prstGeom prst="rect">
            <a:avLst/>
          </a:prstGeom>
          <a:ln>
            <a:solidFill>
              <a:schemeClr val="tx1"/>
            </a:solidFill>
          </a:ln>
        </p:spPr>
      </p:pic>
    </p:spTree>
    <p:extLst>
      <p:ext uri="{BB962C8B-B14F-4D97-AF65-F5344CB8AC3E}">
        <p14:creationId xmlns:p14="http://schemas.microsoft.com/office/powerpoint/2010/main" val="65905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06CBD-62CB-4046-9D7B-721475FEDA7E}"/>
              </a:ext>
            </a:extLst>
          </p:cNvPr>
          <p:cNvSpPr>
            <a:spLocks noGrp="1"/>
          </p:cNvSpPr>
          <p:nvPr>
            <p:ph type="title"/>
          </p:nvPr>
        </p:nvSpPr>
        <p:spPr/>
        <p:txBody>
          <a:bodyPr/>
          <a:lstStyle/>
          <a:p>
            <a:r>
              <a:rPr lang="en-US"/>
              <a:t>Contoh Class, Object, Method</a:t>
            </a:r>
          </a:p>
        </p:txBody>
      </p:sp>
      <p:sp>
        <p:nvSpPr>
          <p:cNvPr id="4" name="Content Placeholder 3">
            <a:extLst>
              <a:ext uri="{FF2B5EF4-FFF2-40B4-BE49-F238E27FC236}">
                <a16:creationId xmlns:a16="http://schemas.microsoft.com/office/drawing/2014/main" id="{5A410FB0-2E18-4075-9DA1-F734DB1F0E9C}"/>
              </a:ext>
            </a:extLst>
          </p:cNvPr>
          <p:cNvSpPr>
            <a:spLocks noGrp="1"/>
          </p:cNvSpPr>
          <p:nvPr>
            <p:ph idx="1"/>
          </p:nvPr>
        </p:nvSpPr>
        <p:spPr>
          <a:xfrm>
            <a:off x="677334" y="1378425"/>
            <a:ext cx="8596668" cy="4662938"/>
          </a:xfrm>
        </p:spPr>
        <p:txBody>
          <a:bodyPr>
            <a:normAutofit fontScale="92500" lnSpcReduction="10000"/>
          </a:bodyPr>
          <a:lstStyle/>
          <a:p>
            <a:pPr marL="0" indent="0">
              <a:buNone/>
            </a:pPr>
            <a:r>
              <a:rPr lang="en-US"/>
              <a:t>public class AlatKomputer {</a:t>
            </a:r>
          </a:p>
          <a:p>
            <a:pPr marL="0" indent="0">
              <a:buNone/>
            </a:pPr>
            <a:r>
              <a:rPr lang="en-US"/>
              <a:t>    String brand;</a:t>
            </a:r>
          </a:p>
          <a:p>
            <a:pPr marL="0" indent="0">
              <a:buNone/>
            </a:pPr>
            <a:r>
              <a:rPr lang="en-US"/>
              <a:t>    int harga;</a:t>
            </a:r>
          </a:p>
          <a:p>
            <a:pPr marL="0" indent="0">
              <a:buNone/>
            </a:pPr>
            <a:r>
              <a:rPr lang="en-US"/>
              <a:t>    public void maingame(){</a:t>
            </a:r>
          </a:p>
          <a:p>
            <a:pPr marL="0" indent="0">
              <a:buNone/>
            </a:pPr>
            <a:r>
              <a:rPr lang="en-US"/>
              <a:t>        System.out.println("method main game");</a:t>
            </a:r>
          </a:p>
          <a:p>
            <a:pPr marL="0" indent="0">
              <a:buNone/>
            </a:pPr>
            <a:r>
              <a:rPr lang="en-US"/>
              <a:t>    }</a:t>
            </a:r>
          </a:p>
          <a:p>
            <a:pPr marL="0" indent="0">
              <a:buNone/>
            </a:pPr>
            <a:r>
              <a:rPr lang="en-US"/>
              <a:t>    public void mainmusik(){</a:t>
            </a:r>
          </a:p>
          <a:p>
            <a:pPr marL="0" indent="0">
              <a:buNone/>
            </a:pPr>
            <a:r>
              <a:rPr lang="en-US"/>
              <a:t>        System.out.println("method main musik");</a:t>
            </a:r>
          </a:p>
          <a:p>
            <a:pPr marL="0" indent="0">
              <a:buNone/>
            </a:pPr>
            <a:r>
              <a:rPr lang="en-US"/>
              <a:t>    }</a:t>
            </a:r>
          </a:p>
          <a:p>
            <a:pPr marL="0" indent="0">
              <a:buNone/>
            </a:pPr>
            <a:r>
              <a:rPr lang="en-US"/>
              <a:t>        public void cetak(){</a:t>
            </a:r>
          </a:p>
          <a:p>
            <a:pPr marL="0" indent="0">
              <a:buNone/>
            </a:pPr>
            <a:r>
              <a:rPr lang="en-US"/>
              <a:t>        System.out.println("Brand "+this.brand+" dengan harga "+this.harga);</a:t>
            </a:r>
          </a:p>
          <a:p>
            <a:pPr marL="0" indent="0">
              <a:buNone/>
            </a:pPr>
            <a:r>
              <a:rPr lang="en-US"/>
              <a:t>    }</a:t>
            </a:r>
          </a:p>
          <a:p>
            <a:pPr marL="0" indent="0">
              <a:buNone/>
            </a:pPr>
            <a:r>
              <a:rPr lang="en-US"/>
              <a:t>}</a:t>
            </a:r>
          </a:p>
          <a:p>
            <a:endParaRPr lang="en-US"/>
          </a:p>
        </p:txBody>
      </p:sp>
    </p:spTree>
    <p:extLst>
      <p:ext uri="{BB962C8B-B14F-4D97-AF65-F5344CB8AC3E}">
        <p14:creationId xmlns:p14="http://schemas.microsoft.com/office/powerpoint/2010/main" val="42032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3CC98FB-A9D7-4C9E-BA8B-ED0D6AA0ACC6}"/>
              </a:ext>
            </a:extLst>
          </p:cNvPr>
          <p:cNvSpPr>
            <a:spLocks noGrp="1"/>
          </p:cNvSpPr>
          <p:nvPr>
            <p:ph idx="1"/>
          </p:nvPr>
        </p:nvSpPr>
        <p:spPr>
          <a:xfrm>
            <a:off x="677334" y="1801505"/>
            <a:ext cx="8596668" cy="4239858"/>
          </a:xfrm>
        </p:spPr>
        <p:txBody>
          <a:bodyPr>
            <a:normAutofit fontScale="92500" lnSpcReduction="20000"/>
          </a:bodyPr>
          <a:lstStyle/>
          <a:p>
            <a:pPr marL="0" indent="0">
              <a:buNone/>
            </a:pPr>
            <a:r>
              <a:rPr lang="en-US"/>
              <a:t>public class OOP {</a:t>
            </a:r>
          </a:p>
          <a:p>
            <a:pPr marL="0" indent="0">
              <a:buNone/>
            </a:pPr>
            <a:r>
              <a:rPr lang="en-US"/>
              <a:t>    public static void main(String[] args) {   </a:t>
            </a:r>
          </a:p>
          <a:p>
            <a:pPr marL="0" indent="0">
              <a:buNone/>
            </a:pPr>
            <a:r>
              <a:rPr lang="en-US"/>
              <a:t>        AlatKomputer komputer = new AlatKomputer();</a:t>
            </a:r>
          </a:p>
          <a:p>
            <a:pPr marL="0" indent="0">
              <a:buNone/>
            </a:pPr>
            <a:r>
              <a:rPr lang="en-US"/>
              <a:t>        </a:t>
            </a:r>
          </a:p>
          <a:p>
            <a:pPr marL="0" indent="0">
              <a:buNone/>
            </a:pPr>
            <a:r>
              <a:rPr lang="en-US"/>
              <a:t>        komputer.brand = "Logitech";</a:t>
            </a:r>
          </a:p>
          <a:p>
            <a:pPr marL="0" indent="0">
              <a:buNone/>
            </a:pPr>
            <a:r>
              <a:rPr lang="en-US"/>
              <a:t>        komputer.harga = 20000;</a:t>
            </a:r>
          </a:p>
          <a:p>
            <a:pPr marL="0" indent="0">
              <a:buNone/>
            </a:pPr>
            <a:r>
              <a:rPr lang="en-US"/>
              <a:t>        </a:t>
            </a:r>
          </a:p>
          <a:p>
            <a:pPr marL="0" indent="0">
              <a:buNone/>
            </a:pPr>
            <a:r>
              <a:rPr lang="en-US"/>
              <a:t>        komputer.cetak();</a:t>
            </a:r>
          </a:p>
          <a:p>
            <a:pPr marL="0" indent="0">
              <a:buNone/>
            </a:pPr>
            <a:r>
              <a:rPr lang="en-US"/>
              <a:t>        komputer.maingame();</a:t>
            </a:r>
          </a:p>
          <a:p>
            <a:pPr marL="0" indent="0">
              <a:buNone/>
            </a:pPr>
            <a:r>
              <a:rPr lang="en-US"/>
              <a:t>        komputer.mainmusik();</a:t>
            </a:r>
          </a:p>
          <a:p>
            <a:pPr marL="0" indent="0">
              <a:buNone/>
            </a:pPr>
            <a:r>
              <a:rPr lang="en-US"/>
              <a:t>    }</a:t>
            </a:r>
          </a:p>
          <a:p>
            <a:pPr marL="0" indent="0">
              <a:buNone/>
            </a:pPr>
            <a:r>
              <a:rPr lang="en-US"/>
              <a:t>}</a:t>
            </a:r>
          </a:p>
        </p:txBody>
      </p:sp>
    </p:spTree>
    <p:extLst>
      <p:ext uri="{BB962C8B-B14F-4D97-AF65-F5344CB8AC3E}">
        <p14:creationId xmlns:p14="http://schemas.microsoft.com/office/powerpoint/2010/main" val="14955202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1380</TotalTime>
  <Words>2053</Words>
  <Application>Microsoft Office PowerPoint</Application>
  <PresentationFormat>Widescreen</PresentationFormat>
  <Paragraphs>452</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Times New Roman</vt:lpstr>
      <vt:lpstr>Trebuchet MS</vt:lpstr>
      <vt:lpstr>Wingdings</vt:lpstr>
      <vt:lpstr>Wingdings 3</vt:lpstr>
      <vt:lpstr>Facet</vt:lpstr>
      <vt:lpstr>Kelas - Object Pewarisan - Polimorfisme</vt:lpstr>
      <vt:lpstr>Kelas</vt:lpstr>
      <vt:lpstr>Kelas</vt:lpstr>
      <vt:lpstr>Kelas</vt:lpstr>
      <vt:lpstr>Object</vt:lpstr>
      <vt:lpstr>Method</vt:lpstr>
      <vt:lpstr>Penulisan Method</vt:lpstr>
      <vt:lpstr>Contoh Class, Object, Method</vt:lpstr>
      <vt:lpstr>PowerPoint Presentation</vt:lpstr>
      <vt:lpstr>Konstruktor</vt:lpstr>
      <vt:lpstr>Konstruktor</vt:lpstr>
      <vt:lpstr>PowerPoint Presentation</vt:lpstr>
      <vt:lpstr>Latihan.. Output ???</vt:lpstr>
      <vt:lpstr>Jawaban</vt:lpstr>
      <vt:lpstr>Access Modifier </vt:lpstr>
      <vt:lpstr>Getter dan Setter</vt:lpstr>
      <vt:lpstr>PowerPoint Presentation</vt:lpstr>
      <vt:lpstr>PowerPoint Presentation</vt:lpstr>
      <vt:lpstr>Latihan.. Output ???</vt:lpstr>
      <vt:lpstr>jawaban</vt:lpstr>
      <vt:lpstr>Latihan 2.. Output ??</vt:lpstr>
      <vt:lpstr>jawaban</vt:lpstr>
      <vt:lpstr>Pewarisan</vt:lpstr>
      <vt:lpstr>PowerPoint Presentation</vt:lpstr>
      <vt:lpstr>Contoh 1</vt:lpstr>
      <vt:lpstr>PowerPoint Presentation</vt:lpstr>
      <vt:lpstr>Contoh 2</vt:lpstr>
      <vt:lpstr>PowerPoint Presentation</vt:lpstr>
      <vt:lpstr>PowerPoint Presentation</vt:lpstr>
      <vt:lpstr>Quiz </vt:lpstr>
      <vt:lpstr>Jawaban</vt:lpstr>
      <vt:lpstr>PowerPoint Presentation</vt:lpstr>
      <vt:lpstr>PowerPoint Presentation</vt:lpstr>
      <vt:lpstr>Overloading</vt:lpstr>
      <vt:lpstr>Contoh</vt:lpstr>
      <vt:lpstr>PowerPoint Presentation</vt:lpstr>
      <vt:lpstr>Latihan.. Output ???</vt:lpstr>
      <vt:lpstr>Jawaban..</vt:lpstr>
      <vt:lpstr>Overriding</vt:lpstr>
      <vt:lpstr>Contoh</vt:lpstr>
      <vt:lpstr>Takehome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Pewarisan</dc:title>
  <dc:creator>Judit Satria Nugroho</dc:creator>
  <cp:lastModifiedBy>RayzeR Raynaldo</cp:lastModifiedBy>
  <cp:revision>53</cp:revision>
  <dcterms:created xsi:type="dcterms:W3CDTF">2018-01-18T13:08:25Z</dcterms:created>
  <dcterms:modified xsi:type="dcterms:W3CDTF">2018-02-04T15:02:51Z</dcterms:modified>
</cp:coreProperties>
</file>