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1497-3941-43EE-8CD2-EDB7BEDCCEC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FFA3-0E53-4379-8D16-CF644B34F81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1497-3941-43EE-8CD2-EDB7BEDCCEC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FFA3-0E53-4379-8D16-CF644B34F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1497-3941-43EE-8CD2-EDB7BEDCCEC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FFA3-0E53-4379-8D16-CF644B34F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1497-3941-43EE-8CD2-EDB7BEDCCEC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FFA3-0E53-4379-8D16-CF644B34F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1497-3941-43EE-8CD2-EDB7BEDCCEC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FFA3-0E53-4379-8D16-CF644B34F81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1497-3941-43EE-8CD2-EDB7BEDCCEC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FFA3-0E53-4379-8D16-CF644B34F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1497-3941-43EE-8CD2-EDB7BEDCCEC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FFA3-0E53-4379-8D16-CF644B34F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1497-3941-43EE-8CD2-EDB7BEDCCEC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FFA3-0E53-4379-8D16-CF644B34F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1497-3941-43EE-8CD2-EDB7BEDCCEC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FFA3-0E53-4379-8D16-CF644B34F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1497-3941-43EE-8CD2-EDB7BEDCCEC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FFA3-0E53-4379-8D16-CF644B34F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1497-3941-43EE-8CD2-EDB7BEDCCEC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4F9FFA3-0E53-4379-8D16-CF644B34F81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4D1497-3941-43EE-8CD2-EDB7BEDCCEC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F9FFA3-0E53-4379-8D16-CF644B34F81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Nugroho</a:t>
            </a:r>
            <a:r>
              <a:rPr lang="en-US" dirty="0" smtClean="0"/>
              <a:t>, ST, MMSI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Switch … Case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00" dirty="0" smtClean="0"/>
              <a:t>public class </a:t>
            </a:r>
            <a:r>
              <a:rPr lang="en-US" sz="900" dirty="0" err="1" smtClean="0"/>
              <a:t>Switch_Case</a:t>
            </a:r>
            <a:r>
              <a:rPr lang="en-US" sz="900" dirty="0" smtClean="0"/>
              <a:t> {</a:t>
            </a:r>
          </a:p>
          <a:p>
            <a:pPr>
              <a:buNone/>
            </a:pPr>
            <a:r>
              <a:rPr lang="en-US" sz="900" dirty="0" smtClean="0"/>
              <a:t>	public static void main(String[] </a:t>
            </a:r>
            <a:r>
              <a:rPr lang="en-US" sz="900" dirty="0" err="1" smtClean="0"/>
              <a:t>args</a:t>
            </a:r>
            <a:r>
              <a:rPr lang="en-US" sz="900" dirty="0" smtClean="0"/>
              <a:t>) {</a:t>
            </a:r>
          </a:p>
          <a:p>
            <a:pPr>
              <a:buNone/>
            </a:pPr>
            <a:r>
              <a:rPr lang="en-US" sz="900" dirty="0" smtClean="0"/>
              <a:t>	</a:t>
            </a:r>
            <a:r>
              <a:rPr lang="en-US" sz="900" dirty="0" err="1" smtClean="0"/>
              <a:t>System.out.println</a:t>
            </a:r>
            <a:r>
              <a:rPr lang="en-US" sz="900" dirty="0" smtClean="0"/>
              <a:t>("</a:t>
            </a:r>
            <a:r>
              <a:rPr lang="en-US" sz="900" dirty="0" err="1" smtClean="0"/>
              <a:t>Masukkan</a:t>
            </a:r>
            <a:r>
              <a:rPr lang="en-US" sz="900" dirty="0" smtClean="0"/>
              <a:t> </a:t>
            </a:r>
            <a:r>
              <a:rPr lang="en-US" sz="900" dirty="0" err="1" smtClean="0"/>
              <a:t>angka</a:t>
            </a:r>
            <a:r>
              <a:rPr lang="en-US" sz="900" dirty="0" smtClean="0"/>
              <a:t> </a:t>
            </a:r>
            <a:r>
              <a:rPr lang="en-US" sz="900" dirty="0" err="1" smtClean="0"/>
              <a:t>Anda</a:t>
            </a:r>
            <a:r>
              <a:rPr lang="en-US" sz="900" dirty="0" smtClean="0"/>
              <a:t> : ");</a:t>
            </a:r>
          </a:p>
          <a:p>
            <a:pPr>
              <a:buNone/>
            </a:pPr>
            <a:r>
              <a:rPr lang="en-US" sz="900" dirty="0" smtClean="0"/>
              <a:t>	    </a:t>
            </a:r>
            <a:r>
              <a:rPr lang="en-US" sz="900" dirty="0" err="1" smtClean="0"/>
              <a:t>BufferedReader</a:t>
            </a:r>
            <a:r>
              <a:rPr lang="en-US" sz="900" dirty="0" smtClean="0"/>
              <a:t> </a:t>
            </a:r>
            <a:r>
              <a:rPr lang="en-US" sz="900" dirty="0" err="1" smtClean="0"/>
              <a:t>bfr</a:t>
            </a:r>
            <a:r>
              <a:rPr lang="en-US" sz="900" dirty="0" smtClean="0"/>
              <a:t> = new </a:t>
            </a:r>
            <a:r>
              <a:rPr lang="en-US" sz="900" dirty="0" err="1" smtClean="0"/>
              <a:t>BufferedReader</a:t>
            </a:r>
            <a:r>
              <a:rPr lang="en-US" sz="900" dirty="0" smtClean="0"/>
              <a:t> </a:t>
            </a:r>
          </a:p>
          <a:p>
            <a:pPr>
              <a:buNone/>
            </a:pPr>
            <a:r>
              <a:rPr lang="en-US" sz="900" dirty="0" smtClean="0"/>
              <a:t>	    (new </a:t>
            </a:r>
            <a:r>
              <a:rPr lang="en-US" sz="900" dirty="0" err="1" smtClean="0"/>
              <a:t>InputStreamReader</a:t>
            </a:r>
            <a:r>
              <a:rPr lang="en-US" sz="900" dirty="0" smtClean="0"/>
              <a:t>(</a:t>
            </a:r>
            <a:r>
              <a:rPr lang="en-US" sz="900" dirty="0" err="1" smtClean="0"/>
              <a:t>System.in</a:t>
            </a:r>
            <a:r>
              <a:rPr lang="en-US" sz="900" dirty="0" smtClean="0"/>
              <a:t>));</a:t>
            </a:r>
          </a:p>
          <a:p>
            <a:pPr>
              <a:buNone/>
            </a:pPr>
            <a:r>
              <a:rPr lang="en-US" sz="900" dirty="0" smtClean="0"/>
              <a:t>	    String </a:t>
            </a:r>
            <a:r>
              <a:rPr lang="en-US" sz="900" dirty="0" err="1" smtClean="0"/>
              <a:t>hurufInput</a:t>
            </a:r>
            <a:r>
              <a:rPr lang="en-US" sz="900" dirty="0" smtClean="0"/>
              <a:t> = null;</a:t>
            </a:r>
          </a:p>
          <a:p>
            <a:pPr>
              <a:buNone/>
            </a:pPr>
            <a:r>
              <a:rPr lang="en-US" sz="900" dirty="0" smtClean="0"/>
              <a:t>	   try {</a:t>
            </a:r>
          </a:p>
          <a:p>
            <a:pPr>
              <a:buNone/>
            </a:pPr>
            <a:r>
              <a:rPr lang="en-US" sz="900" dirty="0" smtClean="0"/>
              <a:t>	         </a:t>
            </a:r>
            <a:r>
              <a:rPr lang="en-US" sz="900" dirty="0" err="1" smtClean="0"/>
              <a:t>hurufInput</a:t>
            </a:r>
            <a:r>
              <a:rPr lang="en-US" sz="900" dirty="0" smtClean="0"/>
              <a:t> = </a:t>
            </a:r>
            <a:r>
              <a:rPr lang="en-US" sz="900" dirty="0" err="1" smtClean="0"/>
              <a:t>bfr.readLine</a:t>
            </a:r>
            <a:r>
              <a:rPr lang="en-US" sz="900" dirty="0" smtClean="0"/>
              <a:t>();</a:t>
            </a:r>
          </a:p>
          <a:p>
            <a:pPr>
              <a:buNone/>
            </a:pPr>
            <a:r>
              <a:rPr lang="en-US" sz="900" dirty="0" smtClean="0"/>
              <a:t>	   } catch (</a:t>
            </a:r>
            <a:r>
              <a:rPr lang="en-US" sz="900" dirty="0" err="1" smtClean="0"/>
              <a:t>IOException</a:t>
            </a:r>
            <a:r>
              <a:rPr lang="en-US" sz="900" dirty="0" smtClean="0"/>
              <a:t> e) {</a:t>
            </a:r>
          </a:p>
          <a:p>
            <a:pPr>
              <a:buNone/>
            </a:pPr>
            <a:r>
              <a:rPr lang="en-US" sz="900" dirty="0" smtClean="0"/>
              <a:t>	   }</a:t>
            </a:r>
          </a:p>
          <a:p>
            <a:pPr>
              <a:buNone/>
            </a:pPr>
            <a:r>
              <a:rPr lang="en-US" sz="900" dirty="0" smtClean="0"/>
              <a:t>	  </a:t>
            </a:r>
            <a:r>
              <a:rPr lang="en-US" sz="900" dirty="0" err="1" smtClean="0"/>
              <a:t>int</a:t>
            </a:r>
            <a:r>
              <a:rPr lang="en-US" sz="900" dirty="0" smtClean="0"/>
              <a:t> Data = </a:t>
            </a:r>
            <a:r>
              <a:rPr lang="en-US" sz="900" dirty="0" err="1" smtClean="0"/>
              <a:t>Integer.valueOf</a:t>
            </a:r>
            <a:r>
              <a:rPr lang="en-US" sz="900" dirty="0" smtClean="0"/>
              <a:t>(</a:t>
            </a:r>
            <a:r>
              <a:rPr lang="en-US" sz="900" dirty="0" err="1" smtClean="0"/>
              <a:t>hurufInput</a:t>
            </a:r>
            <a:r>
              <a:rPr lang="en-US" sz="900" dirty="0" smtClean="0"/>
              <a:t>).</a:t>
            </a:r>
            <a:r>
              <a:rPr lang="en-US" sz="900" dirty="0" err="1" smtClean="0"/>
              <a:t>intValue</a:t>
            </a:r>
            <a:r>
              <a:rPr lang="en-US" sz="900" dirty="0" smtClean="0"/>
              <a:t>();</a:t>
            </a:r>
          </a:p>
          <a:p>
            <a:pPr>
              <a:buNone/>
            </a:pPr>
            <a:r>
              <a:rPr lang="en-US" sz="900" dirty="0" smtClean="0"/>
              <a:t>	switch (Data) </a:t>
            </a:r>
          </a:p>
          <a:p>
            <a:pPr>
              <a:buNone/>
            </a:pPr>
            <a:r>
              <a:rPr lang="en-US" sz="900" dirty="0" smtClean="0"/>
              <a:t>		{</a:t>
            </a:r>
          </a:p>
          <a:p>
            <a:pPr>
              <a:buNone/>
            </a:pPr>
            <a:r>
              <a:rPr lang="en-US" sz="900" dirty="0" smtClean="0"/>
              <a:t>		case 4 :</a:t>
            </a:r>
          </a:p>
          <a:p>
            <a:pPr>
              <a:buNone/>
            </a:pPr>
            <a:r>
              <a:rPr lang="en-US" sz="900" dirty="0" smtClean="0"/>
              <a:t>			</a:t>
            </a:r>
            <a:r>
              <a:rPr lang="en-US" sz="900" dirty="0" err="1" smtClean="0"/>
              <a:t>System.out.println</a:t>
            </a:r>
            <a:r>
              <a:rPr lang="en-US" sz="900" dirty="0" smtClean="0"/>
              <a:t>("</a:t>
            </a:r>
            <a:r>
              <a:rPr lang="en-US" sz="900" dirty="0" err="1" smtClean="0"/>
              <a:t>Kiri</a:t>
            </a:r>
            <a:r>
              <a:rPr lang="en-US" sz="900" dirty="0" smtClean="0"/>
              <a:t>");</a:t>
            </a:r>
          </a:p>
          <a:p>
            <a:pPr>
              <a:buNone/>
            </a:pPr>
            <a:r>
              <a:rPr lang="en-US" sz="900" dirty="0" smtClean="0"/>
              <a:t>			break;</a:t>
            </a:r>
          </a:p>
          <a:p>
            <a:pPr>
              <a:buNone/>
            </a:pPr>
            <a:r>
              <a:rPr lang="en-US" sz="900" dirty="0" smtClean="0"/>
              <a:t>		case 6 :</a:t>
            </a:r>
          </a:p>
          <a:p>
            <a:pPr>
              <a:buNone/>
            </a:pPr>
            <a:r>
              <a:rPr lang="en-US" sz="900" dirty="0" smtClean="0"/>
              <a:t>			</a:t>
            </a:r>
            <a:r>
              <a:rPr lang="en-US" sz="900" dirty="0" err="1" smtClean="0"/>
              <a:t>System.out.println</a:t>
            </a:r>
            <a:r>
              <a:rPr lang="en-US" sz="900" dirty="0" smtClean="0"/>
              <a:t>("</a:t>
            </a:r>
            <a:r>
              <a:rPr lang="en-US" sz="900" dirty="0" err="1" smtClean="0"/>
              <a:t>Kanan</a:t>
            </a:r>
            <a:r>
              <a:rPr lang="en-US" sz="900" dirty="0" smtClean="0"/>
              <a:t>");</a:t>
            </a:r>
          </a:p>
          <a:p>
            <a:pPr>
              <a:buNone/>
            </a:pPr>
            <a:r>
              <a:rPr lang="en-US" sz="900" dirty="0" smtClean="0"/>
              <a:t>			break;</a:t>
            </a:r>
          </a:p>
          <a:p>
            <a:pPr>
              <a:buNone/>
            </a:pPr>
            <a:r>
              <a:rPr lang="en-US" sz="900" dirty="0" smtClean="0"/>
              <a:t>		case 8 :</a:t>
            </a:r>
          </a:p>
          <a:p>
            <a:pPr>
              <a:buNone/>
            </a:pPr>
            <a:r>
              <a:rPr lang="en-US" sz="900" dirty="0" smtClean="0"/>
              <a:t>			</a:t>
            </a:r>
            <a:r>
              <a:rPr lang="en-US" sz="900" dirty="0" err="1" smtClean="0"/>
              <a:t>System.out.println</a:t>
            </a:r>
            <a:r>
              <a:rPr lang="en-US" sz="900" dirty="0" smtClean="0"/>
              <a:t>("</a:t>
            </a:r>
            <a:r>
              <a:rPr lang="en-US" sz="900" dirty="0" err="1" smtClean="0"/>
              <a:t>Atas</a:t>
            </a:r>
            <a:r>
              <a:rPr lang="en-US" sz="900" dirty="0" smtClean="0"/>
              <a:t>");</a:t>
            </a:r>
          </a:p>
          <a:p>
            <a:pPr>
              <a:buNone/>
            </a:pPr>
            <a:r>
              <a:rPr lang="en-US" sz="900" dirty="0" smtClean="0"/>
              <a:t>			break;</a:t>
            </a:r>
          </a:p>
          <a:p>
            <a:pPr>
              <a:buNone/>
            </a:pPr>
            <a:r>
              <a:rPr lang="en-US" sz="900" dirty="0" smtClean="0"/>
              <a:t>		case 2 :</a:t>
            </a:r>
          </a:p>
          <a:p>
            <a:pPr>
              <a:buNone/>
            </a:pPr>
            <a:r>
              <a:rPr lang="en-US" sz="900" dirty="0" smtClean="0"/>
              <a:t>			</a:t>
            </a:r>
            <a:r>
              <a:rPr lang="en-US" sz="900" dirty="0" err="1" smtClean="0"/>
              <a:t>System.out.println</a:t>
            </a:r>
            <a:r>
              <a:rPr lang="en-US" sz="900" dirty="0" smtClean="0"/>
              <a:t>("</a:t>
            </a:r>
            <a:r>
              <a:rPr lang="en-US" sz="900" dirty="0" err="1" smtClean="0"/>
              <a:t>Bawah</a:t>
            </a:r>
            <a:r>
              <a:rPr lang="en-US" sz="900" dirty="0" smtClean="0"/>
              <a:t>");</a:t>
            </a:r>
          </a:p>
          <a:p>
            <a:pPr>
              <a:buNone/>
            </a:pPr>
            <a:r>
              <a:rPr lang="en-US" sz="900" dirty="0" smtClean="0"/>
              <a:t>			break;</a:t>
            </a:r>
          </a:p>
          <a:p>
            <a:pPr>
              <a:buNone/>
            </a:pPr>
            <a:r>
              <a:rPr lang="en-US" sz="900" dirty="0" smtClean="0"/>
              <a:t>		default :</a:t>
            </a:r>
          </a:p>
          <a:p>
            <a:pPr>
              <a:buNone/>
            </a:pPr>
            <a:r>
              <a:rPr lang="en-US" sz="900" dirty="0" smtClean="0"/>
              <a:t>			</a:t>
            </a:r>
            <a:r>
              <a:rPr lang="en-US" sz="900" dirty="0" err="1" smtClean="0"/>
              <a:t>System.out.println</a:t>
            </a:r>
            <a:r>
              <a:rPr lang="en-US" sz="900" dirty="0" smtClean="0"/>
              <a:t> ("</a:t>
            </a:r>
            <a:r>
              <a:rPr lang="en-US" sz="900" dirty="0" err="1" smtClean="0"/>
              <a:t>Masukkan</a:t>
            </a:r>
            <a:r>
              <a:rPr lang="en-US" sz="900" dirty="0" smtClean="0"/>
              <a:t> </a:t>
            </a:r>
            <a:r>
              <a:rPr lang="en-US" sz="900" dirty="0" err="1" smtClean="0"/>
              <a:t>nilai</a:t>
            </a:r>
            <a:r>
              <a:rPr lang="en-US" sz="900" dirty="0" smtClean="0"/>
              <a:t> yang </a:t>
            </a:r>
            <a:r>
              <a:rPr lang="en-US" sz="900" dirty="0" err="1" smtClean="0"/>
              <a:t>sah</a:t>
            </a:r>
            <a:r>
              <a:rPr lang="en-US" sz="900" dirty="0" smtClean="0"/>
              <a:t>.");</a:t>
            </a:r>
          </a:p>
          <a:p>
            <a:pPr>
              <a:buNone/>
            </a:pPr>
            <a:r>
              <a:rPr lang="en-US" sz="900" dirty="0" smtClean="0"/>
              <a:t>			</a:t>
            </a:r>
            <a:r>
              <a:rPr lang="en-US" sz="900" dirty="0" err="1" smtClean="0"/>
              <a:t>System.out.println</a:t>
            </a:r>
            <a:r>
              <a:rPr lang="en-US" sz="900" dirty="0" smtClean="0"/>
              <a:t> ("4, 6, 8, </a:t>
            </a:r>
            <a:r>
              <a:rPr lang="en-US" sz="900" dirty="0" err="1" smtClean="0"/>
              <a:t>atau</a:t>
            </a:r>
            <a:r>
              <a:rPr lang="en-US" sz="900" dirty="0" smtClean="0"/>
              <a:t> 2");</a:t>
            </a:r>
          </a:p>
          <a:p>
            <a:pPr>
              <a:buNone/>
            </a:pPr>
            <a:r>
              <a:rPr lang="en-US" sz="900" dirty="0" smtClean="0"/>
              <a:t>			break;</a:t>
            </a:r>
          </a:p>
          <a:p>
            <a:pPr>
              <a:buNone/>
            </a:pPr>
            <a:r>
              <a:rPr lang="en-US" sz="900" dirty="0" smtClean="0"/>
              <a:t>		}</a:t>
            </a:r>
          </a:p>
          <a:p>
            <a:pPr>
              <a:buNone/>
            </a:pPr>
            <a:r>
              <a:rPr lang="en-US" sz="900" dirty="0" smtClean="0"/>
              <a:t>	}</a:t>
            </a:r>
          </a:p>
          <a:p>
            <a:pPr>
              <a:buNone/>
            </a:pPr>
            <a:r>
              <a:rPr lang="en-US" sz="900" dirty="0" smtClean="0"/>
              <a:t>}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Kondisional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Perintah-perintah</a:t>
            </a:r>
            <a:r>
              <a:rPr lang="en-US" dirty="0" smtClean="0"/>
              <a:t> </a:t>
            </a:r>
            <a:r>
              <a:rPr lang="en-US" dirty="0" err="1" smtClean="0"/>
              <a:t>kondisional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perintah-perintah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dieksekusi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berdasarkan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kebenaran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ekspresi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Booleannya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Pembentuk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464" y="2580443"/>
            <a:ext cx="5857736" cy="217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latin typeface="Courier New"/>
                <a:ea typeface="Times New Roman"/>
              </a:rPr>
              <a:t>public</a:t>
            </a:r>
            <a:r>
              <a:rPr lang="en-US" sz="2800" dirty="0" smtClean="0">
                <a:latin typeface="Courier New"/>
                <a:ea typeface="Times New Roman"/>
              </a:rPr>
              <a:t> </a:t>
            </a:r>
            <a:r>
              <a:rPr lang="en-US" sz="2800" b="1" dirty="0" smtClean="0">
                <a:latin typeface="Courier New"/>
                <a:ea typeface="Times New Roman"/>
              </a:rPr>
              <a:t>class</a:t>
            </a:r>
            <a:r>
              <a:rPr lang="en-US" sz="2800" dirty="0" smtClean="0">
                <a:latin typeface="Courier New"/>
                <a:ea typeface="Times New Roman"/>
              </a:rPr>
              <a:t> IF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	</a:t>
            </a:r>
            <a:r>
              <a:rPr lang="en-US" sz="2800" b="1" dirty="0" smtClean="0">
                <a:latin typeface="Courier New"/>
                <a:ea typeface="Times New Roman"/>
              </a:rPr>
              <a:t>public</a:t>
            </a:r>
            <a:r>
              <a:rPr lang="en-US" sz="2800" dirty="0" smtClean="0">
                <a:latin typeface="Courier New"/>
                <a:ea typeface="Times New Roman"/>
              </a:rPr>
              <a:t> </a:t>
            </a:r>
            <a:r>
              <a:rPr lang="en-US" sz="2800" b="1" dirty="0" smtClean="0">
                <a:latin typeface="Courier New"/>
                <a:ea typeface="Times New Roman"/>
              </a:rPr>
              <a:t>static</a:t>
            </a:r>
            <a:r>
              <a:rPr lang="en-US" sz="2800" dirty="0" smtClean="0">
                <a:latin typeface="Courier New"/>
                <a:ea typeface="Times New Roman"/>
              </a:rPr>
              <a:t> </a:t>
            </a:r>
            <a:r>
              <a:rPr lang="en-US" sz="2800" b="1" dirty="0" smtClean="0">
                <a:latin typeface="Courier New"/>
                <a:ea typeface="Times New Roman"/>
              </a:rPr>
              <a:t>void</a:t>
            </a:r>
            <a:r>
              <a:rPr lang="en-US" sz="2800" dirty="0" smtClean="0">
                <a:latin typeface="Courier New"/>
                <a:ea typeface="Times New Roman"/>
              </a:rPr>
              <a:t> main (String[] </a:t>
            </a:r>
            <a:r>
              <a:rPr lang="en-US" sz="2800" dirty="0" err="1" smtClean="0">
                <a:latin typeface="Courier New"/>
                <a:ea typeface="Times New Roman"/>
              </a:rPr>
              <a:t>args</a:t>
            </a:r>
            <a:r>
              <a:rPr lang="en-US" sz="2800" dirty="0" smtClean="0">
                <a:latin typeface="Courier New"/>
                <a:ea typeface="Times New Roman"/>
              </a:rPr>
              <a:t>) {</a:t>
            </a:r>
            <a:endParaRPr lang="en-US" sz="40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	</a:t>
            </a:r>
            <a:r>
              <a:rPr lang="en-US" sz="2800" dirty="0" err="1" smtClean="0">
                <a:latin typeface="Courier New"/>
                <a:ea typeface="Times New Roman"/>
              </a:rPr>
              <a:t>System.</a:t>
            </a:r>
            <a:r>
              <a:rPr lang="en-US" sz="2800" i="1" dirty="0" err="1" smtClean="0">
                <a:latin typeface="Courier New"/>
                <a:ea typeface="Times New Roman"/>
              </a:rPr>
              <a:t>out</a:t>
            </a:r>
            <a:r>
              <a:rPr lang="en-US" sz="2800" dirty="0" err="1" smtClean="0">
                <a:latin typeface="Courier New"/>
                <a:ea typeface="Times New Roman"/>
              </a:rPr>
              <a:t>.println</a:t>
            </a:r>
            <a:r>
              <a:rPr lang="en-US" sz="2800" dirty="0" smtClean="0">
                <a:latin typeface="Courier New"/>
                <a:ea typeface="Times New Roman"/>
              </a:rPr>
              <a:t>("</a:t>
            </a:r>
            <a:r>
              <a:rPr lang="en-US" sz="2800" dirty="0" err="1" smtClean="0">
                <a:latin typeface="Courier New"/>
                <a:ea typeface="Times New Roman"/>
              </a:rPr>
              <a:t>Masukkan</a:t>
            </a:r>
            <a:r>
              <a:rPr lang="en-US" sz="2800" dirty="0" smtClean="0">
                <a:latin typeface="Courier New"/>
                <a:ea typeface="Times New Roman"/>
              </a:rPr>
              <a:t> </a:t>
            </a:r>
            <a:r>
              <a:rPr lang="en-US" sz="2800" dirty="0" err="1" smtClean="0">
                <a:latin typeface="Courier New"/>
                <a:ea typeface="Times New Roman"/>
              </a:rPr>
              <a:t>bilangan</a:t>
            </a:r>
            <a:r>
              <a:rPr lang="en-US" sz="2800" dirty="0" smtClean="0">
                <a:latin typeface="Courier New"/>
                <a:ea typeface="Times New Roman"/>
              </a:rPr>
              <a:t> </a:t>
            </a:r>
            <a:r>
              <a:rPr lang="en-US" sz="2800" dirty="0" err="1" smtClean="0">
                <a:latin typeface="Courier New"/>
                <a:ea typeface="Times New Roman"/>
              </a:rPr>
              <a:t>Anda</a:t>
            </a:r>
            <a:r>
              <a:rPr lang="en-US" sz="2800" dirty="0" smtClean="0">
                <a:latin typeface="Courier New"/>
                <a:ea typeface="Times New Roman"/>
              </a:rPr>
              <a:t> : ");</a:t>
            </a:r>
            <a:endParaRPr lang="en-US" sz="40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    	</a:t>
            </a:r>
            <a:r>
              <a:rPr lang="en-US" sz="2800" dirty="0" err="1" smtClean="0">
                <a:latin typeface="Courier New"/>
                <a:ea typeface="Times New Roman"/>
              </a:rPr>
              <a:t>BufferedReader</a:t>
            </a:r>
            <a:r>
              <a:rPr lang="en-US" sz="2800" dirty="0" smtClean="0">
                <a:latin typeface="Courier New"/>
                <a:ea typeface="Times New Roman"/>
              </a:rPr>
              <a:t> </a:t>
            </a:r>
            <a:r>
              <a:rPr lang="en-US" sz="2800" dirty="0" err="1" smtClean="0">
                <a:latin typeface="Courier New"/>
                <a:ea typeface="Times New Roman"/>
              </a:rPr>
              <a:t>bfr</a:t>
            </a:r>
            <a:r>
              <a:rPr lang="en-US" sz="2800" dirty="0" smtClean="0">
                <a:latin typeface="Courier New"/>
                <a:ea typeface="Times New Roman"/>
              </a:rPr>
              <a:t> = </a:t>
            </a:r>
            <a:r>
              <a:rPr lang="en-US" sz="2800" b="1" dirty="0" smtClean="0">
                <a:latin typeface="Courier New"/>
                <a:ea typeface="Times New Roman"/>
              </a:rPr>
              <a:t>new</a:t>
            </a:r>
            <a:r>
              <a:rPr lang="en-US" sz="2800" dirty="0" smtClean="0">
                <a:latin typeface="Courier New"/>
                <a:ea typeface="Times New Roman"/>
              </a:rPr>
              <a:t> </a:t>
            </a:r>
            <a:r>
              <a:rPr lang="en-US" sz="2800" dirty="0" err="1" smtClean="0">
                <a:latin typeface="Courier New"/>
                <a:ea typeface="Times New Roman"/>
              </a:rPr>
              <a:t>BufferedReader</a:t>
            </a:r>
            <a:r>
              <a:rPr lang="en-US" sz="2800" dirty="0" smtClean="0">
                <a:latin typeface="Courier New"/>
                <a:ea typeface="Times New Roman"/>
              </a:rPr>
              <a:t> </a:t>
            </a:r>
            <a:endParaRPr lang="en-US" sz="40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   	(</a:t>
            </a:r>
            <a:r>
              <a:rPr lang="en-US" sz="2800" b="1" dirty="0" smtClean="0">
                <a:latin typeface="Courier New"/>
                <a:ea typeface="Times New Roman"/>
              </a:rPr>
              <a:t>new</a:t>
            </a:r>
            <a:r>
              <a:rPr lang="en-US" sz="2800" dirty="0" smtClean="0">
                <a:latin typeface="Courier New"/>
                <a:ea typeface="Times New Roman"/>
              </a:rPr>
              <a:t> </a:t>
            </a:r>
            <a:r>
              <a:rPr lang="en-US" sz="2800" dirty="0" err="1" smtClean="0">
                <a:latin typeface="Courier New"/>
                <a:ea typeface="Times New Roman"/>
              </a:rPr>
              <a:t>InputStreamReader</a:t>
            </a:r>
            <a:r>
              <a:rPr lang="en-US" sz="2800" dirty="0" smtClean="0">
                <a:latin typeface="Courier New"/>
                <a:ea typeface="Times New Roman"/>
              </a:rPr>
              <a:t>(</a:t>
            </a:r>
            <a:r>
              <a:rPr lang="en-US" sz="2800" dirty="0" err="1" smtClean="0">
                <a:latin typeface="Courier New"/>
                <a:ea typeface="Times New Roman"/>
              </a:rPr>
              <a:t>System.</a:t>
            </a:r>
            <a:r>
              <a:rPr lang="en-US" sz="2800" i="1" dirty="0" err="1" smtClean="0">
                <a:latin typeface="Courier New"/>
                <a:ea typeface="Times New Roman"/>
              </a:rPr>
              <a:t>in</a:t>
            </a:r>
            <a:r>
              <a:rPr lang="en-US" sz="2800" dirty="0" smtClean="0">
                <a:latin typeface="Courier New"/>
                <a:ea typeface="Times New Roman"/>
              </a:rPr>
              <a:t>));</a:t>
            </a:r>
            <a:endParaRPr lang="en-US" sz="40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    	String </a:t>
            </a:r>
            <a:r>
              <a:rPr lang="en-US" sz="2800" dirty="0" err="1" smtClean="0">
                <a:latin typeface="Courier New"/>
                <a:ea typeface="Times New Roman"/>
              </a:rPr>
              <a:t>angkaInput</a:t>
            </a:r>
            <a:r>
              <a:rPr lang="en-US" sz="2800" dirty="0" smtClean="0">
                <a:latin typeface="Courier New"/>
                <a:ea typeface="Times New Roman"/>
              </a:rPr>
              <a:t> = </a:t>
            </a:r>
            <a:r>
              <a:rPr lang="en-US" sz="2800" b="1" dirty="0" smtClean="0">
                <a:latin typeface="Courier New"/>
                <a:ea typeface="Times New Roman"/>
              </a:rPr>
              <a:t>null</a:t>
            </a:r>
            <a:r>
              <a:rPr lang="en-US" sz="2800" dirty="0" smtClean="0">
                <a:latin typeface="Courier New"/>
                <a:ea typeface="Times New Roman"/>
              </a:rPr>
              <a:t>;</a:t>
            </a:r>
            <a:endParaRPr lang="en-US" sz="40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	</a:t>
            </a:r>
            <a:r>
              <a:rPr lang="en-US" sz="2800" b="1" dirty="0" smtClean="0">
                <a:latin typeface="Courier New"/>
                <a:ea typeface="Times New Roman"/>
              </a:rPr>
              <a:t>try</a:t>
            </a:r>
            <a:r>
              <a:rPr lang="en-US" sz="2800" dirty="0" smtClean="0">
                <a:latin typeface="Courier New"/>
                <a:ea typeface="Times New Roman"/>
              </a:rPr>
              <a:t> {</a:t>
            </a:r>
            <a:endParaRPr lang="en-US" sz="40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		</a:t>
            </a:r>
            <a:r>
              <a:rPr lang="en-US" sz="2800" dirty="0" err="1" smtClean="0">
                <a:latin typeface="Courier New"/>
                <a:ea typeface="Times New Roman"/>
              </a:rPr>
              <a:t>angkaInput</a:t>
            </a:r>
            <a:r>
              <a:rPr lang="en-US" sz="2800" dirty="0" smtClean="0">
                <a:latin typeface="Courier New"/>
                <a:ea typeface="Times New Roman"/>
              </a:rPr>
              <a:t> = </a:t>
            </a:r>
            <a:r>
              <a:rPr lang="en-US" sz="2800" dirty="0" err="1" smtClean="0">
                <a:latin typeface="Courier New"/>
                <a:ea typeface="Times New Roman"/>
              </a:rPr>
              <a:t>bfr.readLine</a:t>
            </a:r>
            <a:r>
              <a:rPr lang="en-US" sz="2800" dirty="0" smtClean="0">
                <a:latin typeface="Courier New"/>
                <a:ea typeface="Times New Roman"/>
              </a:rPr>
              <a:t>();</a:t>
            </a:r>
            <a:endParaRPr lang="en-US" sz="40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	} </a:t>
            </a:r>
            <a:r>
              <a:rPr lang="en-US" sz="2800" b="1" dirty="0" smtClean="0">
                <a:latin typeface="Courier New"/>
                <a:ea typeface="Times New Roman"/>
              </a:rPr>
              <a:t>catch</a:t>
            </a:r>
            <a:r>
              <a:rPr lang="en-US" sz="2800" dirty="0" smtClean="0">
                <a:latin typeface="Courier New"/>
                <a:ea typeface="Times New Roman"/>
              </a:rPr>
              <a:t> (</a:t>
            </a:r>
            <a:r>
              <a:rPr lang="en-US" sz="2800" dirty="0" err="1" smtClean="0">
                <a:latin typeface="Courier New"/>
                <a:ea typeface="Times New Roman"/>
              </a:rPr>
              <a:t>IOException</a:t>
            </a:r>
            <a:r>
              <a:rPr lang="en-US" sz="2800" dirty="0" smtClean="0">
                <a:latin typeface="Courier New"/>
                <a:ea typeface="Times New Roman"/>
              </a:rPr>
              <a:t> e) {</a:t>
            </a:r>
            <a:endParaRPr lang="en-US" sz="40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		</a:t>
            </a:r>
            <a:r>
              <a:rPr lang="en-US" sz="2800" dirty="0" err="1" smtClean="0">
                <a:latin typeface="Courier New"/>
                <a:ea typeface="Times New Roman"/>
              </a:rPr>
              <a:t>e.printStackTrace</a:t>
            </a:r>
            <a:r>
              <a:rPr lang="en-US" sz="2800" dirty="0" smtClean="0">
                <a:latin typeface="Courier New"/>
                <a:ea typeface="Times New Roman"/>
              </a:rPr>
              <a:t>();</a:t>
            </a:r>
            <a:endParaRPr lang="en-US" sz="40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	}</a:t>
            </a:r>
            <a:endParaRPr lang="en-US" sz="40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    	</a:t>
            </a:r>
            <a:r>
              <a:rPr lang="en-US" sz="2800" b="1" dirty="0" err="1" smtClean="0">
                <a:latin typeface="Courier New"/>
                <a:ea typeface="Times New Roman"/>
              </a:rPr>
              <a:t>int</a:t>
            </a:r>
            <a:r>
              <a:rPr lang="en-US" sz="2800" dirty="0" smtClean="0">
                <a:latin typeface="Courier New"/>
                <a:ea typeface="Times New Roman"/>
              </a:rPr>
              <a:t> Data = </a:t>
            </a:r>
            <a:r>
              <a:rPr lang="en-US" sz="2800" dirty="0" err="1" smtClean="0">
                <a:latin typeface="Courier New"/>
                <a:ea typeface="Times New Roman"/>
              </a:rPr>
              <a:t>Integer.</a:t>
            </a:r>
            <a:r>
              <a:rPr lang="en-US" sz="2800" i="1" dirty="0" err="1" smtClean="0">
                <a:latin typeface="Courier New"/>
                <a:ea typeface="Times New Roman"/>
              </a:rPr>
              <a:t>valueOf</a:t>
            </a:r>
            <a:r>
              <a:rPr lang="en-US" sz="2800" dirty="0" smtClean="0">
                <a:latin typeface="Courier New"/>
                <a:ea typeface="Times New Roman"/>
              </a:rPr>
              <a:t>(</a:t>
            </a:r>
            <a:r>
              <a:rPr lang="en-US" sz="2800" dirty="0" err="1" smtClean="0">
                <a:latin typeface="Courier New"/>
                <a:ea typeface="Times New Roman"/>
              </a:rPr>
              <a:t>angkaInput</a:t>
            </a:r>
            <a:r>
              <a:rPr lang="en-US" sz="2800" dirty="0" smtClean="0">
                <a:latin typeface="Courier New"/>
                <a:ea typeface="Times New Roman"/>
              </a:rPr>
              <a:t>).</a:t>
            </a:r>
            <a:r>
              <a:rPr lang="en-US" sz="2800" dirty="0" err="1" smtClean="0">
                <a:latin typeface="Courier New"/>
                <a:ea typeface="Times New Roman"/>
              </a:rPr>
              <a:t>intValue</a:t>
            </a:r>
            <a:r>
              <a:rPr lang="en-US" sz="2800" dirty="0" smtClean="0">
                <a:latin typeface="Courier New"/>
                <a:ea typeface="Times New Roman"/>
              </a:rPr>
              <a:t>();</a:t>
            </a:r>
            <a:endParaRPr lang="en-US" sz="40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    	</a:t>
            </a:r>
            <a:r>
              <a:rPr lang="en-US" sz="2800" b="1" dirty="0" smtClean="0">
                <a:latin typeface="Courier New"/>
                <a:ea typeface="Times New Roman"/>
              </a:rPr>
              <a:t>if</a:t>
            </a:r>
            <a:r>
              <a:rPr lang="en-US" sz="2800" dirty="0" smtClean="0">
                <a:latin typeface="Courier New"/>
                <a:ea typeface="Times New Roman"/>
              </a:rPr>
              <a:t> (Data &gt; 5) </a:t>
            </a:r>
            <a:endParaRPr lang="en-US" sz="40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	</a:t>
            </a:r>
            <a:r>
              <a:rPr lang="en-US" sz="2800" dirty="0" err="1" smtClean="0">
                <a:latin typeface="Courier New"/>
                <a:ea typeface="Times New Roman"/>
              </a:rPr>
              <a:t>System.</a:t>
            </a:r>
            <a:r>
              <a:rPr lang="en-US" sz="2800" i="1" dirty="0" err="1" smtClean="0">
                <a:latin typeface="Courier New"/>
                <a:ea typeface="Times New Roman"/>
              </a:rPr>
              <a:t>out</a:t>
            </a:r>
            <a:r>
              <a:rPr lang="en-US" sz="2800" dirty="0" err="1" smtClean="0">
                <a:latin typeface="Courier New"/>
                <a:ea typeface="Times New Roman"/>
              </a:rPr>
              <a:t>.print</a:t>
            </a:r>
            <a:r>
              <a:rPr lang="en-US" sz="2800" dirty="0" smtClean="0">
                <a:latin typeface="Courier New"/>
                <a:ea typeface="Times New Roman"/>
              </a:rPr>
              <a:t>("</a:t>
            </a:r>
            <a:r>
              <a:rPr lang="en-US" sz="2800" dirty="0" err="1" smtClean="0">
                <a:latin typeface="Courier New"/>
                <a:ea typeface="Times New Roman"/>
              </a:rPr>
              <a:t>Angka</a:t>
            </a:r>
            <a:r>
              <a:rPr lang="en-US" sz="2800" dirty="0" smtClean="0">
                <a:latin typeface="Courier New"/>
                <a:ea typeface="Times New Roman"/>
              </a:rPr>
              <a:t> yang </a:t>
            </a:r>
            <a:r>
              <a:rPr lang="en-US" sz="2800" dirty="0" err="1" smtClean="0">
                <a:latin typeface="Courier New"/>
                <a:ea typeface="Times New Roman"/>
              </a:rPr>
              <a:t>anda</a:t>
            </a:r>
            <a:r>
              <a:rPr lang="en-US" sz="2800" dirty="0" smtClean="0">
                <a:latin typeface="Courier New"/>
                <a:ea typeface="Times New Roman"/>
              </a:rPr>
              <a:t> </a:t>
            </a:r>
            <a:r>
              <a:rPr lang="en-US" sz="2800" dirty="0" err="1" smtClean="0">
                <a:latin typeface="Courier New"/>
                <a:ea typeface="Times New Roman"/>
              </a:rPr>
              <a:t>masukkan</a:t>
            </a:r>
            <a:r>
              <a:rPr lang="en-US" sz="2800" dirty="0" smtClean="0">
                <a:latin typeface="Courier New"/>
                <a:ea typeface="Times New Roman"/>
              </a:rPr>
              <a:t> </a:t>
            </a:r>
            <a:r>
              <a:rPr lang="en-US" sz="2800" dirty="0" err="1" smtClean="0">
                <a:latin typeface="Courier New"/>
                <a:ea typeface="Times New Roman"/>
              </a:rPr>
              <a:t>lebih</a:t>
            </a:r>
            <a:r>
              <a:rPr lang="en-US" sz="2800" dirty="0" smtClean="0">
                <a:latin typeface="Courier New"/>
                <a:ea typeface="Times New Roman"/>
              </a:rPr>
              <a:t>   </a:t>
            </a:r>
            <a:r>
              <a:rPr lang="en-US" sz="2800" dirty="0" err="1" smtClean="0">
                <a:latin typeface="Courier New"/>
                <a:ea typeface="Times New Roman"/>
              </a:rPr>
              <a:t>besar</a:t>
            </a:r>
            <a:r>
              <a:rPr lang="en-US" sz="2800" dirty="0" smtClean="0">
                <a:latin typeface="Courier New"/>
                <a:ea typeface="Times New Roman"/>
              </a:rPr>
              <a:t> </a:t>
            </a:r>
            <a:r>
              <a:rPr lang="en-US" sz="2800" dirty="0" err="1" smtClean="0">
                <a:latin typeface="Courier New"/>
                <a:ea typeface="Times New Roman"/>
              </a:rPr>
              <a:t>dari</a:t>
            </a:r>
            <a:r>
              <a:rPr lang="en-US" sz="2800" dirty="0" smtClean="0">
                <a:latin typeface="Courier New"/>
                <a:ea typeface="Times New Roman"/>
              </a:rPr>
              <a:t> 5");</a:t>
            </a:r>
            <a:endParaRPr lang="en-US" sz="40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 	}</a:t>
            </a:r>
            <a:endParaRPr lang="en-US" sz="40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}</a:t>
            </a:r>
            <a:endParaRPr lang="en-US" sz="4000" dirty="0" smtClean="0">
              <a:latin typeface="Times New Roman"/>
              <a:ea typeface="Times New Roman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 …. ELSE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IF_ELSE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main 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("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: ");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bfr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(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</a:t>
            </a:r>
            <a:r>
              <a:rPr lang="en-US" i="1" dirty="0" err="1" smtClean="0"/>
              <a:t>in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     String </a:t>
            </a:r>
            <a:r>
              <a:rPr lang="en-US" dirty="0" err="1" smtClean="0"/>
              <a:t>angkaInput</a:t>
            </a:r>
            <a:r>
              <a:rPr lang="en-US" dirty="0" smtClean="0"/>
              <a:t> = </a:t>
            </a:r>
            <a:r>
              <a:rPr lang="en-US" b="1" dirty="0" smtClean="0"/>
              <a:t>null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b="1" dirty="0" smtClean="0"/>
              <a:t>      try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angkaInput</a:t>
            </a:r>
            <a:r>
              <a:rPr lang="en-US" dirty="0" smtClean="0"/>
              <a:t> = </a:t>
            </a:r>
            <a:r>
              <a:rPr lang="en-US" dirty="0" err="1" smtClean="0"/>
              <a:t>bfr.readLine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} </a:t>
            </a:r>
            <a:r>
              <a:rPr lang="en-US" b="1" dirty="0" smtClean="0"/>
              <a:t>catch</a:t>
            </a:r>
            <a:r>
              <a:rPr lang="en-US" dirty="0" smtClean="0"/>
              <a:t> (</a:t>
            </a:r>
            <a:r>
              <a:rPr lang="en-US" dirty="0" err="1" smtClean="0"/>
              <a:t>IOException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b="1" dirty="0" err="1" smtClean="0"/>
              <a:t>int</a:t>
            </a:r>
            <a:r>
              <a:rPr lang="en-US" dirty="0" smtClean="0"/>
              <a:t> Data = </a:t>
            </a:r>
            <a:r>
              <a:rPr lang="en-US" dirty="0" err="1" smtClean="0"/>
              <a:t>Integer.</a:t>
            </a:r>
            <a:r>
              <a:rPr lang="en-US" i="1" dirty="0" err="1" smtClean="0"/>
              <a:t>valueOf</a:t>
            </a:r>
            <a:r>
              <a:rPr lang="en-US" dirty="0" smtClean="0"/>
              <a:t>(</a:t>
            </a:r>
            <a:r>
              <a:rPr lang="en-US" dirty="0" err="1" smtClean="0"/>
              <a:t>angkaInput</a:t>
            </a:r>
            <a:r>
              <a:rPr lang="en-US" dirty="0" smtClean="0"/>
              <a:t>).</a:t>
            </a:r>
            <a:r>
              <a:rPr lang="en-US" dirty="0" err="1" smtClean="0"/>
              <a:t>intValue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b="1" dirty="0" smtClean="0"/>
              <a:t>if</a:t>
            </a:r>
            <a:r>
              <a:rPr lang="en-US" dirty="0" smtClean="0"/>
              <a:t> (Data &gt; 5) 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	("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5");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("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5");	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Buat </a:t>
            </a:r>
            <a:r>
              <a:rPr lang="id-ID" smtClean="0"/>
              <a:t>program Java untuk </a:t>
            </a:r>
            <a:r>
              <a:rPr lang="id-ID" dirty="0" smtClean="0"/>
              <a:t>menghitung volume kubus.</a:t>
            </a:r>
          </a:p>
          <a:p>
            <a:r>
              <a:rPr lang="id-ID" dirty="0" smtClean="0"/>
              <a:t>Rumus. Volume = sisi * sisi * sisi</a:t>
            </a:r>
          </a:p>
          <a:p>
            <a:r>
              <a:rPr lang="id-ID" dirty="0" smtClean="0"/>
              <a:t>Input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id-ID" dirty="0" smtClean="0"/>
              <a:t>sisi.</a:t>
            </a:r>
          </a:p>
          <a:p>
            <a:r>
              <a:rPr lang="id-ID" dirty="0" smtClean="0"/>
              <a:t>Output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id-ID" dirty="0" smtClean="0"/>
              <a:t>volume dan keterangan. Jika volume besarnya lebih dari 25 tuliskan “Kubus besar”, jika tidak tuliskan “Kubus kecil”.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532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Nested_IF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b="1" dirty="0" smtClean="0"/>
              <a:t>           public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("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: ");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bfr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(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</a:t>
            </a:r>
            <a:r>
              <a:rPr lang="en-US" i="1" dirty="0" err="1" smtClean="0"/>
              <a:t>in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		String </a:t>
            </a:r>
            <a:r>
              <a:rPr lang="en-US" dirty="0" err="1" smtClean="0"/>
              <a:t>angkaInput</a:t>
            </a:r>
            <a:r>
              <a:rPr lang="en-US" dirty="0" smtClean="0"/>
              <a:t> = </a:t>
            </a:r>
            <a:r>
              <a:rPr lang="en-US" b="1" dirty="0" smtClean="0"/>
              <a:t>null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try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angkaInput</a:t>
            </a:r>
            <a:r>
              <a:rPr lang="en-US" dirty="0" smtClean="0"/>
              <a:t> = </a:t>
            </a:r>
            <a:r>
              <a:rPr lang="en-US" dirty="0" err="1" smtClean="0"/>
              <a:t>bfr.readLine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} </a:t>
            </a:r>
            <a:r>
              <a:rPr lang="en-US" b="1" dirty="0" smtClean="0"/>
              <a:t>catch</a:t>
            </a:r>
            <a:r>
              <a:rPr lang="en-US" dirty="0" smtClean="0"/>
              <a:t> (</a:t>
            </a:r>
            <a:r>
              <a:rPr lang="en-US" dirty="0" err="1" smtClean="0"/>
              <a:t>IOException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/>
              <a:t>int</a:t>
            </a:r>
            <a:r>
              <a:rPr lang="en-US" dirty="0" smtClean="0"/>
              <a:t> Data = </a:t>
            </a:r>
            <a:r>
              <a:rPr lang="en-US" dirty="0" err="1" smtClean="0"/>
              <a:t>Integer.</a:t>
            </a:r>
            <a:r>
              <a:rPr lang="en-US" i="1" dirty="0" err="1" smtClean="0"/>
              <a:t>valueOf</a:t>
            </a:r>
            <a:r>
              <a:rPr lang="en-US" dirty="0" smtClean="0"/>
              <a:t>(</a:t>
            </a:r>
            <a:r>
              <a:rPr lang="en-US" dirty="0" err="1" smtClean="0"/>
              <a:t>angkaInput</a:t>
            </a:r>
            <a:r>
              <a:rPr lang="en-US" dirty="0" smtClean="0"/>
              <a:t>).</a:t>
            </a:r>
            <a:r>
              <a:rPr lang="en-US" dirty="0" err="1" smtClean="0"/>
              <a:t>intValue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if</a:t>
            </a:r>
            <a:r>
              <a:rPr lang="en-US" dirty="0" smtClean="0"/>
              <a:t> (Data &gt; 5) </a:t>
            </a:r>
          </a:p>
          <a:p>
            <a:pPr>
              <a:buNone/>
            </a:pPr>
            <a:r>
              <a:rPr lang="en-US" dirty="0" smtClean="0"/>
              <a:t>		    	</a:t>
            </a:r>
            <a:r>
              <a:rPr lang="en-US" b="1" dirty="0" smtClean="0"/>
              <a:t>if</a:t>
            </a:r>
            <a:r>
              <a:rPr lang="en-US" dirty="0" smtClean="0"/>
              <a:t> (Data%2==0) </a:t>
            </a:r>
          </a:p>
          <a:p>
            <a:pPr>
              <a:buNone/>
            </a:pPr>
            <a:r>
              <a:rPr lang="en-US" dirty="0" smtClean="0"/>
              <a:t>   			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 ("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."); </a:t>
            </a:r>
          </a:p>
          <a:p>
            <a:pPr>
              <a:buNone/>
            </a:pPr>
            <a:r>
              <a:rPr lang="en-US" b="1" dirty="0" smtClean="0"/>
              <a:t>			else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 ("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masukkan</a:t>
            </a:r>
            <a:r>
              <a:rPr lang="en-US" dirty="0" smtClean="0"/>
              <a:t>  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.");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			if</a:t>
            </a:r>
            <a:r>
              <a:rPr lang="en-US" dirty="0" smtClean="0"/>
              <a:t> (Data%2==0)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("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5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."); </a:t>
            </a:r>
          </a:p>
          <a:p>
            <a:pPr>
              <a:buNone/>
            </a:pPr>
            <a:r>
              <a:rPr lang="en-US" b="1" dirty="0" smtClean="0"/>
              <a:t>			else</a:t>
            </a:r>
            <a:r>
              <a:rPr lang="en-US" dirty="0" smtClean="0"/>
              <a:t> 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 ("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5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.");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And, Or, Not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057400"/>
            <a:ext cx="3895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429000"/>
            <a:ext cx="38290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876800"/>
            <a:ext cx="27051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Menggunakan</a:t>
            </a:r>
            <a:r>
              <a:rPr lang="en-US" dirty="0" smtClean="0"/>
              <a:t>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ProgramAND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: 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bfr</a:t>
            </a:r>
            <a:r>
              <a:rPr lang="en-US" dirty="0" smtClean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(new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angkaInput</a:t>
            </a:r>
            <a:r>
              <a:rPr lang="en-US" dirty="0" smtClean="0"/>
              <a:t> = null;</a:t>
            </a:r>
          </a:p>
          <a:p>
            <a:pPr>
              <a:buNone/>
            </a:pPr>
            <a:r>
              <a:rPr lang="en-US" dirty="0" smtClean="0"/>
              <a:t>	try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angkaInput</a:t>
            </a:r>
            <a:r>
              <a:rPr lang="en-US" dirty="0" smtClean="0"/>
              <a:t> = </a:t>
            </a:r>
            <a:r>
              <a:rPr lang="en-US" dirty="0" err="1" smtClean="0"/>
              <a:t>bfr.readLine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} catch (</a:t>
            </a:r>
            <a:r>
              <a:rPr lang="en-US" dirty="0" err="1" smtClean="0"/>
              <a:t>IOException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Data =  </a:t>
            </a:r>
            <a:r>
              <a:rPr lang="en-US" dirty="0" err="1" smtClean="0"/>
              <a:t>Integer.valueOf</a:t>
            </a:r>
            <a:r>
              <a:rPr lang="en-US" dirty="0" smtClean="0"/>
              <a:t>(</a:t>
            </a:r>
            <a:r>
              <a:rPr lang="en-US" dirty="0" err="1" smtClean="0"/>
              <a:t>angkaInput</a:t>
            </a:r>
            <a:r>
              <a:rPr lang="en-US" dirty="0" smtClean="0"/>
              <a:t>).</a:t>
            </a:r>
            <a:r>
              <a:rPr lang="en-US" dirty="0" err="1" smtClean="0"/>
              <a:t>intValue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if ((Data%2==0) &amp;&amp; (Data%3==0))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 ("</a:t>
            </a:r>
            <a:r>
              <a:rPr lang="en-US" dirty="0" err="1" smtClean="0"/>
              <a:t>Bilangan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kelipatan</a:t>
            </a:r>
            <a:r>
              <a:rPr lang="en-US" dirty="0" smtClean="0"/>
              <a:t> 2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kelipatan</a:t>
            </a:r>
            <a:r>
              <a:rPr lang="en-US" dirty="0" smtClean="0"/>
              <a:t> 3.");</a:t>
            </a:r>
          </a:p>
          <a:p>
            <a:pPr>
              <a:buNone/>
            </a:pPr>
            <a:r>
              <a:rPr lang="en-US" dirty="0" smtClean="0"/>
              <a:t>	else </a:t>
            </a:r>
            <a:r>
              <a:rPr lang="en-US" dirty="0" err="1" smtClean="0"/>
              <a:t>System.out.println</a:t>
            </a:r>
            <a:r>
              <a:rPr lang="en-US" dirty="0" smtClean="0"/>
              <a:t> ("</a:t>
            </a:r>
            <a:r>
              <a:rPr lang="en-US" dirty="0" err="1" smtClean="0"/>
              <a:t>Bilangan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 </a:t>
            </a:r>
            <a:r>
              <a:rPr lang="en-US" dirty="0" err="1" smtClean="0"/>
              <a:t>kelipatan</a:t>
            </a:r>
            <a:r>
              <a:rPr lang="en-US" dirty="0" smtClean="0"/>
              <a:t> 2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kelipatan</a:t>
            </a:r>
            <a:r>
              <a:rPr lang="en-US" dirty="0" smtClean="0"/>
              <a:t> 3.");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179</TotalTime>
  <Words>120</Words>
  <Application>Microsoft Office PowerPoint</Application>
  <PresentationFormat>On-screen Show (4:3)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Constantia</vt:lpstr>
      <vt:lpstr>Courier New</vt:lpstr>
      <vt:lpstr>Times New Roman</vt:lpstr>
      <vt:lpstr>Wingdings</vt:lpstr>
      <vt:lpstr>Wingdings 2</vt:lpstr>
      <vt:lpstr>Flow</vt:lpstr>
      <vt:lpstr>Pengembangan Aplikasi 2</vt:lpstr>
      <vt:lpstr>Kondisional</vt:lpstr>
      <vt:lpstr>Operator Pembentuk Ekspresi</vt:lpstr>
      <vt:lpstr>IF</vt:lpstr>
      <vt:lpstr>IF  …. ELSE ….</vt:lpstr>
      <vt:lpstr>Latihan</vt:lpstr>
      <vt:lpstr>Nested IF</vt:lpstr>
      <vt:lpstr>Tabel Kebenaran And, Or, Not</vt:lpstr>
      <vt:lpstr>Program Menggunakan AND</vt:lpstr>
      <vt:lpstr>Switch … Case …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Aplikasi 2</dc:title>
  <dc:creator>user</dc:creator>
  <cp:lastModifiedBy>67515 Adi Nugroho</cp:lastModifiedBy>
  <cp:revision>10</cp:revision>
  <dcterms:created xsi:type="dcterms:W3CDTF">2017-01-13T02:33:16Z</dcterms:created>
  <dcterms:modified xsi:type="dcterms:W3CDTF">2018-01-22T09:41:19Z</dcterms:modified>
</cp:coreProperties>
</file>