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38" autoAdjust="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4205-88A7-4E21-ACBD-B1380222BFE0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9EFB-B727-4591-887F-8630E3634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81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4205-88A7-4E21-ACBD-B1380222BFE0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9EFB-B727-4591-887F-8630E3634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65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4205-88A7-4E21-ACBD-B1380222BFE0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9EFB-B727-4591-887F-8630E3634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74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4205-88A7-4E21-ACBD-B1380222BFE0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9EFB-B727-4591-887F-8630E3634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53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4205-88A7-4E21-ACBD-B1380222BFE0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9EFB-B727-4591-887F-8630E3634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00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4205-88A7-4E21-ACBD-B1380222BFE0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9EFB-B727-4591-887F-8630E3634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63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4205-88A7-4E21-ACBD-B1380222BFE0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9EFB-B727-4591-887F-8630E3634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02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4205-88A7-4E21-ACBD-B1380222BFE0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9EFB-B727-4591-887F-8630E3634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89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4205-88A7-4E21-ACBD-B1380222BFE0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9EFB-B727-4591-887F-8630E3634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53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4205-88A7-4E21-ACBD-B1380222BFE0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9EFB-B727-4591-887F-8630E3634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48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4205-88A7-4E21-ACBD-B1380222BFE0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9EFB-B727-4591-887F-8630E3634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56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44205-88A7-4E21-ACBD-B1380222BFE0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49EFB-B727-4591-887F-8630E3634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07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3.bin"/><Relationship Id="rId1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4.bin"/><Relationship Id="rId2" Type="http://schemas.openxmlformats.org/officeDocument/2006/relationships/image" Target="../media/image1.png"/><Relationship Id="rId16" Type="http://schemas.openxmlformats.org/officeDocument/2006/relationships/image" Target="../media/image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3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4.bin"/><Relationship Id="rId10" Type="http://schemas.openxmlformats.org/officeDocument/2006/relationships/image" Target="../media/image2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2.bin"/><Relationship Id="rId1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9.wmf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1.w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.wmf"/><Relationship Id="rId5" Type="http://schemas.openxmlformats.org/officeDocument/2006/relationships/image" Target="../media/image6.wmf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1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oleObject" Target="../embeddings/oleObject15.bin"/><Relationship Id="rId3" Type="http://schemas.openxmlformats.org/officeDocument/2006/relationships/oleObject" Target="../embeddings/oleObject12.bin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14.wmf"/><Relationship Id="rId2" Type="http://schemas.openxmlformats.org/officeDocument/2006/relationships/image" Target="../media/image13.png"/><Relationship Id="rId16" Type="http://schemas.openxmlformats.org/officeDocument/2006/relationships/oleObject" Target="../embeddings/oleObject14.bin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wmf"/><Relationship Id="rId11" Type="http://schemas.openxmlformats.org/officeDocument/2006/relationships/image" Target="../media/image20.png"/><Relationship Id="rId5" Type="http://schemas.openxmlformats.org/officeDocument/2006/relationships/oleObject" Target="../embeddings/oleObject13.bin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1.bin"/><Relationship Id="rId3" Type="http://schemas.openxmlformats.org/officeDocument/2006/relationships/image" Target="../media/image16.wmf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0.wmf"/><Relationship Id="rId17" Type="http://schemas.openxmlformats.org/officeDocument/2006/relationships/image" Target="../media/image32.png"/><Relationship Id="rId2" Type="http://schemas.openxmlformats.org/officeDocument/2006/relationships/oleObject" Target="../embeddings/oleObject16.bin"/><Relationship Id="rId16" Type="http://schemas.openxmlformats.org/officeDocument/2006/relationships/image" Target="../media/image2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19.wmf"/><Relationship Id="rId4" Type="http://schemas.openxmlformats.org/officeDocument/2006/relationships/image" Target="../media/image25.png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image" Target="../media/image39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wmf"/><Relationship Id="rId11" Type="http://schemas.openxmlformats.org/officeDocument/2006/relationships/image" Target="../media/image26.png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5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25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45.png"/><Relationship Id="rId4" Type="http://schemas.openxmlformats.org/officeDocument/2006/relationships/image" Target="../media/image26.wmf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6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4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wmf"/><Relationship Id="rId11" Type="http://schemas.openxmlformats.org/officeDocument/2006/relationships/image" Target="../media/image27.wmf"/><Relationship Id="rId5" Type="http://schemas.openxmlformats.org/officeDocument/2006/relationships/oleObject" Target="../embeddings/oleObject29.bin"/><Relationship Id="rId10" Type="http://schemas.openxmlformats.org/officeDocument/2006/relationships/oleObject" Target="../embeddings/oleObject31.bin"/><Relationship Id="rId4" Type="http://schemas.openxmlformats.org/officeDocument/2006/relationships/image" Target="../media/image4.wmf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3735ABF9-ECBF-9CE0-2920-13D4CD04A3C1}"/>
              </a:ext>
            </a:extLst>
          </p:cNvPr>
          <p:cNvSpPr/>
          <p:nvPr/>
        </p:nvSpPr>
        <p:spPr>
          <a:xfrm>
            <a:off x="983763" y="4978400"/>
            <a:ext cx="4121639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1723DB-208A-2549-3ED0-709E72AAD28B}"/>
              </a:ext>
            </a:extLst>
          </p:cNvPr>
          <p:cNvSpPr txBox="1"/>
          <p:nvPr/>
        </p:nvSpPr>
        <p:spPr>
          <a:xfrm>
            <a:off x="4700337" y="433136"/>
            <a:ext cx="2392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Dual problem</a:t>
            </a:r>
            <a:endParaRPr lang="zh-CN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967F84E-A468-BEF9-9A7E-E61CF1B4EDF2}"/>
              </a:ext>
            </a:extLst>
          </p:cNvPr>
          <p:cNvGrpSpPr/>
          <p:nvPr/>
        </p:nvGrpSpPr>
        <p:grpSpPr>
          <a:xfrm>
            <a:off x="623795" y="1421827"/>
            <a:ext cx="11376216" cy="4634346"/>
            <a:chOff x="623792" y="1414674"/>
            <a:chExt cx="11376215" cy="46343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73C5865B-FFE0-4B2A-EA49-A25B02730C8E}"/>
                    </a:ext>
                  </a:extLst>
                </p:cNvPr>
                <p:cNvSpPr txBox="1"/>
                <p:nvPr/>
              </p:nvSpPr>
              <p:spPr>
                <a:xfrm>
                  <a:off x="623792" y="1414674"/>
                  <a:ext cx="11376215" cy="46343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457167" indent="-457167">
                    <a:buFont typeface="Arial" panose="020B0604020202020204" pitchFamily="34" charset="0"/>
                    <a:buChar char="•"/>
                  </a:pPr>
                  <a:r>
                    <a:rPr lang="en-US" altLang="zh-CN" sz="2399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convex equality constrained optimization problem:</a:t>
                  </a:r>
                </a:p>
                <a:p>
                  <a:endParaRPr lang="en-US" altLang="zh-CN" sz="2399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endParaRPr lang="en-US" altLang="zh-CN" sz="2399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endParaRPr lang="en-US" altLang="zh-CN" sz="2399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endParaRPr lang="en-US" altLang="zh-CN" sz="2399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342876" indent="-342876">
                    <a:buFont typeface="Arial" panose="020B0604020202020204" pitchFamily="34" charset="0"/>
                    <a:buChar char="•"/>
                  </a:pPr>
                  <a:r>
                    <a:rPr lang="en-US" altLang="zh-CN" sz="2399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Lagrangian:</a:t>
                  </a:r>
                </a:p>
                <a:p>
                  <a:pPr marL="342876" indent="-342876">
                    <a:buFont typeface="Arial" panose="020B0604020202020204" pitchFamily="34" charset="0"/>
                    <a:buChar char="•"/>
                  </a:pPr>
                  <a:r>
                    <a:rPr lang="en-US" altLang="zh-CN" sz="2399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dual function:</a:t>
                  </a:r>
                </a:p>
                <a:p>
                  <a:pPr marL="342876" indent="-342876">
                    <a:buFont typeface="Arial" panose="020B0604020202020204" pitchFamily="34" charset="0"/>
                    <a:buChar char="•"/>
                  </a:pPr>
                  <a:endParaRPr lang="en-US" altLang="zh-CN" sz="2399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342876" indent="-342876">
                    <a:buFont typeface="Arial" panose="020B0604020202020204" pitchFamily="34" charset="0"/>
                    <a:buChar char="•"/>
                  </a:pPr>
                  <a:r>
                    <a:rPr lang="en-US" altLang="zh-CN" sz="2399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dual problem:  </a:t>
                  </a:r>
                </a:p>
                <a:p>
                  <a:endParaRPr lang="en-US" altLang="zh-CN" sz="2399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342876" indent="-342876">
                    <a:buFont typeface="Arial" panose="020B0604020202020204" pitchFamily="34" charset="0"/>
                    <a:buChar char="•"/>
                  </a:pPr>
                  <a:r>
                    <a:rPr lang="en-US" altLang="zh-CN" sz="2399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Recover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399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altLang="zh-CN" sz="2399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399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⋆</m:t>
                          </m:r>
                        </m:sup>
                      </m:sSup>
                      <m:r>
                        <a:rPr lang="en-US" altLang="zh-CN" sz="2399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399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399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399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399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399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sz="2399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399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𝐿</m:t>
                              </m:r>
                              <m:r>
                                <a:rPr lang="en-US" altLang="zh-CN" sz="2399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US" altLang="zh-CN" sz="2399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  <m:r>
                                <a:rPr lang="en-US" altLang="zh-CN" sz="2399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399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399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399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⋆</m:t>
                                  </m:r>
                                </m:sup>
                              </m:sSup>
                              <m:r>
                                <a:rPr lang="en-US" altLang="zh-CN" sz="2399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a14:m>
                  <a:endParaRPr lang="en-US" altLang="zh-CN" sz="2399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endParaRPr lang="en-US" altLang="zh-CN" sz="2399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73C5865B-FFE0-4B2A-EA49-A25B02730C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792" y="1414674"/>
                  <a:ext cx="11376215" cy="4634346"/>
                </a:xfrm>
                <a:prstGeom prst="rect">
                  <a:avLst/>
                </a:prstGeom>
                <a:blipFill>
                  <a:blip r:embed="rId2"/>
                  <a:stretch>
                    <a:fillRect l="-696" t="-10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对象 3">
                  <a:extLst>
                    <a:ext uri="{FF2B5EF4-FFF2-40B4-BE49-F238E27FC236}">
                      <a16:creationId xmlns:a16="http://schemas.microsoft.com/office/drawing/2014/main" id="{4526BE08-B30B-1FD6-C37D-08029EE4F83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43319247"/>
                    </p:ext>
                  </p:extLst>
                </p:nvPr>
              </p:nvGraphicFramePr>
              <p:xfrm>
                <a:off x="2950410" y="3308532"/>
                <a:ext cx="3073400" cy="3683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3" imgW="3073320" imgH="368280" progId="Equation.DSMT4">
                        <p:embed/>
                      </p:oleObj>
                    </mc:Choice>
                    <mc:Fallback>
                      <p:oleObj name="Equation" r:id="rId3" imgW="3073320" imgH="368280" progId="Equation.DSMT4">
                        <p:embed/>
                        <p:pic>
                          <p:nvPicPr>
                            <p:cNvPr id="4" name="对象 3">
                              <a:extLst>
                                <a:ext uri="{FF2B5EF4-FFF2-40B4-BE49-F238E27FC236}">
                                  <a16:creationId xmlns:a16="http://schemas.microsoft.com/office/drawing/2014/main" id="{4526BE08-B30B-1FD6-C37D-08029EE4F83F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950410" y="3308532"/>
                              <a:ext cx="3073400" cy="3683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" name="对象 3">
                  <a:extLst>
                    <a:ext uri="{FF2B5EF4-FFF2-40B4-BE49-F238E27FC236}">
                      <a16:creationId xmlns:a16="http://schemas.microsoft.com/office/drawing/2014/main" id="{4526BE08-B30B-1FD6-C37D-08029EE4F83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43319247"/>
                    </p:ext>
                  </p:extLst>
                </p:nvPr>
              </p:nvGraphicFramePr>
              <p:xfrm>
                <a:off x="2950410" y="3308532"/>
                <a:ext cx="3073400" cy="3683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5" imgW="3073320" imgH="368280" progId="Equation.DSMT4">
                        <p:embed/>
                      </p:oleObj>
                    </mc:Choice>
                    <mc:Fallback>
                      <p:oleObj name="Equation" r:id="rId5" imgW="3073320" imgH="3682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950410" y="3308532"/>
                              <a:ext cx="3073400" cy="3683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对象 4">
                  <a:extLst>
                    <a:ext uri="{FF2B5EF4-FFF2-40B4-BE49-F238E27FC236}">
                      <a16:creationId xmlns:a16="http://schemas.microsoft.com/office/drawing/2014/main" id="{1342A8E5-9DC3-C3B4-CB5A-A27816C4BC0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95026622"/>
                    </p:ext>
                  </p:extLst>
                </p:nvPr>
              </p:nvGraphicFramePr>
              <p:xfrm>
                <a:off x="2950410" y="3736616"/>
                <a:ext cx="1993900" cy="4318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7" imgW="1993680" imgH="431640" progId="Equation.DSMT4">
                        <p:embed/>
                      </p:oleObj>
                    </mc:Choice>
                    <mc:Fallback>
                      <p:oleObj name="Equation" r:id="rId7" imgW="1993680" imgH="431640" progId="Equation.DSMT4">
                        <p:embed/>
                        <p:pic>
                          <p:nvPicPr>
                            <p:cNvPr id="5" name="对象 4">
                              <a:extLst>
                                <a:ext uri="{FF2B5EF4-FFF2-40B4-BE49-F238E27FC236}">
                                  <a16:creationId xmlns:a16="http://schemas.microsoft.com/office/drawing/2014/main" id="{1342A8E5-9DC3-C3B4-CB5A-A27816C4BC03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950410" y="3736616"/>
                              <a:ext cx="1993900" cy="431800"/>
                            </a:xfrm>
                            <a:prstGeom prst="rect">
                              <a:avLst/>
                            </a:prstGeom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5" name="对象 4">
                  <a:extLst>
                    <a:ext uri="{FF2B5EF4-FFF2-40B4-BE49-F238E27FC236}">
                      <a16:creationId xmlns:a16="http://schemas.microsoft.com/office/drawing/2014/main" id="{1342A8E5-9DC3-C3B4-CB5A-A27816C4BC0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95026622"/>
                    </p:ext>
                  </p:extLst>
                </p:nvPr>
              </p:nvGraphicFramePr>
              <p:xfrm>
                <a:off x="2950410" y="3736616"/>
                <a:ext cx="1993900" cy="4318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9" imgW="1993680" imgH="431640" progId="Equation.DSMT4">
                        <p:embed/>
                      </p:oleObj>
                    </mc:Choice>
                    <mc:Fallback>
                      <p:oleObj name="Equation" r:id="rId9" imgW="1993680" imgH="4316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950410" y="3736616"/>
                              <a:ext cx="1993900" cy="431800"/>
                            </a:xfrm>
                            <a:prstGeom prst="rect">
                              <a:avLst/>
                            </a:prstGeom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" name="对象 8">
                  <a:extLst>
                    <a:ext uri="{FF2B5EF4-FFF2-40B4-BE49-F238E27FC236}">
                      <a16:creationId xmlns:a16="http://schemas.microsoft.com/office/drawing/2014/main" id="{DBA5CDA8-1862-011C-90D6-C69D22ACB67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19354025"/>
                    </p:ext>
                  </p:extLst>
                </p:nvPr>
              </p:nvGraphicFramePr>
              <p:xfrm>
                <a:off x="2950410" y="4418628"/>
                <a:ext cx="1092200" cy="3175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1" imgW="1091880" imgH="317160" progId="Equation.DSMT4">
                        <p:embed/>
                      </p:oleObj>
                    </mc:Choice>
                    <mc:Fallback>
                      <p:oleObj name="Equation" r:id="rId11" imgW="1091880" imgH="317160" progId="Equation.DSMT4">
                        <p:embed/>
                        <p:pic>
                          <p:nvPicPr>
                            <p:cNvPr id="9" name="对象 8">
                              <a:extLst>
                                <a:ext uri="{FF2B5EF4-FFF2-40B4-BE49-F238E27FC236}">
                                  <a16:creationId xmlns:a16="http://schemas.microsoft.com/office/drawing/2014/main" id="{DBA5CDA8-1862-011C-90D6-C69D22ACB672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950410" y="4418628"/>
                              <a:ext cx="1092200" cy="3175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9" name="对象 8">
                  <a:extLst>
                    <a:ext uri="{FF2B5EF4-FFF2-40B4-BE49-F238E27FC236}">
                      <a16:creationId xmlns:a16="http://schemas.microsoft.com/office/drawing/2014/main" id="{DBA5CDA8-1862-011C-90D6-C69D22ACB67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19354025"/>
                    </p:ext>
                  </p:extLst>
                </p:nvPr>
              </p:nvGraphicFramePr>
              <p:xfrm>
                <a:off x="2950410" y="4418628"/>
                <a:ext cx="1092200" cy="3175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3" imgW="1091880" imgH="317160" progId="Equation.DSMT4">
                        <p:embed/>
                      </p:oleObj>
                    </mc:Choice>
                    <mc:Fallback>
                      <p:oleObj name="Equation" r:id="rId13" imgW="1091880" imgH="31716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950410" y="4418628"/>
                              <a:ext cx="1092200" cy="3175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" name="对象 9">
                  <a:extLst>
                    <a:ext uri="{FF2B5EF4-FFF2-40B4-BE49-F238E27FC236}">
                      <a16:creationId xmlns:a16="http://schemas.microsoft.com/office/drawing/2014/main" id="{6661C29B-31BA-7F30-E6D8-72EDB57BE2A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55157907"/>
                    </p:ext>
                  </p:extLst>
                </p:nvPr>
              </p:nvGraphicFramePr>
              <p:xfrm>
                <a:off x="4889500" y="2038422"/>
                <a:ext cx="1206500" cy="6731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5" imgW="1206360" imgH="672840" progId="Equation.DSMT4">
                        <p:embed/>
                      </p:oleObj>
                    </mc:Choice>
                    <mc:Fallback>
                      <p:oleObj name="Equation" r:id="rId15" imgW="1206360" imgH="672840" progId="Equation.DSMT4">
                        <p:embed/>
                        <p:pic>
                          <p:nvPicPr>
                            <p:cNvPr id="10" name="对象 9">
                              <a:extLst>
                                <a:ext uri="{FF2B5EF4-FFF2-40B4-BE49-F238E27FC236}">
                                  <a16:creationId xmlns:a16="http://schemas.microsoft.com/office/drawing/2014/main" id="{6661C29B-31BA-7F30-E6D8-72EDB57BE2AF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89500" y="2038422"/>
                              <a:ext cx="1206500" cy="673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0" name="对象 9">
                  <a:extLst>
                    <a:ext uri="{FF2B5EF4-FFF2-40B4-BE49-F238E27FC236}">
                      <a16:creationId xmlns:a16="http://schemas.microsoft.com/office/drawing/2014/main" id="{6661C29B-31BA-7F30-E6D8-72EDB57BE2A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55157907"/>
                    </p:ext>
                  </p:extLst>
                </p:nvPr>
              </p:nvGraphicFramePr>
              <p:xfrm>
                <a:off x="4889500" y="2038422"/>
                <a:ext cx="1206500" cy="6731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7" imgW="1206360" imgH="672840" progId="Equation.DSMT4">
                        <p:embed/>
                      </p:oleObj>
                    </mc:Choice>
                    <mc:Fallback>
                      <p:oleObj name="Equation" r:id="rId17" imgW="1206360" imgH="6728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89500" y="2038422"/>
                              <a:ext cx="1206500" cy="673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36ED1AC5-8538-81AF-C5DB-31E431F3A4F5}"/>
              </a:ext>
            </a:extLst>
          </p:cNvPr>
          <p:cNvSpPr txBox="1"/>
          <p:nvPr/>
        </p:nvSpPr>
        <p:spPr>
          <a:xfrm>
            <a:off x="6481835" y="4069548"/>
            <a:ext cx="4726405" cy="1015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999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根据对偶变量和原始变量满足的关系</a:t>
            </a:r>
            <a:r>
              <a:rPr lang="en-US" altLang="zh-CN" sz="1999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,</a:t>
            </a:r>
            <a:r>
              <a:rPr lang="zh-CN" altLang="en-US" sz="1999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一旦对偶变量</a:t>
            </a:r>
            <a:r>
              <a:rPr lang="en-US" altLang="zh-CN" sz="1999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y*</a:t>
            </a:r>
            <a:r>
              <a:rPr lang="zh-CN" altLang="en-US" sz="1999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确定</a:t>
            </a:r>
            <a:r>
              <a:rPr lang="en-US" altLang="zh-CN" sz="1999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, </a:t>
            </a:r>
            <a:r>
              <a:rPr lang="zh-CN" altLang="en-US" sz="1999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原变量</a:t>
            </a:r>
            <a:r>
              <a:rPr lang="en-US" altLang="zh-CN" sz="1999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x</a:t>
            </a:r>
            <a:r>
              <a:rPr lang="zh-CN" altLang="en-US" sz="1999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的取值一定是让</a:t>
            </a:r>
            <a:r>
              <a:rPr lang="en-US" altLang="zh-CN" sz="1999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L(</a:t>
            </a:r>
            <a:r>
              <a:rPr lang="en-US" altLang="zh-CN" sz="1999" dirty="0" err="1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x,y</a:t>
            </a:r>
            <a:r>
              <a:rPr lang="en-US" altLang="zh-CN" sz="1999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*)</a:t>
            </a:r>
            <a:r>
              <a:rPr lang="zh-CN" altLang="en-US" sz="1999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最小的值</a:t>
            </a:r>
          </a:p>
        </p:txBody>
      </p:sp>
      <p:sp>
        <p:nvSpPr>
          <p:cNvPr id="14" name="箭头: 右弧形 13">
            <a:extLst>
              <a:ext uri="{FF2B5EF4-FFF2-40B4-BE49-F238E27FC236}">
                <a16:creationId xmlns:a16="http://schemas.microsoft.com/office/drawing/2014/main" id="{F1B7254B-2381-49A6-BF65-FF78E086540B}"/>
              </a:ext>
            </a:extLst>
          </p:cNvPr>
          <p:cNvSpPr/>
          <p:nvPr/>
        </p:nvSpPr>
        <p:spPr>
          <a:xfrm>
            <a:off x="5105401" y="3798278"/>
            <a:ext cx="1206500" cy="1744714"/>
          </a:xfrm>
          <a:prstGeom prst="curvedLeftArrow">
            <a:avLst>
              <a:gd name="adj1" fmla="val 25000"/>
              <a:gd name="adj2" fmla="val 50000"/>
              <a:gd name="adj3" fmla="val 36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922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C3DC79F-11C1-0316-C4F1-531189A07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78" y="807051"/>
            <a:ext cx="8062659" cy="192040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335F22B-D4F8-3DD5-E3EF-92974D0FA5C3}"/>
              </a:ext>
            </a:extLst>
          </p:cNvPr>
          <p:cNvSpPr txBox="1"/>
          <p:nvPr/>
        </p:nvSpPr>
        <p:spPr>
          <a:xfrm>
            <a:off x="455678" y="345386"/>
            <a:ext cx="1890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Lipschitz</a:t>
            </a:r>
            <a:r>
              <a:rPr lang="zh-CN" altLang="en-US" sz="2400" b="1" dirty="0"/>
              <a:t>连续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8005AD-1496-44A4-64F7-73D1E21B0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78" y="3297116"/>
            <a:ext cx="4906140" cy="34711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09DADC9-A4AE-B6AB-00E4-0FB06B0385CF}"/>
              </a:ext>
            </a:extLst>
          </p:cNvPr>
          <p:cNvSpPr txBox="1"/>
          <p:nvPr/>
        </p:nvSpPr>
        <p:spPr>
          <a:xfrm>
            <a:off x="455678" y="272745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强凸</a:t>
            </a:r>
          </a:p>
        </p:txBody>
      </p:sp>
    </p:spTree>
    <p:extLst>
      <p:ext uri="{BB962C8B-B14F-4D97-AF65-F5344CB8AC3E}">
        <p14:creationId xmlns:p14="http://schemas.microsoft.com/office/powerpoint/2010/main" val="294549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F1723DB-208A-2549-3ED0-709E72AAD28B}"/>
              </a:ext>
            </a:extLst>
          </p:cNvPr>
          <p:cNvSpPr txBox="1"/>
          <p:nvPr/>
        </p:nvSpPr>
        <p:spPr>
          <a:xfrm>
            <a:off x="5660456" y="402655"/>
            <a:ext cx="1917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Dual ascent</a:t>
            </a:r>
            <a:endParaRPr lang="zh-CN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B9A6959E-7BAF-38C1-1210-EED85F7283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743720"/>
              </p:ext>
            </p:extLst>
          </p:nvPr>
        </p:nvGraphicFramePr>
        <p:xfrm>
          <a:off x="30237" y="5903945"/>
          <a:ext cx="5067300" cy="850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67000" imgH="850680" progId="Equation.DSMT4">
                  <p:embed/>
                </p:oleObj>
              </mc:Choice>
              <mc:Fallback>
                <p:oleObj name="Equation" r:id="rId2" imgW="5067000" imgH="85068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B9A6959E-7BAF-38C1-1210-EED85F7283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237" y="5903945"/>
                        <a:ext cx="5067300" cy="8508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205F56F8-73E1-9D8A-35DB-DDA55070CD9A}"/>
              </a:ext>
            </a:extLst>
          </p:cNvPr>
          <p:cNvSpPr txBox="1"/>
          <p:nvPr/>
        </p:nvSpPr>
        <p:spPr>
          <a:xfrm>
            <a:off x="2192929" y="1037876"/>
            <a:ext cx="8852439" cy="70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999" dirty="0">
                <a:latin typeface="Calibri" panose="020F0502020204030204" pitchFamily="34" charset="0"/>
                <a:cs typeface="Calibri" panose="020F0502020204030204" pitchFamily="34" charset="0"/>
              </a:rPr>
              <a:t>Dual ascent </a:t>
            </a:r>
            <a:r>
              <a:rPr lang="zh-CN" altLang="en-US" sz="1999" dirty="0">
                <a:latin typeface="Calibri" panose="020F0502020204030204" pitchFamily="34" charset="0"/>
                <a:cs typeface="Calibri" panose="020F0502020204030204" pitchFamily="34" charset="0"/>
              </a:rPr>
              <a:t>方法根据原变量和对偶变量之间的关系以及</a:t>
            </a:r>
            <a:r>
              <a:rPr lang="en-US" altLang="zh-CN" sz="1999" dirty="0">
                <a:latin typeface="Calibri" panose="020F0502020204030204" pitchFamily="34" charset="0"/>
                <a:cs typeface="Calibri" panose="020F0502020204030204" pitchFamily="34" charset="0"/>
              </a:rPr>
              <a:t>KKT</a:t>
            </a:r>
            <a:r>
              <a:rPr lang="zh-CN" altLang="en-US" sz="1999" dirty="0">
                <a:latin typeface="Calibri" panose="020F0502020204030204" pitchFamily="34" charset="0"/>
                <a:cs typeface="Calibri" panose="020F0502020204030204" pitchFamily="34" charset="0"/>
              </a:rPr>
              <a:t>条件</a:t>
            </a:r>
            <a:r>
              <a:rPr lang="en-US" altLang="zh-CN" sz="1999" dirty="0"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zh-CN" altLang="en-US" sz="1999" dirty="0">
                <a:latin typeface="Calibri" panose="020F0502020204030204" pitchFamily="34" charset="0"/>
                <a:cs typeface="Calibri" panose="020F0502020204030204" pitchFamily="34" charset="0"/>
              </a:rPr>
              <a:t>迭代优化原变量和对偶变量</a:t>
            </a:r>
            <a:r>
              <a:rPr lang="en-US" altLang="zh-CN" sz="1999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zh-CN" altLang="en-US" sz="1999" dirty="0">
                <a:latin typeface="Calibri" panose="020F0502020204030204" pitchFamily="34" charset="0"/>
                <a:cs typeface="Calibri" panose="020F0502020204030204" pitchFamily="34" charset="0"/>
              </a:rPr>
              <a:t>最终找到两者的最优值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DDC3A878-2693-10E2-5513-E78C2C505F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233524"/>
              </p:ext>
            </p:extLst>
          </p:nvPr>
        </p:nvGraphicFramePr>
        <p:xfrm>
          <a:off x="5774232" y="3841683"/>
          <a:ext cx="6392845" cy="1573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59520" imgH="1714320" progId="Equation.DSMT4">
                  <p:embed/>
                </p:oleObj>
              </mc:Choice>
              <mc:Fallback>
                <p:oleObj name="Equation" r:id="rId4" imgW="6959520" imgH="171432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DDC3A878-2693-10E2-5513-E78C2C505F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74232" y="3841683"/>
                        <a:ext cx="6392845" cy="157359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7A7BFEE-427C-37F6-DA0E-F5C9E7B8BD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420622"/>
              </p:ext>
            </p:extLst>
          </p:nvPr>
        </p:nvGraphicFramePr>
        <p:xfrm>
          <a:off x="5660456" y="2007986"/>
          <a:ext cx="6538690" cy="1229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226280" imgH="1358640" progId="Equation.DSMT4">
                  <p:embed/>
                </p:oleObj>
              </mc:Choice>
              <mc:Fallback>
                <p:oleObj name="Equation" r:id="rId6" imgW="7226280" imgH="135864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7A7BFEE-427C-37F6-DA0E-F5C9E7B8BD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60456" y="2007986"/>
                        <a:ext cx="6538690" cy="122959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箭头: 左 10">
            <a:extLst>
              <a:ext uri="{FF2B5EF4-FFF2-40B4-BE49-F238E27FC236}">
                <a16:creationId xmlns:a16="http://schemas.microsoft.com/office/drawing/2014/main" id="{E5FD0BEC-6BFA-0D36-FB9D-3E5985477D20}"/>
              </a:ext>
            </a:extLst>
          </p:cNvPr>
          <p:cNvSpPr/>
          <p:nvPr/>
        </p:nvSpPr>
        <p:spPr>
          <a:xfrm>
            <a:off x="5108809" y="5726529"/>
            <a:ext cx="3020678" cy="630382"/>
          </a:xfrm>
          <a:prstGeom prst="leftArrow">
            <a:avLst>
              <a:gd name="adj1" fmla="val 40476"/>
              <a:gd name="adj2" fmla="val 59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初始点应该从这里开始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07933DFC-A3DE-8E8E-B29A-9F312F78D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470718"/>
              </p:ext>
            </p:extLst>
          </p:nvPr>
        </p:nvGraphicFramePr>
        <p:xfrm>
          <a:off x="4795045" y="6388699"/>
          <a:ext cx="7404101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403760" imgH="380880" progId="Equation.DSMT4">
                  <p:embed/>
                </p:oleObj>
              </mc:Choice>
              <mc:Fallback>
                <p:oleObj name="Equation" r:id="rId8" imgW="7403760" imgH="38088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07933DFC-A3DE-8E8E-B29A-9F312F78D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95045" y="6388699"/>
                        <a:ext cx="7404101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486E6D40-3C01-B7D0-2F15-BF02ED2F9EDB}"/>
              </a:ext>
            </a:extLst>
          </p:cNvPr>
          <p:cNvGrpSpPr/>
          <p:nvPr/>
        </p:nvGrpSpPr>
        <p:grpSpPr>
          <a:xfrm>
            <a:off x="238845" y="2403005"/>
            <a:ext cx="5217369" cy="2863888"/>
            <a:chOff x="2528869" y="2108365"/>
            <a:chExt cx="5217369" cy="2863888"/>
          </a:xfrm>
        </p:grpSpPr>
        <p:graphicFrame>
          <p:nvGraphicFramePr>
            <p:cNvPr id="3" name="对象 2">
              <a:extLst>
                <a:ext uri="{FF2B5EF4-FFF2-40B4-BE49-F238E27FC236}">
                  <a16:creationId xmlns:a16="http://schemas.microsoft.com/office/drawing/2014/main" id="{9B54415A-71DB-604B-9E6D-BF163BB00B5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3679985"/>
                </p:ext>
              </p:extLst>
            </p:nvPr>
          </p:nvGraphicFramePr>
          <p:xfrm>
            <a:off x="3700488" y="2108365"/>
            <a:ext cx="3073399" cy="368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073320" imgH="368280" progId="Equation.DSMT4">
                    <p:embed/>
                  </p:oleObj>
                </mc:Choice>
                <mc:Fallback>
                  <p:oleObj name="Equation" r:id="rId10" imgW="3073320" imgH="368280" progId="Equation.DSMT4">
                    <p:embed/>
                    <p:pic>
                      <p:nvPicPr>
                        <p:cNvPr id="3" name="对象 2">
                          <a:extLst>
                            <a:ext uri="{FF2B5EF4-FFF2-40B4-BE49-F238E27FC236}">
                              <a16:creationId xmlns:a16="http://schemas.microsoft.com/office/drawing/2014/main" id="{9B54415A-71DB-604B-9E6D-BF163BB00B5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700488" y="2108365"/>
                          <a:ext cx="3073399" cy="36829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>
              <a:extLst>
                <a:ext uri="{FF2B5EF4-FFF2-40B4-BE49-F238E27FC236}">
                  <a16:creationId xmlns:a16="http://schemas.microsoft.com/office/drawing/2014/main" id="{B7C1B8EC-7785-A3A1-7E77-E5290E18C65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7532661"/>
                </p:ext>
              </p:extLst>
            </p:nvPr>
          </p:nvGraphicFramePr>
          <p:xfrm>
            <a:off x="3852887" y="3337157"/>
            <a:ext cx="3035300" cy="1003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035160" imgH="1002960" progId="Equation.DSMT4">
                    <p:embed/>
                  </p:oleObj>
                </mc:Choice>
                <mc:Fallback>
                  <p:oleObj name="Equation" r:id="rId12" imgW="3035160" imgH="1002960" progId="Equation.DSMT4">
                    <p:embed/>
                    <p:pic>
                      <p:nvPicPr>
                        <p:cNvPr id="5" name="对象 4">
                          <a:extLst>
                            <a:ext uri="{FF2B5EF4-FFF2-40B4-BE49-F238E27FC236}">
                              <a16:creationId xmlns:a16="http://schemas.microsoft.com/office/drawing/2014/main" id="{B7C1B8EC-7785-A3A1-7E77-E5290E18C65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852887" y="3337157"/>
                          <a:ext cx="3035300" cy="1003300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C59D56F4-1453-02F9-1B9E-0A7B90BEBEB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1504800"/>
                </p:ext>
              </p:extLst>
            </p:nvPr>
          </p:nvGraphicFramePr>
          <p:xfrm>
            <a:off x="3355102" y="2711833"/>
            <a:ext cx="3644899" cy="5079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644640" imgH="507960" progId="Equation.DSMT4">
                    <p:embed/>
                  </p:oleObj>
                </mc:Choice>
                <mc:Fallback>
                  <p:oleObj name="Equation" r:id="rId14" imgW="3644640" imgH="507960" progId="Equation.DSMT4">
                    <p:embed/>
                    <p:pic>
                      <p:nvPicPr>
                        <p:cNvPr id="18" name="对象 17">
                          <a:extLst>
                            <a:ext uri="{FF2B5EF4-FFF2-40B4-BE49-F238E27FC236}">
                              <a16:creationId xmlns:a16="http://schemas.microsoft.com/office/drawing/2014/main" id="{C59D56F4-1453-02F9-1B9E-0A7B90BEBEB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355102" y="2711833"/>
                          <a:ext cx="3644899" cy="50799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>
              <a:extLst>
                <a:ext uri="{FF2B5EF4-FFF2-40B4-BE49-F238E27FC236}">
                  <a16:creationId xmlns:a16="http://schemas.microsoft.com/office/drawing/2014/main" id="{591852A7-8AE2-17BA-7AE4-25A5DA85DDF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4614153"/>
                </p:ext>
              </p:extLst>
            </p:nvPr>
          </p:nvGraphicFramePr>
          <p:xfrm>
            <a:off x="4180599" y="4502354"/>
            <a:ext cx="1993901" cy="4698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993680" imgH="469800" progId="Equation.DSMT4">
                    <p:embed/>
                  </p:oleObj>
                </mc:Choice>
                <mc:Fallback>
                  <p:oleObj name="Equation" r:id="rId16" imgW="1993680" imgH="469800" progId="Equation.DSMT4">
                    <p:embed/>
                    <p:pic>
                      <p:nvPicPr>
                        <p:cNvPr id="19" name="对象 18">
                          <a:extLst>
                            <a:ext uri="{FF2B5EF4-FFF2-40B4-BE49-F238E27FC236}">
                              <a16:creationId xmlns:a16="http://schemas.microsoft.com/office/drawing/2014/main" id="{591852A7-8AE2-17BA-7AE4-25A5DA85DDF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180599" y="4502354"/>
                          <a:ext cx="1993901" cy="46989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箭头: 左弧形 1">
              <a:extLst>
                <a:ext uri="{FF2B5EF4-FFF2-40B4-BE49-F238E27FC236}">
                  <a16:creationId xmlns:a16="http://schemas.microsoft.com/office/drawing/2014/main" id="{8A792619-8BAC-FE60-450B-CB9A94063C3C}"/>
                </a:ext>
              </a:extLst>
            </p:cNvPr>
            <p:cNvSpPr/>
            <p:nvPr/>
          </p:nvSpPr>
          <p:spPr>
            <a:xfrm>
              <a:off x="2528869" y="2912931"/>
              <a:ext cx="717352" cy="1929685"/>
            </a:xfrm>
            <a:prstGeom prst="curvedRightArrow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>
                <a:solidFill>
                  <a:schemeClr val="tx1"/>
                </a:solidFill>
              </a:endParaRPr>
            </a:p>
          </p:txBody>
        </p:sp>
        <p:sp>
          <p:nvSpPr>
            <p:cNvPr id="4" name="箭头: 左弧形 3">
              <a:extLst>
                <a:ext uri="{FF2B5EF4-FFF2-40B4-BE49-F238E27FC236}">
                  <a16:creationId xmlns:a16="http://schemas.microsoft.com/office/drawing/2014/main" id="{4E861A01-ECB6-8AAB-1E82-04B26E73EC98}"/>
                </a:ext>
              </a:extLst>
            </p:cNvPr>
            <p:cNvSpPr/>
            <p:nvPr/>
          </p:nvSpPr>
          <p:spPr>
            <a:xfrm rot="10800000">
              <a:off x="7028886" y="2807620"/>
              <a:ext cx="717352" cy="1929685"/>
            </a:xfrm>
            <a:prstGeom prst="curved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4096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F1723DB-208A-2549-3ED0-709E72AAD28B}"/>
              </a:ext>
            </a:extLst>
          </p:cNvPr>
          <p:cNvSpPr txBox="1"/>
          <p:nvPr/>
        </p:nvSpPr>
        <p:spPr>
          <a:xfrm>
            <a:off x="2630608" y="336391"/>
            <a:ext cx="815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Dual decomposition(</a:t>
            </a:r>
            <a:r>
              <a:rPr lang="zh-CN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并行优化</a:t>
            </a:r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zh-CN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加快算法的收敛速度</a:t>
            </a:r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CN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05F56F8-73E1-9D8A-35DB-DDA55070CD9A}"/>
                  </a:ext>
                </a:extLst>
              </p:cNvPr>
              <p:cNvSpPr txBox="1"/>
              <p:nvPr/>
            </p:nvSpPr>
            <p:spPr>
              <a:xfrm>
                <a:off x="231494" y="1051663"/>
                <a:ext cx="11960506" cy="103220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999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Dual decomposition </a:t>
                </a:r>
                <a:r>
                  <a:rPr lang="zh-CN" altLang="en-US" sz="1999" dirty="0">
                    <a:latin typeface="Calibri" panose="020F0502020204030204" pitchFamily="34" charset="0"/>
                    <a:cs typeface="Calibri" panose="020F0502020204030204" pitchFamily="34" charset="0"/>
                  </a:rPr>
                  <a:t>方法假设目标函数</a:t>
                </a:r>
                <a:r>
                  <a:rPr lang="en-US" altLang="zh-CN" sz="1999" dirty="0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:r>
                  <a:rPr lang="zh-CN" altLang="en-US" sz="1999" dirty="0">
                    <a:latin typeface="Calibri" panose="020F0502020204030204" pitchFamily="34" charset="0"/>
                    <a:cs typeface="Calibri" panose="020F0502020204030204" pitchFamily="34" charset="0"/>
                  </a:rPr>
                  <a:t>是可分的即函数</a:t>
                </a:r>
                <a:r>
                  <a:rPr lang="en-US" altLang="zh-CN" sz="1999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zh-CN" altLang="en-US" sz="1999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999" dirty="0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:r>
                  <a:rPr lang="zh-CN" altLang="en-US" sz="1999" dirty="0">
                    <a:latin typeface="Calibri" panose="020F0502020204030204" pitchFamily="34" charset="0"/>
                    <a:cs typeface="Calibri" panose="020F0502020204030204" pitchFamily="34" charset="0"/>
                  </a:rPr>
                  <a:t>对</a:t>
                </a:r>
                <a:r>
                  <a:rPr lang="en-US" altLang="zh-CN" sz="1999" dirty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zh-CN" altLang="en-US" sz="1999" dirty="0">
                    <a:latin typeface="Calibri" panose="020F0502020204030204" pitchFamily="34" charset="0"/>
                    <a:cs typeface="Calibri" panose="020F0502020204030204" pitchFamily="34" charset="0"/>
                  </a:rPr>
                  <a:t>的作用可以分解成若干个子函数</a:t>
                </a:r>
                <a:r>
                  <a:rPr lang="en-US" altLang="zh-CN" sz="1999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zh-CN" altLang="en-US" sz="1999" dirty="0">
                    <a:latin typeface="Calibri" panose="020F0502020204030204" pitchFamily="34" charset="0"/>
                    <a:cs typeface="Calibri" panose="020F0502020204030204" pitchFamily="34" charset="0"/>
                  </a:rPr>
                  <a:t>每个子函数分别作用于</a:t>
                </a:r>
                <a:r>
                  <a:rPr lang="en-US" altLang="zh-CN" sz="1999" dirty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zh-CN" altLang="en-US" sz="1999" dirty="0">
                    <a:latin typeface="Calibri" panose="020F0502020204030204" pitchFamily="34" charset="0"/>
                    <a:cs typeface="Calibri" panose="020F0502020204030204" pitchFamily="34" charset="0"/>
                  </a:rPr>
                  <a:t>的一部分变量</a:t>
                </a:r>
                <a:r>
                  <a:rPr lang="en-US" altLang="zh-CN" sz="1999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zh-CN" altLang="en-US" sz="1999" dirty="0">
                    <a:latin typeface="Calibri" panose="020F0502020204030204" pitchFamily="34" charset="0"/>
                    <a:cs typeface="Calibri" panose="020F0502020204030204" pitchFamily="34" charset="0"/>
                  </a:rPr>
                  <a:t>即</a:t>
                </a:r>
                <a:endParaRPr lang="en-US" altLang="zh-CN" sz="1999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zh-CN" altLang="en-US" sz="1999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999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1999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1999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1999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1999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999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altLang="zh-CN" sz="1999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999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sz="1999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999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999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999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999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999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999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CN" sz="1999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zh-CN" altLang="en-US" sz="1999" dirty="0">
                    <a:latin typeface="Calibri" panose="020F0502020204030204" pitchFamily="34" charset="0"/>
                    <a:cs typeface="Calibri" panose="020F0502020204030204" pitchFamily="34" charset="0"/>
                  </a:rPr>
                  <a:t>优化变量</a:t>
                </a:r>
                <a14:m>
                  <m:oMath xmlns:m="http://schemas.openxmlformats.org/officeDocument/2006/math">
                    <m:r>
                      <a:rPr lang="en-US" altLang="zh-CN" sz="1999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zh-CN" altLang="en-US" sz="1999" dirty="0">
                    <a:latin typeface="Calibri" panose="020F0502020204030204" pitchFamily="34" charset="0"/>
                    <a:cs typeface="Calibri" panose="020F0502020204030204" pitchFamily="34" charset="0"/>
                  </a:rPr>
                  <a:t>被分为多块</a:t>
                </a:r>
                <a:r>
                  <a:rPr lang="en-US" altLang="zh-CN" sz="1999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zh-CN" altLang="en-US" sz="1999" dirty="0">
                    <a:latin typeface="Calibri" panose="020F0502020204030204" pitchFamily="34" charset="0"/>
                    <a:cs typeface="Calibri" panose="020F0502020204030204" pitchFamily="34" charset="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1999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1999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=[</m:t>
                    </m:r>
                    <m:sSub>
                      <m:sSubPr>
                        <m:ctrlPr>
                          <a:rPr lang="en-US" altLang="zh-CN" sz="1999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1999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999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1999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1999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1999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999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1999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1999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1999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999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sub>
                    </m:sSub>
                    <m:r>
                      <a:rPr lang="en-US" altLang="zh-CN" sz="1999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endParaRPr lang="zh-CN" altLang="en-US" sz="1999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05F56F8-73E1-9D8A-35DB-DDA55070C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94" y="1051663"/>
                <a:ext cx="11960506" cy="1032206"/>
              </a:xfrm>
              <a:prstGeom prst="rect">
                <a:avLst/>
              </a:prstGeom>
              <a:blipFill>
                <a:blip r:embed="rId2"/>
                <a:stretch>
                  <a:fillRect l="-561" t="-3550" r="-510" b="-710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277D4A5-4A85-DE10-4110-787D1D8735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802016"/>
              </p:ext>
            </p:extLst>
          </p:nvPr>
        </p:nvGraphicFramePr>
        <p:xfrm>
          <a:off x="4455059" y="2176097"/>
          <a:ext cx="1206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06360" imgH="672840" progId="Equation.DSMT4">
                  <p:embed/>
                </p:oleObj>
              </mc:Choice>
              <mc:Fallback>
                <p:oleObj name="Equation" r:id="rId3" imgW="1206360" imgH="6728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3277D4A5-4A85-DE10-4110-787D1D8735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55059" y="2176097"/>
                        <a:ext cx="1206500" cy="6731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1E2BD16-568D-AC7B-571F-6AC5A086CD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862138"/>
              </p:ext>
            </p:extLst>
          </p:nvPr>
        </p:nvGraphicFramePr>
        <p:xfrm>
          <a:off x="6859650" y="1943611"/>
          <a:ext cx="1473199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73120" imgH="1104840" progId="Equation.DSMT4">
                  <p:embed/>
                </p:oleObj>
              </mc:Choice>
              <mc:Fallback>
                <p:oleObj name="Equation" r:id="rId5" imgW="1473120" imgH="110484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11E2BD16-568D-AC7B-571F-6AC5A086CD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9650" y="1943611"/>
                        <a:ext cx="1473199" cy="11049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箭头: 右 11">
            <a:extLst>
              <a:ext uri="{FF2B5EF4-FFF2-40B4-BE49-F238E27FC236}">
                <a16:creationId xmlns:a16="http://schemas.microsoft.com/office/drawing/2014/main" id="{18860EA3-2530-21F7-804A-79DACEF70B72}"/>
              </a:ext>
            </a:extLst>
          </p:cNvPr>
          <p:cNvSpPr/>
          <p:nvPr/>
        </p:nvSpPr>
        <p:spPr>
          <a:xfrm>
            <a:off x="5908645" y="2360296"/>
            <a:ext cx="800099" cy="31066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474EBDB-8B44-FBC1-F00A-4C8F8B3EE286}"/>
                  </a:ext>
                </a:extLst>
              </p:cNvPr>
              <p:cNvSpPr txBox="1"/>
              <p:nvPr/>
            </p:nvSpPr>
            <p:spPr>
              <a:xfrm>
                <a:off x="231494" y="3220659"/>
                <a:ext cx="8912506" cy="3999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999" dirty="0">
                    <a:latin typeface="Calibri" panose="020F0502020204030204" pitchFamily="34" charset="0"/>
                    <a:cs typeface="Calibri" panose="020F0502020204030204" pitchFamily="34" charset="0"/>
                  </a:rPr>
                  <a:t>优化变量</a:t>
                </a:r>
                <a14:m>
                  <m:oMath xmlns:m="http://schemas.openxmlformats.org/officeDocument/2006/math">
                    <m:r>
                      <a:rPr lang="en-US" altLang="zh-CN" sz="1999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zh-CN" altLang="en-US" sz="1999" dirty="0">
                    <a:latin typeface="Calibri" panose="020F0502020204030204" pitchFamily="34" charset="0"/>
                    <a:cs typeface="Calibri" panose="020F0502020204030204" pitchFamily="34" charset="0"/>
                  </a:rPr>
                  <a:t>被分为多块</a:t>
                </a:r>
                <a:r>
                  <a:rPr lang="en-US" altLang="zh-CN" sz="1999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zh-CN" altLang="en-US" sz="1999" dirty="0">
                    <a:latin typeface="Calibri" panose="020F0502020204030204" pitchFamily="34" charset="0"/>
                    <a:cs typeface="Calibri" panose="020F0502020204030204" pitchFamily="34" charset="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1999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1999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=[</m:t>
                    </m:r>
                    <m:sSub>
                      <m:sSubPr>
                        <m:ctrlPr>
                          <a:rPr lang="en-US" altLang="zh-CN" sz="1999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1999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999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1999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1999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1999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999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1999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1999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1999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999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sub>
                    </m:sSub>
                    <m:r>
                      <a:rPr lang="en-US" altLang="zh-CN" sz="1999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zh-CN" altLang="en-US" sz="1999" dirty="0">
                    <a:latin typeface="Calibri" panose="020F0502020204030204" pitchFamily="34" charset="0"/>
                    <a:cs typeface="Calibri" panose="020F0502020204030204" pitchFamily="34" charset="0"/>
                  </a:rPr>
                  <a:t>之后</a:t>
                </a:r>
                <a:r>
                  <a:rPr lang="en-US" altLang="zh-CN" sz="1999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AX=b</a:t>
                </a:r>
                <a:r>
                  <a:rPr lang="zh-CN" altLang="en-US" sz="1999" dirty="0">
                    <a:latin typeface="Calibri" panose="020F0502020204030204" pitchFamily="34" charset="0"/>
                    <a:cs typeface="Calibri" panose="020F0502020204030204" pitchFamily="34" charset="0"/>
                  </a:rPr>
                  <a:t>这个等式约束也可以分解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474EBDB-8B44-FBC1-F00A-4C8F8B3EE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94" y="3220659"/>
                <a:ext cx="8912506" cy="399981"/>
              </a:xfrm>
              <a:prstGeom prst="rect">
                <a:avLst/>
              </a:prstGeom>
              <a:blipFill>
                <a:blip r:embed="rId7"/>
                <a:stretch>
                  <a:fillRect l="-752" t="-7576" r="-68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表格 19">
            <a:extLst>
              <a:ext uri="{FF2B5EF4-FFF2-40B4-BE49-F238E27FC236}">
                <a16:creationId xmlns:a16="http://schemas.microsoft.com/office/drawing/2014/main" id="{DEBBB3E9-DAC9-0C60-4BDD-E2B00BE2B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910151"/>
              </p:ext>
            </p:extLst>
          </p:nvPr>
        </p:nvGraphicFramePr>
        <p:xfrm>
          <a:off x="10035238" y="3616803"/>
          <a:ext cx="1111208" cy="748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802">
                  <a:extLst>
                    <a:ext uri="{9D8B030D-6E8A-4147-A177-3AD203B41FA5}">
                      <a16:colId xmlns:a16="http://schemas.microsoft.com/office/drawing/2014/main" val="2659637734"/>
                    </a:ext>
                  </a:extLst>
                </a:gridCol>
                <a:gridCol w="277802">
                  <a:extLst>
                    <a:ext uri="{9D8B030D-6E8A-4147-A177-3AD203B41FA5}">
                      <a16:colId xmlns:a16="http://schemas.microsoft.com/office/drawing/2014/main" val="2686940270"/>
                    </a:ext>
                  </a:extLst>
                </a:gridCol>
                <a:gridCol w="277802">
                  <a:extLst>
                    <a:ext uri="{9D8B030D-6E8A-4147-A177-3AD203B41FA5}">
                      <a16:colId xmlns:a16="http://schemas.microsoft.com/office/drawing/2014/main" val="4083375682"/>
                    </a:ext>
                  </a:extLst>
                </a:gridCol>
                <a:gridCol w="277802">
                  <a:extLst>
                    <a:ext uri="{9D8B030D-6E8A-4147-A177-3AD203B41FA5}">
                      <a16:colId xmlns:a16="http://schemas.microsoft.com/office/drawing/2014/main" val="11569337"/>
                    </a:ext>
                  </a:extLst>
                </a:gridCol>
              </a:tblGrid>
              <a:tr h="249338"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 marL="53769" marR="53769" marT="26884" marB="268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 marL="53769" marR="53769" marT="26884" marB="268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 marL="53769" marR="53769" marT="26884" marB="268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 marL="53769" marR="53769" marT="26884" marB="268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868306"/>
                  </a:ext>
                </a:extLst>
              </a:tr>
              <a:tr h="249338"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53769" marR="53769" marT="26884" marB="268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 marL="53769" marR="53769" marT="26884" marB="268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 marL="53769" marR="53769" marT="26884" marB="268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 marL="53769" marR="53769" marT="26884" marB="268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649578"/>
                  </a:ext>
                </a:extLst>
              </a:tr>
              <a:tr h="249338"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53769" marR="53769" marT="26884" marB="268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 marL="53769" marR="53769" marT="26884" marB="268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 marL="53769" marR="53769" marT="26884" marB="268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 marL="53769" marR="53769" marT="26884" marB="268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1173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4DB323DB-90AE-B2FC-4975-2DB6BE2693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8241263"/>
                  </p:ext>
                </p:extLst>
              </p:nvPr>
            </p:nvGraphicFramePr>
            <p:xfrm>
              <a:off x="11781680" y="3616803"/>
              <a:ext cx="367985" cy="124619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985">
                      <a:extLst>
                        <a:ext uri="{9D8B030D-6E8A-4147-A177-3AD203B41FA5}">
                          <a16:colId xmlns:a16="http://schemas.microsoft.com/office/drawing/2014/main" val="2659637734"/>
                        </a:ext>
                      </a:extLst>
                    </a:gridCol>
                  </a:tblGrid>
                  <a:tr h="2745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marL="67709" marR="67709" marT="33854" marB="338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1036733"/>
                      </a:ext>
                    </a:extLst>
                  </a:tr>
                  <a:tr h="2745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marL="67709" marR="67709" marT="33854" marB="338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39090011"/>
                      </a:ext>
                    </a:extLst>
                  </a:tr>
                  <a:tr h="2745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marL="67709" marR="67709" marT="33854" marB="338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53868306"/>
                      </a:ext>
                    </a:extLst>
                  </a:tr>
                  <a:tr h="2745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marL="67709" marR="67709" marT="33854" marB="338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496495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4DB323DB-90AE-B2FC-4975-2DB6BE2693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8241263"/>
                  </p:ext>
                </p:extLst>
              </p:nvPr>
            </p:nvGraphicFramePr>
            <p:xfrm>
              <a:off x="11781680" y="3616803"/>
              <a:ext cx="367985" cy="124619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985">
                      <a:extLst>
                        <a:ext uri="{9D8B030D-6E8A-4147-A177-3AD203B41FA5}">
                          <a16:colId xmlns:a16="http://schemas.microsoft.com/office/drawing/2014/main" val="2659637734"/>
                        </a:ext>
                      </a:extLst>
                    </a:gridCol>
                  </a:tblGrid>
                  <a:tr h="31154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7709" marR="67709" marT="33854" marB="338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613" t="-1961" r="-3226" b="-3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1036733"/>
                      </a:ext>
                    </a:extLst>
                  </a:tr>
                  <a:tr h="31154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7709" marR="67709" marT="33854" marB="338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613" t="-100000" r="-3226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9090011"/>
                      </a:ext>
                    </a:extLst>
                  </a:tr>
                  <a:tr h="31154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7709" marR="67709" marT="33854" marB="338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613" t="-203922" r="-3226" b="-10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3868306"/>
                      </a:ext>
                    </a:extLst>
                  </a:tr>
                  <a:tr h="31154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7709" marR="67709" marT="33854" marB="338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613" t="-303922" r="-3226" b="-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96495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2" name="组合 41">
            <a:extLst>
              <a:ext uri="{FF2B5EF4-FFF2-40B4-BE49-F238E27FC236}">
                <a16:creationId xmlns:a16="http://schemas.microsoft.com/office/drawing/2014/main" id="{82C4E208-7335-A2A2-E215-C9F42CD55D92}"/>
              </a:ext>
            </a:extLst>
          </p:cNvPr>
          <p:cNvGrpSpPr/>
          <p:nvPr/>
        </p:nvGrpSpPr>
        <p:grpSpPr>
          <a:xfrm>
            <a:off x="9886957" y="4316637"/>
            <a:ext cx="1407770" cy="381331"/>
            <a:chOff x="9842592" y="4888303"/>
            <a:chExt cx="1407770" cy="381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578DC94-B374-818C-73B0-70B9385CEF37}"/>
                    </a:ext>
                  </a:extLst>
                </p:cNvPr>
                <p:cNvSpPr txBox="1"/>
                <p:nvPr/>
              </p:nvSpPr>
              <p:spPr>
                <a:xfrm>
                  <a:off x="9842592" y="4900174"/>
                  <a:ext cx="485453" cy="3694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1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801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801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578DC94-B374-818C-73B0-70B9385CEF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2592" y="4900174"/>
                  <a:ext cx="485453" cy="36946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8455A633-E0C8-BA79-9330-0E8918528E31}"/>
                    </a:ext>
                  </a:extLst>
                </p:cNvPr>
                <p:cNvSpPr txBox="1"/>
                <p:nvPr/>
              </p:nvSpPr>
              <p:spPr>
                <a:xfrm>
                  <a:off x="10459940" y="4900174"/>
                  <a:ext cx="490775" cy="3694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1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801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801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8455A633-E0C8-BA79-9330-0E8918528E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9940" y="4900174"/>
                  <a:ext cx="490775" cy="36946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D23CA484-D187-E440-2AA2-AE2EA773C664}"/>
                    </a:ext>
                  </a:extLst>
                </p:cNvPr>
                <p:cNvSpPr txBox="1"/>
                <p:nvPr/>
              </p:nvSpPr>
              <p:spPr>
                <a:xfrm>
                  <a:off x="10167194" y="4888303"/>
                  <a:ext cx="490775" cy="3694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1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801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801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D23CA484-D187-E440-2AA2-AE2EA773C6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7194" y="4888303"/>
                  <a:ext cx="490775" cy="36946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0D1A4B4C-4D64-39E3-41EA-FB1210B066F1}"/>
                    </a:ext>
                  </a:extLst>
                </p:cNvPr>
                <p:cNvSpPr txBox="1"/>
                <p:nvPr/>
              </p:nvSpPr>
              <p:spPr>
                <a:xfrm>
                  <a:off x="10759587" y="4900174"/>
                  <a:ext cx="490775" cy="3694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1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801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1801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0D1A4B4C-4D64-39E3-41EA-FB1210B066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9587" y="4900174"/>
                  <a:ext cx="490775" cy="36946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乘号 26">
            <a:extLst>
              <a:ext uri="{FF2B5EF4-FFF2-40B4-BE49-F238E27FC236}">
                <a16:creationId xmlns:a16="http://schemas.microsoft.com/office/drawing/2014/main" id="{B7BCE877-A08B-964B-8C43-DCE08D45A850}"/>
              </a:ext>
            </a:extLst>
          </p:cNvPr>
          <p:cNvSpPr/>
          <p:nvPr/>
        </p:nvSpPr>
        <p:spPr>
          <a:xfrm>
            <a:off x="11322405" y="3861270"/>
            <a:ext cx="259079" cy="259079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8" name="等号 27">
            <a:extLst>
              <a:ext uri="{FF2B5EF4-FFF2-40B4-BE49-F238E27FC236}">
                <a16:creationId xmlns:a16="http://schemas.microsoft.com/office/drawing/2014/main" id="{10EC2883-F30D-80A7-EBA5-6D6EC6E69BC4}"/>
              </a:ext>
            </a:extLst>
          </p:cNvPr>
          <p:cNvSpPr/>
          <p:nvPr/>
        </p:nvSpPr>
        <p:spPr>
          <a:xfrm>
            <a:off x="9521084" y="3899389"/>
            <a:ext cx="440014" cy="259079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250280C-A3D1-12D7-0A2E-42EBE855474B}"/>
                  </a:ext>
                </a:extLst>
              </p:cNvPr>
              <p:cNvSpPr txBox="1"/>
              <p:nvPr/>
            </p:nvSpPr>
            <p:spPr>
              <a:xfrm>
                <a:off x="10379530" y="3128679"/>
                <a:ext cx="385683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1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180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250280C-A3D1-12D7-0A2E-42EBE8554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530" y="3128679"/>
                <a:ext cx="385683" cy="3694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4592DAC-C73D-943F-2E3C-495601FF4E94}"/>
                  </a:ext>
                </a:extLst>
              </p:cNvPr>
              <p:cNvSpPr txBox="1"/>
              <p:nvPr/>
            </p:nvSpPr>
            <p:spPr>
              <a:xfrm>
                <a:off x="11781679" y="3129915"/>
                <a:ext cx="367985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1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801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4592DAC-C73D-943F-2E3C-495601FF4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1679" y="3129915"/>
                <a:ext cx="367985" cy="36946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9470F2D-3192-513D-C868-40319B110F7B}"/>
                  </a:ext>
                </a:extLst>
              </p:cNvPr>
              <p:cNvSpPr txBox="1"/>
              <p:nvPr/>
            </p:nvSpPr>
            <p:spPr>
              <a:xfrm>
                <a:off x="6569856" y="3810858"/>
                <a:ext cx="29915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9470F2D-3192-513D-C868-40319B110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856" y="3810858"/>
                <a:ext cx="2991525" cy="400110"/>
              </a:xfrm>
              <a:prstGeom prst="rect">
                <a:avLst/>
              </a:prstGeom>
              <a:blipFill>
                <a:blip r:embed="rId15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C5BB1428-99FD-F69B-8DE4-80E8DFCE4B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085978"/>
              </p:ext>
            </p:extLst>
          </p:nvPr>
        </p:nvGraphicFramePr>
        <p:xfrm>
          <a:off x="268349" y="4507303"/>
          <a:ext cx="8064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064360" imgH="380880" progId="Equation.DSMT4">
                  <p:embed/>
                </p:oleObj>
              </mc:Choice>
              <mc:Fallback>
                <p:oleObj name="Equation" r:id="rId16" imgW="8064360" imgH="38088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C5BB1428-99FD-F69B-8DE4-80E8DFCE4B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68349" y="4507303"/>
                        <a:ext cx="8064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id="{55F66F2C-D86A-109F-0406-6B5AFBFCB2B8}"/>
              </a:ext>
            </a:extLst>
          </p:cNvPr>
          <p:cNvSpPr txBox="1"/>
          <p:nvPr/>
        </p:nvSpPr>
        <p:spPr>
          <a:xfrm>
            <a:off x="241711" y="3876741"/>
            <a:ext cx="5854289" cy="399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999" dirty="0">
                <a:latin typeface="Calibri" panose="020F0502020204030204" pitchFamily="34" charset="0"/>
                <a:cs typeface="Calibri" panose="020F0502020204030204" pitchFamily="34" charset="0"/>
              </a:rPr>
              <a:t>Dual</a:t>
            </a:r>
            <a:r>
              <a:rPr lang="zh-CN" altLang="en-US" sz="199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999" dirty="0">
                <a:latin typeface="Calibri" panose="020F0502020204030204" pitchFamily="34" charset="0"/>
                <a:cs typeface="Calibri" panose="020F0502020204030204" pitchFamily="34" charset="0"/>
              </a:rPr>
              <a:t>ascent</a:t>
            </a:r>
            <a:r>
              <a:rPr lang="zh-CN" altLang="en-US" sz="1999" dirty="0">
                <a:latin typeface="Calibri" panose="020F0502020204030204" pitchFamily="34" charset="0"/>
                <a:cs typeface="Calibri" panose="020F0502020204030204" pitchFamily="34" charset="0"/>
              </a:rPr>
              <a:t>中的拉格朗日函数也可以进行分解</a:t>
            </a:r>
            <a:r>
              <a:rPr lang="en-US" altLang="zh-CN" sz="1999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zh-CN" altLang="en-US" sz="1999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CAACA30-5FD6-816A-8557-DF35A7359FE4}"/>
              </a:ext>
            </a:extLst>
          </p:cNvPr>
          <p:cNvSpPr txBox="1"/>
          <p:nvPr/>
        </p:nvSpPr>
        <p:spPr>
          <a:xfrm>
            <a:off x="231494" y="5060450"/>
            <a:ext cx="9228963" cy="369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801" dirty="0">
                <a:latin typeface="Calibri" panose="020F0502020204030204" pitchFamily="34" charset="0"/>
                <a:cs typeface="Calibri" panose="020F0502020204030204" pitchFamily="34" charset="0"/>
              </a:rPr>
              <a:t>对拉格朗日函数进行分解可以并行求解原问题优化变量的最优值</a:t>
            </a:r>
            <a:endParaRPr lang="zh-CN" altLang="en-US" sz="1801" dirty="0"/>
          </a:p>
        </p:txBody>
      </p:sp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9EE2B1B0-F30C-083C-78AF-10D3634EA6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721839"/>
              </p:ext>
            </p:extLst>
          </p:nvPr>
        </p:nvGraphicFramePr>
        <p:xfrm>
          <a:off x="557426" y="5806337"/>
          <a:ext cx="2654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54280" imgH="571320" progId="Equation.DSMT4">
                  <p:embed/>
                </p:oleObj>
              </mc:Choice>
              <mc:Fallback>
                <p:oleObj name="Equation" r:id="rId18" imgW="2654280" imgH="571320" progId="Equation.DSMT4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9EE2B1B0-F30C-083C-78AF-10D3634EA6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57426" y="5806337"/>
                        <a:ext cx="26543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E43CB3B-B92C-67C8-9884-05C110CD1AC2}"/>
                  </a:ext>
                </a:extLst>
              </p:cNvPr>
              <p:cNvSpPr txBox="1"/>
              <p:nvPr/>
            </p:nvSpPr>
            <p:spPr>
              <a:xfrm>
                <a:off x="3687123" y="5630358"/>
                <a:ext cx="5243141" cy="1222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1" dirty="0"/>
                  <a:t>这里的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80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801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sz="180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180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1" dirty="0"/>
                  <a:t>可以并行求解</a:t>
                </a:r>
                <a:r>
                  <a:rPr lang="en-US" altLang="zh-CN" sz="1801" dirty="0"/>
                  <a:t>, </a:t>
                </a:r>
                <a:r>
                  <a:rPr lang="zh-CN" altLang="en-US" sz="1801" dirty="0"/>
                  <a:t>分别求出各个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1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1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801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1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zh-CN" altLang="en-US" sz="1801" dirty="0"/>
                  <a:t>的最优值</a:t>
                </a:r>
                <a:r>
                  <a:rPr lang="en-US" altLang="zh-CN" sz="1801" dirty="0"/>
                  <a:t>, </a:t>
                </a:r>
                <a:r>
                  <a:rPr lang="en-US" altLang="zh-CN" sz="1801" dirty="0" err="1"/>
                  <a:t>concat</a:t>
                </a:r>
                <a:r>
                  <a:rPr lang="zh-CN" altLang="en-US" sz="1801" dirty="0"/>
                  <a:t>在一起就构成</a:t>
                </a:r>
                <a:r>
                  <a:rPr lang="en-US" altLang="zh-CN" sz="1801" dirty="0"/>
                  <a:t>primal</a:t>
                </a:r>
                <a:r>
                  <a:rPr lang="zh-CN" altLang="en-US" sz="1801" dirty="0"/>
                  <a:t>问题的最优解</a:t>
                </a:r>
                <a:r>
                  <a:rPr lang="en-US" altLang="zh-CN" sz="1801" dirty="0"/>
                  <a:t>,</a:t>
                </a:r>
                <a:r>
                  <a:rPr lang="zh-CN" altLang="en-US" sz="1801" dirty="0"/>
                  <a:t>然后用于迭代求解</a:t>
                </a:r>
                <a:r>
                  <a:rPr lang="en-US" altLang="zh-CN" sz="1801" dirty="0"/>
                  <a:t>dual </a:t>
                </a:r>
                <a:r>
                  <a:rPr lang="zh-CN" altLang="en-US" sz="1801" dirty="0"/>
                  <a:t>问题的解</a:t>
                </a:r>
                <a:r>
                  <a:rPr lang="en-US" altLang="zh-CN" sz="1801" dirty="0"/>
                  <a:t>.</a:t>
                </a:r>
                <a:endParaRPr lang="zh-CN" altLang="en-US" sz="1801" dirty="0"/>
              </a:p>
              <a:p>
                <a:endParaRPr lang="zh-CN" altLang="en-US" sz="1801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E43CB3B-B92C-67C8-9884-05C110CD1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123" y="5630358"/>
                <a:ext cx="5243141" cy="1222964"/>
              </a:xfrm>
              <a:prstGeom prst="rect">
                <a:avLst/>
              </a:prstGeom>
              <a:blipFill>
                <a:blip r:embed="rId20"/>
                <a:stretch>
                  <a:fillRect l="-1047" t="-1000" r="-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762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F1723DB-208A-2549-3ED0-709E72AAD28B}"/>
              </a:ext>
            </a:extLst>
          </p:cNvPr>
          <p:cNvSpPr txBox="1"/>
          <p:nvPr/>
        </p:nvSpPr>
        <p:spPr>
          <a:xfrm>
            <a:off x="4208835" y="194384"/>
            <a:ext cx="3433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Method of multipliers</a:t>
            </a:r>
            <a:endParaRPr lang="zh-CN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152695C-AC5B-8A90-058F-A3D909DE9E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240511"/>
              </p:ext>
            </p:extLst>
          </p:nvPr>
        </p:nvGraphicFramePr>
        <p:xfrm>
          <a:off x="376410" y="4558420"/>
          <a:ext cx="5181601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181480" imgH="876240" progId="Equation.DSMT4">
                  <p:embed/>
                </p:oleObj>
              </mc:Choice>
              <mc:Fallback>
                <p:oleObj name="Equation" r:id="rId2" imgW="5181480" imgH="8762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152695C-AC5B-8A90-058F-A3D909DE9E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6410" y="4558420"/>
                        <a:ext cx="5181601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EE9CA2F-84E3-86D1-CCE2-425B507699FC}"/>
                  </a:ext>
                </a:extLst>
              </p:cNvPr>
              <p:cNvSpPr txBox="1"/>
              <p:nvPr/>
            </p:nvSpPr>
            <p:spPr>
              <a:xfrm>
                <a:off x="956197" y="707647"/>
                <a:ext cx="10641636" cy="7350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999" dirty="0">
                    <a:latin typeface="Calibri" panose="020F0502020204030204" pitchFamily="34" charset="0"/>
                    <a:cs typeface="Calibri" panose="020F0502020204030204" pitchFamily="34" charset="0"/>
                  </a:rPr>
                  <a:t>为让求解更加满足等式约束</a:t>
                </a:r>
                <a:r>
                  <a:rPr lang="en-US" altLang="zh-CN" sz="1999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zh-CN" altLang="en-US" sz="1999" dirty="0">
                    <a:latin typeface="Calibri" panose="020F0502020204030204" pitchFamily="34" charset="0"/>
                    <a:cs typeface="Calibri" panose="020F0502020204030204" pitchFamily="34" charset="0"/>
                  </a:rPr>
                  <a:t>另外也让拉格朗日函数更容易</a:t>
                </a:r>
                <a:r>
                  <a:rPr lang="en-US" altLang="zh-CN" sz="1999" dirty="0">
                    <a:latin typeface="Calibri" panose="020F0502020204030204" pitchFamily="34" charset="0"/>
                    <a:cs typeface="Calibri" panose="020F0502020204030204" pitchFamily="34" charset="0"/>
                  </a:rPr>
                  <a:t>smooth, </a:t>
                </a:r>
                <a:r>
                  <a:rPr lang="zh-CN" altLang="en-US" sz="1999" dirty="0">
                    <a:latin typeface="Calibri" panose="020F0502020204030204" pitchFamily="34" charset="0"/>
                    <a:cs typeface="Calibri" panose="020F0502020204030204" pitchFamily="34" charset="0"/>
                  </a:rPr>
                  <a:t>凸性更强</a:t>
                </a:r>
                <a:r>
                  <a:rPr lang="en-US" altLang="zh-CN" sz="1999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zh-CN" altLang="en-US" sz="1999" dirty="0">
                    <a:latin typeface="Calibri" panose="020F0502020204030204" pitchFamily="34" charset="0"/>
                    <a:cs typeface="Calibri" panose="020F0502020204030204" pitchFamily="34" charset="0"/>
                  </a:rPr>
                  <a:t>满足</a:t>
                </a:r>
                <a:r>
                  <a:rPr lang="en-US" altLang="zh-CN" sz="1999" dirty="0">
                    <a:latin typeface="Calibri" panose="020F0502020204030204" pitchFamily="34" charset="0"/>
                    <a:cs typeface="Calibri" panose="020F0502020204030204" pitchFamily="34" charset="0"/>
                  </a:rPr>
                  <a:t>Lipschitz</a:t>
                </a:r>
                <a:r>
                  <a:rPr lang="zh-CN" altLang="en-US" sz="1999" dirty="0">
                    <a:latin typeface="Calibri" panose="020F0502020204030204" pitchFamily="34" charset="0"/>
                    <a:cs typeface="Calibri" panose="020F0502020204030204" pitchFamily="34" charset="0"/>
                  </a:rPr>
                  <a:t>条件</a:t>
                </a:r>
                <a:r>
                  <a:rPr lang="en-US" altLang="zh-CN" sz="1999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zh-CN" altLang="en-US" sz="1999" dirty="0">
                    <a:latin typeface="Calibri" panose="020F0502020204030204" pitchFamily="34" charset="0"/>
                    <a:cs typeface="Calibri" panose="020F0502020204030204" pitchFamily="34" charset="0"/>
                  </a:rPr>
                  <a:t>我们对原来的拉格朗日函数增加惩罚项</a:t>
                </a:r>
                <a:r>
                  <a:rPr lang="en-US" altLang="zh-CN" sz="1999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zh-CN" altLang="en-US" sz="1999" dirty="0">
                    <a:latin typeface="Calibri" panose="020F0502020204030204" pitchFamily="34" charset="0"/>
                    <a:cs typeface="Calibri" panose="020F0502020204030204" pitchFamily="34" charset="0"/>
                  </a:rPr>
                  <a:t>得到新版本的拉格朗日函数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999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1999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999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ρ</m:t>
                        </m:r>
                      </m:sub>
                    </m:sSub>
                  </m:oMath>
                </a14:m>
                <a:r>
                  <a:rPr lang="en-US" altLang="zh-CN" sz="1999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zh-CN" altLang="en-US" sz="1999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EE9CA2F-84E3-86D1-CCE2-425B50769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97" y="707647"/>
                <a:ext cx="10641636" cy="735073"/>
              </a:xfrm>
              <a:prstGeom prst="rect">
                <a:avLst/>
              </a:prstGeom>
              <a:blipFill>
                <a:blip r:embed="rId4"/>
                <a:stretch>
                  <a:fillRect l="-630" t="-4132" r="-745" b="-10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751D4C02-FFF4-FB6A-8475-85F804002D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102926"/>
              </p:ext>
            </p:extLst>
          </p:nvPr>
        </p:nvGraphicFramePr>
        <p:xfrm>
          <a:off x="3533493" y="1370718"/>
          <a:ext cx="4775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775040" imgH="672840" progId="Equation.DSMT4">
                  <p:embed/>
                </p:oleObj>
              </mc:Choice>
              <mc:Fallback>
                <p:oleObj name="Equation" r:id="rId5" imgW="4775040" imgH="67284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751D4C02-FFF4-FB6A-8475-85F804002D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33493" y="1370718"/>
                        <a:ext cx="4775200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组合 27">
            <a:extLst>
              <a:ext uri="{FF2B5EF4-FFF2-40B4-BE49-F238E27FC236}">
                <a16:creationId xmlns:a16="http://schemas.microsoft.com/office/drawing/2014/main" id="{671942C4-5AF1-0545-76F7-FD495A68ED82}"/>
              </a:ext>
            </a:extLst>
          </p:cNvPr>
          <p:cNvGrpSpPr/>
          <p:nvPr/>
        </p:nvGrpSpPr>
        <p:grpSpPr>
          <a:xfrm>
            <a:off x="134673" y="2134201"/>
            <a:ext cx="5217369" cy="2346325"/>
            <a:chOff x="238845" y="2921000"/>
            <a:chExt cx="5217369" cy="2346325"/>
          </a:xfrm>
        </p:grpSpPr>
        <p:graphicFrame>
          <p:nvGraphicFramePr>
            <p:cNvPr id="21" name="对象 20">
              <a:extLst>
                <a:ext uri="{FF2B5EF4-FFF2-40B4-BE49-F238E27FC236}">
                  <a16:creationId xmlns:a16="http://schemas.microsoft.com/office/drawing/2014/main" id="{C9711605-D5D6-C530-0A8C-089BCB10DC9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2268164"/>
                </p:ext>
              </p:extLst>
            </p:nvPr>
          </p:nvGraphicFramePr>
          <p:xfrm>
            <a:off x="1504950" y="3636963"/>
            <a:ext cx="3149600" cy="1003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3149280" imgH="1002960" progId="Equation.DSMT4">
                    <p:embed/>
                  </p:oleObj>
                </mc:Choice>
                <mc:Fallback>
                  <p:oleObj name="Equation" r:id="rId7" imgW="3149280" imgH="1002960" progId="Equation.DSMT4">
                    <p:embed/>
                    <p:pic>
                      <p:nvPicPr>
                        <p:cNvPr id="21" name="对象 20">
                          <a:extLst>
                            <a:ext uri="{FF2B5EF4-FFF2-40B4-BE49-F238E27FC236}">
                              <a16:creationId xmlns:a16="http://schemas.microsoft.com/office/drawing/2014/main" id="{C9711605-D5D6-C530-0A8C-089BCB10DC9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504950" y="3636963"/>
                          <a:ext cx="3149600" cy="1003300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7FBC2B6C-C938-2B13-0FEB-83C3007D136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8768221"/>
                </p:ext>
              </p:extLst>
            </p:nvPr>
          </p:nvGraphicFramePr>
          <p:xfrm>
            <a:off x="979661" y="2921000"/>
            <a:ext cx="37592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759120" imgH="507960" progId="Equation.DSMT4">
                    <p:embed/>
                  </p:oleObj>
                </mc:Choice>
                <mc:Fallback>
                  <p:oleObj name="Equation" r:id="rId9" imgW="3759120" imgH="507960" progId="Equation.DSMT4">
                    <p:embed/>
                    <p:pic>
                      <p:nvPicPr>
                        <p:cNvPr id="22" name="对象 21">
                          <a:extLst>
                            <a:ext uri="{FF2B5EF4-FFF2-40B4-BE49-F238E27FC236}">
                              <a16:creationId xmlns:a16="http://schemas.microsoft.com/office/drawing/2014/main" id="{7FBC2B6C-C938-2B13-0FEB-83C3007D136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79661" y="2921000"/>
                          <a:ext cx="3759200" cy="508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B5DCA3EA-A1DE-F12B-FECB-286ABA10B01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6305585"/>
                </p:ext>
              </p:extLst>
            </p:nvPr>
          </p:nvGraphicFramePr>
          <p:xfrm>
            <a:off x="1827213" y="4797425"/>
            <a:ext cx="21209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120760" imgH="469800" progId="Equation.DSMT4">
                    <p:embed/>
                  </p:oleObj>
                </mc:Choice>
                <mc:Fallback>
                  <p:oleObj name="Equation" r:id="rId11" imgW="2120760" imgH="469800" progId="Equation.DSMT4">
                    <p:embed/>
                    <p:pic>
                      <p:nvPicPr>
                        <p:cNvPr id="23" name="对象 22">
                          <a:extLst>
                            <a:ext uri="{FF2B5EF4-FFF2-40B4-BE49-F238E27FC236}">
                              <a16:creationId xmlns:a16="http://schemas.microsoft.com/office/drawing/2014/main" id="{B5DCA3EA-A1DE-F12B-FECB-286ABA10B01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827213" y="4797425"/>
                          <a:ext cx="2120900" cy="469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箭头: 左弧形 23">
              <a:extLst>
                <a:ext uri="{FF2B5EF4-FFF2-40B4-BE49-F238E27FC236}">
                  <a16:creationId xmlns:a16="http://schemas.microsoft.com/office/drawing/2014/main" id="{662A7FB0-42AA-354E-6CA8-DE9B83584DA7}"/>
                </a:ext>
              </a:extLst>
            </p:cNvPr>
            <p:cNvSpPr/>
            <p:nvPr/>
          </p:nvSpPr>
          <p:spPr>
            <a:xfrm>
              <a:off x="238845" y="3207571"/>
              <a:ext cx="717352" cy="1929685"/>
            </a:xfrm>
            <a:prstGeom prst="curvedRightArrow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>
                <a:solidFill>
                  <a:schemeClr val="tx1"/>
                </a:solidFill>
              </a:endParaRPr>
            </a:p>
          </p:txBody>
        </p:sp>
        <p:sp>
          <p:nvSpPr>
            <p:cNvPr id="25" name="箭头: 左弧形 24">
              <a:extLst>
                <a:ext uri="{FF2B5EF4-FFF2-40B4-BE49-F238E27FC236}">
                  <a16:creationId xmlns:a16="http://schemas.microsoft.com/office/drawing/2014/main" id="{A8BADDA3-BFC3-A39D-3D64-8EF9837F9372}"/>
                </a:ext>
              </a:extLst>
            </p:cNvPr>
            <p:cNvSpPr/>
            <p:nvPr/>
          </p:nvSpPr>
          <p:spPr>
            <a:xfrm rot="10800000">
              <a:off x="4738862" y="3102260"/>
              <a:ext cx="717352" cy="1929685"/>
            </a:xfrm>
            <a:prstGeom prst="curved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AE544151-CF35-F455-5E46-5485C48A57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793151"/>
              </p:ext>
            </p:extLst>
          </p:nvPr>
        </p:nvGraphicFramePr>
        <p:xfrm>
          <a:off x="5759450" y="3903663"/>
          <a:ext cx="6473825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7048440" imgH="1257120" progId="Equation.DSMT4">
                  <p:embed/>
                </p:oleObj>
              </mc:Choice>
              <mc:Fallback>
                <p:oleObj name="Equation" r:id="rId13" imgW="7048440" imgH="125712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AE544151-CF35-F455-5E46-5485C48A5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59450" y="3903663"/>
                        <a:ext cx="6473825" cy="115411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A44A18F0-C11E-C722-AA07-7C17EB1ACC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791011"/>
              </p:ext>
            </p:extLst>
          </p:nvPr>
        </p:nvGraphicFramePr>
        <p:xfrm>
          <a:off x="5558011" y="2105791"/>
          <a:ext cx="6653213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353000" imgH="1396800" progId="Equation.DSMT4">
                  <p:embed/>
                </p:oleObj>
              </mc:Choice>
              <mc:Fallback>
                <p:oleObj name="Equation" r:id="rId15" imgW="7353000" imgH="13968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A44A18F0-C11E-C722-AA07-7C17EB1ACC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58011" y="2105791"/>
                        <a:ext cx="6653213" cy="126365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BE343A8-EF49-E43C-79A2-945BF60C1A59}"/>
                  </a:ext>
                </a:extLst>
              </p:cNvPr>
              <p:cNvSpPr txBox="1"/>
              <p:nvPr/>
            </p:nvSpPr>
            <p:spPr>
              <a:xfrm>
                <a:off x="5446531" y="5872484"/>
                <a:ext cx="6385915" cy="37978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/>
                  <a:t>为什么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zh-CN" altLang="en-US" b="1" i="1">
                        <a:latin typeface="Cambria Math" panose="02040503050406030204" pitchFamily="18" charset="0"/>
                      </a:rPr>
                      <m:t>可以使用</m:t>
                    </m:r>
                  </m:oMath>
                </a14:m>
                <a:r>
                  <a:rPr lang="zh-CN" altLang="en-US" b="1" dirty="0"/>
                  <a:t>直接指定的方式更新</a:t>
                </a:r>
                <a:r>
                  <a:rPr lang="en-US" altLang="zh-CN" b="1" dirty="0"/>
                  <a:t>,</a:t>
                </a:r>
                <a:r>
                  <a:rPr lang="zh-CN" altLang="en-US" b="1" dirty="0"/>
                  <a:t>下一页</a:t>
                </a:r>
                <a:r>
                  <a:rPr lang="en-US" altLang="zh-CN" b="1" dirty="0"/>
                  <a:t>PPT</a:t>
                </a:r>
                <a:r>
                  <a:rPr lang="zh-CN" altLang="en-US" b="1" dirty="0"/>
                  <a:t>会详细讲</a:t>
                </a: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BE343A8-EF49-E43C-79A2-945BF60C1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531" y="5872484"/>
                <a:ext cx="6385915" cy="379784"/>
              </a:xfrm>
              <a:prstGeom prst="rect">
                <a:avLst/>
              </a:prstGeom>
              <a:blipFill>
                <a:blip r:embed="rId17"/>
                <a:stretch>
                  <a:fillRect l="-763" t="-4762" r="-191" b="-2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422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1ADBE02-5225-5EA4-F0EF-F0BCD6304764}"/>
                  </a:ext>
                </a:extLst>
              </p:cNvPr>
              <p:cNvSpPr txBox="1"/>
              <p:nvPr/>
            </p:nvSpPr>
            <p:spPr>
              <a:xfrm>
                <a:off x="2546430" y="145212"/>
                <a:ext cx="76363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dirty="0">
                    <a:cs typeface="Calibri" panose="020F0502020204030204" pitchFamily="34" charset="0"/>
                  </a:rPr>
                  <a:t>Method of multipliers-- why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𝝆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b="1" dirty="0"/>
                  <a:t>is step size</a:t>
                </a:r>
                <a:endParaRPr lang="zh-CN" altLang="en-US" sz="2800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1ADBE02-5225-5EA4-F0EF-F0BCD6304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430" y="145212"/>
                <a:ext cx="7636398" cy="523220"/>
              </a:xfrm>
              <a:prstGeom prst="rect">
                <a:avLst/>
              </a:prstGeom>
              <a:blipFill>
                <a:blip r:embed="rId2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21">
            <a:extLst>
              <a:ext uri="{FF2B5EF4-FFF2-40B4-BE49-F238E27FC236}">
                <a16:creationId xmlns:a16="http://schemas.microsoft.com/office/drawing/2014/main" id="{B13474BA-8276-B79F-1FFF-87DF86DC9992}"/>
              </a:ext>
            </a:extLst>
          </p:cNvPr>
          <p:cNvGrpSpPr/>
          <p:nvPr/>
        </p:nvGrpSpPr>
        <p:grpSpPr>
          <a:xfrm>
            <a:off x="5301205" y="668432"/>
            <a:ext cx="6890795" cy="1959021"/>
            <a:chOff x="5301205" y="668432"/>
            <a:chExt cx="6890795" cy="195902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B4CBC29-377E-D3B0-9E50-9FF82D5E5EB0}"/>
                </a:ext>
              </a:extLst>
            </p:cNvPr>
            <p:cNvSpPr/>
            <p:nvPr/>
          </p:nvSpPr>
          <p:spPr>
            <a:xfrm>
              <a:off x="5301205" y="668432"/>
              <a:ext cx="6879185" cy="19590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6E74595A-1E44-2FF2-BAE0-61E2C908F397}"/>
                </a:ext>
              </a:extLst>
            </p:cNvPr>
            <p:cNvGrpSpPr/>
            <p:nvPr/>
          </p:nvGrpSpPr>
          <p:grpSpPr>
            <a:xfrm>
              <a:off x="5680437" y="845911"/>
              <a:ext cx="6511563" cy="1475334"/>
              <a:chOff x="5680437" y="867663"/>
              <a:chExt cx="6511563" cy="1475334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CC41398A-C223-15F5-EE8B-768979EB9732}"/>
                  </a:ext>
                </a:extLst>
              </p:cNvPr>
              <p:cNvGrpSpPr/>
              <p:nvPr/>
            </p:nvGrpSpPr>
            <p:grpSpPr>
              <a:xfrm>
                <a:off x="5680437" y="1144662"/>
                <a:ext cx="1206500" cy="1167667"/>
                <a:chOff x="5158129" y="1118878"/>
                <a:chExt cx="1206500" cy="1167667"/>
              </a:xfrm>
            </p:grpSpPr>
            <p:graphicFrame>
              <p:nvGraphicFramePr>
                <p:cNvPr id="4" name="对象 3">
                  <a:extLst>
                    <a:ext uri="{FF2B5EF4-FFF2-40B4-BE49-F238E27FC236}">
                      <a16:creationId xmlns:a16="http://schemas.microsoft.com/office/drawing/2014/main" id="{AF6524FA-C22F-6998-2B7F-182ADDD890B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43524216"/>
                    </p:ext>
                  </p:extLst>
                </p:nvPr>
              </p:nvGraphicFramePr>
              <p:xfrm>
                <a:off x="5158129" y="1613445"/>
                <a:ext cx="1206500" cy="673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" imgW="1206360" imgH="672840" progId="Equation.DSMT4">
                        <p:embed/>
                      </p:oleObj>
                    </mc:Choice>
                    <mc:Fallback>
                      <p:oleObj name="Equation" r:id="rId3" imgW="1206360" imgH="672840" progId="Equation.DSMT4">
                        <p:embed/>
                        <p:pic>
                          <p:nvPicPr>
                            <p:cNvPr id="4" name="对象 3">
                              <a:extLst>
                                <a:ext uri="{FF2B5EF4-FFF2-40B4-BE49-F238E27FC236}">
                                  <a16:creationId xmlns:a16="http://schemas.microsoft.com/office/drawing/2014/main" id="{AF6524FA-C22F-6998-2B7F-182ADDD890B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58129" y="1613445"/>
                              <a:ext cx="1206500" cy="673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AC453899-9C63-49CC-9D88-ACBDC93970C4}"/>
                    </a:ext>
                  </a:extLst>
                </p:cNvPr>
                <p:cNvSpPr txBox="1"/>
                <p:nvPr/>
              </p:nvSpPr>
              <p:spPr>
                <a:xfrm>
                  <a:off x="5315188" y="1118878"/>
                  <a:ext cx="64633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/>
                    <a:t>问题</a:t>
                  </a:r>
                </a:p>
              </p:txBody>
            </p:sp>
          </p:grpSp>
          <p:sp>
            <p:nvSpPr>
              <p:cNvPr id="6" name="箭头: 右 5">
                <a:extLst>
                  <a:ext uri="{FF2B5EF4-FFF2-40B4-BE49-F238E27FC236}">
                    <a16:creationId xmlns:a16="http://schemas.microsoft.com/office/drawing/2014/main" id="{0CA9CBA5-3A38-F51A-6CAA-C51D7132DCFD}"/>
                  </a:ext>
                </a:extLst>
              </p:cNvPr>
              <p:cNvSpPr/>
              <p:nvPr/>
            </p:nvSpPr>
            <p:spPr>
              <a:xfrm>
                <a:off x="7034211" y="1623683"/>
                <a:ext cx="684192" cy="473186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7" name="对象 6">
                <a:extLst>
                  <a:ext uri="{FF2B5EF4-FFF2-40B4-BE49-F238E27FC236}">
                    <a16:creationId xmlns:a16="http://schemas.microsoft.com/office/drawing/2014/main" id="{A01A8C5B-4A33-8C1D-71CD-22076664460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79295105"/>
                  </p:ext>
                </p:extLst>
              </p:nvPr>
            </p:nvGraphicFramePr>
            <p:xfrm>
              <a:off x="7772400" y="1517497"/>
              <a:ext cx="4419600" cy="825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4419360" imgH="825480" progId="Equation.DSMT4">
                      <p:embed/>
                    </p:oleObj>
                  </mc:Choice>
                  <mc:Fallback>
                    <p:oleObj name="Equation" r:id="rId5" imgW="4419360" imgH="825480" progId="Equation.DSMT4">
                      <p:embed/>
                      <p:pic>
                        <p:nvPicPr>
                          <p:cNvPr id="7" name="对象 6">
                            <a:extLst>
                              <a:ext uri="{FF2B5EF4-FFF2-40B4-BE49-F238E27FC236}">
                                <a16:creationId xmlns:a16="http://schemas.microsoft.com/office/drawing/2014/main" id="{A01A8C5B-4A33-8C1D-71CD-22076664460E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7772400" y="1517497"/>
                            <a:ext cx="4419600" cy="8255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3DF1DD3-4F90-27BA-6A7E-BEDDA52144FF}"/>
                  </a:ext>
                </a:extLst>
              </p:cNvPr>
              <p:cNvSpPr txBox="1"/>
              <p:nvPr/>
            </p:nvSpPr>
            <p:spPr>
              <a:xfrm>
                <a:off x="8056120" y="867663"/>
                <a:ext cx="3852159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/>
                  <a:t>最优性条件</a:t>
                </a:r>
                <a:r>
                  <a:rPr lang="en-US" altLang="zh-CN" b="1" dirty="0"/>
                  <a:t>, KKT</a:t>
                </a:r>
                <a:r>
                  <a:rPr lang="zh-CN" altLang="en-US" b="1" dirty="0"/>
                  <a:t>条件中的</a:t>
                </a:r>
                <a:endParaRPr lang="en-US" altLang="zh-CN" b="1" dirty="0"/>
              </a:p>
              <a:p>
                <a:pPr algn="ctr"/>
                <a:r>
                  <a:rPr lang="en-US" altLang="zh-CN" b="1" dirty="0"/>
                  <a:t>primal feasibility </a:t>
                </a:r>
                <a:r>
                  <a:rPr lang="zh-CN" altLang="en-US" b="1" dirty="0"/>
                  <a:t>和 </a:t>
                </a:r>
                <a:r>
                  <a:rPr lang="en-US" altLang="zh-CN" b="1" dirty="0"/>
                  <a:t>stationarity</a:t>
                </a:r>
                <a:r>
                  <a:rPr lang="zh-CN" altLang="en-US" b="1" dirty="0"/>
                  <a:t>条件</a:t>
                </a:r>
              </a:p>
            </p:txBody>
          </p:sp>
        </p:grpSp>
      </p:grp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353AA48-6ED9-87E2-8583-32F757C2DA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875039"/>
              </p:ext>
            </p:extLst>
          </p:nvPr>
        </p:nvGraphicFramePr>
        <p:xfrm>
          <a:off x="11610" y="1329328"/>
          <a:ext cx="5181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181867" imgH="876271" progId="Equation.DSMT4">
                  <p:embed/>
                </p:oleObj>
              </mc:Choice>
              <mc:Fallback>
                <p:oleObj name="Equation" r:id="rId7" imgW="5181867" imgH="876271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E353AA48-6ED9-87E2-8583-32F757C2DA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610" y="1329328"/>
                        <a:ext cx="5181600" cy="8763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BCE40990-802D-5C4E-187B-9545ADB03B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629845"/>
              </p:ext>
            </p:extLst>
          </p:nvPr>
        </p:nvGraphicFramePr>
        <p:xfrm>
          <a:off x="552927" y="3429000"/>
          <a:ext cx="59309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930640" imgH="1422360" progId="Equation.DSMT4">
                  <p:embed/>
                </p:oleObj>
              </mc:Choice>
              <mc:Fallback>
                <p:oleObj name="Equation" r:id="rId9" imgW="5930640" imgH="142236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BCE40990-802D-5C4E-187B-9545ADB03B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2927" y="3429000"/>
                        <a:ext cx="5930900" cy="142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C56F7ED-A53E-3630-FD3F-B13AB64D09EA}"/>
                  </a:ext>
                </a:extLst>
              </p:cNvPr>
              <p:cNvSpPr txBox="1"/>
              <p:nvPr/>
            </p:nvSpPr>
            <p:spPr>
              <a:xfrm>
                <a:off x="385790" y="2854758"/>
                <a:ext cx="5170948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/>
                  <a:t>找到驻点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sz="2000" b="1" dirty="0"/>
                  <a:t>时</a:t>
                </a:r>
                <a:r>
                  <a:rPr lang="en-US" altLang="zh-CN" sz="2000" b="1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 </a:t>
                </a:r>
                <a:r>
                  <a:rPr lang="zh-CN" altLang="en-US" sz="2000" b="1" dirty="0"/>
                  <a:t>对驻点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sz="2000" b="1" dirty="0"/>
                  <a:t>求导结果为</a:t>
                </a:r>
                <a:r>
                  <a:rPr lang="en-US" altLang="zh-CN" sz="2000" b="1" dirty="0"/>
                  <a:t>0:</a:t>
                </a:r>
                <a:endParaRPr lang="zh-CN" altLang="en-US" sz="2000" b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C56F7ED-A53E-3630-FD3F-B13AB64D0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90" y="2854758"/>
                <a:ext cx="5170948" cy="427618"/>
              </a:xfrm>
              <a:prstGeom prst="rect">
                <a:avLst/>
              </a:prstGeom>
              <a:blipFill>
                <a:blip r:embed="rId11"/>
                <a:stretch>
                  <a:fillRect l="-1178" t="-5714" r="-35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198E0C7-D4C9-289D-6229-69A8E81BBC95}"/>
                  </a:ext>
                </a:extLst>
              </p:cNvPr>
              <p:cNvSpPr txBox="1"/>
              <p:nvPr/>
            </p:nvSpPr>
            <p:spPr>
              <a:xfrm>
                <a:off x="393539" y="5028879"/>
                <a:ext cx="8552662" cy="411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/>
                  <a:t>如果此时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𝝆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1" dirty="0"/>
                  <a:t> 则此时</a:t>
                </a:r>
                <a:r>
                  <a:rPr lang="en-US" altLang="zh-CN" sz="2000" b="1" dirty="0"/>
                  <a:t>KKT stationarity</a:t>
                </a:r>
                <a:r>
                  <a:rPr lang="zh-CN" altLang="en-US" sz="2000" b="1" dirty="0"/>
                  <a:t>条件也同时满足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198E0C7-D4C9-289D-6229-69A8E81BB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39" y="5028879"/>
                <a:ext cx="8552662" cy="411779"/>
              </a:xfrm>
              <a:prstGeom prst="rect">
                <a:avLst/>
              </a:prstGeom>
              <a:blipFill>
                <a:blip r:embed="rId12"/>
                <a:stretch>
                  <a:fillRect l="-784" t="-5970" b="-26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761AB93A-57A0-624E-B203-C8A9DBDA2DEF}"/>
              </a:ext>
            </a:extLst>
          </p:cNvPr>
          <p:cNvCxnSpPr>
            <a:cxnSpLocks/>
          </p:cNvCxnSpPr>
          <p:nvPr/>
        </p:nvCxnSpPr>
        <p:spPr>
          <a:xfrm rot="5400000">
            <a:off x="6574936" y="2509834"/>
            <a:ext cx="2661188" cy="231497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6684F46-81B9-D158-D04C-DB694C8A2C97}"/>
                  </a:ext>
                </a:extLst>
              </p:cNvPr>
              <p:cNvSpPr txBox="1"/>
              <p:nvPr/>
            </p:nvSpPr>
            <p:spPr>
              <a:xfrm>
                <a:off x="393539" y="5619880"/>
                <a:ext cx="9753119" cy="1029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latin typeface="Calibri" panose="020F0502020204030204" pitchFamily="34" charset="0"/>
                    <a:ea typeface="等线" panose="02010600030101010101" pitchFamily="2" charset="-122"/>
                  </a:rPr>
                  <a:t>由于</a:t>
                </a:r>
                <a:r>
                  <a:rPr lang="en-US" altLang="zh-CN" sz="2000" b="1" dirty="0">
                    <a:latin typeface="Calibri" panose="020F0502020204030204" pitchFamily="34" charset="0"/>
                    <a:ea typeface="等线" panose="02010600030101010101" pitchFamily="2" charset="-122"/>
                  </a:rPr>
                  <a:t>KKT primal feasibility</a:t>
                </a:r>
                <a:r>
                  <a:rPr lang="zh-CN" altLang="en-US" sz="2000" b="1" dirty="0">
                    <a:latin typeface="Calibri" panose="020F0502020204030204" pitchFamily="34" charset="0"/>
                    <a:ea typeface="等线" panose="02010600030101010101" pitchFamily="2" charset="-122"/>
                  </a:rPr>
                  <a:t>条件 </a:t>
                </a:r>
                <a14:m>
                  <m:oMath xmlns:m="http://schemas.openxmlformats.org/officeDocument/2006/math">
                    <m:r>
                      <a:rPr lang="en-US" altLang="zh-CN" sz="2000" b="1" i="1" baseline="0" smtClean="0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baseline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000" b="1" i="1" baseline="0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en-US" altLang="zh-CN" sz="2000" b="1" i="1" baseline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baseline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baseline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000" b="1" i="1" dirty="0">
                    <a:latin typeface="Calibri" panose="020F0502020204030204" pitchFamily="34" charset="0"/>
                    <a:ea typeface="等线" panose="02010600030101010101" pitchFamily="2" charset="-122"/>
                  </a:rPr>
                  <a:t> </a:t>
                </a:r>
                <a:r>
                  <a:rPr lang="zh-CN" altLang="en-US" sz="2000" b="1" dirty="0">
                    <a:latin typeface="Calibri" panose="020F0502020204030204" pitchFamily="34" charset="0"/>
                    <a:ea typeface="等线" panose="02010600030101010101" pitchFamily="2" charset="-122"/>
                  </a:rPr>
                  <a:t>还没有满足</a:t>
                </a:r>
                <a:r>
                  <a:rPr lang="en-US" altLang="zh-CN" sz="2000" b="1" dirty="0">
                    <a:latin typeface="Calibri" panose="020F0502020204030204" pitchFamily="34" charset="0"/>
                    <a:ea typeface="等线" panose="02010600030101010101" pitchFamily="2" charset="-122"/>
                  </a:rPr>
                  <a:t>,</a:t>
                </a:r>
                <a:r>
                  <a:rPr lang="zh-CN" altLang="en-US" sz="2000" b="1" dirty="0">
                    <a:latin typeface="Calibri" panose="020F0502020204030204" pitchFamily="34" charset="0"/>
                    <a:ea typeface="等线" panose="02010600030101010101" pitchFamily="2" charset="-122"/>
                  </a:rPr>
                  <a:t>因此整个问题还没有求解成功</a:t>
                </a:r>
                <a:r>
                  <a:rPr lang="en-US" altLang="zh-CN" sz="2000" b="1" dirty="0">
                    <a:latin typeface="Calibri" panose="020F0502020204030204" pitchFamily="34" charset="0"/>
                    <a:ea typeface="等线" panose="02010600030101010101" pitchFamily="2" charset="-122"/>
                  </a:rPr>
                  <a:t>, </a:t>
                </a:r>
              </a:p>
              <a:p>
                <a:endParaRPr lang="en-US" altLang="zh-CN" sz="2000" b="1" dirty="0">
                  <a:latin typeface="Calibri" panose="020F0502020204030204" pitchFamily="34" charset="0"/>
                  <a:ea typeface="等线" panose="02010600030101010101" pitchFamily="2" charset="-122"/>
                </a:endParaRPr>
              </a:p>
              <a:p>
                <a:r>
                  <a:rPr lang="zh-CN" altLang="en-US" sz="2000" b="1" dirty="0">
                    <a:latin typeface="Calibri" panose="020F0502020204030204" pitchFamily="34" charset="0"/>
                    <a:ea typeface="等线" panose="02010600030101010101" pitchFamily="2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000" b="1" i="1" baseline="0" dirty="0" smtClean="0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altLang="zh-CN" sz="2000" b="1" i="1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baseline="0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000" b="1" i="1" baseline="0" dirty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000" b="1" i="1" baseline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baseline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000" b="1" i="1" baseline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baseline="0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baseline="0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1" i="1" baseline="0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000" b="1" dirty="0">
                    <a:latin typeface="Calibri" panose="020F0502020204030204" pitchFamily="34" charset="0"/>
                    <a:ea typeface="等线" panose="02010600030101010101" pitchFamily="2" charset="-122"/>
                  </a:rPr>
                  <a:t> 时</a:t>
                </a:r>
                <a:r>
                  <a:rPr lang="en-US" altLang="zh-CN" sz="2000" b="1" dirty="0">
                    <a:latin typeface="Calibri" panose="020F0502020204030204" pitchFamily="34" charset="0"/>
                    <a:ea typeface="等线" panose="02010600030101010101" pitchFamily="2" charset="-122"/>
                  </a:rPr>
                  <a:t>, KKT</a:t>
                </a:r>
                <a:r>
                  <a:rPr lang="zh-CN" altLang="en-US" sz="2000" b="1" dirty="0">
                    <a:latin typeface="Calibri" panose="020F0502020204030204" pitchFamily="34" charset="0"/>
                    <a:ea typeface="等线" panose="02010600030101010101" pitchFamily="2" charset="-122"/>
                  </a:rPr>
                  <a:t>中</a:t>
                </a:r>
                <a:r>
                  <a:rPr lang="en-US" altLang="zh-CN" sz="2000" b="1" dirty="0">
                    <a:latin typeface="Calibri" panose="020F0502020204030204" pitchFamily="34" charset="0"/>
                    <a:ea typeface="等线" panose="02010600030101010101" pitchFamily="2" charset="-122"/>
                  </a:rPr>
                  <a:t>primal feasibility</a:t>
                </a:r>
                <a:r>
                  <a:rPr lang="zh-CN" altLang="en-US" sz="2000" b="1" dirty="0">
                    <a:latin typeface="Calibri" panose="020F0502020204030204" pitchFamily="34" charset="0"/>
                    <a:ea typeface="等线" panose="02010600030101010101" pitchFamily="2" charset="-122"/>
                  </a:rPr>
                  <a:t>条件也满足</a:t>
                </a:r>
                <a:r>
                  <a:rPr lang="en-US" altLang="zh-CN" sz="2000" b="1" dirty="0">
                    <a:latin typeface="Calibri" panose="020F0502020204030204" pitchFamily="34" charset="0"/>
                    <a:ea typeface="等线" panose="02010600030101010101" pitchFamily="2" charset="-122"/>
                  </a:rPr>
                  <a:t>,</a:t>
                </a:r>
                <a:r>
                  <a:rPr lang="zh-CN" altLang="en-US" sz="2000" b="1" dirty="0">
                    <a:latin typeface="Calibri" panose="020F0502020204030204" pitchFamily="34" charset="0"/>
                    <a:ea typeface="等线" panose="02010600030101010101" pitchFamily="2" charset="-122"/>
                  </a:rPr>
                  <a:t>则整个问题求解完成</a:t>
                </a:r>
                <a:r>
                  <a:rPr lang="en-US" altLang="zh-CN" sz="2000" b="1" dirty="0">
                    <a:latin typeface="Calibri" panose="020F0502020204030204" pitchFamily="34" charset="0"/>
                    <a:ea typeface="等线" panose="02010600030101010101" pitchFamily="2" charset="-122"/>
                  </a:rPr>
                  <a:t>.</a:t>
                </a:r>
                <a:endParaRPr lang="zh-CN" altLang="en-US" sz="2000" b="1" dirty="0">
                  <a:latin typeface="Calibri" panose="020F0502020204030204" pitchFamily="34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6684F46-81B9-D158-D04C-DB694C8A2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39" y="5619880"/>
                <a:ext cx="9753119" cy="1029449"/>
              </a:xfrm>
              <a:prstGeom prst="rect">
                <a:avLst/>
              </a:prstGeom>
              <a:blipFill>
                <a:blip r:embed="rId13"/>
                <a:stretch>
                  <a:fillRect l="-688" t="-3550" b="-9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86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1ADBE02-5225-5EA4-F0EF-F0BCD6304764}"/>
              </a:ext>
            </a:extLst>
          </p:cNvPr>
          <p:cNvSpPr txBox="1"/>
          <p:nvPr/>
        </p:nvSpPr>
        <p:spPr>
          <a:xfrm>
            <a:off x="2546430" y="145212"/>
            <a:ext cx="76363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cs typeface="Calibri" panose="020F0502020204030204" pitchFamily="34" charset="0"/>
              </a:rPr>
              <a:t>Method of multipliers– the drawbacks</a:t>
            </a:r>
            <a:endParaRPr lang="zh-CN" altLang="en-US" sz="28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8E018F-6E26-C6FF-7F69-593869A07349}"/>
              </a:ext>
            </a:extLst>
          </p:cNvPr>
          <p:cNvSpPr txBox="1"/>
          <p:nvPr/>
        </p:nvSpPr>
        <p:spPr>
          <a:xfrm>
            <a:off x="544010" y="1572469"/>
            <a:ext cx="108917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(compared to dual decomposition</a:t>
            </a:r>
            <a:r>
              <a:rPr lang="en-US" altLang="zh-CN" sz="2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 good news: converges under much more relaxed conditions (f can be nondifferentiable, take on value +∞，...</a:t>
            </a:r>
            <a:r>
              <a:rPr lang="en-US" altLang="zh-CN" sz="2800" dirty="0"/>
              <a:t>)</a:t>
            </a:r>
            <a:endParaRPr lang="zh-CN" altLang="en-US" sz="2800" dirty="0"/>
          </a:p>
          <a:p>
            <a:endParaRPr lang="zh-CN" alt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bad news: quadratic penalty destroys splitting of the </a:t>
            </a:r>
            <a:r>
              <a:rPr lang="en-US" altLang="zh-CN" sz="2800" dirty="0"/>
              <a:t>x</a:t>
            </a:r>
            <a:r>
              <a:rPr lang="zh-CN" altLang="en-US" sz="2800" dirty="0"/>
              <a:t>-update, </a:t>
            </a:r>
            <a:r>
              <a:rPr lang="en-US" altLang="zh-CN" sz="2800" dirty="0"/>
              <a:t>so</a:t>
            </a:r>
            <a:r>
              <a:rPr lang="zh-CN" altLang="en-US" sz="2800" dirty="0"/>
              <a:t> can't</a:t>
            </a:r>
          </a:p>
          <a:p>
            <a:r>
              <a:rPr lang="zh-CN" altLang="en-US" sz="2800" dirty="0"/>
              <a:t>do decomposition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2447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8856628-D329-4D01-E385-C2437BAADAA9}"/>
              </a:ext>
            </a:extLst>
          </p:cNvPr>
          <p:cNvSpPr txBox="1"/>
          <p:nvPr/>
        </p:nvSpPr>
        <p:spPr>
          <a:xfrm>
            <a:off x="1789446" y="175692"/>
            <a:ext cx="86131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cs typeface="Calibri" panose="020F0502020204030204" pitchFamily="34" charset="0"/>
              </a:rPr>
              <a:t>ADMM (Alternating Direction Method of Multipliers)</a:t>
            </a:r>
            <a:endParaRPr lang="zh-CN" altLang="en-US" sz="2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526A0B-C820-50EE-E561-17CC51D37A87}"/>
              </a:ext>
            </a:extLst>
          </p:cNvPr>
          <p:cNvSpPr txBox="1"/>
          <p:nvPr/>
        </p:nvSpPr>
        <p:spPr>
          <a:xfrm>
            <a:off x="189246" y="2190095"/>
            <a:ext cx="4443714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/>
              <a:t>Dual</a:t>
            </a:r>
            <a:r>
              <a:rPr lang="zh-CN" altLang="en-US" sz="2800" dirty="0"/>
              <a:t> </a:t>
            </a:r>
            <a:r>
              <a:rPr lang="en-US" altLang="zh-CN" sz="2800" dirty="0"/>
              <a:t>ascent</a:t>
            </a:r>
            <a:r>
              <a:rPr lang="zh-CN" altLang="en-US" sz="2800" dirty="0"/>
              <a:t>方法优化性质不好，但是可以进行处理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4A2D5B-D9FE-DB25-5C0B-56F1D474CCA9}"/>
              </a:ext>
            </a:extLst>
          </p:cNvPr>
          <p:cNvSpPr txBox="1"/>
          <p:nvPr/>
        </p:nvSpPr>
        <p:spPr>
          <a:xfrm>
            <a:off x="189246" y="3715435"/>
            <a:ext cx="444371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/>
              <a:t>Multiplier</a:t>
            </a:r>
            <a:r>
              <a:rPr lang="zh-CN" altLang="en-US" sz="2800" dirty="0"/>
              <a:t>方法优化性质还可以，但是拉格朗日函数里惩罚项的存在使得问题不能并行处理</a:t>
            </a: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A1A45044-4934-605E-0B96-5C8D19221AD5}"/>
              </a:ext>
            </a:extLst>
          </p:cNvPr>
          <p:cNvSpPr/>
          <p:nvPr/>
        </p:nvSpPr>
        <p:spPr>
          <a:xfrm>
            <a:off x="4632960" y="2636520"/>
            <a:ext cx="502920" cy="2164080"/>
          </a:xfrm>
          <a:prstGeom prst="rightBrace">
            <a:avLst>
              <a:gd name="adj1" fmla="val 43116"/>
              <a:gd name="adj2" fmla="val 485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2C0F66-4C2C-2D47-D5CC-0AC9966469C6}"/>
              </a:ext>
            </a:extLst>
          </p:cNvPr>
          <p:cNvSpPr txBox="1"/>
          <p:nvPr/>
        </p:nvSpPr>
        <p:spPr>
          <a:xfrm>
            <a:off x="5447046" y="2807494"/>
            <a:ext cx="4443714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/>
              <a:t>ADMM</a:t>
            </a:r>
            <a:r>
              <a:rPr lang="zh-CN" altLang="en-US" sz="2800" dirty="0"/>
              <a:t>结合两者的优点</a:t>
            </a:r>
            <a:r>
              <a:rPr lang="en-US" altLang="zh-CN" sz="2800" dirty="0"/>
              <a:t>,</a:t>
            </a:r>
            <a:r>
              <a:rPr lang="zh-CN" altLang="en-US" sz="2800" dirty="0"/>
              <a:t>采用惩罚项</a:t>
            </a:r>
            <a:r>
              <a:rPr lang="en-US" altLang="zh-CN" sz="2800" dirty="0"/>
              <a:t>,</a:t>
            </a:r>
            <a:r>
              <a:rPr lang="zh-CN" altLang="en-US" sz="2800" dirty="0"/>
              <a:t>但是在使用类似于分块坐标下降的方向</a:t>
            </a:r>
            <a:r>
              <a:rPr lang="en-US" altLang="zh-CN" sz="2800" dirty="0"/>
              <a:t>, </a:t>
            </a:r>
            <a:r>
              <a:rPr lang="zh-CN" altLang="en-US" sz="2800" b="1" dirty="0"/>
              <a:t>逐步</a:t>
            </a:r>
            <a:r>
              <a:rPr lang="zh-CN" altLang="en-US" sz="2800" dirty="0"/>
              <a:t>优化各个变量达到优化目的</a:t>
            </a:r>
          </a:p>
        </p:txBody>
      </p:sp>
    </p:spTree>
    <p:extLst>
      <p:ext uri="{BB962C8B-B14F-4D97-AF65-F5344CB8AC3E}">
        <p14:creationId xmlns:p14="http://schemas.microsoft.com/office/powerpoint/2010/main" val="1604731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8856628-D329-4D01-E385-C2437BAADAA9}"/>
              </a:ext>
            </a:extLst>
          </p:cNvPr>
          <p:cNvSpPr txBox="1"/>
          <p:nvPr/>
        </p:nvSpPr>
        <p:spPr>
          <a:xfrm>
            <a:off x="1789446" y="175692"/>
            <a:ext cx="86131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cs typeface="Calibri" panose="020F0502020204030204" pitchFamily="34" charset="0"/>
              </a:rPr>
              <a:t>ADMM (Alternating Direction Method of Multipliers)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4C6610C-09E7-A66E-9529-F6729AFFFA7E}"/>
                  </a:ext>
                </a:extLst>
              </p:cNvPr>
              <p:cNvSpPr txBox="1"/>
              <p:nvPr/>
            </p:nvSpPr>
            <p:spPr>
              <a:xfrm>
                <a:off x="1066800" y="1068705"/>
                <a:ext cx="789432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ADMM problem form (with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 convex)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4C6610C-09E7-A66E-9529-F6729AFFF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068705"/>
                <a:ext cx="7894320" cy="369332"/>
              </a:xfrm>
              <a:prstGeom prst="rect">
                <a:avLst/>
              </a:prstGeom>
              <a:blipFill>
                <a:blip r:embed="rId2"/>
                <a:stretch>
                  <a:fillRect l="-463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BE82D384-652C-32DD-16FF-EBA2D17AC4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286709"/>
              </p:ext>
            </p:extLst>
          </p:nvPr>
        </p:nvGraphicFramePr>
        <p:xfrm>
          <a:off x="1902019" y="1511950"/>
          <a:ext cx="28321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31760" imgH="749160" progId="Equation.DSMT4">
                  <p:embed/>
                </p:oleObj>
              </mc:Choice>
              <mc:Fallback>
                <p:oleObj name="Equation" r:id="rId3" imgW="2831760" imgH="74916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BE82D384-652C-32DD-16FF-EBA2D17AC4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2019" y="1511950"/>
                        <a:ext cx="28321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B623172A-F061-C652-3BA3-B28BD0629D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127273"/>
              </p:ext>
            </p:extLst>
          </p:nvPr>
        </p:nvGraphicFramePr>
        <p:xfrm>
          <a:off x="1686119" y="4004886"/>
          <a:ext cx="60960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095880" imgH="1562040" progId="Equation.DSMT4">
                  <p:embed/>
                </p:oleObj>
              </mc:Choice>
              <mc:Fallback>
                <p:oleObj name="Equation" r:id="rId5" imgW="6095880" imgH="15620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B623172A-F061-C652-3BA3-B28BD0629D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6119" y="4004886"/>
                        <a:ext cx="60960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B7A34867-C133-1044-A550-E797175AB8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086923"/>
              </p:ext>
            </p:extLst>
          </p:nvPr>
        </p:nvGraphicFramePr>
        <p:xfrm>
          <a:off x="1066800" y="2777560"/>
          <a:ext cx="7264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264080" imgH="419040" progId="Equation.DSMT4">
                  <p:embed/>
                </p:oleObj>
              </mc:Choice>
              <mc:Fallback>
                <p:oleObj name="Equation" r:id="rId7" imgW="7264080" imgH="4190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B7A34867-C133-1044-A550-E797175AB8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6800" y="2777560"/>
                        <a:ext cx="7264400" cy="4191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63A77217-8672-16FA-01D9-1838273FDE56}"/>
              </a:ext>
            </a:extLst>
          </p:cNvPr>
          <p:cNvSpPr txBox="1"/>
          <p:nvPr/>
        </p:nvSpPr>
        <p:spPr>
          <a:xfrm>
            <a:off x="1360329" y="233473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- two sets of variables, with separable objective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690C659-40CC-221E-70D5-823B6425ABFA}"/>
              </a:ext>
            </a:extLst>
          </p:cNvPr>
          <p:cNvSpPr txBox="1"/>
          <p:nvPr/>
        </p:nvSpPr>
        <p:spPr>
          <a:xfrm>
            <a:off x="1066800" y="3416107"/>
            <a:ext cx="789432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ADMM </a:t>
            </a:r>
            <a:r>
              <a:rPr lang="en-US" altLang="zh-CN" dirty="0"/>
              <a:t>optimization steps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箭头: 左 15">
                <a:extLst>
                  <a:ext uri="{FF2B5EF4-FFF2-40B4-BE49-F238E27FC236}">
                    <a16:creationId xmlns:a16="http://schemas.microsoft.com/office/drawing/2014/main" id="{56EB315A-748C-1F6B-3262-ADF094F9D5C3}"/>
                  </a:ext>
                </a:extLst>
              </p:cNvPr>
              <p:cNvSpPr/>
              <p:nvPr/>
            </p:nvSpPr>
            <p:spPr>
              <a:xfrm>
                <a:off x="7749214" y="3905801"/>
                <a:ext cx="4442786" cy="630382"/>
              </a:xfrm>
              <a:prstGeom prst="leftArrow">
                <a:avLst>
                  <a:gd name="adj1" fmla="val 40476"/>
                  <a:gd name="adj2" fmla="val 8853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801" dirty="0"/>
                  <a:t>初始点应该从这里开始</a:t>
                </a:r>
                <a:r>
                  <a:rPr lang="en-US" altLang="zh-CN" sz="1801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1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1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1801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1801" dirty="0"/>
                  <a:t>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1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1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801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1801" dirty="0"/>
                  <a:t> 随便选</a:t>
                </a:r>
              </a:p>
            </p:txBody>
          </p:sp>
        </mc:Choice>
        <mc:Fallback xmlns="">
          <p:sp>
            <p:nvSpPr>
              <p:cNvPr id="16" name="箭头: 左 15">
                <a:extLst>
                  <a:ext uri="{FF2B5EF4-FFF2-40B4-BE49-F238E27FC236}">
                    <a16:creationId xmlns:a16="http://schemas.microsoft.com/office/drawing/2014/main" id="{56EB315A-748C-1F6B-3262-ADF094F9D5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214" y="3905801"/>
                <a:ext cx="4442786" cy="630382"/>
              </a:xfrm>
              <a:prstGeom prst="leftArrow">
                <a:avLst>
                  <a:gd name="adj1" fmla="val 40476"/>
                  <a:gd name="adj2" fmla="val 88535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18A9219-73E0-61CE-A3A3-13C4ABBCFE74}"/>
                  </a:ext>
                </a:extLst>
              </p:cNvPr>
              <p:cNvSpPr txBox="1"/>
              <p:nvPr/>
            </p:nvSpPr>
            <p:spPr>
              <a:xfrm>
                <a:off x="5138242" y="5730502"/>
                <a:ext cx="6385915" cy="37978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/>
                  <a:t>为什么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b="1" dirty="0"/>
                  <a:t>可以使用直接指定的方式更新</a:t>
                </a:r>
                <a:r>
                  <a:rPr lang="en-US" altLang="zh-CN" b="1" dirty="0"/>
                  <a:t>,</a:t>
                </a:r>
                <a:r>
                  <a:rPr lang="zh-CN" altLang="en-US" b="1" dirty="0"/>
                  <a:t>下一页</a:t>
                </a:r>
                <a:r>
                  <a:rPr lang="en-US" altLang="zh-CN" b="1" dirty="0"/>
                  <a:t>PPT</a:t>
                </a:r>
                <a:r>
                  <a:rPr lang="zh-CN" altLang="en-US" b="1" dirty="0"/>
                  <a:t>会详细讲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18A9219-73E0-61CE-A3A3-13C4ABBCF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242" y="5730502"/>
                <a:ext cx="6385915" cy="379784"/>
              </a:xfrm>
              <a:prstGeom prst="rect">
                <a:avLst/>
              </a:prstGeom>
              <a:blipFill>
                <a:blip r:embed="rId10"/>
                <a:stretch>
                  <a:fillRect l="-860" t="-4839" r="-191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左大括号 17">
            <a:extLst>
              <a:ext uri="{FF2B5EF4-FFF2-40B4-BE49-F238E27FC236}">
                <a16:creationId xmlns:a16="http://schemas.microsoft.com/office/drawing/2014/main" id="{BE248C63-8ADD-E067-31DA-E3A5F277BCF3}"/>
              </a:ext>
            </a:extLst>
          </p:cNvPr>
          <p:cNvSpPr/>
          <p:nvPr/>
        </p:nvSpPr>
        <p:spPr>
          <a:xfrm>
            <a:off x="1360329" y="4220992"/>
            <a:ext cx="179104" cy="630382"/>
          </a:xfrm>
          <a:prstGeom prst="leftBrace">
            <a:avLst>
              <a:gd name="adj1" fmla="val 73569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89DA9C0-24A1-AFF5-5910-2D50C8A2CA84}"/>
              </a:ext>
            </a:extLst>
          </p:cNvPr>
          <p:cNvSpPr txBox="1"/>
          <p:nvPr/>
        </p:nvSpPr>
        <p:spPr>
          <a:xfrm>
            <a:off x="91441" y="4297680"/>
            <a:ext cx="1122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原问题</a:t>
            </a:r>
            <a:endParaRPr lang="en-US" altLang="zh-CN" b="1" dirty="0"/>
          </a:p>
          <a:p>
            <a:pPr algn="ctr"/>
            <a:r>
              <a:rPr lang="zh-CN" altLang="en-US" b="1" dirty="0"/>
              <a:t>优化变量</a:t>
            </a:r>
          </a:p>
        </p:txBody>
      </p:sp>
    </p:spTree>
    <p:extLst>
      <p:ext uri="{BB962C8B-B14F-4D97-AF65-F5344CB8AC3E}">
        <p14:creationId xmlns:p14="http://schemas.microsoft.com/office/powerpoint/2010/main" val="2359678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1ADBE02-5225-5EA4-F0EF-F0BCD6304764}"/>
                  </a:ext>
                </a:extLst>
              </p:cNvPr>
              <p:cNvSpPr txBox="1"/>
              <p:nvPr/>
            </p:nvSpPr>
            <p:spPr>
              <a:xfrm>
                <a:off x="2546430" y="145212"/>
                <a:ext cx="76363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dirty="0">
                    <a:cs typeface="Calibri" panose="020F0502020204030204" pitchFamily="34" charset="0"/>
                  </a:rPr>
                  <a:t>ADMM- why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𝝆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b="1" dirty="0"/>
                  <a:t>is step size</a:t>
                </a:r>
                <a:endParaRPr lang="zh-CN" altLang="en-US" sz="2800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1ADBE02-5225-5EA4-F0EF-F0BCD6304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430" y="145212"/>
                <a:ext cx="7636398" cy="523220"/>
              </a:xfrm>
              <a:prstGeom prst="rect">
                <a:avLst/>
              </a:prstGeom>
              <a:blipFill>
                <a:blip r:embed="rId2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21">
            <a:extLst>
              <a:ext uri="{FF2B5EF4-FFF2-40B4-BE49-F238E27FC236}">
                <a16:creationId xmlns:a16="http://schemas.microsoft.com/office/drawing/2014/main" id="{B13474BA-8276-B79F-1FFF-87DF86DC9992}"/>
              </a:ext>
            </a:extLst>
          </p:cNvPr>
          <p:cNvGrpSpPr/>
          <p:nvPr/>
        </p:nvGrpSpPr>
        <p:grpSpPr>
          <a:xfrm>
            <a:off x="21717" y="774439"/>
            <a:ext cx="6670638" cy="1959021"/>
            <a:chOff x="5301205" y="668432"/>
            <a:chExt cx="6879185" cy="195902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B4CBC29-377E-D3B0-9E50-9FF82D5E5EB0}"/>
                </a:ext>
              </a:extLst>
            </p:cNvPr>
            <p:cNvSpPr/>
            <p:nvPr/>
          </p:nvSpPr>
          <p:spPr>
            <a:xfrm>
              <a:off x="5301205" y="668432"/>
              <a:ext cx="6879185" cy="19590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6E74595A-1E44-2FF2-BAE0-61E2C908F397}"/>
                </a:ext>
              </a:extLst>
            </p:cNvPr>
            <p:cNvGrpSpPr/>
            <p:nvPr/>
          </p:nvGrpSpPr>
          <p:grpSpPr>
            <a:xfrm>
              <a:off x="5680437" y="676290"/>
              <a:ext cx="6459125" cy="1861552"/>
              <a:chOff x="5680437" y="698042"/>
              <a:chExt cx="6459125" cy="1861552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CC41398A-C223-15F5-EE8B-768979EB9732}"/>
                  </a:ext>
                </a:extLst>
              </p:cNvPr>
              <p:cNvGrpSpPr/>
              <p:nvPr/>
            </p:nvGrpSpPr>
            <p:grpSpPr>
              <a:xfrm>
                <a:off x="5680437" y="1144662"/>
                <a:ext cx="1206500" cy="1167667"/>
                <a:chOff x="5158129" y="1118878"/>
                <a:chExt cx="1206500" cy="1167667"/>
              </a:xfrm>
            </p:grpSpPr>
            <p:graphicFrame>
              <p:nvGraphicFramePr>
                <p:cNvPr id="4" name="对象 3">
                  <a:extLst>
                    <a:ext uri="{FF2B5EF4-FFF2-40B4-BE49-F238E27FC236}">
                      <a16:creationId xmlns:a16="http://schemas.microsoft.com/office/drawing/2014/main" id="{AF6524FA-C22F-6998-2B7F-182ADDD890B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158129" y="1613445"/>
                <a:ext cx="1206500" cy="673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" imgW="1206360" imgH="672840" progId="Equation.DSMT4">
                        <p:embed/>
                      </p:oleObj>
                    </mc:Choice>
                    <mc:Fallback>
                      <p:oleObj name="Equation" r:id="rId3" imgW="1206360" imgH="672840" progId="Equation.DSMT4">
                        <p:embed/>
                        <p:pic>
                          <p:nvPicPr>
                            <p:cNvPr id="4" name="对象 3">
                              <a:extLst>
                                <a:ext uri="{FF2B5EF4-FFF2-40B4-BE49-F238E27FC236}">
                                  <a16:creationId xmlns:a16="http://schemas.microsoft.com/office/drawing/2014/main" id="{AF6524FA-C22F-6998-2B7F-182ADDD890B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58129" y="1613445"/>
                              <a:ext cx="1206500" cy="673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AC453899-9C63-49CC-9D88-ACBDC93970C4}"/>
                    </a:ext>
                  </a:extLst>
                </p:cNvPr>
                <p:cNvSpPr txBox="1"/>
                <p:nvPr/>
              </p:nvSpPr>
              <p:spPr>
                <a:xfrm>
                  <a:off x="5315188" y="1118878"/>
                  <a:ext cx="64633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/>
                    <a:t>问题</a:t>
                  </a:r>
                </a:p>
              </p:txBody>
            </p:sp>
          </p:grpSp>
          <p:sp>
            <p:nvSpPr>
              <p:cNvPr id="6" name="箭头: 右 5">
                <a:extLst>
                  <a:ext uri="{FF2B5EF4-FFF2-40B4-BE49-F238E27FC236}">
                    <a16:creationId xmlns:a16="http://schemas.microsoft.com/office/drawing/2014/main" id="{0CA9CBA5-3A38-F51A-6CAA-C51D7132DCFD}"/>
                  </a:ext>
                </a:extLst>
              </p:cNvPr>
              <p:cNvSpPr/>
              <p:nvPr/>
            </p:nvSpPr>
            <p:spPr>
              <a:xfrm>
                <a:off x="7026216" y="1402636"/>
                <a:ext cx="684192" cy="473186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7" name="对象 6">
                <a:extLst>
                  <a:ext uri="{FF2B5EF4-FFF2-40B4-BE49-F238E27FC236}">
                    <a16:creationId xmlns:a16="http://schemas.microsoft.com/office/drawing/2014/main" id="{A01A8C5B-4A33-8C1D-71CD-22076664460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48114277"/>
                  </p:ext>
                </p:extLst>
              </p:nvPr>
            </p:nvGraphicFramePr>
            <p:xfrm>
              <a:off x="7710408" y="1276894"/>
              <a:ext cx="4419600" cy="1282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4419360" imgH="1282680" progId="Equation.DSMT4">
                      <p:embed/>
                    </p:oleObj>
                  </mc:Choice>
                  <mc:Fallback>
                    <p:oleObj name="Equation" r:id="rId5" imgW="4419360" imgH="1282680" progId="Equation.DSMT4">
                      <p:embed/>
                      <p:pic>
                        <p:nvPicPr>
                          <p:cNvPr id="7" name="对象 6">
                            <a:extLst>
                              <a:ext uri="{FF2B5EF4-FFF2-40B4-BE49-F238E27FC236}">
                                <a16:creationId xmlns:a16="http://schemas.microsoft.com/office/drawing/2014/main" id="{A01A8C5B-4A33-8C1D-71CD-22076664460E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7710408" y="1276894"/>
                            <a:ext cx="4419600" cy="1282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3DF1DD3-4F90-27BA-6A7E-BEDDA52144FF}"/>
                  </a:ext>
                </a:extLst>
              </p:cNvPr>
              <p:cNvSpPr txBox="1"/>
              <p:nvPr/>
            </p:nvSpPr>
            <p:spPr>
              <a:xfrm>
                <a:off x="7740327" y="698042"/>
                <a:ext cx="439923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/>
                  <a:t>最优性条件</a:t>
                </a:r>
                <a:r>
                  <a:rPr lang="en-US" altLang="zh-CN" b="1" dirty="0"/>
                  <a:t>, KKT</a:t>
                </a:r>
                <a:r>
                  <a:rPr lang="zh-CN" altLang="en-US" b="1" dirty="0"/>
                  <a:t>条件中的</a:t>
                </a:r>
                <a:endParaRPr lang="en-US" altLang="zh-CN" b="1" dirty="0"/>
              </a:p>
              <a:p>
                <a:pPr algn="ctr"/>
                <a:r>
                  <a:rPr lang="en-US" altLang="zh-CN" b="1" dirty="0"/>
                  <a:t>primal feasibility </a:t>
                </a:r>
                <a:r>
                  <a:rPr lang="zh-CN" altLang="en-US" b="1" dirty="0"/>
                  <a:t>和 </a:t>
                </a:r>
                <a:r>
                  <a:rPr lang="en-US" altLang="zh-CN" b="1" dirty="0"/>
                  <a:t>stationarity</a:t>
                </a:r>
                <a:r>
                  <a:rPr lang="zh-CN" altLang="en-US" b="1" dirty="0"/>
                  <a:t>条件</a:t>
                </a:r>
              </a:p>
            </p:txBody>
          </p:sp>
        </p:grpSp>
      </p:grp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BCE40990-802D-5C4E-187B-9545ADB03B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550911"/>
              </p:ext>
            </p:extLst>
          </p:nvPr>
        </p:nvGraphicFramePr>
        <p:xfrm>
          <a:off x="332129" y="3613988"/>
          <a:ext cx="6032500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032160" imgH="3098520" progId="Equation.DSMT4">
                  <p:embed/>
                </p:oleObj>
              </mc:Choice>
              <mc:Fallback>
                <p:oleObj name="Equation" r:id="rId7" imgW="6032160" imgH="309852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BCE40990-802D-5C4E-187B-9545ADB03B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2129" y="3613988"/>
                        <a:ext cx="6032500" cy="309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C56F7ED-A53E-3630-FD3F-B13AB64D09EA}"/>
                  </a:ext>
                </a:extLst>
              </p:cNvPr>
              <p:cNvSpPr txBox="1"/>
              <p:nvPr/>
            </p:nvSpPr>
            <p:spPr>
              <a:xfrm>
                <a:off x="165100" y="3018294"/>
                <a:ext cx="6088398" cy="4464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/>
                  <a:t>找到驻点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sz="2000" b="1" dirty="0"/>
                  <a:t>时</a:t>
                </a:r>
                <a:r>
                  <a:rPr lang="en-US" altLang="zh-CN" sz="2000" b="1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1" dirty="0"/>
                  <a:t> </a:t>
                </a:r>
                <a:r>
                  <a:rPr lang="zh-CN" altLang="en-US" sz="2000" b="1" dirty="0"/>
                  <a:t>对驻点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zh-CN" altLang="en-US" sz="2000" b="1" dirty="0"/>
                  <a:t>求导结果为</a:t>
                </a:r>
                <a:r>
                  <a:rPr lang="en-US" altLang="zh-CN" sz="2000" b="1" dirty="0"/>
                  <a:t>0:</a:t>
                </a:r>
                <a:endParaRPr lang="zh-CN" altLang="en-US" sz="2000" b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C56F7ED-A53E-3630-FD3F-B13AB64D0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00" y="3018294"/>
                <a:ext cx="6088398" cy="446404"/>
              </a:xfrm>
              <a:prstGeom prst="rect">
                <a:avLst/>
              </a:prstGeom>
              <a:blipFill>
                <a:blip r:embed="rId9"/>
                <a:stretch>
                  <a:fillRect l="-1001" t="-1370" r="-400" b="-19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5ACEB8AE-E749-5A37-647C-B0C2559247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239604"/>
              </p:ext>
            </p:extLst>
          </p:nvPr>
        </p:nvGraphicFramePr>
        <p:xfrm>
          <a:off x="7648760" y="1460474"/>
          <a:ext cx="4521523" cy="115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095880" imgH="1562040" progId="Equation.DSMT4">
                  <p:embed/>
                </p:oleObj>
              </mc:Choice>
              <mc:Fallback>
                <p:oleObj name="Equation" r:id="rId10" imgW="6095880" imgH="156204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5ACEB8AE-E749-5A37-647C-B0C2559247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48760" y="1460474"/>
                        <a:ext cx="4521523" cy="115864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A29735B-5D00-5828-FC08-4E328729BBF8}"/>
                  </a:ext>
                </a:extLst>
              </p:cNvPr>
              <p:cNvSpPr/>
              <p:nvPr/>
            </p:nvSpPr>
            <p:spPr>
              <a:xfrm>
                <a:off x="7734184" y="633479"/>
                <a:ext cx="4442786" cy="6303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801" dirty="0"/>
                  <a:t>初始点应该从这里开始</a:t>
                </a:r>
                <a:r>
                  <a:rPr lang="en-US" altLang="zh-CN" sz="1801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1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1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1801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1801" dirty="0"/>
                  <a:t>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1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1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801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1801" dirty="0"/>
                  <a:t> 随便选</a:t>
                </a: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A29735B-5D00-5828-FC08-4E328729BB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184" y="633479"/>
                <a:ext cx="4442786" cy="63038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E2F2E276-3408-1398-9FB1-8EF061B1BFDB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H="1" flipV="1">
            <a:off x="7734183" y="948670"/>
            <a:ext cx="1" cy="511804"/>
          </a:xfrm>
          <a:prstGeom prst="curvedConnector4">
            <a:avLst>
              <a:gd name="adj1" fmla="val -22860000000"/>
              <a:gd name="adj2" fmla="val 8079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955A9592-D928-E705-836F-5CFF973E0392}"/>
              </a:ext>
            </a:extLst>
          </p:cNvPr>
          <p:cNvSpPr/>
          <p:nvPr/>
        </p:nvSpPr>
        <p:spPr>
          <a:xfrm>
            <a:off x="7411440" y="1553246"/>
            <a:ext cx="179104" cy="630382"/>
          </a:xfrm>
          <a:prstGeom prst="leftBrace">
            <a:avLst>
              <a:gd name="adj1" fmla="val 73569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EFC2E83-D546-FC17-528B-1AB41A7338EC}"/>
              </a:ext>
            </a:extLst>
          </p:cNvPr>
          <p:cNvSpPr txBox="1"/>
          <p:nvPr/>
        </p:nvSpPr>
        <p:spPr>
          <a:xfrm>
            <a:off x="6585439" y="1629934"/>
            <a:ext cx="943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/>
              <a:t>原问题</a:t>
            </a:r>
            <a:endParaRPr lang="en-US" altLang="zh-CN" sz="1400" b="1" dirty="0"/>
          </a:p>
          <a:p>
            <a:pPr algn="ctr"/>
            <a:r>
              <a:rPr lang="zh-CN" altLang="en-US" sz="1400" b="1" dirty="0"/>
              <a:t>优化变量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D076615-3572-AFFC-4546-3921A5AE5F7D}"/>
              </a:ext>
            </a:extLst>
          </p:cNvPr>
          <p:cNvSpPr txBox="1"/>
          <p:nvPr/>
        </p:nvSpPr>
        <p:spPr>
          <a:xfrm>
            <a:off x="6171716" y="2378833"/>
            <a:ext cx="1418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/>
              <a:t>多元变量求微分的结果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7C65430-D5B3-D2B1-B156-064FE7832676}"/>
                  </a:ext>
                </a:extLst>
              </p:cNvPr>
              <p:cNvSpPr txBox="1"/>
              <p:nvPr/>
            </p:nvSpPr>
            <p:spPr>
              <a:xfrm>
                <a:off x="5792653" y="3510400"/>
                <a:ext cx="6399347" cy="731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/>
                  <a:t>找到原问题变量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sz="2000" b="1" dirty="0"/>
                  <a:t>时</a:t>
                </a:r>
                <a:r>
                  <a:rPr lang="en-US" altLang="zh-CN" sz="2000" b="1" dirty="0"/>
                  <a:t>,</a:t>
                </a:r>
                <a:r>
                  <a:rPr lang="zh-CN" altLang="en-US" sz="2000" b="1" dirty="0"/>
                  <a:t>对偶变量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sz="2000" b="1" dirty="0"/>
                  <a:t>的更新规则是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sz="2000" b="1" i="1" dirty="0" err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dirty="0" err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sz="2000" b="1" i="1" dirty="0" err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𝝆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𝑩</m:t>
                    </m:r>
                    <m:sSup>
                      <m:sSup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7C65430-D5B3-D2B1-B156-064FE7832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653" y="3510400"/>
                <a:ext cx="6399347" cy="731226"/>
              </a:xfrm>
              <a:prstGeom prst="rect">
                <a:avLst/>
              </a:prstGeom>
              <a:blipFill>
                <a:blip r:embed="rId13"/>
                <a:stretch>
                  <a:fillRect l="-952" t="-3333" b="-1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581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1503</TotalTime>
  <Words>699</Words>
  <Application>Microsoft Office PowerPoint</Application>
  <PresentationFormat>宽屏</PresentationFormat>
  <Paragraphs>76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黑体</vt:lpstr>
      <vt:lpstr>Arial</vt:lpstr>
      <vt:lpstr>Calibri</vt:lpstr>
      <vt:lpstr>Calibri Light</vt:lpstr>
      <vt:lpstr>Cambria Math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结宝</dc:creator>
  <cp:lastModifiedBy>张 结宝</cp:lastModifiedBy>
  <cp:revision>27</cp:revision>
  <dcterms:created xsi:type="dcterms:W3CDTF">2023-06-07T14:51:58Z</dcterms:created>
  <dcterms:modified xsi:type="dcterms:W3CDTF">2023-06-14T07:14:29Z</dcterms:modified>
</cp:coreProperties>
</file>