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5" r:id="rId6"/>
    <p:sldId id="276" r:id="rId7"/>
    <p:sldId id="279" r:id="rId8"/>
    <p:sldId id="280" r:id="rId9"/>
    <p:sldId id="269" r:id="rId10"/>
    <p:sldId id="275" r:id="rId11"/>
    <p:sldId id="268" r:id="rId12"/>
    <p:sldId id="281" r:id="rId13"/>
    <p:sldId id="270" r:id="rId14"/>
    <p:sldId id="282" r:id="rId15"/>
    <p:sldId id="271" r:id="rId16"/>
    <p:sldId id="274" r:id="rId17"/>
    <p:sldId id="272" r:id="rId18"/>
    <p:sldId id="273" r:id="rId19"/>
    <p:sldId id="277" r:id="rId20"/>
    <p:sldId id="283" r:id="rId21"/>
    <p:sldId id="261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2B5A-DE07-4F17-AB9A-C23334E9FE5E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FBF88-2E5B-41D1-B4EB-07DD1D747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3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15C5-5173-5BCB-F94F-878344B0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411328-65D2-3311-8CFA-8C70550A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586BC-30C5-6BC8-F008-9E4F6943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80CC-33D2-4CFF-847D-598A71CB159C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A3F4B-CEF4-C8A2-D0D5-5BF12562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DC4CF-D37B-A2EB-0165-F80FFC1A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1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0949-F18F-69E9-3AF5-3B2ECF80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BC996-098F-99A8-74DA-59F2F48E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346E8-CF81-B8C5-02A6-7F65314A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6A76-4DC5-41ED-8C3E-F00841CA909F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47093-00B3-22A4-A7D2-6DA51793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5603A-F621-368D-C395-C0A5A29A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9BDBDB-22C3-4DCB-6A65-C52D7E36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9CCFD-9EEA-70C1-3F3D-BF837559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8162C-672B-D533-93A2-D57AD5C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1FC7-46BB-4199-ABBC-9890807675CF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3968-233F-744A-24DC-60978D23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DEDFA-E4E8-02AA-5056-CE94E040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31A12-E512-FD93-301F-12DF893B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F9670-EAE8-F420-FFF3-92FB9DC0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23FAC-CC2B-2012-AB3F-E7A3C0B7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C19B-A7C1-4177-AA7F-0AB0EF4993C4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C5482-8071-9780-4654-53B849C4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CB47E-0C1B-2B07-5A5F-7B82E0DA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53A3-7FC4-D69F-AE2C-8BEC8245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220A1-DC22-2A59-2BAB-E008A786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5BFC7-8185-C6F1-3894-DA9C850C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B11D-C941-46D2-B6D5-8E5060670CC2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DD15-B64F-86DC-837D-3D79E860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F8DF-1E57-DC50-F5FC-BA2EAADE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1D38-1538-B713-0FEA-3BBE468F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87EE-16D3-CD68-353D-D0B4E484B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70BFA-5188-EA50-AB4C-9ED253588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2710-9844-ED81-201A-2514CE64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A4B-58E2-4428-9A45-7889145AAAFA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7E74B-B394-C86B-6257-47314169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E641C-DA3F-2DEA-E00A-4803F83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2A4C1-9B52-6AAF-057E-8DC7F4A3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53F58-D066-6269-5FB0-A78C1C77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493B4-6129-B237-14B7-D272C38D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B680F-5843-C6F2-DFA3-1EBB6009A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7C3A6-59E6-8089-ACA9-CEB6769A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F5B32-9FD6-E4C4-7A92-5A003038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3E3-CDDB-4664-B4E7-6927AFF144E9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D8D5A-3D40-A0CC-FA44-61D47DD2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3C3E25-4B28-4CE8-9D25-6AA00A2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FA841-BE49-AE2A-E730-2775C8D6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6B8F8C-63AB-9A68-91D5-8B0264CE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30E-685D-48E8-B58F-0A715F21F214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C330A-276D-9D25-5C20-61B1A66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9BFE2-DF89-6EE8-C232-D146B1A2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7807A-931B-4D93-4366-0F24A754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A84B-481D-4243-B89B-00BF6C2CB8DE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C00D1-D7EF-EF90-52AC-538B4CCF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7380E-DDD0-43EF-BB14-1766CA1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31A21-4A2C-9ADC-5816-5959D076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83A83-619C-A1FB-8287-65CFD85E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1A6D4-D561-3D8A-75CB-77820972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E3294-7602-1B29-6685-9003D4E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16D2-54E5-401C-A0E1-B342A929BF8F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2DE97-B2B6-73C0-BA38-CA55217A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E9D7C-D8C9-42B4-878C-CB360567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A9E79-415F-E832-15C2-50E2BE97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3B656-F889-7A49-BBE0-36375A07C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B011C-F787-D332-358C-DA2D12ECE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3E23A-E99B-EE92-E2C0-9B299A4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3643-6038-4340-A87D-D225E8D34291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00BDB-CC9E-3B87-80F7-DFCA8CA4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E0DEA-0AEB-6E01-F7F6-63401B1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CC1B8-2D3F-5041-2FCF-86273B41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E0A92-98EB-BC2D-4D87-1AB587E6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1139E-4FFA-6C1A-1C31-4D224A39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FCF8-7835-4529-94D5-89B8752FD621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6FF04-6592-A554-1061-451C6EB55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24955-A4F5-1074-B5C8-AC9121033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0851-1641-4F0C-A649-D66FE1D3B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8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0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5.wmf"/><Relationship Id="rId7" Type="http://schemas.openxmlformats.org/officeDocument/2006/relationships/oleObject" Target="../embeddings/oleObject43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5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4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0.png"/><Relationship Id="rId3" Type="http://schemas.openxmlformats.org/officeDocument/2006/relationships/image" Target="../media/image62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66.wmf"/><Relationship Id="rId10" Type="http://schemas.openxmlformats.org/officeDocument/2006/relationships/image" Target="../media/image68.wmf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3.wmf"/><Relationship Id="rId10" Type="http://schemas.openxmlformats.org/officeDocument/2006/relationships/image" Target="../media/image76.png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png"/><Relationship Id="rId10" Type="http://schemas.openxmlformats.org/officeDocument/2006/relationships/image" Target="../media/image5.wmf"/><Relationship Id="rId19" Type="http://schemas.openxmlformats.org/officeDocument/2006/relationships/image" Target="../media/image1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9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83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5.bin"/><Relationship Id="rId2" Type="http://schemas.openxmlformats.org/officeDocument/2006/relationships/image" Target="../media/image180.png"/><Relationship Id="rId16" Type="http://schemas.openxmlformats.org/officeDocument/2006/relationships/image" Target="../media/image79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81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82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8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82.wmf"/><Relationship Id="rId8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9.e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e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8.e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595BA-E16E-4333-E8CD-64E75912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3C4C-A34A-4DF2-A411-6381A88629AD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67EC9-BAEF-9A77-E799-3E5AEB2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E1A01D-8D4E-3DF2-86F1-DD7DD99496EE}"/>
              </a:ext>
            </a:extLst>
          </p:cNvPr>
          <p:cNvSpPr txBox="1"/>
          <p:nvPr/>
        </p:nvSpPr>
        <p:spPr>
          <a:xfrm>
            <a:off x="372542" y="2362200"/>
            <a:ext cx="11446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>
                <a:latin typeface="Calibri" panose="020F0502020204030204" pitchFamily="34" charset="0"/>
                <a:cs typeface="Calibri" panose="020F0502020204030204" pitchFamily="34" charset="0"/>
              </a:rPr>
              <a:t>OptNet: Differentiable Optimization as a Layer in Neural Networks</a:t>
            </a:r>
          </a:p>
          <a:p>
            <a:pPr algn="ctr"/>
            <a:r>
              <a:rPr lang="en-US" altLang="zh-CN" sz="3200" b="1">
                <a:latin typeface="Calibri" panose="020F0502020204030204" pitchFamily="34" charset="0"/>
                <a:cs typeface="Calibri" panose="020F0502020204030204" pitchFamily="34" charset="0"/>
              </a:rPr>
              <a:t>2023 07 16</a:t>
            </a:r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6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98E5644-784A-0646-64B9-8ABEADA6702F}"/>
              </a:ext>
            </a:extLst>
          </p:cNvPr>
          <p:cNvSpPr txBox="1"/>
          <p:nvPr/>
        </p:nvSpPr>
        <p:spPr>
          <a:xfrm>
            <a:off x="266700" y="131683"/>
            <a:ext cx="438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Appendix B1: Kronecker Product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762547-9A22-7332-E22C-66AD995FBAD3}"/>
                  </a:ext>
                </a:extLst>
              </p:cNvPr>
              <p:cNvSpPr txBox="1"/>
              <p:nvPr/>
            </p:nvSpPr>
            <p:spPr>
              <a:xfrm>
                <a:off x="274320" y="751344"/>
                <a:ext cx="11643360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If  A  is an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matrix and  B  is a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matrix, then the Kronecker product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⊗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is the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block matrix:</a:t>
                </a:r>
              </a:p>
              <a:p>
                <a:pPr algn="l"/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algn="l"/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algn="l"/>
                <a:endParaRPr lang="en-US" altLang="zh-CN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more explicitly:</a:t>
                </a:r>
              </a:p>
              <a:p>
                <a:pPr algn="l"/>
                <a:endParaRPr lang="zh-CN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762547-9A22-7332-E22C-66AD995F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751344"/>
                <a:ext cx="11643360" cy="2677656"/>
              </a:xfrm>
              <a:prstGeom prst="rect">
                <a:avLst/>
              </a:prstGeom>
              <a:blipFill>
                <a:blip r:embed="rId2"/>
                <a:stretch>
                  <a:fillRect l="-78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8A06168-2CE0-CEF0-E9B8-70ED28A0F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247138"/>
              </p:ext>
            </p:extLst>
          </p:nvPr>
        </p:nvGraphicFramePr>
        <p:xfrm>
          <a:off x="2859706" y="1536432"/>
          <a:ext cx="3060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360" imgH="1231560" progId="Equation.DSMT4">
                  <p:embed/>
                </p:oleObj>
              </mc:Choice>
              <mc:Fallback>
                <p:oleObj name="Equation" r:id="rId3" imgW="306036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9706" y="1536432"/>
                        <a:ext cx="306070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4789459-A2EE-149D-9D55-9F2EA58B4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16132"/>
              </p:ext>
            </p:extLst>
          </p:nvPr>
        </p:nvGraphicFramePr>
        <p:xfrm>
          <a:off x="1868657" y="3139439"/>
          <a:ext cx="7336303" cy="358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97880" imgH="4203360" progId="Equation.DSMT4">
                  <p:embed/>
                </p:oleObj>
              </mc:Choice>
              <mc:Fallback>
                <p:oleObj name="Equation" r:id="rId5" imgW="8597880" imgH="420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8657" y="3139439"/>
                        <a:ext cx="7336303" cy="358687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E088D-AFBF-034F-7F3F-B83C53E7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A89-8321-414D-AA00-D6AF1F03F04E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79D30-0167-5DFA-715D-96B4D9D4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92F8BC-A0FC-D3FE-B747-512F1EEFBEC1}"/>
                  </a:ext>
                </a:extLst>
              </p:cNvPr>
              <p:cNvSpPr txBox="1"/>
              <p:nvPr/>
            </p:nvSpPr>
            <p:spPr>
              <a:xfrm>
                <a:off x="365760" y="0"/>
                <a:ext cx="10063909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Appendix B2: Partial Derivative, Matrix-to-Matrix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endPara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92F8BC-A0FC-D3FE-B747-512F1EEF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0"/>
                <a:ext cx="10063909" cy="680699"/>
              </a:xfrm>
              <a:prstGeom prst="rect">
                <a:avLst/>
              </a:prstGeom>
              <a:blipFill>
                <a:blip r:embed="rId2"/>
                <a:stretch>
                  <a:fillRect l="-909" b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DFAFDB8-09A1-86FC-3AF2-845FD4573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22645"/>
              </p:ext>
            </p:extLst>
          </p:nvPr>
        </p:nvGraphicFramePr>
        <p:xfrm>
          <a:off x="3435350" y="1190625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66400" progId="Equation.DSMT4">
                  <p:embed/>
                </p:oleObj>
              </mc:Choice>
              <mc:Fallback>
                <p:oleObj name="Equation" r:id="rId3" imgW="164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5350" y="1190625"/>
                        <a:ext cx="165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76AA7F-2A17-1DE3-3C78-E7A2ED05570A}"/>
                  </a:ext>
                </a:extLst>
              </p:cNvPr>
              <p:cNvSpPr txBox="1"/>
              <p:nvPr/>
            </p:nvSpPr>
            <p:spPr>
              <a:xfrm>
                <a:off x="2479040" y="2657573"/>
                <a:ext cx="8310880" cy="876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How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32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lang="zh-CN" alt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76AA7F-2A17-1DE3-3C78-E7A2ED055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40" y="2657573"/>
                <a:ext cx="8310880" cy="876843"/>
              </a:xfrm>
              <a:prstGeom prst="rect">
                <a:avLst/>
              </a:prstGeom>
              <a:blipFill>
                <a:blip r:embed="rId5"/>
                <a:stretch>
                  <a:fillRect l="-1908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29ACBAD5-77C7-4BB9-0F12-8B26C561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30A-DE11-42FE-910C-EC35FC1834DE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0FCF969-F52D-659A-FAFF-495B6BD9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92F8BC-A0FC-D3FE-B747-512F1EEFBEC1}"/>
                  </a:ext>
                </a:extLst>
              </p:cNvPr>
              <p:cNvSpPr txBox="1"/>
              <p:nvPr/>
            </p:nvSpPr>
            <p:spPr>
              <a:xfrm>
                <a:off x="365760" y="0"/>
                <a:ext cx="10063909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Appendix B2: Partial Derivative, Matrix-to-Matrix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endPara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92F8BC-A0FC-D3FE-B747-512F1EEF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0"/>
                <a:ext cx="10063909" cy="680699"/>
              </a:xfrm>
              <a:prstGeom prst="rect">
                <a:avLst/>
              </a:prstGeom>
              <a:blipFill>
                <a:blip r:embed="rId2"/>
                <a:stretch>
                  <a:fillRect l="-909" b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67721C6-06EC-C24E-D679-B52A5508E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692" y="1606170"/>
          <a:ext cx="7038975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59440" imgH="1714320" progId="Equation.DSMT4">
                  <p:embed/>
                </p:oleObj>
              </mc:Choice>
              <mc:Fallback>
                <p:oleObj name="Equation" r:id="rId3" imgW="7759440" imgH="1714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67721C6-06EC-C24E-D679-B52A5508E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692" y="1606170"/>
                        <a:ext cx="7038975" cy="15541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DFAFDB8-09A1-86FC-3AF2-845FD4573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5350" y="1190625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66400" progId="Equation.DSMT4">
                  <p:embed/>
                </p:oleObj>
              </mc:Choice>
              <mc:Fallback>
                <p:oleObj name="Equation" r:id="rId5" imgW="164880" imgH="266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DFAFDB8-09A1-86FC-3AF2-845FD45735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350" y="1190625"/>
                        <a:ext cx="165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CA27BE6-E309-F0D2-4CF1-35368EA06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5590" y="4206875"/>
          <a:ext cx="2032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840" imgH="1460160" progId="Equation.DSMT4">
                  <p:embed/>
                </p:oleObj>
              </mc:Choice>
              <mc:Fallback>
                <p:oleObj name="Equation" r:id="rId7" imgW="2031840" imgH="1460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CA27BE6-E309-F0D2-4CF1-35368EA06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5590" y="4206875"/>
                        <a:ext cx="2032000" cy="1460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56507E2-3F5E-3369-BEF3-5F79F7619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3314700"/>
          <a:ext cx="41148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14800" imgH="3543120" progId="Equation.DSMT4">
                  <p:embed/>
                </p:oleObj>
              </mc:Choice>
              <mc:Fallback>
                <p:oleObj name="Equation" r:id="rId9" imgW="4114800" imgH="3543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6507E2-3F5E-3369-BEF3-5F79F7619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65700" y="3314700"/>
                        <a:ext cx="4114800" cy="35433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90CB76-3783-CBA4-8643-5769CA0D9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692" y="643002"/>
          <a:ext cx="6985001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984720" imgH="825480" progId="Equation.DSMT4">
                  <p:embed/>
                </p:oleObj>
              </mc:Choice>
              <mc:Fallback>
                <p:oleObj name="Equation" r:id="rId11" imgW="6984720" imgH="825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90CB76-3783-CBA4-8643-5769CA0D9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1692" y="643002"/>
                        <a:ext cx="6985001" cy="825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745D0AC-F1B3-D3F2-C419-9D1EE0148CAC}"/>
              </a:ext>
            </a:extLst>
          </p:cNvPr>
          <p:cNvSpPr txBox="1"/>
          <p:nvPr/>
        </p:nvSpPr>
        <p:spPr>
          <a:xfrm>
            <a:off x="990282" y="823936"/>
            <a:ext cx="91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7D7C98-BA37-425F-2197-7894A9915348}"/>
              </a:ext>
            </a:extLst>
          </p:cNvPr>
          <p:cNvSpPr txBox="1"/>
          <p:nvPr/>
        </p:nvSpPr>
        <p:spPr>
          <a:xfrm>
            <a:off x="620250" y="2081298"/>
            <a:ext cx="128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We have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7A8885-ECC9-E0DB-15D5-5AE3F865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F336-F0D1-41DF-9960-42781DB7B0F3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2AFCF-478D-F6DE-C63A-0FAF849A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1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CA27BE6-E309-F0D2-4CF1-35368EA06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07545"/>
              </p:ext>
            </p:extLst>
          </p:nvPr>
        </p:nvGraphicFramePr>
        <p:xfrm>
          <a:off x="365760" y="1659867"/>
          <a:ext cx="76200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9760" imgH="3238200" progId="Equation.DSMT4">
                  <p:embed/>
                </p:oleObj>
              </mc:Choice>
              <mc:Fallback>
                <p:oleObj name="Equation" r:id="rId2" imgW="7619760" imgH="3238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CA27BE6-E309-F0D2-4CF1-35368EA06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760" y="1659867"/>
                        <a:ext cx="7620000" cy="3238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80B0EDF-B803-B838-9043-571581FB6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68697"/>
              </p:ext>
            </p:extLst>
          </p:nvPr>
        </p:nvGraphicFramePr>
        <p:xfrm>
          <a:off x="6908165" y="1737338"/>
          <a:ext cx="464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47960" imgH="825480" progId="Equation.DSMT4">
                  <p:embed/>
                </p:oleObj>
              </mc:Choice>
              <mc:Fallback>
                <p:oleObj name="Equation" r:id="rId4" imgW="4647960" imgH="825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90CB76-3783-CBA4-8643-5769CA0D9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8165" y="1737338"/>
                        <a:ext cx="4648200" cy="825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8BCB4BD-6050-E17E-17E2-ED4E19681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95974"/>
              </p:ext>
            </p:extLst>
          </p:nvPr>
        </p:nvGraphicFramePr>
        <p:xfrm>
          <a:off x="365760" y="738483"/>
          <a:ext cx="901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6920" imgH="825480" progId="Equation.DSMT4">
                  <p:embed/>
                </p:oleObj>
              </mc:Choice>
              <mc:Fallback>
                <p:oleObj name="Equation" r:id="rId6" imgW="9016920" imgH="825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67721C6-06EC-C24E-D679-B52A5508E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760" y="738483"/>
                        <a:ext cx="9017000" cy="825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BB05990-1DC5-C289-A2B0-BB0298027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78585"/>
              </p:ext>
            </p:extLst>
          </p:nvPr>
        </p:nvGraphicFramePr>
        <p:xfrm>
          <a:off x="365760" y="4975838"/>
          <a:ext cx="86614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61240" imgH="1739880" progId="Equation.DSMT4">
                  <p:embed/>
                </p:oleObj>
              </mc:Choice>
              <mc:Fallback>
                <p:oleObj name="Equation" r:id="rId8" imgW="866124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5760" y="4975838"/>
                        <a:ext cx="8661400" cy="1739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6AED095-9782-3208-5CBC-6010227718D9}"/>
                  </a:ext>
                </a:extLst>
              </p:cNvPr>
              <p:cNvSpPr txBox="1"/>
              <p:nvPr/>
            </p:nvSpPr>
            <p:spPr>
              <a:xfrm>
                <a:off x="365760" y="0"/>
                <a:ext cx="10063909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Appendix B2: Partial Derivative, Matrix-to-Matrix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endPara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6AED095-9782-3208-5CBC-60102277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0"/>
                <a:ext cx="10063909" cy="680699"/>
              </a:xfrm>
              <a:prstGeom prst="rect">
                <a:avLst/>
              </a:prstGeom>
              <a:blipFill>
                <a:blip r:embed="rId10"/>
                <a:stretch>
                  <a:fillRect l="-909" b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BE71E6-2701-9755-1DD3-8DE53464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F04-723F-41F6-9B2F-BA274A0F891F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7FDB55C-5FCA-466E-831B-DBB2CFD4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9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393B55-EA3A-E30F-2516-2C79F3DDAE7E}"/>
                  </a:ext>
                </a:extLst>
              </p:cNvPr>
              <p:cNvSpPr txBox="1"/>
              <p:nvPr/>
            </p:nvSpPr>
            <p:spPr>
              <a:xfrm>
                <a:off x="2479040" y="2657573"/>
                <a:ext cx="8310880" cy="939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How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32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lang="zh-CN" alt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393B55-EA3A-E30F-2516-2C79F3DDA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40" y="2657573"/>
                <a:ext cx="8310880" cy="939231"/>
              </a:xfrm>
              <a:prstGeom prst="rect">
                <a:avLst/>
              </a:prstGeom>
              <a:blipFill>
                <a:blip r:embed="rId2"/>
                <a:stretch>
                  <a:fillRect l="-1908" b="-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113F64-126D-1926-4536-F18388860200}"/>
                  </a:ext>
                </a:extLst>
              </p:cNvPr>
              <p:cNvSpPr txBox="1"/>
              <p:nvPr/>
            </p:nvSpPr>
            <p:spPr>
              <a:xfrm>
                <a:off x="3048000" y="4170916"/>
                <a:ext cx="6096000" cy="727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is very similar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113F64-126D-1926-4536-F1838886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70916"/>
                <a:ext cx="6096000" cy="727507"/>
              </a:xfrm>
              <a:prstGeom prst="rect">
                <a:avLst/>
              </a:prstGeom>
              <a:blipFill>
                <a:blip r:embed="rId3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A428B-6CF4-D920-3A65-F906903D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66C4-E1FF-4B51-9DF9-021656D4A12D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F9350-CF87-3C60-C722-AD1652BF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4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8F788B-D9A9-5603-8C2E-A8831BF63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71550"/>
              </p:ext>
            </p:extLst>
          </p:nvPr>
        </p:nvGraphicFramePr>
        <p:xfrm>
          <a:off x="8709342" y="820251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723600" progId="Equation.DSMT4">
                  <p:embed/>
                </p:oleObj>
              </mc:Choice>
              <mc:Fallback>
                <p:oleObj name="Equation" r:id="rId2" imgW="22096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09342" y="820251"/>
                        <a:ext cx="2209800" cy="7239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AB56B45-3D8E-2948-A2C5-29017E723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08861"/>
              </p:ext>
            </p:extLst>
          </p:nvPr>
        </p:nvGraphicFramePr>
        <p:xfrm>
          <a:off x="548322" y="1586930"/>
          <a:ext cx="862330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23080" imgH="5067000" progId="Equation.DSMT4">
                  <p:embed/>
                </p:oleObj>
              </mc:Choice>
              <mc:Fallback>
                <p:oleObj name="Equation" r:id="rId4" imgW="8623080" imgH="506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322" y="1586930"/>
                        <a:ext cx="8623300" cy="50673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709862-4BC6-73DF-F737-8B97726E3CEE}"/>
                  </a:ext>
                </a:extLst>
              </p:cNvPr>
              <p:cNvSpPr txBox="1"/>
              <p:nvPr/>
            </p:nvSpPr>
            <p:spPr>
              <a:xfrm>
                <a:off x="548322" y="822960"/>
                <a:ext cx="7246620" cy="62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𝑽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𝑽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are transposed each other.</a:t>
                </a:r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709862-4BC6-73DF-F737-8B97726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2" y="822960"/>
                <a:ext cx="7246620" cy="621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79B7A3-CA31-D6E3-595E-2B78DA82A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51769"/>
              </p:ext>
            </p:extLst>
          </p:nvPr>
        </p:nvGraphicFramePr>
        <p:xfrm>
          <a:off x="5870575" y="822325"/>
          <a:ext cx="2298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520560" progId="Equation.DSMT4">
                  <p:embed/>
                </p:oleObj>
              </mc:Choice>
              <mc:Fallback>
                <p:oleObj name="Equation" r:id="rId7" imgW="22986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0575" y="822325"/>
                        <a:ext cx="2298700" cy="5207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A8A395-DAE3-AB7B-2B9E-59D1C95F0159}"/>
                  </a:ext>
                </a:extLst>
              </p:cNvPr>
              <p:cNvSpPr txBox="1"/>
              <p:nvPr/>
            </p:nvSpPr>
            <p:spPr>
              <a:xfrm>
                <a:off x="365760" y="0"/>
                <a:ext cx="10188623" cy="727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Appendix B2: Partial Derivative, Matrix-to-Matrix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𝑨𝑩𝑪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𝑪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A8A395-DAE3-AB7B-2B9E-59D1C95F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0"/>
                <a:ext cx="10188623" cy="727507"/>
              </a:xfrm>
              <a:prstGeom prst="rect">
                <a:avLst/>
              </a:prstGeom>
              <a:blipFill>
                <a:blip r:embed="rId9"/>
                <a:stretch>
                  <a:fillRect l="-898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20BFA3B8-118C-E61E-8059-41725F51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1AB5-FFE1-4565-84CC-3115DF98C6A6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0A0249A-9756-B83A-44A0-09A27ABE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0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00CB30-5AB2-C43E-7AA9-0367DF53AD11}"/>
                  </a:ext>
                </a:extLst>
              </p:cNvPr>
              <p:cNvSpPr txBox="1"/>
              <p:nvPr/>
            </p:nvSpPr>
            <p:spPr>
              <a:xfrm>
                <a:off x="570109" y="233262"/>
                <a:ext cx="4246675" cy="875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𝝀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den>
                    </m:f>
                  </m:oMath>
                </a14:m>
                <a:r>
                  <a:rPr lang="zh-CN" altLang="en-US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𝝏𝝀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den>
                    </m:f>
                  </m:oMath>
                </a14:m>
                <a:r>
                  <a:rPr lang="zh-CN" altLang="en-US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lang="zh-CN" altLang="en-US" sz="32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00CB30-5AB2-C43E-7AA9-0367DF53A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9" y="233262"/>
                <a:ext cx="4246675" cy="875432"/>
              </a:xfrm>
              <a:prstGeom prst="rect">
                <a:avLst/>
              </a:prstGeom>
              <a:blipFill>
                <a:blip r:embed="rId2"/>
                <a:stretch>
                  <a:fillRect l="-3736" r="-1006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CB9CE12-661C-7C5B-31EF-ABF67C97CE59}"/>
              </a:ext>
            </a:extLst>
          </p:cNvPr>
          <p:cNvSpPr txBox="1"/>
          <p:nvPr/>
        </p:nvSpPr>
        <p:spPr>
          <a:xfrm>
            <a:off x="1520876" y="2096211"/>
            <a:ext cx="9119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Yeah, they are equal !!! But this conclusion may be only suitable for </a:t>
            </a:r>
            <a:r>
              <a:rPr lang="en-US" altLang="zh-CN" sz="3200" b="1" i="1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Vector-to-Matrix</a:t>
            </a:r>
            <a:r>
              <a:rPr lang="en-US" altLang="zh-CN" sz="32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differentials</a:t>
            </a:r>
            <a:endParaRPr lang="zh-CN" altLang="en-US" sz="3200" b="1" i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A08A7F-9887-7897-923E-AC4FF8B76B5B}"/>
              </a:ext>
            </a:extLst>
          </p:cNvPr>
          <p:cNvSpPr txBox="1"/>
          <p:nvPr/>
        </p:nvSpPr>
        <p:spPr>
          <a:xfrm>
            <a:off x="2204720" y="3576171"/>
            <a:ext cx="758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latin typeface="Calibri" panose="020F0502020204030204" pitchFamily="34" charset="0"/>
                <a:cs typeface="Calibri" panose="020F0502020204030204" pitchFamily="34" charset="0"/>
              </a:rPr>
              <a:t>The details are showed in Appendix B3</a:t>
            </a:r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2DDC5C4D-18C7-85FB-C928-5DEA146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D93F-5C59-49F5-BDCA-08B0FE0030C3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0E0688-3A14-6750-A4E5-26FC0193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C0D033-9C16-47CA-52C2-539AEEEE88F6}"/>
                  </a:ext>
                </a:extLst>
              </p:cNvPr>
              <p:cNvSpPr txBox="1"/>
              <p:nvPr/>
            </p:nvSpPr>
            <p:spPr>
              <a:xfrm>
                <a:off x="365760" y="0"/>
                <a:ext cx="7782002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Appendix B3: </a:t>
                </a:r>
                <a:r>
                  <a:rPr lang="en-US" altLang="zh-CN" sz="2400" b="1" i="1" u="sng">
                    <a:latin typeface="Calibri" panose="020F0502020204030204" pitchFamily="34" charset="0"/>
                    <a:cs typeface="Calibri" panose="020F0502020204030204" pitchFamily="34" charset="0"/>
                  </a:rPr>
                  <a:t>Partial Derivative, Vector-to-Matrix </a:t>
                </a:r>
                <a14:m>
                  <m:oMath xmlns:m="http://schemas.openxmlformats.org/officeDocument/2006/math"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𝜕</m:t>
                    </m:r>
                    <m:sSup>
                      <m:sSupPr>
                        <m:ctrlPr>
                          <a:rPr lang="en-US" altLang="zh-CN" sz="2400" b="1" i="1" u="sng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u="sng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u="sng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𝝏</m:t>
                    </m:r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endParaRPr lang="en-US" altLang="zh-CN" sz="2400" b="1" i="1" u="sn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C0D033-9C16-47CA-52C2-539AEEEE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0"/>
                <a:ext cx="7782002" cy="468205"/>
              </a:xfrm>
              <a:prstGeom prst="rect">
                <a:avLst/>
              </a:prstGeom>
              <a:blipFill>
                <a:blip r:embed="rId2"/>
                <a:stretch>
                  <a:fillRect l="-1175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46DA9EE-5CCF-A02F-2157-B00EA1EEB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13745"/>
              </p:ext>
            </p:extLst>
          </p:nvPr>
        </p:nvGraphicFramePr>
        <p:xfrm>
          <a:off x="436028" y="532190"/>
          <a:ext cx="6121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21080" imgH="1231560" progId="Equation.DSMT4">
                  <p:embed/>
                </p:oleObj>
              </mc:Choice>
              <mc:Fallback>
                <p:oleObj name="Equation" r:id="rId3" imgW="612108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028" y="532190"/>
                        <a:ext cx="6121400" cy="1231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5BCC643-D967-6887-9FA1-A2B2401EE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61153"/>
              </p:ext>
            </p:extLst>
          </p:nvPr>
        </p:nvGraphicFramePr>
        <p:xfrm>
          <a:off x="436028" y="2802677"/>
          <a:ext cx="11319944" cy="393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858320" imgH="3771720" progId="Equation.DSMT4">
                  <p:embed/>
                </p:oleObj>
              </mc:Choice>
              <mc:Fallback>
                <p:oleObj name="Equation" r:id="rId5" imgW="10858320" imgH="377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028" y="2802677"/>
                        <a:ext cx="11319944" cy="393219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A2EF5F2-CD12-7A3F-B343-C5CDCBF1B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57235"/>
              </p:ext>
            </p:extLst>
          </p:nvPr>
        </p:nvGraphicFramePr>
        <p:xfrm>
          <a:off x="443648" y="1828075"/>
          <a:ext cx="311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11480" imgH="825480" progId="Equation.DSMT4">
                  <p:embed/>
                </p:oleObj>
              </mc:Choice>
              <mc:Fallback>
                <p:oleObj name="Equation" r:id="rId7" imgW="3111480" imgH="825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90CB76-3783-CBA4-8643-5769CA0D9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648" y="1828075"/>
                        <a:ext cx="3111500" cy="825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87F807D-A2E9-2723-C63F-8A609C44B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99749"/>
              </p:ext>
            </p:extLst>
          </p:nvPr>
        </p:nvGraphicFramePr>
        <p:xfrm>
          <a:off x="8395335" y="179790"/>
          <a:ext cx="2108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08160" imgH="1231560" progId="Equation.DSMT4">
                  <p:embed/>
                </p:oleObj>
              </mc:Choice>
              <mc:Fallback>
                <p:oleObj name="Equation" r:id="rId9" imgW="2108160" imgH="12315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7849DAA-B330-21DF-946A-D2E16EE07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5335" y="179790"/>
                        <a:ext cx="2108200" cy="12319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F5D0DA8-3A18-C697-8D33-5FF774A91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09325"/>
              </p:ext>
            </p:extLst>
          </p:nvPr>
        </p:nvGraphicFramePr>
        <p:xfrm>
          <a:off x="6697980" y="1536698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279680" imgH="406080" progId="Equation.DSMT4">
                  <p:embed/>
                </p:oleObj>
              </mc:Choice>
              <mc:Fallback>
                <p:oleObj name="Equation" r:id="rId11" imgW="4279680" imgH="4060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DB5683A-3278-0ED2-6A69-544C75B1E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7980" y="1536698"/>
                        <a:ext cx="4279900" cy="406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82C7EF9-34F8-C30A-237C-668DF54DDE3D}"/>
              </a:ext>
            </a:extLst>
          </p:cNvPr>
          <p:cNvSpPr/>
          <p:nvPr/>
        </p:nvSpPr>
        <p:spPr>
          <a:xfrm>
            <a:off x="6697980" y="39149"/>
            <a:ext cx="1303020" cy="429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: 剪去单角 12">
                <a:extLst>
                  <a:ext uri="{FF2B5EF4-FFF2-40B4-BE49-F238E27FC236}">
                    <a16:creationId xmlns:a16="http://schemas.microsoft.com/office/drawing/2014/main" id="{C42FBA66-0FA7-4B75-46CC-21CCC718FCA0}"/>
                  </a:ext>
                </a:extLst>
              </p:cNvPr>
              <p:cNvSpPr/>
              <p:nvPr/>
            </p:nvSpPr>
            <p:spPr>
              <a:xfrm>
                <a:off x="4376793" y="2201731"/>
                <a:ext cx="3438414" cy="350930"/>
              </a:xfrm>
              <a:prstGeom prst="snip1Rect">
                <a:avLst>
                  <a:gd name="adj" fmla="val 47338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Caveat: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is a row vector</a:t>
                </a:r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矩形: 剪去单角 12">
                <a:extLst>
                  <a:ext uri="{FF2B5EF4-FFF2-40B4-BE49-F238E27FC236}">
                    <a16:creationId xmlns:a16="http://schemas.microsoft.com/office/drawing/2014/main" id="{C42FBA66-0FA7-4B75-46CC-21CCC718F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93" y="2201731"/>
                <a:ext cx="3438414" cy="350930"/>
              </a:xfrm>
              <a:prstGeom prst="snip1Rect">
                <a:avLst>
                  <a:gd name="adj" fmla="val 47338"/>
                </a:avLst>
              </a:prstGeom>
              <a:blipFill>
                <a:blip r:embed="rId1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F293712-B576-F38B-1FC0-51CE2BD9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935E-7B4D-4792-B9FF-0914AD9F6ECD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A2E60F9-A32D-917F-638B-40AAFEA4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E3A4818-B265-0968-C3D1-E91A2ED44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11594"/>
              </p:ext>
            </p:extLst>
          </p:nvPr>
        </p:nvGraphicFramePr>
        <p:xfrm>
          <a:off x="198492" y="558154"/>
          <a:ext cx="311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825480" progId="Equation.DSMT4">
                  <p:embed/>
                </p:oleObj>
              </mc:Choice>
              <mc:Fallback>
                <p:oleObj name="Equation" r:id="rId2" imgW="3111480" imgH="825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A2EF5F2-CD12-7A3F-B343-C5CDCBF1BF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492" y="558154"/>
                        <a:ext cx="3111500" cy="825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A5B5B7-A66D-A345-BFBA-10E91F720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590023"/>
              </p:ext>
            </p:extLst>
          </p:nvPr>
        </p:nvGraphicFramePr>
        <p:xfrm>
          <a:off x="186876" y="1427992"/>
          <a:ext cx="5384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84520" imgH="1828800" progId="Equation.DSMT4">
                  <p:embed/>
                </p:oleObj>
              </mc:Choice>
              <mc:Fallback>
                <p:oleObj name="Equation" r:id="rId4" imgW="53845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876" y="1427992"/>
                        <a:ext cx="5384800" cy="1828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363624-7495-2CB2-DDD7-766D35EB39D8}"/>
                  </a:ext>
                </a:extLst>
              </p:cNvPr>
              <p:cNvSpPr txBox="1"/>
              <p:nvPr/>
            </p:nvSpPr>
            <p:spPr>
              <a:xfrm>
                <a:off x="365760" y="0"/>
                <a:ext cx="776257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Appendix B3: </a:t>
                </a:r>
                <a:r>
                  <a:rPr lang="en-US" altLang="zh-CN" sz="2400" b="1" i="1" u="sng">
                    <a:latin typeface="Calibri" panose="020F0502020204030204" pitchFamily="34" charset="0"/>
                    <a:cs typeface="Calibri" panose="020F0502020204030204" pitchFamily="34" charset="0"/>
                  </a:rPr>
                  <a:t>Partial Derivative, Vector-to-Matrix </a:t>
                </a:r>
                <a14:m>
                  <m:oMath xmlns:m="http://schemas.openxmlformats.org/officeDocument/2006/math"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𝜕</m:t>
                    </m:r>
                    <m:sSup>
                      <m:sSupPr>
                        <m:ctrlPr>
                          <a:rPr lang="en-US" altLang="zh-CN" sz="2400" b="1" i="1" u="sng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u="sng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u="sng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𝝏</m:t>
                    </m:r>
                    <m:r>
                      <a:rPr lang="en-US" altLang="zh-CN" sz="2400" b="1" i="1" u="sng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endParaRPr lang="zh-CN" altLang="en-US" sz="2400" b="1" i="1" u="sn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363624-7495-2CB2-DDD7-766D35EB3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0"/>
                <a:ext cx="7762574" cy="468205"/>
              </a:xfrm>
              <a:prstGeom prst="rect">
                <a:avLst/>
              </a:prstGeom>
              <a:blipFill>
                <a:blip r:embed="rId6"/>
                <a:stretch>
                  <a:fillRect l="-1178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C28AD6C-CB22-B558-7C71-9AE7A7EEF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35771"/>
              </p:ext>
            </p:extLst>
          </p:nvPr>
        </p:nvGraphicFramePr>
        <p:xfrm>
          <a:off x="5800092" y="532351"/>
          <a:ext cx="6286500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86320" imgH="6286320" progId="Equation.DSMT4">
                  <p:embed/>
                </p:oleObj>
              </mc:Choice>
              <mc:Fallback>
                <p:oleObj name="Equation" r:id="rId7" imgW="6286320" imgH="6286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00092" y="532351"/>
                        <a:ext cx="6286500" cy="6286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849DAA-B330-21DF-946A-D2E16EE07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078751"/>
              </p:ext>
            </p:extLst>
          </p:nvPr>
        </p:nvGraphicFramePr>
        <p:xfrm>
          <a:off x="186876" y="3843135"/>
          <a:ext cx="2133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360" imgH="1231560" progId="Equation.DSMT4">
                  <p:embed/>
                </p:oleObj>
              </mc:Choice>
              <mc:Fallback>
                <p:oleObj name="Equation" r:id="rId9" imgW="213336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876" y="3843135"/>
                        <a:ext cx="2133600" cy="12319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DB5683A-3278-0ED2-6A69-544C75B1E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14400"/>
              </p:ext>
            </p:extLst>
          </p:nvPr>
        </p:nvGraphicFramePr>
        <p:xfrm>
          <a:off x="105408" y="5141879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279680" imgH="406080" progId="Equation.DSMT4">
                  <p:embed/>
                </p:oleObj>
              </mc:Choice>
              <mc:Fallback>
                <p:oleObj name="Equation" r:id="rId11" imgW="4279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408" y="5141879"/>
                        <a:ext cx="4279900" cy="406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573E806-10E4-1D8E-02A2-8A3C2509B4FB}"/>
              </a:ext>
            </a:extLst>
          </p:cNvPr>
          <p:cNvSpPr/>
          <p:nvPr/>
        </p:nvSpPr>
        <p:spPr>
          <a:xfrm>
            <a:off x="6713220" y="39149"/>
            <a:ext cx="1303020" cy="429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: 剪去单角 10">
                <a:extLst>
                  <a:ext uri="{FF2B5EF4-FFF2-40B4-BE49-F238E27FC236}">
                    <a16:creationId xmlns:a16="http://schemas.microsoft.com/office/drawing/2014/main" id="{0D9E9609-7AA1-3A8B-C1FE-AE0896C48295}"/>
                  </a:ext>
                </a:extLst>
              </p:cNvPr>
              <p:cNvSpPr/>
              <p:nvPr/>
            </p:nvSpPr>
            <p:spPr>
              <a:xfrm>
                <a:off x="267444" y="3323636"/>
                <a:ext cx="3438414" cy="335975"/>
              </a:xfrm>
              <a:prstGeom prst="snip1Rect">
                <a:avLst>
                  <a:gd name="adj" fmla="val 47338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Caveat: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G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is a column vector</a:t>
                </a:r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矩形: 剪去单角 10">
                <a:extLst>
                  <a:ext uri="{FF2B5EF4-FFF2-40B4-BE49-F238E27FC236}">
                    <a16:creationId xmlns:a16="http://schemas.microsoft.com/office/drawing/2014/main" id="{0D9E9609-7AA1-3A8B-C1FE-AE0896C4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44" y="3323636"/>
                <a:ext cx="3438414" cy="335975"/>
              </a:xfrm>
              <a:prstGeom prst="snip1Rect">
                <a:avLst>
                  <a:gd name="adj" fmla="val 47338"/>
                </a:avLst>
              </a:prstGeom>
              <a:blipFill>
                <a:blip r:embed="rId13"/>
                <a:stretch>
                  <a:fillRect b="-4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: 剪去单角 11">
                <a:extLst>
                  <a:ext uri="{FF2B5EF4-FFF2-40B4-BE49-F238E27FC236}">
                    <a16:creationId xmlns:a16="http://schemas.microsoft.com/office/drawing/2014/main" id="{F8427767-2E69-0D99-189D-C726E8BD39E8}"/>
                  </a:ext>
                </a:extLst>
              </p:cNvPr>
              <p:cNvSpPr/>
              <p:nvPr/>
            </p:nvSpPr>
            <p:spPr>
              <a:xfrm>
                <a:off x="198492" y="5681966"/>
                <a:ext cx="4243968" cy="992731"/>
              </a:xfrm>
              <a:prstGeom prst="snip1Rect">
                <a:avLst>
                  <a:gd name="adj" fmla="val 47338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0">
                    <a:latin typeface="Calibri" panose="020F0502020204030204" pitchFamily="34" charset="0"/>
                    <a:cs typeface="Calibri" panose="020F0502020204030204" pitchFamily="34" charset="0"/>
                  </a:rPr>
                  <a:t>although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are row, column vectors, respectively, they have the same size after vectorization.</a:t>
                </a:r>
              </a:p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矩形: 剪去单角 11">
                <a:extLst>
                  <a:ext uri="{FF2B5EF4-FFF2-40B4-BE49-F238E27FC236}">
                    <a16:creationId xmlns:a16="http://schemas.microsoft.com/office/drawing/2014/main" id="{F8427767-2E69-0D99-189D-C726E8BD3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2" y="5681966"/>
                <a:ext cx="4243968" cy="992731"/>
              </a:xfrm>
              <a:prstGeom prst="snip1Rect">
                <a:avLst>
                  <a:gd name="adj" fmla="val 47338"/>
                </a:avLst>
              </a:prstGeom>
              <a:blipFill>
                <a:blip r:embed="rId14"/>
                <a:stretch>
                  <a:fillRect t="-606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805A3C07-0A37-9B99-7C98-9FBD2AAB9F3F}"/>
              </a:ext>
            </a:extLst>
          </p:cNvPr>
          <p:cNvSpPr/>
          <p:nvPr/>
        </p:nvSpPr>
        <p:spPr>
          <a:xfrm>
            <a:off x="2387076" y="3675601"/>
            <a:ext cx="3438414" cy="1470191"/>
          </a:xfrm>
          <a:prstGeom prst="snip1Rect">
            <a:avLst>
              <a:gd name="adj" fmla="val 473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Noticeably, whether it is a column or row vector, we will have the same vectorization result. 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1A70F653-458F-A59C-6E38-689E7F04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40D-39A8-422B-A345-E423820B806F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A0A2E5BC-238F-2077-3EAE-B21D7C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7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6A47F4-DB6B-74C0-C571-8B0C64094A0F}"/>
              </a:ext>
            </a:extLst>
          </p:cNvPr>
          <p:cNvSpPr txBox="1"/>
          <p:nvPr/>
        </p:nvSpPr>
        <p:spPr>
          <a:xfrm>
            <a:off x="365760" y="0"/>
            <a:ext cx="7584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Appendix B4: </a:t>
            </a:r>
            <a:r>
              <a:rPr lang="en-US" altLang="zh-CN" sz="2400" b="1" i="1" u="sng">
                <a:latin typeface="Calibri" panose="020F0502020204030204" pitchFamily="34" charset="0"/>
                <a:cs typeface="Calibri" panose="020F0502020204030204" pitchFamily="34" charset="0"/>
              </a:rPr>
              <a:t>some useful properties of Kronecker product</a:t>
            </a:r>
            <a:endParaRPr lang="zh-CN" altLang="en-US" sz="2400" b="1" i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E4A6448-CB1B-CCA4-76EA-B6D908C7A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90723"/>
              </p:ext>
            </p:extLst>
          </p:nvPr>
        </p:nvGraphicFramePr>
        <p:xfrm>
          <a:off x="768350" y="636151"/>
          <a:ext cx="2247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99920" progId="Equation.DSMT4">
                  <p:embed/>
                </p:oleObj>
              </mc:Choice>
              <mc:Fallback>
                <p:oleObj name="Equation" r:id="rId2" imgW="224784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8350" y="636151"/>
                        <a:ext cx="2247900" cy="800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55E72B-463A-722B-91EC-36088EDB2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86953"/>
              </p:ext>
            </p:extLst>
          </p:nvPr>
        </p:nvGraphicFramePr>
        <p:xfrm>
          <a:off x="637540" y="2191365"/>
          <a:ext cx="38608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640" imgH="4279680" progId="Equation.DSMT4">
                  <p:embed/>
                </p:oleObj>
              </mc:Choice>
              <mc:Fallback>
                <p:oleObj name="Equation" r:id="rId4" imgW="3860640" imgH="427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540" y="2191365"/>
                        <a:ext cx="3860800" cy="42799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ED86F5E-5AA9-643F-FC44-063A591CE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76141"/>
              </p:ext>
            </p:extLst>
          </p:nvPr>
        </p:nvGraphicFramePr>
        <p:xfrm>
          <a:off x="5377180" y="2191365"/>
          <a:ext cx="21082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603160" progId="Equation.DSMT4">
                  <p:embed/>
                </p:oleObj>
              </mc:Choice>
              <mc:Fallback>
                <p:oleObj name="Equation" r:id="rId6" imgW="2108160" imgH="260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7180" y="2191365"/>
                        <a:ext cx="2108200" cy="2603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E4E8BE-DEB8-7CD9-2433-D6DD29C92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06211"/>
              </p:ext>
            </p:extLst>
          </p:nvPr>
        </p:nvGraphicFramePr>
        <p:xfrm>
          <a:off x="5377180" y="4891723"/>
          <a:ext cx="3302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920" imgH="1663560" progId="Equation.DSMT4">
                  <p:embed/>
                </p:oleObj>
              </mc:Choice>
              <mc:Fallback>
                <p:oleObj name="Equation" r:id="rId8" imgW="330192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7180" y="4891723"/>
                        <a:ext cx="3302000" cy="1663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870B21-A16D-3FF0-0179-C3ECA736DCB3}"/>
                  </a:ext>
                </a:extLst>
              </p:cNvPr>
              <p:cNvSpPr txBox="1"/>
              <p:nvPr/>
            </p:nvSpPr>
            <p:spPr>
              <a:xfrm>
                <a:off x="628223" y="1610737"/>
                <a:ext cx="63999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A toy example to illustrate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4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𝑽𝒆𝒄</m:t>
                    </m:r>
                    <m:d>
                      <m:d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⊺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b="1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870B21-A16D-3FF0-0179-C3ECA736D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3" y="1610737"/>
                <a:ext cx="6399957" cy="461665"/>
              </a:xfrm>
              <a:prstGeom prst="rect">
                <a:avLst/>
              </a:prstGeom>
              <a:blipFill>
                <a:blip r:embed="rId10"/>
                <a:stretch>
                  <a:fillRect l="-142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7C6754D5-3C87-8910-FC59-2A55EFB7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8BD-B11D-4DBB-AD9A-5757BB869E23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023A12B-0184-8946-FAA1-902E8619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8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5E047A-DE8E-AE7E-2610-BD95B7724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31936"/>
              </p:ext>
            </p:extLst>
          </p:nvPr>
        </p:nvGraphicFramePr>
        <p:xfrm>
          <a:off x="594663" y="1228706"/>
          <a:ext cx="374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160" imgH="1079280" progId="Equation.DSMT4">
                  <p:embed/>
                </p:oleObj>
              </mc:Choice>
              <mc:Fallback>
                <p:oleObj name="Equation" r:id="rId2" imgW="3746160" imgH="10792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35E047A-DE8E-AE7E-2610-BD95B7724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663" y="1228706"/>
                        <a:ext cx="3746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5225510-06CF-B36C-A780-06EE68F73FD7}"/>
              </a:ext>
            </a:extLst>
          </p:cNvPr>
          <p:cNvSpPr txBox="1"/>
          <p:nvPr/>
        </p:nvSpPr>
        <p:spPr>
          <a:xfrm>
            <a:off x="526111" y="148765"/>
            <a:ext cx="6194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Problem &amp; how to calculate differentials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9DBF42-0E84-FDF6-18E5-84B1C53F9D82}"/>
                  </a:ext>
                </a:extLst>
              </p:cNvPr>
              <p:cNvSpPr txBox="1"/>
              <p:nvPr/>
            </p:nvSpPr>
            <p:spPr>
              <a:xfrm>
                <a:off x="594663" y="2556483"/>
                <a:ext cx="8126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 are all the weight of the optimization layer </a:t>
                </a:r>
                <a:endParaRPr lang="zh-CN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9DBF42-0E84-FDF6-18E5-84B1C53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3" y="2556483"/>
                <a:ext cx="8126840" cy="461665"/>
              </a:xfrm>
              <a:prstGeom prst="rect">
                <a:avLst/>
              </a:prstGeom>
              <a:blipFill>
                <a:blip r:embed="rId4"/>
                <a:stretch>
                  <a:fillRect l="-52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D4C9B1-1744-ABF7-5078-5F8671111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75086"/>
              </p:ext>
            </p:extLst>
          </p:nvPr>
        </p:nvGraphicFramePr>
        <p:xfrm>
          <a:off x="594663" y="3654829"/>
          <a:ext cx="6565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565680" imgH="672840" progId="Equation.DSMT4">
                  <p:embed/>
                </p:oleObj>
              </mc:Choice>
              <mc:Fallback>
                <p:oleObj name="Equation" r:id="rId5" imgW="6565680" imgH="6728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4D4C9B1-1744-ABF7-5078-5F8671111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663" y="3654829"/>
                        <a:ext cx="65659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3D8107-39CA-9AD2-576A-D011CF261ADE}"/>
              </a:ext>
            </a:extLst>
          </p:cNvPr>
          <p:cNvSpPr txBox="1"/>
          <p:nvPr/>
        </p:nvSpPr>
        <p:spPr>
          <a:xfrm>
            <a:off x="594663" y="765152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D647BA-3962-76A0-874E-DBC6B417E09A}"/>
              </a:ext>
            </a:extLst>
          </p:cNvPr>
          <p:cNvSpPr txBox="1"/>
          <p:nvPr/>
        </p:nvSpPr>
        <p:spPr>
          <a:xfrm>
            <a:off x="594663" y="3055998"/>
            <a:ext cx="157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Lagrangian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034BF3A-604C-0453-17E0-44540053B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98178"/>
              </p:ext>
            </p:extLst>
          </p:nvPr>
        </p:nvGraphicFramePr>
        <p:xfrm>
          <a:off x="5661317" y="1767971"/>
          <a:ext cx="168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760" imgH="330120" progId="Equation.DSMT4">
                  <p:embed/>
                </p:oleObj>
              </mc:Choice>
              <mc:Fallback>
                <p:oleObj name="Equation" r:id="rId7" imgW="168876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034BF3A-604C-0453-17E0-44540053B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1317" y="1767971"/>
                        <a:ext cx="1689100" cy="330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511FAD8-6556-0910-0414-41CAC035EF32}"/>
              </a:ext>
            </a:extLst>
          </p:cNvPr>
          <p:cNvSpPr/>
          <p:nvPr/>
        </p:nvSpPr>
        <p:spPr>
          <a:xfrm>
            <a:off x="7952704" y="1435239"/>
            <a:ext cx="824248" cy="978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9ECB8D2-A553-9987-5E59-3A2640947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102055"/>
              </p:ext>
            </p:extLst>
          </p:nvPr>
        </p:nvGraphicFramePr>
        <p:xfrm>
          <a:off x="9141787" y="1735773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04840" imgH="380880" progId="Equation.DSMT4">
                  <p:embed/>
                </p:oleObj>
              </mc:Choice>
              <mc:Fallback>
                <p:oleObj name="Equation" r:id="rId9" imgW="1104840" imgH="3808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9ECB8D2-A553-9987-5E59-3A2640947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1787" y="1735773"/>
                        <a:ext cx="1104900" cy="381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97562B-2E49-0843-E063-4A2EC0A6A78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350417" y="1924635"/>
            <a:ext cx="602287" cy="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931EDF-EBAD-2D5A-885E-9CBE31A492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776952" y="1924635"/>
            <a:ext cx="364835" cy="1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4D34431-57BC-7D93-1EB6-31199DD46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12455"/>
              </p:ext>
            </p:extLst>
          </p:nvPr>
        </p:nvGraphicFramePr>
        <p:xfrm>
          <a:off x="656418" y="4836816"/>
          <a:ext cx="370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08360" imgH="380880" progId="Equation.DSMT4">
                  <p:embed/>
                </p:oleObj>
              </mc:Choice>
              <mc:Fallback>
                <p:oleObj name="Equation" r:id="rId11" imgW="3708360" imgH="380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4D34431-57BC-7D93-1EB6-31199DD462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6418" y="4836816"/>
                        <a:ext cx="3708400" cy="381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1D8D43A-5C4B-9316-1577-F61E0D0D9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9628"/>
              </p:ext>
            </p:extLst>
          </p:nvPr>
        </p:nvGraphicFramePr>
        <p:xfrm>
          <a:off x="656418" y="5411533"/>
          <a:ext cx="4432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31960" imgH="1384200" progId="Equation.DSMT4">
                  <p:embed/>
                </p:oleObj>
              </mc:Choice>
              <mc:Fallback>
                <p:oleObj name="Equation" r:id="rId13" imgW="4431960" imgH="13842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6233C04F-63ED-15EF-4DAF-F1A8DF525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418" y="5411533"/>
                        <a:ext cx="4432300" cy="1384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51157C-3890-C779-6BE8-2D0C9B7166F1}"/>
                  </a:ext>
                </a:extLst>
              </p:cNvPr>
              <p:cNvSpPr txBox="1"/>
              <p:nvPr/>
            </p:nvSpPr>
            <p:spPr>
              <a:xfrm>
                <a:off x="8211957" y="5262835"/>
                <a:ext cx="2393669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51157C-3890-C779-6BE8-2D0C9B71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57" y="5262835"/>
                <a:ext cx="2393669" cy="5091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447D1F2-10A5-CE7B-77FF-794EBAB87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01447"/>
              </p:ext>
            </p:extLst>
          </p:nvPr>
        </p:nvGraphicFramePr>
        <p:xfrm>
          <a:off x="5400476" y="4298529"/>
          <a:ext cx="10541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080" imgH="2476440" progId="Equation.DSMT4">
                  <p:embed/>
                </p:oleObj>
              </mc:Choice>
              <mc:Fallback>
                <p:oleObj name="Equation" r:id="rId16" imgW="1054080" imgH="247644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72F0D1E6-1F08-F3FF-5F06-64EBD9F90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00476" y="4298529"/>
                        <a:ext cx="105410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27A4F9B-7B80-C6F3-96DA-99A892DF4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295511"/>
              </p:ext>
            </p:extLst>
          </p:nvPr>
        </p:nvGraphicFramePr>
        <p:xfrm>
          <a:off x="6616428" y="4969276"/>
          <a:ext cx="1168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8200" imgH="1231560" progId="Equation.DSMT4">
                  <p:embed/>
                </p:oleObj>
              </mc:Choice>
              <mc:Fallback>
                <p:oleObj name="Equation" r:id="rId18" imgW="1168200" imgH="123156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59D8CB64-A439-9ACC-0437-6E27518C3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16428" y="4969276"/>
                        <a:ext cx="116840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箭头: 右 19">
            <a:extLst>
              <a:ext uri="{FF2B5EF4-FFF2-40B4-BE49-F238E27FC236}">
                <a16:creationId xmlns:a16="http://schemas.microsoft.com/office/drawing/2014/main" id="{FE712BFA-58ED-8FA1-A9E6-0414C47762EB}"/>
              </a:ext>
            </a:extLst>
          </p:cNvPr>
          <p:cNvSpPr/>
          <p:nvPr/>
        </p:nvSpPr>
        <p:spPr>
          <a:xfrm>
            <a:off x="7809342" y="5148390"/>
            <a:ext cx="432922" cy="84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1DA2D5-76EB-54BA-6406-2D25EBC4B76D}"/>
              </a:ext>
            </a:extLst>
          </p:cNvPr>
          <p:cNvSpPr txBox="1"/>
          <p:nvPr/>
        </p:nvSpPr>
        <p:spPr>
          <a:xfrm>
            <a:off x="593368" y="4440981"/>
            <a:ext cx="444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KKT condition &amp; Implicit Function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日期占位符 25">
            <a:extLst>
              <a:ext uri="{FF2B5EF4-FFF2-40B4-BE49-F238E27FC236}">
                <a16:creationId xmlns:a16="http://schemas.microsoft.com/office/drawing/2014/main" id="{12F7307C-A2EF-FC84-258A-FAAC2751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0ED4-4D16-4109-9386-463BEEA68CCD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7DEA68F5-8F9D-31A8-2D39-8C0C358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75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5206E-0792-824D-85F7-BB9D56495F32}"/>
              </a:ext>
            </a:extLst>
          </p:cNvPr>
          <p:cNvSpPr txBox="1"/>
          <p:nvPr/>
        </p:nvSpPr>
        <p:spPr>
          <a:xfrm>
            <a:off x="4602480" y="2844225"/>
            <a:ext cx="322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latin typeface="Calibri" panose="020F0502020204030204" pitchFamily="34" charset="0"/>
                <a:cs typeface="Calibri" panose="020F0502020204030204" pitchFamily="34" charset="0"/>
              </a:rPr>
              <a:t>Deprecated pages</a:t>
            </a:r>
            <a:endParaRPr lang="zh-CN" alt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E02281-33F8-BCBC-4A7F-BD20A3A0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CEDF-1ED6-4F77-81F4-0FA36CCF5585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3CAE4-AF82-C7F8-0EC1-C096DB3E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2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44C9510-7289-A898-FA5F-B9A651248DD5}"/>
              </a:ext>
            </a:extLst>
          </p:cNvPr>
          <p:cNvSpPr txBox="1"/>
          <p:nvPr/>
        </p:nvSpPr>
        <p:spPr>
          <a:xfrm>
            <a:off x="487680" y="203200"/>
            <a:ext cx="923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 toy example of how to calculate the differential if there are equations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A5BA74-76A1-1337-D8DC-E9D94C071B97}"/>
              </a:ext>
            </a:extLst>
          </p:cNvPr>
          <p:cNvGrpSpPr/>
          <p:nvPr/>
        </p:nvGrpSpPr>
        <p:grpSpPr>
          <a:xfrm>
            <a:off x="264875" y="771195"/>
            <a:ext cx="11446957" cy="5933009"/>
            <a:chOff x="264875" y="771195"/>
            <a:chExt cx="11446957" cy="59330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818E36-D1E8-6986-4E00-D95424AF434A}"/>
                </a:ext>
              </a:extLst>
            </p:cNvPr>
            <p:cNvGrpSpPr/>
            <p:nvPr/>
          </p:nvGrpSpPr>
          <p:grpSpPr>
            <a:xfrm>
              <a:off x="264875" y="771195"/>
              <a:ext cx="11446957" cy="5933009"/>
              <a:chOff x="539195" y="171755"/>
              <a:chExt cx="11446957" cy="59330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9204C03B-5F91-F494-D2D0-3557FF5AFA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95" y="385329"/>
                    <a:ext cx="11446957" cy="563231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>
                        <a:latin typeface="+mn-ea"/>
                      </a:rPr>
                      <a:t>题：                                  求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其中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是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的函数, 变量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  可以看成一个常数.</a:t>
                    </a:r>
                  </a:p>
                  <a:p>
                    <a:r>
                      <a:rPr lang="zh-CN" altLang="en-US">
                        <a:latin typeface="+mn-ea"/>
                      </a:rPr>
                      <a:t>两边求全微分得到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=−2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以及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𝑧𝑑𝑣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𝑣𝑑𝑧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因为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  是因变量，所以改一下位置得:</a:t>
                    </a: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  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解方程组得到</a:t>
                    </a:r>
                  </a:p>
                  <a:p>
                    <a:endParaRPr lang="zh-CN" altLang="en-US">
                      <a:latin typeface="+mn-ea"/>
                    </a:endParaRPr>
                  </a:p>
                  <a:p>
                    <a:endParaRPr lang="zh-CN" altLang="en-US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所以可以得到:    </a:t>
                    </a:r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endParaRPr lang="en-US" altLang="zh-CN">
                      <a:latin typeface="+mn-ea"/>
                    </a:endParaRPr>
                  </a:p>
                  <a:p>
                    <a:r>
                      <a:rPr lang="zh-CN" altLang="en-US">
                        <a:latin typeface="+mn-ea"/>
                      </a:rPr>
                      <a:t>整理一下可得到偏微分的答案 </a:t>
                    </a:r>
                    <a:r>
                      <a:rPr lang="en-US" altLang="zh-CN">
                        <a:latin typeface="+mn-ea"/>
                      </a:rPr>
                      <a:t>(</a:t>
                    </a:r>
                    <a:r>
                      <a:rPr lang="zh-CN" altLang="en-US">
                        <a:latin typeface="+mn-ea"/>
                      </a:rPr>
                      <a:t>注意</a:t>
                    </a:r>
                    <a:r>
                      <a:rPr lang="en-US" altLang="zh-CN">
                        <a:latin typeface="+mn-ea"/>
                      </a:rPr>
                      <a:t>, </a:t>
                    </a:r>
                    <a:r>
                      <a:rPr lang="zh-CN" altLang="en-US">
                        <a:latin typeface="+mn-ea"/>
                      </a:rPr>
                      <a:t>这里我们忽略其他微分算子前的系数, 我们只关注  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zh-CN" altLang="en-US">
                        <a:latin typeface="+mn-ea"/>
                      </a:rPr>
                      <a:t>前面的系数, 其他系数不构成我们想要的答案).</a:t>
                    </a:r>
                  </a:p>
                  <a:p>
                    <a:r>
                      <a:rPr lang="en-US" altLang="zh-CN">
                        <a:latin typeface="+mn-ea"/>
                      </a:rPr>
                      <a:t>):</a:t>
                    </a:r>
                  </a:p>
                </p:txBody>
              </p:sp>
            </mc:Choice>
            <mc:Fallback xmlns="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9204C03B-5F91-F494-D2D0-3557FF5AFA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95" y="385329"/>
                    <a:ext cx="11446957" cy="56323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26" t="-650" b="-8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BB1AA604-8147-7695-0709-A60CB5E8C99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38203782"/>
                      </p:ext>
                    </p:extLst>
                  </p:nvPr>
                </p:nvGraphicFramePr>
                <p:xfrm>
                  <a:off x="1093095" y="171755"/>
                  <a:ext cx="1790700" cy="8509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3" imgW="1790640" imgH="850680" progId="Equation.DSMT4">
                          <p:embed/>
                        </p:oleObj>
                      </mc:Choice>
                      <mc:Fallback>
                        <p:oleObj name="Equation" r:id="rId3" imgW="1790640" imgH="850680" progId="Equation.DSMT4">
                          <p:embed/>
                          <p:pic>
                            <p:nvPicPr>
                              <p:cNvPr id="4" name="对象 3">
                                <a:extLst>
                                  <a:ext uri="{FF2B5EF4-FFF2-40B4-BE49-F238E27FC236}">
                                    <a16:creationId xmlns:a16="http://schemas.microsoft.com/office/drawing/2014/main" id="{BB1AA604-8147-7695-0709-A60CB5E8C99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71755"/>
                                <a:ext cx="1790700" cy="8509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" name="对象 3">
                    <a:extLst>
                      <a:ext uri="{FF2B5EF4-FFF2-40B4-BE49-F238E27FC236}">
                        <a16:creationId xmlns:a16="http://schemas.microsoft.com/office/drawing/2014/main" id="{BB1AA604-8147-7695-0709-A60CB5E8C99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38203782"/>
                      </p:ext>
                    </p:extLst>
                  </p:nvPr>
                </p:nvGraphicFramePr>
                <p:xfrm>
                  <a:off x="1093095" y="171755"/>
                  <a:ext cx="1790700" cy="8509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5" imgW="1790640" imgH="850680" progId="Equation.DSMT4">
                          <p:embed/>
                        </p:oleObj>
                      </mc:Choice>
                      <mc:Fallback>
                        <p:oleObj name="Equation" r:id="rId5" imgW="1790640" imgH="8506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71755"/>
                                <a:ext cx="1790700" cy="8509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对象 4">
                    <a:extLst>
                      <a:ext uri="{FF2B5EF4-FFF2-40B4-BE49-F238E27FC236}">
                        <a16:creationId xmlns:a16="http://schemas.microsoft.com/office/drawing/2014/main" id="{350A89D7-92E8-37A4-4CFD-DD0CCA90DA0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841545"/>
                      </p:ext>
                    </p:extLst>
                  </p:nvPr>
                </p:nvGraphicFramePr>
                <p:xfrm>
                  <a:off x="2045595" y="1449589"/>
                  <a:ext cx="914400" cy="285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7" imgW="914400" imgH="285120" progId="Equation.DSMT4">
                          <p:embed/>
                        </p:oleObj>
                      </mc:Choice>
                      <mc:Fallback>
                        <p:oleObj name="Equation" r:id="rId7" imgW="914400" imgH="285120" progId="Equation.DSMT4">
                          <p:embed/>
                          <p:pic>
                            <p:nvPicPr>
                              <p:cNvPr id="5" name="对象 4">
                                <a:extLst>
                                  <a:ext uri="{FF2B5EF4-FFF2-40B4-BE49-F238E27FC236}">
                                    <a16:creationId xmlns:a16="http://schemas.microsoft.com/office/drawing/2014/main" id="{350A89D7-92E8-37A4-4CFD-DD0CCA90DA08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5595" y="1449589"/>
                                <a:ext cx="914400" cy="2857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" name="对象 4">
                    <a:extLst>
                      <a:ext uri="{FF2B5EF4-FFF2-40B4-BE49-F238E27FC236}">
                        <a16:creationId xmlns:a16="http://schemas.microsoft.com/office/drawing/2014/main" id="{350A89D7-92E8-37A4-4CFD-DD0CCA90DA0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841545"/>
                      </p:ext>
                    </p:extLst>
                  </p:nvPr>
                </p:nvGraphicFramePr>
                <p:xfrm>
                  <a:off x="2045595" y="1449589"/>
                  <a:ext cx="914400" cy="2857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9" imgW="914400" imgH="285120" progId="Equation.DSMT4">
                          <p:embed/>
                        </p:oleObj>
                      </mc:Choice>
                      <mc:Fallback>
                        <p:oleObj name="Equation" r:id="rId9" imgW="914400" imgH="2851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5595" y="1449589"/>
                                <a:ext cx="914400" cy="2857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" name="对象 5">
                    <a:extLst>
                      <a:ext uri="{FF2B5EF4-FFF2-40B4-BE49-F238E27FC236}">
                        <a16:creationId xmlns:a16="http://schemas.microsoft.com/office/drawing/2014/main" id="{E0B9E0E9-9952-7734-76E1-9B4A46ACAF5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94099244"/>
                      </p:ext>
                    </p:extLst>
                  </p:nvPr>
                </p:nvGraphicFramePr>
                <p:xfrm>
                  <a:off x="1093095" y="1879614"/>
                  <a:ext cx="2489200" cy="800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2489040" imgH="799920" progId="Equation.DSMT4">
                          <p:embed/>
                        </p:oleObj>
                      </mc:Choice>
                      <mc:Fallback>
                        <p:oleObj name="Equation" r:id="rId11" imgW="2489040" imgH="799920" progId="Equation.DSMT4">
                          <p:embed/>
                          <p:pic>
                            <p:nvPicPr>
                              <p:cNvPr id="6" name="对象 5">
                                <a:extLst>
                                  <a:ext uri="{FF2B5EF4-FFF2-40B4-BE49-F238E27FC236}">
                                    <a16:creationId xmlns:a16="http://schemas.microsoft.com/office/drawing/2014/main" id="{E0B9E0E9-9952-7734-76E1-9B4A46ACAF5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879614"/>
                                <a:ext cx="2489200" cy="800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" name="对象 5">
                    <a:extLst>
                      <a:ext uri="{FF2B5EF4-FFF2-40B4-BE49-F238E27FC236}">
                        <a16:creationId xmlns:a16="http://schemas.microsoft.com/office/drawing/2014/main" id="{E0B9E0E9-9952-7734-76E1-9B4A46ACAF5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94099244"/>
                      </p:ext>
                    </p:extLst>
                  </p:nvPr>
                </p:nvGraphicFramePr>
                <p:xfrm>
                  <a:off x="1093095" y="1879614"/>
                  <a:ext cx="2489200" cy="800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3" imgW="2489040" imgH="799920" progId="Equation.DSMT4">
                          <p:embed/>
                        </p:oleObj>
                      </mc:Choice>
                      <mc:Fallback>
                        <p:oleObj name="Equation" r:id="rId13" imgW="2489040" imgH="79992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93095" y="1879614"/>
                                <a:ext cx="2489200" cy="800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对象 7">
                    <a:extLst>
                      <a:ext uri="{FF2B5EF4-FFF2-40B4-BE49-F238E27FC236}">
                        <a16:creationId xmlns:a16="http://schemas.microsoft.com/office/drawing/2014/main" id="{94C0FEA3-F838-E1E2-F59E-6CD26C3870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91293418"/>
                      </p:ext>
                    </p:extLst>
                  </p:nvPr>
                </p:nvGraphicFramePr>
                <p:xfrm>
                  <a:off x="2223752" y="3456915"/>
                  <a:ext cx="3302000" cy="1460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5" imgW="3301920" imgH="1460160" progId="Equation.DSMT4">
                          <p:embed/>
                        </p:oleObj>
                      </mc:Choice>
                      <mc:Fallback>
                        <p:oleObj name="Equation" r:id="rId15" imgW="3301920" imgH="1460160" progId="Equation.DSMT4">
                          <p:embed/>
                          <p:pic>
                            <p:nvPicPr>
                              <p:cNvPr id="8" name="对象 7">
                                <a:extLst>
                                  <a:ext uri="{FF2B5EF4-FFF2-40B4-BE49-F238E27FC236}">
                                    <a16:creationId xmlns:a16="http://schemas.microsoft.com/office/drawing/2014/main" id="{94C0FEA3-F838-E1E2-F59E-6CD26C38708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23752" y="3456915"/>
                                <a:ext cx="3302000" cy="14605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" name="对象 7">
                    <a:extLst>
                      <a:ext uri="{FF2B5EF4-FFF2-40B4-BE49-F238E27FC236}">
                        <a16:creationId xmlns:a16="http://schemas.microsoft.com/office/drawing/2014/main" id="{94C0FEA3-F838-E1E2-F59E-6CD26C3870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91293418"/>
                      </p:ext>
                    </p:extLst>
                  </p:nvPr>
                </p:nvGraphicFramePr>
                <p:xfrm>
                  <a:off x="2223752" y="3456915"/>
                  <a:ext cx="3302000" cy="1460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7" imgW="3301920" imgH="1460160" progId="Equation.DSMT4">
                          <p:embed/>
                        </p:oleObj>
                      </mc:Choice>
                      <mc:Fallback>
                        <p:oleObj name="Equation" r:id="rId17" imgW="3301920" imgH="146016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23752" y="3456915"/>
                                <a:ext cx="3302000" cy="14605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" name="对象 8">
                    <a:extLst>
                      <a:ext uri="{FF2B5EF4-FFF2-40B4-BE49-F238E27FC236}">
                        <a16:creationId xmlns:a16="http://schemas.microsoft.com/office/drawing/2014/main" id="{B373067B-E745-EA73-B126-C0411CF47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251817"/>
                      </p:ext>
                    </p:extLst>
                  </p:nvPr>
                </p:nvGraphicFramePr>
                <p:xfrm>
                  <a:off x="3763585" y="5431664"/>
                  <a:ext cx="30607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9" imgW="3060360" imgH="672840" progId="Equation.DSMT4">
                          <p:embed/>
                        </p:oleObj>
                      </mc:Choice>
                      <mc:Fallback>
                        <p:oleObj name="Equation" r:id="rId19" imgW="3060360" imgH="672840" progId="Equation.DSMT4">
                          <p:embed/>
                          <p:pic>
                            <p:nvPicPr>
                              <p:cNvPr id="9" name="对象 8">
                                <a:extLst>
                                  <a:ext uri="{FF2B5EF4-FFF2-40B4-BE49-F238E27FC236}">
                                    <a16:creationId xmlns:a16="http://schemas.microsoft.com/office/drawing/2014/main" id="{B373067B-E745-EA73-B126-C0411CF47E6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63585" y="5431664"/>
                                <a:ext cx="30607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" name="对象 8">
                    <a:extLst>
                      <a:ext uri="{FF2B5EF4-FFF2-40B4-BE49-F238E27FC236}">
                        <a16:creationId xmlns:a16="http://schemas.microsoft.com/office/drawing/2014/main" id="{B373067B-E745-EA73-B126-C0411CF47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251817"/>
                      </p:ext>
                    </p:extLst>
                  </p:nvPr>
                </p:nvGraphicFramePr>
                <p:xfrm>
                  <a:off x="3763585" y="5431664"/>
                  <a:ext cx="30607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1" imgW="3060360" imgH="672840" progId="Equation.DSMT4">
                          <p:embed/>
                        </p:oleObj>
                      </mc:Choice>
                      <mc:Fallback>
                        <p:oleObj name="Equation" r:id="rId21" imgW="306036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63585" y="5431664"/>
                                <a:ext cx="30607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对象 9">
                    <a:extLst>
                      <a:ext uri="{FF2B5EF4-FFF2-40B4-BE49-F238E27FC236}">
                        <a16:creationId xmlns:a16="http://schemas.microsoft.com/office/drawing/2014/main" id="{B52F6A3C-8224-6D99-00AD-571479045FA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4694515"/>
                      </p:ext>
                    </p:extLst>
                  </p:nvPr>
                </p:nvGraphicFramePr>
                <p:xfrm>
                  <a:off x="2120205" y="2688001"/>
                  <a:ext cx="29464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3" imgW="2946240" imgH="672840" progId="Equation.DSMT4">
                          <p:embed/>
                        </p:oleObj>
                      </mc:Choice>
                      <mc:Fallback>
                        <p:oleObj name="Equation" r:id="rId23" imgW="2946240" imgH="672840" progId="Equation.DSMT4">
                          <p:embed/>
                          <p:pic>
                            <p:nvPicPr>
                              <p:cNvPr id="10" name="对象 9">
                                <a:extLst>
                                  <a:ext uri="{FF2B5EF4-FFF2-40B4-BE49-F238E27FC236}">
                                    <a16:creationId xmlns:a16="http://schemas.microsoft.com/office/drawing/2014/main" id="{B52F6A3C-8224-6D99-00AD-571479045FA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20205" y="2688001"/>
                                <a:ext cx="29464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" name="对象 9">
                    <a:extLst>
                      <a:ext uri="{FF2B5EF4-FFF2-40B4-BE49-F238E27FC236}">
                        <a16:creationId xmlns:a16="http://schemas.microsoft.com/office/drawing/2014/main" id="{B52F6A3C-8224-6D99-00AD-571479045FA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4694515"/>
                      </p:ext>
                    </p:extLst>
                  </p:nvPr>
                </p:nvGraphicFramePr>
                <p:xfrm>
                  <a:off x="2120205" y="2688001"/>
                  <a:ext cx="29464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5" imgW="2946240" imgH="672840" progId="Equation.DSMT4">
                          <p:embed/>
                        </p:oleObj>
                      </mc:Choice>
                      <mc:Fallback>
                        <p:oleObj name="Equation" r:id="rId25" imgW="294624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20205" y="2688001"/>
                                <a:ext cx="29464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" name="对象 10">
                    <a:extLst>
                      <a:ext uri="{FF2B5EF4-FFF2-40B4-BE49-F238E27FC236}">
                        <a16:creationId xmlns:a16="http://schemas.microsoft.com/office/drawing/2014/main" id="{5B3DF1AC-359B-D14B-7C14-53A22362BD7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34605731"/>
                      </p:ext>
                    </p:extLst>
                  </p:nvPr>
                </p:nvGraphicFramePr>
                <p:xfrm>
                  <a:off x="5376778" y="2704647"/>
                  <a:ext cx="31496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7" imgW="3149280" imgH="672840" progId="Equation.DSMT4">
                          <p:embed/>
                        </p:oleObj>
                      </mc:Choice>
                      <mc:Fallback>
                        <p:oleObj name="Equation" r:id="rId27" imgW="3149280" imgH="672840" progId="Equation.DSMT4">
                          <p:embed/>
                          <p:pic>
                            <p:nvPicPr>
                              <p:cNvPr id="11" name="对象 10">
                                <a:extLst>
                                  <a:ext uri="{FF2B5EF4-FFF2-40B4-BE49-F238E27FC236}">
                                    <a16:creationId xmlns:a16="http://schemas.microsoft.com/office/drawing/2014/main" id="{5B3DF1AC-359B-D14B-7C14-53A22362BD7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76778" y="2704647"/>
                                <a:ext cx="31496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" name="对象 10">
                    <a:extLst>
                      <a:ext uri="{FF2B5EF4-FFF2-40B4-BE49-F238E27FC236}">
                        <a16:creationId xmlns:a16="http://schemas.microsoft.com/office/drawing/2014/main" id="{5B3DF1AC-359B-D14B-7C14-53A22362BD7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34605731"/>
                      </p:ext>
                    </p:extLst>
                  </p:nvPr>
                </p:nvGraphicFramePr>
                <p:xfrm>
                  <a:off x="5376778" y="2704647"/>
                  <a:ext cx="3149600" cy="673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9" imgW="3149280" imgH="672840" progId="Equation.DSMT4">
                          <p:embed/>
                        </p:oleObj>
                      </mc:Choice>
                      <mc:Fallback>
                        <p:oleObj name="Equation" r:id="rId29" imgW="3149280" imgH="6728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76778" y="2704647"/>
                                <a:ext cx="3149600" cy="673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对象 15">
                  <a:extLst>
                    <a:ext uri="{FF2B5EF4-FFF2-40B4-BE49-F238E27FC236}">
                      <a16:creationId xmlns:a16="http://schemas.microsoft.com/office/drawing/2014/main" id="{08B5C9D6-7797-DDC8-127D-B60CF0D8DB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64399226"/>
                    </p:ext>
                  </p:extLst>
                </p:nvPr>
              </p:nvGraphicFramePr>
              <p:xfrm>
                <a:off x="3307975" y="860095"/>
                <a:ext cx="9144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1" imgW="914400" imgH="672840" progId="Equation.DSMT4">
                        <p:embed/>
                      </p:oleObj>
                    </mc:Choice>
                    <mc:Fallback>
                      <p:oleObj name="Equation" r:id="rId31" imgW="914400" imgH="672840" progId="Equation.DSMT4">
                        <p:embed/>
                        <p:pic>
                          <p:nvPicPr>
                            <p:cNvPr id="16" name="对象 15">
                              <a:extLst>
                                <a:ext uri="{FF2B5EF4-FFF2-40B4-BE49-F238E27FC236}">
                                  <a16:creationId xmlns:a16="http://schemas.microsoft.com/office/drawing/2014/main" id="{08B5C9D6-7797-DDC8-127D-B60CF0D8DB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7975" y="860095"/>
                              <a:ext cx="9144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" name="对象 15">
                  <a:extLst>
                    <a:ext uri="{FF2B5EF4-FFF2-40B4-BE49-F238E27FC236}">
                      <a16:creationId xmlns:a16="http://schemas.microsoft.com/office/drawing/2014/main" id="{08B5C9D6-7797-DDC8-127D-B60CF0D8DB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64399226"/>
                    </p:ext>
                  </p:extLst>
                </p:nvPr>
              </p:nvGraphicFramePr>
              <p:xfrm>
                <a:off x="3307975" y="860095"/>
                <a:ext cx="9144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3" imgW="914400" imgH="672840" progId="Equation.DSMT4">
                        <p:embed/>
                      </p:oleObj>
                    </mc:Choice>
                    <mc:Fallback>
                      <p:oleObj name="Equation" r:id="rId33" imgW="914400" imgH="6728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7975" y="860095"/>
                              <a:ext cx="9144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D1F2A0F-DE16-9F95-0866-FBE5253F03B7}"/>
              </a:ext>
            </a:extLst>
          </p:cNvPr>
          <p:cNvSpPr txBox="1"/>
          <p:nvPr/>
        </p:nvSpPr>
        <p:spPr>
          <a:xfrm>
            <a:off x="4792285" y="725852"/>
            <a:ext cx="739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可以看出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对于有等式的微分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我们得到微分等式后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稍作整理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自变量放在等式右侧</a:t>
            </a:r>
            <a:endParaRPr lang="en-US" altLang="zh-CN" sz="16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因变量放在等式左侧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我们重点关注因变量的消元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对于右侧自变量中求解无关的变量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可以直接消去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不用管他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E81F2E-28FD-A63B-3F56-1E5330C8D91A}"/>
              </a:ext>
            </a:extLst>
          </p:cNvPr>
          <p:cNvSpPr txBox="1"/>
          <p:nvPr/>
        </p:nvSpPr>
        <p:spPr>
          <a:xfrm>
            <a:off x="1500819" y="-73432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 A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的内容对之前的微分结果没有帮助</a:t>
            </a: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42CE2089-1E20-69E4-4CFA-52F11561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114A-20F7-42B5-8F39-E9E283FFFA77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10971734-7744-E558-86B1-9DD127A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6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C2E67A-79F2-5227-7963-B744221AF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815756"/>
              </p:ext>
            </p:extLst>
          </p:nvPr>
        </p:nvGraphicFramePr>
        <p:xfrm>
          <a:off x="708266" y="1523683"/>
          <a:ext cx="92837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84373" imgH="1309367" progId="Equation.DSMT4">
                  <p:embed/>
                </p:oleObj>
              </mc:Choice>
              <mc:Fallback>
                <p:oleObj name="Equation" r:id="rId2" imgW="9284373" imgH="1309367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C2E67A-79F2-5227-7963-B744221AF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266" y="1523683"/>
                        <a:ext cx="9283700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73B28E6-2E64-5471-3EA5-65C9CD3D87FC}"/>
              </a:ext>
            </a:extLst>
          </p:cNvPr>
          <p:cNvSpPr/>
          <p:nvPr/>
        </p:nvSpPr>
        <p:spPr>
          <a:xfrm>
            <a:off x="5013960" y="632460"/>
            <a:ext cx="4122420" cy="2301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trike="sngStrike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F6C800F-FF08-BDE4-7ECE-E3D890CBD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49820"/>
              </p:ext>
            </p:extLst>
          </p:nvPr>
        </p:nvGraphicFramePr>
        <p:xfrm>
          <a:off x="5828983" y="1003639"/>
          <a:ext cx="2147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7560" imgH="329412" progId="Equation.DSMT4">
                  <p:embed/>
                </p:oleObj>
              </mc:Choice>
              <mc:Fallback>
                <p:oleObj name="Equation" r:id="rId4" imgW="2147560" imgH="32941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F6C800F-FF08-BDE4-7ECE-E3D890CBD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8983" y="1003639"/>
                        <a:ext cx="2147887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79F87-95BF-CBAA-9258-4ADDA00A5A0A}"/>
              </a:ext>
            </a:extLst>
          </p:cNvPr>
          <p:cNvSpPr txBox="1"/>
          <p:nvPr/>
        </p:nvSpPr>
        <p:spPr>
          <a:xfrm>
            <a:off x="487680" y="205740"/>
            <a:ext cx="25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trike="sngStrike">
                <a:latin typeface="Calibri" panose="020F0502020204030204" pitchFamily="34" charset="0"/>
                <a:cs typeface="Calibri" panose="020F0502020204030204" pitchFamily="34" charset="0"/>
              </a:rPr>
              <a:t>My understanding</a:t>
            </a:r>
            <a:endParaRPr lang="zh-CN" altLang="en-US" sz="2400" b="1" strike="sngStrik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188C8A-B0E0-EE84-F0CF-287A15EB6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78598"/>
              </p:ext>
            </p:extLst>
          </p:nvPr>
        </p:nvGraphicFramePr>
        <p:xfrm>
          <a:off x="3732212" y="859198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330120" progId="Equation.DSMT4">
                  <p:embed/>
                </p:oleObj>
              </mc:Choice>
              <mc:Fallback>
                <p:oleObj name="Equation" r:id="rId6" imgW="1180800" imgH="3301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8188C8A-B0E0-EE84-F0CF-287A15EB6A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2212" y="859198"/>
                        <a:ext cx="1181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AB6FFFE-BFBD-75A9-B20F-466B4136201E}"/>
              </a:ext>
            </a:extLst>
          </p:cNvPr>
          <p:cNvSpPr/>
          <p:nvPr/>
        </p:nvSpPr>
        <p:spPr>
          <a:xfrm>
            <a:off x="3505201" y="652165"/>
            <a:ext cx="1408112" cy="23012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trike="sngStrike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1B0FFA-5FD4-B6F0-E076-2B1E51F15774}"/>
                  </a:ext>
                </a:extLst>
              </p:cNvPr>
              <p:cNvSpPr txBox="1"/>
              <p:nvPr/>
            </p:nvSpPr>
            <p:spPr>
              <a:xfrm>
                <a:off x="0" y="3322320"/>
                <a:ext cx="12192000" cy="211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The variables </a:t>
                </a:r>
                <a14:m>
                  <m:oMath xmlns:m="http://schemas.openxmlformats.org/officeDocument/2006/math"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zh-CN" altLang="en-US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𝜈</m:t>
                    </m:r>
                  </m:oMath>
                </a14:m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(blue line box) are the function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  <m:r>
                      <a:rPr lang="en-US" altLang="zh-CN" sz="2400" b="0" i="0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  <m:r>
                      <a:rPr lang="en-US" altLang="zh-CN" sz="2400" b="0" i="0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(red line box). If we decided the differential target, we can ignore other variables’ differential results at the beginning </a:t>
                </a:r>
                <a:r>
                  <a:rPr lang="en-US" altLang="zh-CN" sz="2400" b="1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b="1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set all other differential terms in the right hand side to zero</a:t>
                </a:r>
                <a:r>
                  <a:rPr lang="en-US" altLang="zh-CN" sz="2400" b="1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. If we only want to get the differential result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trike="sngStrik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 strike="sngStrik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altLang="zh-CN" sz="2400" b="0" i="1" strike="sngStrik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2400" i="1" strike="sngStrik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altLang="zh-CN" sz="2400" b="0" i="1" strike="sngStrik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?</m:t>
                        </m:r>
                      </m:den>
                    </m:f>
                  </m:oMath>
                </a14:m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, we can dispatch the terms containing </a:t>
                </a:r>
                <a14:m>
                  <m:oMath xmlns:m="http://schemas.openxmlformats.org/officeDocument/2006/math"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</m:t>
                    </m:r>
                    <m:r>
                      <a:rPr lang="en-US" altLang="zh-CN" sz="2400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𝜈</m:t>
                    </m:r>
                  </m:oMath>
                </a14:m>
                <a:r>
                  <a:rPr lang="en-US" altLang="zh-CN" sz="2400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into the right side of Eq.6.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1B0FFA-5FD4-B6F0-E076-2B1E51F15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2320"/>
                <a:ext cx="12192000" cy="2112694"/>
              </a:xfrm>
              <a:prstGeom prst="rect">
                <a:avLst/>
              </a:prstGeom>
              <a:blipFill>
                <a:blip r:embed="rId8"/>
                <a:stretch>
                  <a:fillRect l="-750" t="-2305" r="-1100" b="-5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CC65D-7256-23C3-8248-EACCEAC5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98B4-8E77-4BC6-832E-7891DFB8AD74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93218-A31D-3978-18C5-954E85B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5303500-52FC-938B-054B-BC95D5E58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88241"/>
              </p:ext>
            </p:extLst>
          </p:nvPr>
        </p:nvGraphicFramePr>
        <p:xfrm>
          <a:off x="623559" y="2141213"/>
          <a:ext cx="8229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29600" imgH="1371600" progId="Equation.DSMT4">
                  <p:embed/>
                </p:oleObj>
              </mc:Choice>
              <mc:Fallback>
                <p:oleObj name="Equation" r:id="rId2" imgW="8229600" imgH="1371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5303500-52FC-938B-054B-BC95D5E580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559" y="2141213"/>
                        <a:ext cx="8229600" cy="1371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7B271A5-9071-AC7C-8F3F-3144881051AD}"/>
              </a:ext>
            </a:extLst>
          </p:cNvPr>
          <p:cNvSpPr txBox="1"/>
          <p:nvPr/>
        </p:nvSpPr>
        <p:spPr>
          <a:xfrm>
            <a:off x="623559" y="259207"/>
            <a:ext cx="5590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The differential of the KKT condition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5C1C7B-2798-2F9B-52DB-0B0581B45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9240"/>
              </p:ext>
            </p:extLst>
          </p:nvPr>
        </p:nvGraphicFramePr>
        <p:xfrm>
          <a:off x="623559" y="4186873"/>
          <a:ext cx="9283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83680" imgH="1307880" progId="Equation.DSMT4">
                  <p:embed/>
                </p:oleObj>
              </mc:Choice>
              <mc:Fallback>
                <p:oleObj name="Equation" r:id="rId4" imgW="9283680" imgH="1307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5C1C7B-2798-2F9B-52DB-0B0581B453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559" y="4186873"/>
                        <a:ext cx="9283700" cy="1308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31258027-7485-7D0F-CA80-10B3D47726AE}"/>
              </a:ext>
            </a:extLst>
          </p:cNvPr>
          <p:cNvSpPr/>
          <p:nvPr/>
        </p:nvSpPr>
        <p:spPr>
          <a:xfrm>
            <a:off x="3804640" y="3623613"/>
            <a:ext cx="1867437" cy="452459"/>
          </a:xfrm>
          <a:prstGeom prst="downArrow">
            <a:avLst>
              <a:gd name="adj1" fmla="val 7758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latin typeface="Calibri" panose="020F0502020204030204" pitchFamily="34" charset="0"/>
                <a:cs typeface="Calibri" panose="020F0502020204030204" pitchFamily="34" charset="0"/>
              </a:rPr>
              <a:t>rearrange</a:t>
            </a:r>
            <a:endParaRPr lang="zh-CN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52DD37F7-0882-B6F4-9640-5FDD71D14655}"/>
              </a:ext>
            </a:extLst>
          </p:cNvPr>
          <p:cNvSpPr/>
          <p:nvPr/>
        </p:nvSpPr>
        <p:spPr>
          <a:xfrm>
            <a:off x="2781300" y="720872"/>
            <a:ext cx="7915974" cy="1339829"/>
          </a:xfrm>
          <a:prstGeom prst="wedgeRect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rule</a:t>
            </a:r>
          </a:p>
          <a:p>
            <a:endParaRPr lang="en-US" altLang="zh-CN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endParaRPr lang="en-US" altLang="zh-CN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01CF89-DDD7-E9AF-584B-C43F8B502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3694"/>
              </p:ext>
            </p:extLst>
          </p:nvPr>
        </p:nvGraphicFramePr>
        <p:xfrm>
          <a:off x="2938091" y="1162972"/>
          <a:ext cx="2327318" cy="25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320" imgH="317160" progId="Equation.DSMT4">
                  <p:embed/>
                </p:oleObj>
              </mc:Choice>
              <mc:Fallback>
                <p:oleObj name="Equation" r:id="rId6" imgW="2857320" imgH="3171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401CF89-DDD7-E9AF-584B-C43F8B502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38091" y="1162972"/>
                        <a:ext cx="2327318" cy="258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3D548B8-312D-D773-CD98-4C4EE1807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45613"/>
              </p:ext>
            </p:extLst>
          </p:nvPr>
        </p:nvGraphicFramePr>
        <p:xfrm>
          <a:off x="2938091" y="1663533"/>
          <a:ext cx="2495328" cy="30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800" imgH="368280" progId="Equation.DSMT4">
                  <p:embed/>
                </p:oleObj>
              </mc:Choice>
              <mc:Fallback>
                <p:oleObj name="Equation" r:id="rId8" imgW="2971800" imgH="3682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3D548B8-312D-D773-CD98-4C4EE1807D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8091" y="1663533"/>
                        <a:ext cx="2495328" cy="30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26C8E7-912C-E783-DDDA-187ED0CCF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209776"/>
              </p:ext>
            </p:extLst>
          </p:nvPr>
        </p:nvGraphicFramePr>
        <p:xfrm>
          <a:off x="9258300" y="3014219"/>
          <a:ext cx="2556510" cy="83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24293" imgH="1283446" progId="Equation.DSMT4">
                  <p:embed/>
                </p:oleObj>
              </mc:Choice>
              <mc:Fallback>
                <p:oleObj name="Equation" r:id="rId10" imgW="3924293" imgH="1283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58300" y="3014219"/>
                        <a:ext cx="2556510" cy="83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FAD9CC60-6083-30C2-9496-D99EDFFAC521}"/>
              </a:ext>
            </a:extLst>
          </p:cNvPr>
          <p:cNvSpPr/>
          <p:nvPr/>
        </p:nvSpPr>
        <p:spPr>
          <a:xfrm>
            <a:off x="11277600" y="3432032"/>
            <a:ext cx="114300" cy="32462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右弧形 15">
            <a:extLst>
              <a:ext uri="{FF2B5EF4-FFF2-40B4-BE49-F238E27FC236}">
                <a16:creationId xmlns:a16="http://schemas.microsoft.com/office/drawing/2014/main" id="{DC769273-3170-C76A-93F7-30F83944D946}"/>
              </a:ext>
            </a:extLst>
          </p:cNvPr>
          <p:cNvSpPr/>
          <p:nvPr/>
        </p:nvSpPr>
        <p:spPr>
          <a:xfrm rot="10800000">
            <a:off x="9662160" y="3432030"/>
            <a:ext cx="114300" cy="32462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5F481849-D920-853C-0BFE-13232FC9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6774-8B14-48F8-A8E2-9723B39F844F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91DF8215-F427-760E-98C2-D0CEB9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98CDBC7-D6D9-E194-7E89-A8E815C51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16926"/>
              </p:ext>
            </p:extLst>
          </p:nvPr>
        </p:nvGraphicFramePr>
        <p:xfrm>
          <a:off x="7591160" y="863478"/>
          <a:ext cx="2013027" cy="110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11480" imgH="1714320" progId="Equation.DSMT4">
                  <p:embed/>
                </p:oleObj>
              </mc:Choice>
              <mc:Fallback>
                <p:oleObj name="Equation" r:id="rId12" imgW="3111480" imgH="1714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35E047A-DE8E-AE7E-2610-BD95B7724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91160" y="863478"/>
                        <a:ext cx="2013027" cy="1109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08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A9EDAC-013B-1E06-DC5B-C74CFCEFBDA1}"/>
                  </a:ext>
                </a:extLst>
              </p:cNvPr>
              <p:cNvSpPr txBox="1"/>
              <p:nvPr/>
            </p:nvSpPr>
            <p:spPr>
              <a:xfrm>
                <a:off x="928942" y="4606973"/>
                <a:ext cx="92837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Using these equations, we can form the Jacobians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with respect to any of the data parameters. </a:t>
                </a:r>
                <a:endParaRPr lang="zh-CN" altLang="en-US" strike="sngStrike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A9EDAC-013B-1E06-DC5B-C74CFCEF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42" y="4606973"/>
                <a:ext cx="9283700" cy="646331"/>
              </a:xfrm>
              <a:prstGeom prst="rect">
                <a:avLst/>
              </a:prstGeom>
              <a:blipFill>
                <a:blip r:embed="rId2"/>
                <a:stretch>
                  <a:fillRect l="-52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DC8A2E-43EC-12D0-E590-2CB719840F3B}"/>
                  </a:ext>
                </a:extLst>
              </p:cNvPr>
              <p:cNvSpPr txBox="1"/>
              <p:nvPr/>
            </p:nvSpPr>
            <p:spPr>
              <a:xfrm>
                <a:off x="928942" y="5302792"/>
                <a:ext cx="9283700" cy="105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if we wished to compute the Jacobian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trike="sngStrik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trike="sngStrike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strike="sngStrike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zh-CN" i="1" strike="sngStrike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trike="sngStrike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, we would simply substitute </a:t>
                </a:r>
                <a14:m>
                  <m:oMath xmlns:m="http://schemas.openxmlformats.org/officeDocument/2006/math">
                    <m:r>
                      <a:rPr lang="en-US" altLang="zh-CN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𝑑𝑏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zh-CN" altLang="en-US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 (and set all </a:t>
                </a:r>
                <a:r>
                  <a:rPr lang="zh-CN" altLang="en-US" b="1" strike="sngStrike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other differential terms </a:t>
                </a:r>
                <a:r>
                  <a:rPr lang="zh-CN" altLang="en-US" strike="sngStrike">
                    <a:latin typeface="Calibri" panose="020F0502020204030204" pitchFamily="34" charset="0"/>
                    <a:cs typeface="Calibri" panose="020F0502020204030204" pitchFamily="34" charset="0"/>
                  </a:rPr>
                  <a:t>in the right hand side to zero), solve the equation, and the resulting value of dz would be the desired Jacobian.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DC8A2E-43EC-12D0-E590-2CB71984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42" y="5302792"/>
                <a:ext cx="9283700" cy="1053558"/>
              </a:xfrm>
              <a:prstGeom prst="rect">
                <a:avLst/>
              </a:prstGeom>
              <a:blipFill>
                <a:blip r:embed="rId3"/>
                <a:stretch>
                  <a:fillRect l="-525" b="-8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C2E67A-79F2-5227-7963-B744221AF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719614"/>
              </p:ext>
            </p:extLst>
          </p:nvPr>
        </p:nvGraphicFramePr>
        <p:xfrm>
          <a:off x="928942" y="2931918"/>
          <a:ext cx="92837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84373" imgH="1309367" progId="Equation.DSMT4">
                  <p:embed/>
                </p:oleObj>
              </mc:Choice>
              <mc:Fallback>
                <p:oleObj name="Equation" r:id="rId4" imgW="9284373" imgH="1309367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C2E67A-79F2-5227-7963-B744221AF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942" y="2931918"/>
                        <a:ext cx="9283700" cy="130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79F87-95BF-CBAA-9258-4ADDA00A5A0A}"/>
              </a:ext>
            </a:extLst>
          </p:cNvPr>
          <p:cNvSpPr txBox="1"/>
          <p:nvPr/>
        </p:nvSpPr>
        <p:spPr>
          <a:xfrm>
            <a:off x="432237" y="1519812"/>
            <a:ext cx="1175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not follow the way of differential procedures described in the original paper </a:t>
            </a:r>
            <a:endParaRPr lang="zh-CN" altLang="en-US" sz="3200" b="1" i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034E91-7D21-1E10-805B-13598C7B85A7}"/>
              </a:ext>
            </a:extLst>
          </p:cNvPr>
          <p:cNvSpPr txBox="1"/>
          <p:nvPr/>
        </p:nvSpPr>
        <p:spPr>
          <a:xfrm>
            <a:off x="432237" y="671948"/>
            <a:ext cx="11327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use the implicit function theorem to guide our derivation</a:t>
            </a:r>
            <a:endParaRPr lang="zh-CN" altLang="en-US" sz="3200" b="1" i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BA054A38-954F-C0D5-4B0F-663C2D65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C8E1-4327-407D-87A4-1762ECFE5207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D3F2B-6827-6977-9E2D-887F7827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A0E093-0E4C-B9BA-D0CF-B9DD4265EA63}"/>
              </a:ext>
            </a:extLst>
          </p:cNvPr>
          <p:cNvSpPr txBox="1"/>
          <p:nvPr/>
        </p:nvSpPr>
        <p:spPr>
          <a:xfrm>
            <a:off x="373809" y="1000102"/>
            <a:ext cx="9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For example, according to Appendix B2 and B3, we have: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D65044-644A-07F8-0F43-65FD298A626F}"/>
              </a:ext>
            </a:extLst>
          </p:cNvPr>
          <p:cNvSpPr txBox="1"/>
          <p:nvPr/>
        </p:nvSpPr>
        <p:spPr>
          <a:xfrm>
            <a:off x="373809" y="100557"/>
            <a:ext cx="804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Derivatives of Matrix-to-Matrix and Vector-to-Vector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AB303588-127A-9A21-C67D-46426631E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32859"/>
              </p:ext>
            </p:extLst>
          </p:nvPr>
        </p:nvGraphicFramePr>
        <p:xfrm>
          <a:off x="373809" y="1745681"/>
          <a:ext cx="405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1080" imgH="711000" progId="Equation.DSMT4">
                  <p:embed/>
                </p:oleObj>
              </mc:Choice>
              <mc:Fallback>
                <p:oleObj name="Equation" r:id="rId2" imgW="4051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809" y="1745681"/>
                        <a:ext cx="4051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4F7D354C-A811-B80D-5433-045BBE6A9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37238"/>
              </p:ext>
            </p:extLst>
          </p:nvPr>
        </p:nvGraphicFramePr>
        <p:xfrm>
          <a:off x="9259485" y="1210932"/>
          <a:ext cx="2831586" cy="72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02240" imgH="1866600" progId="Equation.DSMT4">
                  <p:embed/>
                </p:oleObj>
              </mc:Choice>
              <mc:Fallback>
                <p:oleObj name="Equation" r:id="rId4" imgW="7302240" imgH="186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9485" y="1210932"/>
                        <a:ext cx="2831586" cy="72390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FF830AB-617E-94C7-4713-DD25704E3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280520"/>
              </p:ext>
            </p:extLst>
          </p:nvPr>
        </p:nvGraphicFramePr>
        <p:xfrm>
          <a:off x="7861971" y="3038999"/>
          <a:ext cx="4229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28920" imgH="1841400" progId="Equation.DSMT4">
                  <p:embed/>
                </p:oleObj>
              </mc:Choice>
              <mc:Fallback>
                <p:oleObj name="Equation" r:id="rId6" imgW="422892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61971" y="3038999"/>
                        <a:ext cx="4229100" cy="1841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2354AF8-DF02-4A18-209A-6E2FFE083655}"/>
              </a:ext>
            </a:extLst>
          </p:cNvPr>
          <p:cNvSpPr txBox="1"/>
          <p:nvPr/>
        </p:nvSpPr>
        <p:spPr>
          <a:xfrm>
            <a:off x="11452860" y="25946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B2283E2-448D-DFB5-885B-A07C1E227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680417"/>
              </p:ext>
            </p:extLst>
          </p:nvPr>
        </p:nvGraphicFramePr>
        <p:xfrm>
          <a:off x="5362293" y="1946081"/>
          <a:ext cx="3441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41600" imgH="723600" progId="Equation.DSMT4">
                  <p:embed/>
                </p:oleObj>
              </mc:Choice>
              <mc:Fallback>
                <p:oleObj name="Equation" r:id="rId8" imgW="34416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2293" y="1946081"/>
                        <a:ext cx="3441700" cy="723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37BDB87-BD3D-8571-0A11-22E54847D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84342"/>
              </p:ext>
            </p:extLst>
          </p:nvPr>
        </p:nvGraphicFramePr>
        <p:xfrm>
          <a:off x="277919" y="3056268"/>
          <a:ext cx="7302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02240" imgH="1866600" progId="Equation.DSMT4">
                  <p:embed/>
                </p:oleObj>
              </mc:Choice>
              <mc:Fallback>
                <p:oleObj name="Equation" r:id="rId10" imgW="7302240" imgH="186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7919" y="3056268"/>
                        <a:ext cx="7302500" cy="1866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CCEDF9A-0DD4-5B8F-ECF0-58791D8EA6E3}"/>
              </a:ext>
            </a:extLst>
          </p:cNvPr>
          <p:cNvSpPr txBox="1"/>
          <p:nvPr/>
        </p:nvSpPr>
        <p:spPr>
          <a:xfrm>
            <a:off x="8627040" y="4923168"/>
            <a:ext cx="2698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Vector-to-Vector</a:t>
            </a:r>
            <a:endParaRPr lang="zh-CN" altLang="en-US" sz="2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B20F11-0392-7F13-BEAB-EF3D8C6044A0}"/>
              </a:ext>
            </a:extLst>
          </p:cNvPr>
          <p:cNvSpPr txBox="1"/>
          <p:nvPr/>
        </p:nvSpPr>
        <p:spPr>
          <a:xfrm>
            <a:off x="373809" y="4889372"/>
            <a:ext cx="7206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Matrix-to-Matrix</a:t>
            </a:r>
          </a:p>
          <a:p>
            <a:pPr algn="ctr"/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Kronecker product plays a very import role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68CC9365-4A27-B3DE-507C-1209A1FE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AA78-6F9B-4140-A593-14E14D07DC48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56A5A02-083D-F062-7BD6-3C44F79B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A98144-2341-6A48-0A4C-3026D5396E16}"/>
              </a:ext>
            </a:extLst>
          </p:cNvPr>
          <p:cNvGrpSpPr/>
          <p:nvPr/>
        </p:nvGrpSpPr>
        <p:grpSpPr>
          <a:xfrm>
            <a:off x="88765" y="1000332"/>
            <a:ext cx="12241043" cy="5205390"/>
            <a:chOff x="119245" y="436452"/>
            <a:chExt cx="12241043" cy="520539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" name="对象 1">
                  <a:extLst>
                    <a:ext uri="{FF2B5EF4-FFF2-40B4-BE49-F238E27FC236}">
                      <a16:creationId xmlns:a16="http://schemas.microsoft.com/office/drawing/2014/main" id="{1ABB4809-5139-C4FF-A78C-7E43059042C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53673164"/>
                    </p:ext>
                  </p:extLst>
                </p:nvPr>
              </p:nvGraphicFramePr>
              <p:xfrm>
                <a:off x="256405" y="436452"/>
                <a:ext cx="5880100" cy="443230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5879880" imgH="4431960" progId="Equation.DSMT4">
                        <p:embed/>
                      </p:oleObj>
                    </mc:Choice>
                    <mc:Fallback>
                      <p:oleObj name="Equation" r:id="rId2" imgW="5879880" imgH="44319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6405" y="436452"/>
                              <a:ext cx="5880100" cy="443230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" name="对象 1">
                  <a:extLst>
                    <a:ext uri="{FF2B5EF4-FFF2-40B4-BE49-F238E27FC236}">
                      <a16:creationId xmlns:a16="http://schemas.microsoft.com/office/drawing/2014/main" id="{1ABB4809-5139-C4FF-A78C-7E43059042C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53673164"/>
                    </p:ext>
                  </p:extLst>
                </p:nvPr>
              </p:nvGraphicFramePr>
              <p:xfrm>
                <a:off x="256405" y="436452"/>
                <a:ext cx="5880100" cy="443230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5879880" imgH="4431960" progId="Equation.DSMT4">
                        <p:embed/>
                      </p:oleObj>
                    </mc:Choice>
                    <mc:Fallback>
                      <p:oleObj name="Equation" r:id="rId2" imgW="5879880" imgH="44319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6405" y="436452"/>
                              <a:ext cx="5880100" cy="443230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45C53A7-2585-0A81-35AB-AE341A3C7B52}"/>
                </a:ext>
              </a:extLst>
            </p:cNvPr>
            <p:cNvSpPr/>
            <p:nvPr/>
          </p:nvSpPr>
          <p:spPr>
            <a:xfrm>
              <a:off x="2641466" y="1450230"/>
              <a:ext cx="1972750" cy="502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FBF14D8-F8A3-7254-D646-57C1C1955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215" y="1686450"/>
              <a:ext cx="261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5808F3-0F98-68A3-FA95-664D075ED9BF}"/>
                </a:ext>
              </a:extLst>
            </p:cNvPr>
            <p:cNvSpPr txBox="1"/>
            <p:nvPr/>
          </p:nvSpPr>
          <p:spPr>
            <a:xfrm>
              <a:off x="7231380" y="1450230"/>
              <a:ext cx="3454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Implicit function theorem</a:t>
              </a:r>
              <a:endParaRPr lang="zh-CN" altLang="en-US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E4C18D99-0A01-D573-A60A-55AF10B0EB2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9942737"/>
                    </p:ext>
                  </p:extLst>
                </p:nvPr>
              </p:nvGraphicFramePr>
              <p:xfrm>
                <a:off x="8683295" y="2898349"/>
                <a:ext cx="3429000" cy="1892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3429000" imgH="1892160" progId="Equation.DSMT4">
                        <p:embed/>
                      </p:oleObj>
                    </mc:Choice>
                    <mc:Fallback>
                      <p:oleObj name="Equation" r:id="rId4" imgW="3429000" imgH="18921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83295" y="2898349"/>
                              <a:ext cx="3429000" cy="18923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E4C18D99-0A01-D573-A60A-55AF10B0EB2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9942737"/>
                    </p:ext>
                  </p:extLst>
                </p:nvPr>
              </p:nvGraphicFramePr>
              <p:xfrm>
                <a:off x="8683295" y="2898349"/>
                <a:ext cx="3429000" cy="1892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3429000" imgH="1892160" progId="Equation.DSMT4">
                        <p:embed/>
                      </p:oleObj>
                    </mc:Choice>
                    <mc:Fallback>
                      <p:oleObj name="Equation" r:id="rId4" imgW="3429000" imgH="18921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83295" y="2898349"/>
                              <a:ext cx="3429000" cy="18923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2999545-7104-0DDD-6874-423FE167BF2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787417" y="3844499"/>
              <a:ext cx="38958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5BEC2E-CB37-08F1-6046-06BF65E84440}"/>
                </a:ext>
              </a:extLst>
            </p:cNvPr>
            <p:cNvSpPr/>
            <p:nvPr/>
          </p:nvSpPr>
          <p:spPr>
            <a:xfrm>
              <a:off x="2298566" y="2966928"/>
              <a:ext cx="2617164" cy="19018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66EFCE-071F-683E-B496-0FA9C4A2E1D6}"/>
                </a:ext>
              </a:extLst>
            </p:cNvPr>
            <p:cNvSpPr txBox="1"/>
            <p:nvPr/>
          </p:nvSpPr>
          <p:spPr>
            <a:xfrm>
              <a:off x="5254295" y="3429000"/>
              <a:ext cx="3004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Using a</a:t>
              </a:r>
              <a:r>
                <a: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new</a:t>
              </a:r>
              <a:r>
                <a: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symbol</a:t>
              </a:r>
              <a:r>
                <a: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to</a:t>
              </a:r>
              <a:r>
                <a: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denote</a:t>
              </a:r>
              <a:r>
                <a: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this</a:t>
              </a:r>
              <a:r>
                <a: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part </a:t>
              </a:r>
              <a:endParaRPr lang="zh-CN" altLang="en-US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314B31F-2368-A08D-0F9E-B587DCF16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480" y="1122570"/>
              <a:ext cx="358140" cy="39294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6C7A0C2-3A1E-2A54-C82E-73D5EA3C9F4C}"/>
                    </a:ext>
                  </a:extLst>
                </p:cNvPr>
                <p:cNvSpPr txBox="1"/>
                <p:nvPr/>
              </p:nvSpPr>
              <p:spPr>
                <a:xfrm>
                  <a:off x="119245" y="4963708"/>
                  <a:ext cx="12241043" cy="6781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Why we need transpose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𝒍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den>
                      </m:f>
                    </m:oMath>
                  </a14:m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, I guess the transposition will make the size of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𝒍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den>
                      </m:f>
                    </m:oMath>
                  </a14:m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equal to that of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𝒚</m:t>
                      </m:r>
                    </m:oMath>
                  </a14:m>
                  <a:r>
                    <a:rPr lang="en-US" altLang="zh-CN" sz="24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6C7A0C2-3A1E-2A54-C82E-73D5EA3C9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45" y="4963708"/>
                  <a:ext cx="12241043" cy="678134"/>
                </a:xfrm>
                <a:prstGeom prst="rect">
                  <a:avLst/>
                </a:prstGeom>
                <a:blipFill>
                  <a:blip r:embed="rId6"/>
                  <a:stretch>
                    <a:fillRect l="-797" b="-18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FF0F4CF-FFE1-018F-F3AE-A216F653DDB0}"/>
              </a:ext>
            </a:extLst>
          </p:cNvPr>
          <p:cNvSpPr txBox="1"/>
          <p:nvPr/>
        </p:nvSpPr>
        <p:spPr>
          <a:xfrm>
            <a:off x="218305" y="243840"/>
            <a:ext cx="733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Backpropagation and Implicit function theorem 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日期占位符 25">
            <a:extLst>
              <a:ext uri="{FF2B5EF4-FFF2-40B4-BE49-F238E27FC236}">
                <a16:creationId xmlns:a16="http://schemas.microsoft.com/office/drawing/2014/main" id="{844D9FEE-9ECF-66AC-2103-E80C86F6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D4CB-33BC-4FD7-A548-087CE5B99900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97BC276F-B3D1-44DA-48EA-944697FC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0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F9B39B7-A4F0-CE3C-F0AA-2E474A041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65027"/>
              </p:ext>
            </p:extLst>
          </p:nvPr>
        </p:nvGraphicFramePr>
        <p:xfrm>
          <a:off x="1751991" y="4183324"/>
          <a:ext cx="4064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3263" imgH="2514690" progId="Equation.DSMT4">
                  <p:embed/>
                </p:oleObj>
              </mc:Choice>
              <mc:Fallback>
                <p:oleObj name="Equation" r:id="rId2" imgW="4063263" imgH="251469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443CAAF-F153-C517-7BFD-135C604464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1991" y="4183324"/>
                        <a:ext cx="406400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2F2A7B-6B7F-9F80-9929-378AF7167615}"/>
              </a:ext>
            </a:extLst>
          </p:cNvPr>
          <p:cNvGrpSpPr/>
          <p:nvPr/>
        </p:nvGrpSpPr>
        <p:grpSpPr>
          <a:xfrm>
            <a:off x="267961" y="872293"/>
            <a:ext cx="11839280" cy="3551237"/>
            <a:chOff x="521961" y="872293"/>
            <a:chExt cx="11839280" cy="3551237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A077903B-3E58-59C9-993E-14EC1C2E13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150252"/>
                </p:ext>
              </p:extLst>
            </p:nvPr>
          </p:nvGraphicFramePr>
          <p:xfrm>
            <a:off x="521961" y="882136"/>
            <a:ext cx="5681663" cy="318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97680" imgH="3924000" progId="Equation.DSMT4">
                    <p:embed/>
                  </p:oleObj>
                </mc:Choice>
                <mc:Fallback>
                  <p:oleObj name="Equation" r:id="rId4" imgW="6997680" imgH="392400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7A184F05-EC43-362C-116D-C691B85C06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1961" y="882136"/>
                          <a:ext cx="5681663" cy="318611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87D01A90-4EED-49C6-75FD-955EC6E6BE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5055269"/>
                </p:ext>
              </p:extLst>
            </p:nvPr>
          </p:nvGraphicFramePr>
          <p:xfrm>
            <a:off x="6541466" y="872293"/>
            <a:ext cx="5819775" cy="3551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594560" imgH="4635360" progId="Equation.DSMT4">
                    <p:embed/>
                  </p:oleObj>
                </mc:Choice>
                <mc:Fallback>
                  <p:oleObj name="Equation" r:id="rId6" imgW="7594560" imgH="4635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41466" y="872293"/>
                          <a:ext cx="5819775" cy="35512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E5D1E7-6037-61D5-09FF-82A8D0707558}"/>
                </a:ext>
              </a:extLst>
            </p:cNvPr>
            <p:cNvSpPr/>
            <p:nvPr/>
          </p:nvSpPr>
          <p:spPr>
            <a:xfrm>
              <a:off x="7558899" y="872293"/>
              <a:ext cx="1972750" cy="502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4F71B27-9E83-AB56-6BC3-76684C9AABD7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9398643" y="1375213"/>
              <a:ext cx="545457" cy="2539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620A9C1C-CF3F-4657-B819-2AA8161BE9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2009413"/>
                </p:ext>
              </p:extLst>
            </p:nvPr>
          </p:nvGraphicFramePr>
          <p:xfrm>
            <a:off x="9944100" y="1229121"/>
            <a:ext cx="22479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48008" imgH="800309" progId="Equation.DSMT4">
                    <p:embed/>
                  </p:oleObj>
                </mc:Choice>
                <mc:Fallback>
                  <p:oleObj name="Equation" r:id="rId8" imgW="2248008" imgH="80030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944100" y="1229121"/>
                          <a:ext cx="2247900" cy="8001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5F697F6-5C89-53D0-4BDC-DDBA26AE49C4}"/>
              </a:ext>
            </a:extLst>
          </p:cNvPr>
          <p:cNvSpPr txBox="1"/>
          <p:nvPr/>
        </p:nvSpPr>
        <p:spPr>
          <a:xfrm>
            <a:off x="218305" y="243840"/>
            <a:ext cx="9691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Calibri" panose="020F0502020204030204" pitchFamily="34" charset="0"/>
                <a:cs typeface="Calibri" panose="020F0502020204030204" pitchFamily="34" charset="0"/>
              </a:rPr>
              <a:t>Using properies of Kronecker product to simplify the derivatives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爆炸形: 14 pt  27">
            <a:extLst>
              <a:ext uri="{FF2B5EF4-FFF2-40B4-BE49-F238E27FC236}">
                <a16:creationId xmlns:a16="http://schemas.microsoft.com/office/drawing/2014/main" id="{38889432-C4A7-1B44-8FC2-3A7C0DC2CBE0}"/>
              </a:ext>
            </a:extLst>
          </p:cNvPr>
          <p:cNvSpPr/>
          <p:nvPr/>
        </p:nvSpPr>
        <p:spPr>
          <a:xfrm>
            <a:off x="6376010" y="4423530"/>
            <a:ext cx="4799989" cy="208903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results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F71D48EF-D895-249D-E673-4A4A2613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6611-4551-421D-BA0A-9F3BBB7B32D7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24DD93EE-8358-E8FE-B5A2-8671FB5C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2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98D254F-0BDF-0182-FAE8-FDCA8F2EB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29089"/>
              </p:ext>
            </p:extLst>
          </p:nvPr>
        </p:nvGraphicFramePr>
        <p:xfrm>
          <a:off x="1083310" y="1866900"/>
          <a:ext cx="368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1562040" progId="Equation.DSMT4">
                  <p:embed/>
                </p:oleObj>
              </mc:Choice>
              <mc:Fallback>
                <p:oleObj name="Equation" r:id="rId2" imgW="3682800" imgH="1562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2E905D1-EF8E-133F-741D-819ED9E60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3310" y="1866900"/>
                        <a:ext cx="3683000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5084C1-CC04-9392-D85E-3073C873862F}"/>
                  </a:ext>
                </a:extLst>
              </p:cNvPr>
              <p:cNvSpPr txBox="1"/>
              <p:nvPr/>
            </p:nvSpPr>
            <p:spPr>
              <a:xfrm>
                <a:off x="615632" y="229881"/>
                <a:ext cx="9117647" cy="77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latin typeface="Calibri" panose="020F0502020204030204" pitchFamily="34" charset="0"/>
                    <a:cs typeface="Calibri" panose="020F0502020204030204" pitchFamily="34" charset="0"/>
                  </a:rPr>
                  <a:t>Why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𝑸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8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b="1">
                    <a:latin typeface="Calibri" panose="020F0502020204030204" pitchFamily="34" charset="0"/>
                    <a:cs typeface="Calibri" panose="020F0502020204030204" pitchFamily="34" charset="0"/>
                  </a:rPr>
                  <a:t>also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𝒛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sub>
                    </m:sSub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800" b="1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lang="zh-CN" altLang="en-US" sz="28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5084C1-CC04-9392-D85E-3073C8738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2" y="229881"/>
                <a:ext cx="9117647" cy="777649"/>
              </a:xfrm>
              <a:prstGeom prst="rect">
                <a:avLst/>
              </a:prstGeom>
              <a:blipFill>
                <a:blip r:embed="rId4"/>
                <a:stretch>
                  <a:fillRect l="-1404" b="-3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97AE37-EE3F-39C0-4096-7372DCD76FD5}"/>
                  </a:ext>
                </a:extLst>
              </p:cNvPr>
              <p:cNvSpPr txBox="1"/>
              <p:nvPr/>
            </p:nvSpPr>
            <p:spPr>
              <a:xfrm>
                <a:off x="918529" y="1226609"/>
                <a:ext cx="438299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Q is semidefinite matrix,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97AE37-EE3F-39C0-4096-7372DCD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9" y="1226609"/>
                <a:ext cx="4382995" cy="468205"/>
              </a:xfrm>
              <a:prstGeom prst="rect">
                <a:avLst/>
              </a:prstGeom>
              <a:blipFill>
                <a:blip r:embed="rId5"/>
                <a:stretch>
                  <a:fillRect l="-2225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2B2B8A6-7472-47C5-79AD-B49D97638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176758"/>
              </p:ext>
            </p:extLst>
          </p:nvPr>
        </p:nvGraphicFramePr>
        <p:xfrm>
          <a:off x="1076960" y="3640346"/>
          <a:ext cx="37719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2349360" progId="Equation.DSMT4">
                  <p:embed/>
                </p:oleObj>
              </mc:Choice>
              <mc:Fallback>
                <p:oleObj name="Equation" r:id="rId6" imgW="3771720" imgH="23493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71F67E7-1186-2D58-EDDA-35930489FF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6960" y="3640346"/>
                        <a:ext cx="3771900" cy="2349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5D2B6D-8C6C-4ADB-A6F0-9466D4FB4CB9}"/>
              </a:ext>
            </a:extLst>
          </p:cNvPr>
          <p:cNvSpPr/>
          <p:nvPr/>
        </p:nvSpPr>
        <p:spPr>
          <a:xfrm>
            <a:off x="2412999" y="5237166"/>
            <a:ext cx="1970625" cy="752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36A1A3-CE2A-DAFC-D031-8382FBC5BE38}"/>
              </a:ext>
            </a:extLst>
          </p:cNvPr>
          <p:cNvCxnSpPr>
            <a:cxnSpLocks/>
          </p:cNvCxnSpPr>
          <p:nvPr/>
        </p:nvCxnSpPr>
        <p:spPr>
          <a:xfrm flipH="1">
            <a:off x="4383625" y="5133347"/>
            <a:ext cx="813850" cy="318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D62AF2-D114-9C06-2599-B6B1BBA77BC8}"/>
              </a:ext>
            </a:extLst>
          </p:cNvPr>
          <p:cNvSpPr txBox="1"/>
          <p:nvPr/>
        </p:nvSpPr>
        <p:spPr>
          <a:xfrm>
            <a:off x="5197475" y="4948681"/>
            <a:ext cx="569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This operation will deliver more stable numerical results </a:t>
            </a:r>
            <a:endParaRPr lang="zh-C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78F0455E-F9C8-366C-F229-549674BB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4EBA-FDD5-4ADF-92EE-71875A96CF6A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CEDAC77B-77BF-EA2B-A650-7870A87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4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6F123F-89FD-EA70-1083-51F87B7E57CE}"/>
                  </a:ext>
                </a:extLst>
              </p:cNvPr>
              <p:cNvSpPr txBox="1"/>
              <p:nvPr/>
            </p:nvSpPr>
            <p:spPr>
              <a:xfrm>
                <a:off x="266700" y="672984"/>
                <a:ext cx="11551920" cy="2930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2.2  </a:t>
                </a:r>
                <a:r>
                  <a: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For any matrir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the vec-operator is defined as</a:t>
                </a:r>
                <a:endParaRPr lang="en-US" altLang="zh-CN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𝑣𝑒𝑐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sSup>
                      <m:s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       (3)</a:t>
                </a:r>
              </a:p>
              <a:p>
                <a:endParaRPr lang="zh-CN" alt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i.e.the entries of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are stacked columnwise forrming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vector of length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Note that the inner products for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000" i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are compatible:</a:t>
                </a:r>
              </a:p>
              <a:p>
                <a:endParaRPr lang="zh-CN" alt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𝑡𝑟𝑎𝑐𝑒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𝑣𝑒𝑐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𝑣𝑒𝑐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 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6F123F-89FD-EA70-1083-51F87B7E5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672984"/>
                <a:ext cx="11551920" cy="2930995"/>
              </a:xfrm>
              <a:prstGeom prst="rect">
                <a:avLst/>
              </a:prstGeom>
              <a:blipFill>
                <a:blip r:embed="rId2"/>
                <a:stretch>
                  <a:fillRect l="-580" t="-1040" b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D39AC7-7AD5-2B33-C5E2-90A443E2697C}"/>
              </a:ext>
            </a:extLst>
          </p:cNvPr>
          <p:cNvGrpSpPr/>
          <p:nvPr/>
        </p:nvGrpSpPr>
        <p:grpSpPr>
          <a:xfrm>
            <a:off x="1851660" y="2902476"/>
            <a:ext cx="8065376" cy="3823841"/>
            <a:chOff x="899160" y="2916049"/>
            <a:chExt cx="8065376" cy="3823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9B65642-9F08-6646-7131-3964E42452E1}"/>
                    </a:ext>
                  </a:extLst>
                </p:cNvPr>
                <p:cNvSpPr txBox="1"/>
                <p:nvPr/>
              </p:nvSpPr>
              <p:spPr>
                <a:xfrm>
                  <a:off x="899160" y="4488180"/>
                  <a:ext cx="731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9B65642-9F08-6646-7131-3964E4245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160" y="4488180"/>
                  <a:ext cx="73152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双括号 4">
              <a:extLst>
                <a:ext uri="{FF2B5EF4-FFF2-40B4-BE49-F238E27FC236}">
                  <a16:creationId xmlns:a16="http://schemas.microsoft.com/office/drawing/2014/main" id="{C6CC9AE6-F67C-3FE1-1442-A68A6131C807}"/>
                </a:ext>
              </a:extLst>
            </p:cNvPr>
            <p:cNvSpPr/>
            <p:nvPr/>
          </p:nvSpPr>
          <p:spPr>
            <a:xfrm>
              <a:off x="2186940" y="4137660"/>
              <a:ext cx="1821180" cy="1143000"/>
            </a:xfrm>
            <a:prstGeom prst="bracketPair">
              <a:avLst>
                <a:gd name="adj" fmla="val 12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E7C0543-C4E7-AFB0-84A0-972889FFFB0A}"/>
                </a:ext>
              </a:extLst>
            </p:cNvPr>
            <p:cNvSpPr/>
            <p:nvPr/>
          </p:nvSpPr>
          <p:spPr>
            <a:xfrm>
              <a:off x="2354580" y="4244340"/>
              <a:ext cx="236220" cy="9829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06FCC6-8C6E-4EE1-69EC-B65ACCC4FF13}"/>
                </a:ext>
              </a:extLst>
            </p:cNvPr>
            <p:cNvSpPr/>
            <p:nvPr/>
          </p:nvSpPr>
          <p:spPr>
            <a:xfrm>
              <a:off x="2708910" y="4244340"/>
              <a:ext cx="236220" cy="9829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15275D-DF7E-37EF-08A0-8E8EB5332D47}"/>
                </a:ext>
              </a:extLst>
            </p:cNvPr>
            <p:cNvSpPr/>
            <p:nvPr/>
          </p:nvSpPr>
          <p:spPr>
            <a:xfrm>
              <a:off x="3619500" y="4244340"/>
              <a:ext cx="236220" cy="98298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E04BD3-E5BA-4500-5CED-8C2B0098B1EE}"/>
                </a:ext>
              </a:extLst>
            </p:cNvPr>
            <p:cNvSpPr txBox="1"/>
            <p:nvPr/>
          </p:nvSpPr>
          <p:spPr>
            <a:xfrm>
              <a:off x="3097530" y="4434840"/>
              <a:ext cx="521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0F987D-3E0F-9194-C21B-AAA05EF310CF}"/>
                </a:ext>
              </a:extLst>
            </p:cNvPr>
            <p:cNvSpPr txBox="1"/>
            <p:nvPr/>
          </p:nvSpPr>
          <p:spPr>
            <a:xfrm>
              <a:off x="1733353" y="446755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i="1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zh-CN" altLang="en-US" sz="2400" b="1" i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D484021-4AD9-3558-C720-D498DBE0729F}"/>
                </a:ext>
              </a:extLst>
            </p:cNvPr>
            <p:cNvSpPr txBox="1"/>
            <p:nvPr/>
          </p:nvSpPr>
          <p:spPr>
            <a:xfrm>
              <a:off x="2952750" y="3628744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i="1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zh-CN" altLang="en-US" sz="2400" b="1" i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B7ADE231-19D3-3B15-E2D4-9C4913E1BA39}"/>
                </a:ext>
              </a:extLst>
            </p:cNvPr>
            <p:cNvSpPr/>
            <p:nvPr/>
          </p:nvSpPr>
          <p:spPr>
            <a:xfrm>
              <a:off x="4293870" y="4244340"/>
              <a:ext cx="1821180" cy="868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Calibri" panose="020F0502020204030204" pitchFamily="34" charset="0"/>
                  <a:cs typeface="Calibri" panose="020F0502020204030204" pitchFamily="34" charset="0"/>
                </a:rPr>
                <a:t>Vectorization</a:t>
              </a:r>
              <a:endParaRPr lang="zh-CN" altLang="en-US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D93AFC0-65E5-86AF-23C7-AF47C9CB2EA5}"/>
                    </a:ext>
                  </a:extLst>
                </p:cNvPr>
                <p:cNvSpPr txBox="1"/>
                <p:nvPr/>
              </p:nvSpPr>
              <p:spPr>
                <a:xfrm>
                  <a:off x="5730125" y="4434839"/>
                  <a:ext cx="23813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𝒗𝒆𝒄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b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D93AFC0-65E5-86AF-23C7-AF47C9CB2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125" y="4434839"/>
                  <a:ext cx="238130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6580B85-444C-C66D-EB69-BAD09F95189A}"/>
                </a:ext>
              </a:extLst>
            </p:cNvPr>
            <p:cNvGrpSpPr/>
            <p:nvPr/>
          </p:nvGrpSpPr>
          <p:grpSpPr>
            <a:xfrm>
              <a:off x="8387182" y="3295650"/>
              <a:ext cx="577354" cy="3444240"/>
              <a:chOff x="8903971" y="3939540"/>
              <a:chExt cx="577354" cy="3444240"/>
            </a:xfrm>
          </p:grpSpPr>
          <p:sp>
            <p:nvSpPr>
              <p:cNvPr id="16" name="双括号 15">
                <a:extLst>
                  <a:ext uri="{FF2B5EF4-FFF2-40B4-BE49-F238E27FC236}">
                    <a16:creationId xmlns:a16="http://schemas.microsoft.com/office/drawing/2014/main" id="{368035BF-BFE2-AB6D-7C45-164517B14B9E}"/>
                  </a:ext>
                </a:extLst>
              </p:cNvPr>
              <p:cNvSpPr/>
              <p:nvPr/>
            </p:nvSpPr>
            <p:spPr>
              <a:xfrm>
                <a:off x="8903971" y="3939540"/>
                <a:ext cx="521970" cy="3444240"/>
              </a:xfrm>
              <a:prstGeom prst="bracketPair">
                <a:avLst>
                  <a:gd name="adj" fmla="val 12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F432F74-0049-AB34-79A5-7AD9169FC58B}"/>
                  </a:ext>
                </a:extLst>
              </p:cNvPr>
              <p:cNvSpPr/>
              <p:nvPr/>
            </p:nvSpPr>
            <p:spPr>
              <a:xfrm>
                <a:off x="9041385" y="4034790"/>
                <a:ext cx="236220" cy="98298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24B9CA1-AD6F-2FED-DAED-6139D71B5252}"/>
                  </a:ext>
                </a:extLst>
              </p:cNvPr>
              <p:cNvSpPr/>
              <p:nvPr/>
            </p:nvSpPr>
            <p:spPr>
              <a:xfrm>
                <a:off x="9048890" y="5082540"/>
                <a:ext cx="236220" cy="9829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DC3D51F-A61B-AB1D-03BA-26F4940CE325}"/>
                  </a:ext>
                </a:extLst>
              </p:cNvPr>
              <p:cNvSpPr/>
              <p:nvPr/>
            </p:nvSpPr>
            <p:spPr>
              <a:xfrm>
                <a:off x="9052955" y="6275070"/>
                <a:ext cx="236220" cy="98298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C2F7A3D-A4D7-53DB-1C46-7CC58C436832}"/>
                  </a:ext>
                </a:extLst>
              </p:cNvPr>
              <p:cNvSpPr txBox="1"/>
              <p:nvPr/>
            </p:nvSpPr>
            <p:spPr>
              <a:xfrm>
                <a:off x="8959355" y="5878175"/>
                <a:ext cx="521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b="1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endParaRPr lang="zh-CN" altLang="en-US" sz="24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20E050E-04B7-7367-DF54-0BF1D607E695}"/>
                </a:ext>
              </a:extLst>
            </p:cNvPr>
            <p:cNvSpPr txBox="1"/>
            <p:nvPr/>
          </p:nvSpPr>
          <p:spPr>
            <a:xfrm>
              <a:off x="7595246" y="4434838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i="1">
                  <a:latin typeface="Calibri" panose="020F0502020204030204" pitchFamily="34" charset="0"/>
                  <a:cs typeface="Calibri" panose="020F0502020204030204" pitchFamily="34" charset="0"/>
                </a:rPr>
                <a:t>m×n</a:t>
              </a:r>
              <a:endParaRPr lang="zh-CN" altLang="en-US" sz="2400" b="1" i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ACA27FA-835C-4454-7C4A-33D960E3579E}"/>
                </a:ext>
              </a:extLst>
            </p:cNvPr>
            <p:cNvSpPr txBox="1"/>
            <p:nvPr/>
          </p:nvSpPr>
          <p:spPr>
            <a:xfrm>
              <a:off x="8480132" y="29160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i="1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2400" b="1" i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233E04B-1362-62BD-B36B-CA0228A27269}"/>
              </a:ext>
            </a:extLst>
          </p:cNvPr>
          <p:cNvSpPr txBox="1"/>
          <p:nvPr/>
        </p:nvSpPr>
        <p:spPr>
          <a:xfrm>
            <a:off x="5425440" y="5429250"/>
            <a:ext cx="171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i="1" u="sng">
                <a:latin typeface="Calibri" panose="020F0502020204030204" pitchFamily="34" charset="0"/>
                <a:cs typeface="Calibri" panose="020F0502020204030204" pitchFamily="34" charset="0"/>
              </a:rPr>
              <a:t>columnwise</a:t>
            </a:r>
            <a:endParaRPr lang="zh-CN" altLang="en-US" sz="2400" b="1" i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8E5644-784A-0646-64B9-8ABEADA6702F}"/>
              </a:ext>
            </a:extLst>
          </p:cNvPr>
          <p:cNvSpPr txBox="1"/>
          <p:nvPr/>
        </p:nvSpPr>
        <p:spPr>
          <a:xfrm>
            <a:off x="266700" y="131683"/>
            <a:ext cx="363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Appendix B1: Vectorization</a:t>
            </a:r>
            <a:endParaRPr lang="zh-CN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C738A291-20E5-DB94-0603-030C7840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340B-BEC8-4FFA-98F9-60D2EE0EFB29}" type="datetime1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CBF307B-78FD-F335-3BA7-59779B74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851-1641-4F0C-A649-D66FE1D3B0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b="1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958</Words>
  <Application>Microsoft Office PowerPoint</Application>
  <PresentationFormat>宽屏</PresentationFormat>
  <Paragraphs>149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Cambria Math</vt:lpstr>
      <vt:lpstr>Office 主题​​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29</cp:revision>
  <dcterms:created xsi:type="dcterms:W3CDTF">2023-07-09T06:36:10Z</dcterms:created>
  <dcterms:modified xsi:type="dcterms:W3CDTF">2023-07-16T09:56:30Z</dcterms:modified>
</cp:coreProperties>
</file>