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15C5-5173-5BCB-F94F-878344B0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411328-65D2-3311-8CFA-8C70550A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586BC-30C5-6BC8-F008-9E4F6943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A3F4B-CEF4-C8A2-D0D5-5BF12562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DC4CF-D37B-A2EB-0165-F80FFC1A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1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0949-F18F-69E9-3AF5-3B2ECF80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BC996-098F-99A8-74DA-59F2F48E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346E8-CF81-B8C5-02A6-7F65314A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47093-00B3-22A4-A7D2-6DA51793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5603A-F621-368D-C395-C0A5A29A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9BDBDB-22C3-4DCB-6A65-C52D7E36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9CCFD-9EEA-70C1-3F3D-BF837559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8162C-672B-D533-93A2-D57AD5C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3968-233F-744A-24DC-60978D23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DEDFA-E4E8-02AA-5056-CE94E040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31A12-E512-FD93-301F-12DF893B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F9670-EAE8-F420-FFF3-92FB9DC0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23FAC-CC2B-2012-AB3F-E7A3C0B7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C5482-8071-9780-4654-53B849C4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CB47E-0C1B-2B07-5A5F-7B82E0DA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53A3-7FC4-D69F-AE2C-8BEC8245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220A1-DC22-2A59-2BAB-E008A786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5BFC7-8185-C6F1-3894-DA9C850C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DD15-B64F-86DC-837D-3D79E860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F8DF-1E57-DC50-F5FC-BA2EAADE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1D38-1538-B713-0FEA-3BBE468F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87EE-16D3-CD68-353D-D0B4E484B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70BFA-5188-EA50-AB4C-9ED253588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2710-9844-ED81-201A-2514CE64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7E74B-B394-C86B-6257-47314169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E641C-DA3F-2DEA-E00A-4803F83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2A4C1-9B52-6AAF-057E-8DC7F4A3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53F58-D066-6269-5FB0-A78C1C77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493B4-6129-B237-14B7-D272C38D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B680F-5843-C6F2-DFA3-1EBB6009A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7C3A6-59E6-8089-ACA9-CEB6769A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F5B32-9FD6-E4C4-7A92-5A003038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D8D5A-3D40-A0CC-FA44-61D47DD2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3C3E25-4B28-4CE8-9D25-6AA00A2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FA841-BE49-AE2A-E730-2775C8D6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6B8F8C-63AB-9A68-91D5-8B0264CE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C330A-276D-9D25-5C20-61B1A66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9BFE2-DF89-6EE8-C232-D146B1A2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7807A-931B-4D93-4366-0F24A754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C00D1-D7EF-EF90-52AC-538B4CCF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7380E-DDD0-43EF-BB14-1766CA1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31A21-4A2C-9ADC-5816-5959D076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83A83-619C-A1FB-8287-65CFD85E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1A6D4-D561-3D8A-75CB-77820972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E3294-7602-1B29-6685-9003D4E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2DE97-B2B6-73C0-BA38-CA55217A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E9D7C-D8C9-42B4-878C-CB360567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A9E79-415F-E832-15C2-50E2BE97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3B656-F889-7A49-BBE0-36375A07C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B011C-F787-D332-358C-DA2D12ECE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3E23A-E99B-EE92-E2C0-9B299A4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00BDB-CC9E-3B87-80F7-DFCA8CA4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E0DEA-0AEB-6E01-F7F6-63401B1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CC1B8-2D3F-5041-2FCF-86273B41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E0A92-98EB-BC2D-4D87-1AB587E6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1139E-4FFA-6C1A-1C31-4D224A39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E6E0-E601-4217-AF61-82303EDF2660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6FF04-6592-A554-1061-451C6EB55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24955-A4F5-1074-B5C8-AC9121033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2" Type="http://schemas.openxmlformats.org/officeDocument/2006/relationships/image" Target="../media/image18.png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5E047A-DE8E-AE7E-2610-BD95B7724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288620"/>
              </p:ext>
            </p:extLst>
          </p:nvPr>
        </p:nvGraphicFramePr>
        <p:xfrm>
          <a:off x="1339693" y="1907259"/>
          <a:ext cx="3111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1714320" progId="Equation.DSMT4">
                  <p:embed/>
                </p:oleObj>
              </mc:Choice>
              <mc:Fallback>
                <p:oleObj name="Equation" r:id="rId2" imgW="311148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9693" y="1907259"/>
                        <a:ext cx="31115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982EE84-4AF2-A08B-E52E-3015C5A45375}"/>
              </a:ext>
            </a:extLst>
          </p:cNvPr>
          <p:cNvSpPr txBox="1"/>
          <p:nvPr/>
        </p:nvSpPr>
        <p:spPr>
          <a:xfrm>
            <a:off x="526111" y="148765"/>
            <a:ext cx="5169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The rule of the matrix differential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5E047A-DE8E-AE7E-2610-BD95B7724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975110"/>
              </p:ext>
            </p:extLst>
          </p:nvPr>
        </p:nvGraphicFramePr>
        <p:xfrm>
          <a:off x="594663" y="1937366"/>
          <a:ext cx="374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160" imgH="1079280" progId="Equation.DSMT4">
                  <p:embed/>
                </p:oleObj>
              </mc:Choice>
              <mc:Fallback>
                <p:oleObj name="Equation" r:id="rId2" imgW="3746160" imgH="10792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35E047A-DE8E-AE7E-2610-BD95B7724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663" y="1937366"/>
                        <a:ext cx="3746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5225510-06CF-B36C-A780-06EE68F73FD7}"/>
              </a:ext>
            </a:extLst>
          </p:cNvPr>
          <p:cNvSpPr txBox="1"/>
          <p:nvPr/>
        </p:nvSpPr>
        <p:spPr>
          <a:xfrm>
            <a:off x="526111" y="148765"/>
            <a:ext cx="6774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Problem &amp; how to calculate the differential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0905D6-363E-660B-DEA8-4039A287825B}"/>
              </a:ext>
            </a:extLst>
          </p:cNvPr>
          <p:cNvGrpSpPr/>
          <p:nvPr/>
        </p:nvGrpSpPr>
        <p:grpSpPr>
          <a:xfrm>
            <a:off x="594663" y="3470108"/>
            <a:ext cx="6485968" cy="369332"/>
            <a:chOff x="526111" y="2228127"/>
            <a:chExt cx="6485968" cy="369332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8D66A4D9-B2F8-086D-FF44-CF6FCBE4E0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4677053"/>
                </p:ext>
              </p:extLst>
            </p:nvPr>
          </p:nvGraphicFramePr>
          <p:xfrm>
            <a:off x="526111" y="2267259"/>
            <a:ext cx="2146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45960" imgH="330120" progId="Equation.DSMT4">
                    <p:embed/>
                  </p:oleObj>
                </mc:Choice>
                <mc:Fallback>
                  <p:oleObj name="Equation" r:id="rId4" imgW="21459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6111" y="2267259"/>
                          <a:ext cx="21463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C9DBF42-0E84-FDF6-18E5-84B1C53F9D82}"/>
                </a:ext>
              </a:extLst>
            </p:cNvPr>
            <p:cNvSpPr txBox="1"/>
            <p:nvPr/>
          </p:nvSpPr>
          <p:spPr>
            <a:xfrm>
              <a:off x="2781882" y="2228127"/>
              <a:ext cx="4230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Calibri" panose="020F0502020204030204" pitchFamily="34" charset="0"/>
                  <a:cs typeface="Calibri" panose="020F0502020204030204" pitchFamily="34" charset="0"/>
                </a:rPr>
                <a:t>are all the weight of the optimization layer </a:t>
              </a:r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D4C9B1-1744-ABF7-5078-5F8671111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367933"/>
              </p:ext>
            </p:extLst>
          </p:nvPr>
        </p:nvGraphicFramePr>
        <p:xfrm>
          <a:off x="594663" y="4600866"/>
          <a:ext cx="6565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65680" imgH="672840" progId="Equation.DSMT4">
                  <p:embed/>
                </p:oleObj>
              </mc:Choice>
              <mc:Fallback>
                <p:oleObj name="Equation" r:id="rId6" imgW="65656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663" y="4600866"/>
                        <a:ext cx="65659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3D8107-39CA-9AD2-576A-D011CF261ADE}"/>
              </a:ext>
            </a:extLst>
          </p:cNvPr>
          <p:cNvSpPr txBox="1"/>
          <p:nvPr/>
        </p:nvSpPr>
        <p:spPr>
          <a:xfrm>
            <a:off x="526111" y="1484124"/>
            <a:ext cx="126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D647BA-3962-76A0-874E-DBC6B417E09A}"/>
              </a:ext>
            </a:extLst>
          </p:cNvPr>
          <p:cNvSpPr txBox="1"/>
          <p:nvPr/>
        </p:nvSpPr>
        <p:spPr>
          <a:xfrm>
            <a:off x="594663" y="4054673"/>
            <a:ext cx="157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Lagrangian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7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5303500-52FC-938B-054B-BC95D5E58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13230"/>
              </p:ext>
            </p:extLst>
          </p:nvPr>
        </p:nvGraphicFramePr>
        <p:xfrm>
          <a:off x="410199" y="3032753"/>
          <a:ext cx="8229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29600" imgH="1371600" progId="Equation.DSMT4">
                  <p:embed/>
                </p:oleObj>
              </mc:Choice>
              <mc:Fallback>
                <p:oleObj name="Equation" r:id="rId2" imgW="8229600" imgH="1371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6F3C8F5-652D-781A-7FFB-C35E74987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99" y="3032753"/>
                        <a:ext cx="8229600" cy="1371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7B271A5-9071-AC7C-8F3F-3144881051AD}"/>
              </a:ext>
            </a:extLst>
          </p:cNvPr>
          <p:cNvSpPr txBox="1"/>
          <p:nvPr/>
        </p:nvSpPr>
        <p:spPr>
          <a:xfrm>
            <a:off x="410199" y="2421981"/>
            <a:ext cx="4812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The differential of the KKT condition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9DEE85-D2B0-20C8-487C-352371FC5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603"/>
              </p:ext>
            </p:extLst>
          </p:nvPr>
        </p:nvGraphicFramePr>
        <p:xfrm>
          <a:off x="410199" y="849247"/>
          <a:ext cx="3924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000" imgH="1282680" progId="Equation.DSMT4">
                  <p:embed/>
                </p:oleObj>
              </mc:Choice>
              <mc:Fallback>
                <p:oleObj name="Equation" r:id="rId4" imgW="392400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199" y="849247"/>
                        <a:ext cx="3924300" cy="12827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17A640-0ECD-72BE-6CE4-129846BE3B33}"/>
              </a:ext>
            </a:extLst>
          </p:cNvPr>
          <p:cNvSpPr txBox="1"/>
          <p:nvPr/>
        </p:nvSpPr>
        <p:spPr>
          <a:xfrm>
            <a:off x="457200" y="212501"/>
            <a:ext cx="195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KKT condition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5C1C7B-2798-2F9B-52DB-0B0581B45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456946"/>
              </p:ext>
            </p:extLst>
          </p:nvPr>
        </p:nvGraphicFramePr>
        <p:xfrm>
          <a:off x="410199" y="5078413"/>
          <a:ext cx="9283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83680" imgH="1307880" progId="Equation.DSMT4">
                  <p:embed/>
                </p:oleObj>
              </mc:Choice>
              <mc:Fallback>
                <p:oleObj name="Equation" r:id="rId6" imgW="928368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0199" y="5078413"/>
                        <a:ext cx="9283700" cy="1308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31258027-7485-7D0F-CA80-10B3D47726AE}"/>
              </a:ext>
            </a:extLst>
          </p:cNvPr>
          <p:cNvSpPr/>
          <p:nvPr/>
        </p:nvSpPr>
        <p:spPr>
          <a:xfrm>
            <a:off x="3591280" y="4515153"/>
            <a:ext cx="1867437" cy="452459"/>
          </a:xfrm>
          <a:prstGeom prst="downArrow">
            <a:avLst>
              <a:gd name="adj1" fmla="val 7758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latin typeface="Calibri" panose="020F0502020204030204" pitchFamily="34" charset="0"/>
                <a:cs typeface="Calibri" panose="020F0502020204030204" pitchFamily="34" charset="0"/>
              </a:rPr>
              <a:t>rearrange</a:t>
            </a:r>
            <a:endParaRPr lang="zh-CN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13ACF1-6DFF-5DCD-AFE3-A7F1141FE891}"/>
              </a:ext>
            </a:extLst>
          </p:cNvPr>
          <p:cNvGrpSpPr/>
          <p:nvPr/>
        </p:nvGrpSpPr>
        <p:grpSpPr>
          <a:xfrm>
            <a:off x="5469671" y="1462032"/>
            <a:ext cx="3688230" cy="1339829"/>
            <a:chOff x="5222350" y="1543817"/>
            <a:chExt cx="3688230" cy="1339829"/>
          </a:xfrm>
        </p:grpSpPr>
        <p:sp>
          <p:nvSpPr>
            <p:cNvPr id="11" name="对话气泡: 矩形 10">
              <a:extLst>
                <a:ext uri="{FF2B5EF4-FFF2-40B4-BE49-F238E27FC236}">
                  <a16:creationId xmlns:a16="http://schemas.microsoft.com/office/drawing/2014/main" id="{52DD37F7-0882-B6F4-9640-5FDD71D14655}"/>
                </a:ext>
              </a:extLst>
            </p:cNvPr>
            <p:cNvSpPr/>
            <p:nvPr/>
          </p:nvSpPr>
          <p:spPr>
            <a:xfrm>
              <a:off x="5222350" y="1543817"/>
              <a:ext cx="3688230" cy="1339829"/>
            </a:xfrm>
            <a:prstGeom prst="wedgeRectCallo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rule</a:t>
              </a:r>
            </a:p>
            <a:p>
              <a:pPr algn="ctr"/>
              <a:endPara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zh-CN" altLang="en-US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example</a:t>
              </a:r>
            </a:p>
            <a:p>
              <a:pPr algn="ctr"/>
              <a:endPara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401CF89-DDD7-E9AF-584B-C43F8B5027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977248"/>
                </p:ext>
              </p:extLst>
            </p:nvPr>
          </p:nvGraphicFramePr>
          <p:xfrm>
            <a:off x="5866326" y="1997873"/>
            <a:ext cx="2327318" cy="258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57320" imgH="317160" progId="Equation.DSMT4">
                    <p:embed/>
                  </p:oleObj>
                </mc:Choice>
                <mc:Fallback>
                  <p:oleObj name="Equation" r:id="rId8" imgW="285732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66326" y="1997873"/>
                          <a:ext cx="2327318" cy="2585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23D548B8-312D-D773-CD98-4C4EE1807D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076209"/>
                </p:ext>
              </p:extLst>
            </p:nvPr>
          </p:nvGraphicFramePr>
          <p:xfrm>
            <a:off x="5927499" y="2486479"/>
            <a:ext cx="2495328" cy="30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71800" imgH="368280" progId="Equation.DSMT4">
                    <p:embed/>
                  </p:oleObj>
                </mc:Choice>
                <mc:Fallback>
                  <p:oleObj name="Equation" r:id="rId10" imgW="297180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27499" y="2486479"/>
                          <a:ext cx="2495328" cy="30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6908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A9EDAC-013B-1E06-DC5B-C74CFCEFBDA1}"/>
                  </a:ext>
                </a:extLst>
              </p:cNvPr>
              <p:cNvSpPr txBox="1"/>
              <p:nvPr/>
            </p:nvSpPr>
            <p:spPr>
              <a:xfrm>
                <a:off x="708266" y="3105834"/>
                <a:ext cx="92837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Using these equations, we can form the Jacobians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with respect to any of the data parameters. </a:t>
                </a:r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A9EDAC-013B-1E06-DC5B-C74CFCEF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66" y="3105834"/>
                <a:ext cx="9283700" cy="646331"/>
              </a:xfrm>
              <a:prstGeom prst="rect">
                <a:avLst/>
              </a:prstGeom>
              <a:blipFill>
                <a:blip r:embed="rId2"/>
                <a:stretch>
                  <a:fillRect l="-525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DC8A2E-43EC-12D0-E590-2CB719840F3B}"/>
                  </a:ext>
                </a:extLst>
              </p:cNvPr>
              <p:cNvSpPr txBox="1"/>
              <p:nvPr/>
            </p:nvSpPr>
            <p:spPr>
              <a:xfrm>
                <a:off x="708266" y="3801653"/>
                <a:ext cx="9283700" cy="105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if we wished to compute the Jacobian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, we would simply substitute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(and set all other differential terms in the right hand side to zero), solve the equation, and the resulting value of dz would be the desired Jacobian.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DC8A2E-43EC-12D0-E590-2CB71984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66" y="3801653"/>
                <a:ext cx="9283700" cy="1053558"/>
              </a:xfrm>
              <a:prstGeom prst="rect">
                <a:avLst/>
              </a:prstGeom>
              <a:blipFill>
                <a:blip r:embed="rId3"/>
                <a:stretch>
                  <a:fillRect l="-525" b="-8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C2E67A-79F2-5227-7963-B744221AF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19790"/>
              </p:ext>
            </p:extLst>
          </p:nvPr>
        </p:nvGraphicFramePr>
        <p:xfrm>
          <a:off x="708266" y="1523683"/>
          <a:ext cx="92837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84373" imgH="1309367" progId="Equation.DSMT4">
                  <p:embed/>
                </p:oleObj>
              </mc:Choice>
              <mc:Fallback>
                <p:oleObj name="Equation" r:id="rId4" imgW="9284373" imgH="13093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266" y="1523683"/>
                        <a:ext cx="9283700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79F87-95BF-CBAA-9258-4ADDA00A5A0A}"/>
              </a:ext>
            </a:extLst>
          </p:cNvPr>
          <p:cNvSpPr txBox="1"/>
          <p:nvPr/>
        </p:nvSpPr>
        <p:spPr>
          <a:xfrm>
            <a:off x="487680" y="205740"/>
            <a:ext cx="896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The way of calculating the differential described in the original paper 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A547C-1D89-D6A8-7724-AFCBC1056498}"/>
              </a:ext>
            </a:extLst>
          </p:cNvPr>
          <p:cNvSpPr txBox="1"/>
          <p:nvPr/>
        </p:nvSpPr>
        <p:spPr>
          <a:xfrm>
            <a:off x="236220" y="251460"/>
            <a:ext cx="1046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Accelaration and reducing the memory:  Matrix-vector product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AE572B-C295-E876-A668-423BF7AE6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83042"/>
              </p:ext>
            </p:extLst>
          </p:nvPr>
        </p:nvGraphicFramePr>
        <p:xfrm>
          <a:off x="1763078" y="1310323"/>
          <a:ext cx="57404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40200" imgH="1892160" progId="Equation.DSMT4">
                  <p:embed/>
                </p:oleObj>
              </mc:Choice>
              <mc:Fallback>
                <p:oleObj name="Equation" r:id="rId2" imgW="5740200" imgH="1892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078" y="1310323"/>
                        <a:ext cx="5740400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C9B7D25-D28B-FDB6-648A-80CF003EF13F}"/>
              </a:ext>
            </a:extLst>
          </p:cNvPr>
          <p:cNvSpPr txBox="1"/>
          <p:nvPr/>
        </p:nvSpPr>
        <p:spPr>
          <a:xfrm>
            <a:off x="2255520" y="3424545"/>
            <a:ext cx="516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I am stuck with the following Equation: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56D39C9-755F-8D7E-00E5-7AB1A52F6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48231"/>
              </p:ext>
            </p:extLst>
          </p:nvPr>
        </p:nvGraphicFramePr>
        <p:xfrm>
          <a:off x="3210560" y="4016375"/>
          <a:ext cx="4064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2514600" progId="Equation.DSMT4">
                  <p:embed/>
                </p:oleObj>
              </mc:Choice>
              <mc:Fallback>
                <p:oleObj name="Equation" r:id="rId4" imgW="4063680" imgH="251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0560" y="4016375"/>
                        <a:ext cx="4064000" cy="2514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3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C2E67A-79F2-5227-7963-B744221AF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266" y="1523683"/>
          <a:ext cx="92837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84373" imgH="1309367" progId="Equation.DSMT4">
                  <p:embed/>
                </p:oleObj>
              </mc:Choice>
              <mc:Fallback>
                <p:oleObj name="Equation" r:id="rId2" imgW="9284373" imgH="1309367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C2E67A-79F2-5227-7963-B744221AF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266" y="1523683"/>
                        <a:ext cx="9283700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73B28E6-2E64-5471-3EA5-65C9CD3D87FC}"/>
              </a:ext>
            </a:extLst>
          </p:cNvPr>
          <p:cNvSpPr/>
          <p:nvPr/>
        </p:nvSpPr>
        <p:spPr>
          <a:xfrm>
            <a:off x="5013960" y="632460"/>
            <a:ext cx="4122420" cy="2301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F6C800F-FF08-BDE4-7ECE-E3D890CBD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8983" y="1003639"/>
          <a:ext cx="2147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7560" imgH="329412" progId="Equation.DSMT4">
                  <p:embed/>
                </p:oleObj>
              </mc:Choice>
              <mc:Fallback>
                <p:oleObj name="Equation" r:id="rId4" imgW="2147560" imgH="32941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F6C800F-FF08-BDE4-7ECE-E3D890CBD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8983" y="1003639"/>
                        <a:ext cx="2147887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79F87-95BF-CBAA-9258-4ADDA00A5A0A}"/>
              </a:ext>
            </a:extLst>
          </p:cNvPr>
          <p:cNvSpPr txBox="1"/>
          <p:nvPr/>
        </p:nvSpPr>
        <p:spPr>
          <a:xfrm>
            <a:off x="487680" y="205740"/>
            <a:ext cx="25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My understanding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188C8A-B0E0-EE84-F0CF-287A15EB6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6756"/>
              </p:ext>
            </p:extLst>
          </p:nvPr>
        </p:nvGraphicFramePr>
        <p:xfrm>
          <a:off x="3732212" y="859198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330120" progId="Equation.DSMT4">
                  <p:embed/>
                </p:oleObj>
              </mc:Choice>
              <mc:Fallback>
                <p:oleObj name="Equation" r:id="rId6" imgW="1180800" imgH="3301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F6C800F-FF08-BDE4-7ECE-E3D890CBD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2212" y="859198"/>
                        <a:ext cx="1181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AB6FFFE-BFBD-75A9-B20F-466B4136201E}"/>
              </a:ext>
            </a:extLst>
          </p:cNvPr>
          <p:cNvSpPr/>
          <p:nvPr/>
        </p:nvSpPr>
        <p:spPr>
          <a:xfrm>
            <a:off x="3505201" y="652165"/>
            <a:ext cx="1408112" cy="23012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1B0FFA-5FD4-B6F0-E076-2B1E51F15774}"/>
                  </a:ext>
                </a:extLst>
              </p:cNvPr>
              <p:cNvSpPr txBox="1"/>
              <p:nvPr/>
            </p:nvSpPr>
            <p:spPr>
              <a:xfrm>
                <a:off x="0" y="3322320"/>
                <a:ext cx="12192000" cy="211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The variables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zh-CN" altLang="en-US" sz="2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𝜈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(blue line box) are the function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(red line box). According to the toy example in Appendix-A, if we decided the differential target, we can ignore other variables’ differential results at the beginning </a:t>
                </a:r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set all other differential terms in the right hand side to zero</a:t>
                </a:r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. If we only want to get the differential result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?</m:t>
                        </m:r>
                      </m:den>
                    </m:f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, we can dispatch the terms containing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𝜈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into the right side of Eq.6.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1B0FFA-5FD4-B6F0-E076-2B1E51F15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2320"/>
                <a:ext cx="12192000" cy="2112694"/>
              </a:xfrm>
              <a:prstGeom prst="rect">
                <a:avLst/>
              </a:prstGeom>
              <a:blipFill>
                <a:blip r:embed="rId8"/>
                <a:stretch>
                  <a:fillRect l="-750" t="-2305" b="-5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43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44C9510-7289-A898-FA5F-B9A651248DD5}"/>
              </a:ext>
            </a:extLst>
          </p:cNvPr>
          <p:cNvSpPr txBox="1"/>
          <p:nvPr/>
        </p:nvSpPr>
        <p:spPr>
          <a:xfrm>
            <a:off x="487680" y="203200"/>
            <a:ext cx="1090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Appendix A: a toy example of how to calculate the differential if there are equations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A5BA74-76A1-1337-D8DC-E9D94C071B97}"/>
              </a:ext>
            </a:extLst>
          </p:cNvPr>
          <p:cNvGrpSpPr/>
          <p:nvPr/>
        </p:nvGrpSpPr>
        <p:grpSpPr>
          <a:xfrm>
            <a:off x="264875" y="771195"/>
            <a:ext cx="11446957" cy="5933009"/>
            <a:chOff x="264875" y="771195"/>
            <a:chExt cx="11446957" cy="59330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818E36-D1E8-6986-4E00-D95424AF434A}"/>
                </a:ext>
              </a:extLst>
            </p:cNvPr>
            <p:cNvGrpSpPr/>
            <p:nvPr/>
          </p:nvGrpSpPr>
          <p:grpSpPr>
            <a:xfrm>
              <a:off x="264875" y="771195"/>
              <a:ext cx="11446957" cy="5933009"/>
              <a:chOff x="539195" y="171755"/>
              <a:chExt cx="11446957" cy="59330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9204C03B-5F91-F494-D2D0-3557FF5AFA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95" y="385329"/>
                    <a:ext cx="11446957" cy="563231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>
                        <a:latin typeface="+mn-ea"/>
                      </a:rPr>
                      <a:t>题：                                  求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其中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+mn-ea"/>
                          </a:rPr>
                          <m:t>𝑢</m:t>
                        </m:r>
                        <m:r>
                          <a:rPr lang="zh-CN" altLang="en-US" i="1">
                            <a:latin typeface="+mn-ea"/>
                          </a:rPr>
                          <m:t>, </m:t>
                        </m:r>
                        <m:r>
                          <a:rPr lang="zh-CN" altLang="en-US" i="1" smtClean="0">
                            <a:latin typeface="+mn-ea"/>
                          </a:rPr>
                          <m:t>𝑣</m:t>
                        </m:r>
                        <m:r>
                          <a:rPr lang="zh-CN" altLang="en-US" i="1" smtClean="0">
                            <a:latin typeface="+mn-ea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是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+mn-ea"/>
                          </a:rPr>
                          <m:t>𝑥</m:t>
                        </m:r>
                        <m:r>
                          <a:rPr lang="zh-CN" altLang="en-US" i="1">
                            <a:latin typeface="+mn-ea"/>
                          </a:rPr>
                          <m:t>, </m:t>
                        </m:r>
                        <m:r>
                          <a:rPr lang="zh-CN" altLang="en-US" i="1" smtClean="0">
                            <a:latin typeface="+mn-ea"/>
                          </a:rPr>
                          <m:t>𝑦</m:t>
                        </m:r>
                        <m:r>
                          <a:rPr lang="zh-CN" altLang="en-US" i="1" smtClean="0">
                            <a:latin typeface="+mn-ea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的函数, 变量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+mn-ea"/>
                          </a:rPr>
                          <m:t>𝑧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  可以看成一个常数.</a:t>
                    </a:r>
                  </a:p>
                  <a:p>
                    <a:r>
                      <a:rPr lang="zh-CN" altLang="en-US">
                        <a:latin typeface="+mn-ea"/>
                      </a:rPr>
                      <a:t>两边求全微分得到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+mn-ea"/>
                          </a:rPr>
                          <m:t>𝑑𝑥</m:t>
                        </m:r>
                        <m:r>
                          <a:rPr lang="zh-CN" altLang="en-US" i="1" smtClean="0">
                            <a:latin typeface="+mn-ea"/>
                          </a:rPr>
                          <m:t>=−2</m:t>
                        </m:r>
                        <m:r>
                          <a:rPr lang="zh-CN" altLang="en-US" i="1" smtClean="0">
                            <a:latin typeface="+mn-ea"/>
                          </a:rPr>
                          <m:t>𝑢</m:t>
                        </m:r>
                        <m:r>
                          <a:rPr lang="zh-CN" altLang="en-US" i="1" smtClean="0">
                            <a:latin typeface="+mn-ea"/>
                          </a:rPr>
                          <m:t> </m:t>
                        </m:r>
                        <m:r>
                          <a:rPr lang="zh-CN" altLang="en-US" i="1" smtClean="0">
                            <a:latin typeface="+mn-ea"/>
                          </a:rPr>
                          <m:t>𝑑𝑢</m:t>
                        </m:r>
                        <m:r>
                          <a:rPr lang="zh-CN" altLang="en-US" i="1" smtClean="0">
                            <a:latin typeface="+mn-ea"/>
                          </a:rPr>
                          <m:t>+</m:t>
                        </m:r>
                        <m:r>
                          <a:rPr lang="zh-CN" altLang="en-US" i="1" smtClean="0">
                            <a:latin typeface="+mn-ea"/>
                          </a:rPr>
                          <m:t>𝑑𝑣</m:t>
                        </m:r>
                        <m:r>
                          <a:rPr lang="zh-CN" altLang="en-US" i="1" smtClean="0">
                            <a:latin typeface="+mn-ea"/>
                          </a:rPr>
                          <m:t>+</m:t>
                        </m:r>
                        <m:r>
                          <a:rPr lang="zh-CN" altLang="en-US" i="1" smtClean="0">
                            <a:latin typeface="+mn-ea"/>
                          </a:rPr>
                          <m:t>𝑑𝑧</m:t>
                        </m:r>
                        <m:r>
                          <a:rPr lang="zh-CN" altLang="en-US" i="1" smtClean="0">
                            <a:latin typeface="+mn-ea"/>
                          </a:rPr>
                          <m:t> </m:t>
                        </m:r>
                        <m:r>
                          <a:rPr lang="zh-CN" altLang="en-US" i="1" smtClean="0">
                            <a:latin typeface="+mn-ea"/>
                          </a:rPr>
                          <m:t>以及</m:t>
                        </m:r>
                        <m:r>
                          <a:rPr lang="zh-CN" altLang="en-US" i="1" smtClean="0">
                            <a:latin typeface="+mn-ea"/>
                          </a:rPr>
                          <m:t> </m:t>
                        </m:r>
                        <m:r>
                          <a:rPr lang="zh-CN" altLang="en-US" i="1" smtClean="0">
                            <a:latin typeface="+mn-ea"/>
                          </a:rPr>
                          <m:t>𝑑𝑦</m:t>
                        </m:r>
                        <m:r>
                          <a:rPr lang="zh-CN" altLang="en-US" i="1" smtClean="0">
                            <a:latin typeface="+mn-ea"/>
                          </a:rPr>
                          <m:t>=</m:t>
                        </m:r>
                        <m:r>
                          <a:rPr lang="zh-CN" altLang="en-US" i="1" smtClean="0">
                            <a:latin typeface="+mn-ea"/>
                          </a:rPr>
                          <m:t>𝑑𝑢</m:t>
                        </m:r>
                        <m:r>
                          <a:rPr lang="zh-CN" altLang="en-US" i="1" smtClean="0">
                            <a:latin typeface="+mn-ea"/>
                          </a:rPr>
                          <m:t>+</m:t>
                        </m:r>
                        <m:r>
                          <a:rPr lang="zh-CN" altLang="en-US" i="1" smtClean="0">
                            <a:latin typeface="+mn-ea"/>
                          </a:rPr>
                          <m:t>𝑧𝑑𝑣</m:t>
                        </m:r>
                        <m:r>
                          <a:rPr lang="zh-CN" altLang="en-US" i="1" smtClean="0">
                            <a:latin typeface="+mn-ea"/>
                          </a:rPr>
                          <m:t>+</m:t>
                        </m:r>
                        <m:r>
                          <a:rPr lang="zh-CN" altLang="en-US" i="1" smtClean="0">
                            <a:latin typeface="+mn-ea"/>
                          </a:rPr>
                          <m:t>𝑣𝑑𝑧</m:t>
                        </m:r>
                        <m:r>
                          <a:rPr lang="zh-CN" altLang="en-US" i="1" smtClean="0">
                            <a:latin typeface="+mn-ea"/>
                          </a:rPr>
                          <m:t>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因为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+mn-ea"/>
                          </a:rPr>
                          <m:t>𝑢</m:t>
                        </m:r>
                        <m:r>
                          <a:rPr lang="zh-CN" altLang="en-US" i="1" smtClean="0">
                            <a:latin typeface="+mn-ea"/>
                          </a:rPr>
                          <m:t>, </m:t>
                        </m:r>
                        <m:r>
                          <a:rPr lang="zh-CN" altLang="en-US" i="1" smtClean="0">
                            <a:latin typeface="+mn-ea"/>
                          </a:rPr>
                          <m:t>𝑣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  是因变量，所以改一下位置得:</a:t>
                    </a: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  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解方程组得到</a:t>
                    </a:r>
                  </a:p>
                  <a:p>
                    <a:endParaRPr lang="zh-CN" altLang="en-US">
                      <a:latin typeface="+mn-ea"/>
                    </a:endParaRP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所以可以得到:    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整理一下可得到偏微分的答案 </a:t>
                    </a:r>
                    <a:r>
                      <a:rPr lang="en-US" altLang="zh-CN">
                        <a:latin typeface="+mn-ea"/>
                      </a:rPr>
                      <a:t>(</a:t>
                    </a:r>
                    <a:r>
                      <a:rPr lang="zh-CN" altLang="en-US">
                        <a:latin typeface="+mn-ea"/>
                      </a:rPr>
                      <a:t>注意</a:t>
                    </a:r>
                    <a:r>
                      <a:rPr lang="en-US" altLang="zh-CN">
                        <a:latin typeface="+mn-ea"/>
                      </a:rPr>
                      <a:t>, </a:t>
                    </a:r>
                    <a:r>
                      <a:rPr lang="zh-CN" altLang="en-US">
                        <a:latin typeface="+mn-ea"/>
                      </a:rPr>
                      <a:t>这里我们忽略其他微分算子前的系数, 我们只关注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前面的系数, 其他系数不构成我们想要的答案).</a:t>
                    </a:r>
                  </a:p>
                  <a:p>
                    <a:r>
                      <a:rPr lang="en-US" altLang="zh-CN">
                        <a:latin typeface="+mn-ea"/>
                      </a:rPr>
                      <a:t>):</a:t>
                    </a:r>
                  </a:p>
                </p:txBody>
              </p:sp>
            </mc:Choice>
            <mc:Fallback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9204C03B-5F91-F494-D2D0-3557FF5AFA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95" y="385329"/>
                    <a:ext cx="11446957" cy="56323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26" t="-650" b="-8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BB1AA604-8147-7695-0709-A60CB5E8C99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38203782"/>
                      </p:ext>
                    </p:extLst>
                  </p:nvPr>
                </p:nvGraphicFramePr>
                <p:xfrm>
                  <a:off x="1093095" y="171755"/>
                  <a:ext cx="1790700" cy="8509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3" imgW="1790640" imgH="850680" progId="Equation.DSMT4">
                          <p:embed/>
                        </p:oleObj>
                      </mc:Choice>
                      <mc:Fallback>
                        <p:oleObj name="Equation" r:id="rId3" imgW="1790640" imgH="8506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71755"/>
                                <a:ext cx="1790700" cy="8509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BB1AA604-8147-7695-0709-A60CB5E8C99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38203782"/>
                      </p:ext>
                    </p:extLst>
                  </p:nvPr>
                </p:nvGraphicFramePr>
                <p:xfrm>
                  <a:off x="1093095" y="171755"/>
                  <a:ext cx="1790700" cy="8509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3" imgW="1790640" imgH="850680" progId="Equation.DSMT4">
                          <p:embed/>
                        </p:oleObj>
                      </mc:Choice>
                      <mc:Fallback>
                        <p:oleObj name="Equation" r:id="rId3" imgW="1790640" imgH="8506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71755"/>
                                <a:ext cx="1790700" cy="8509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" name="对象 4">
                    <a:extLst>
                      <a:ext uri="{FF2B5EF4-FFF2-40B4-BE49-F238E27FC236}">
                        <a16:creationId xmlns:a16="http://schemas.microsoft.com/office/drawing/2014/main" id="{350A89D7-92E8-37A4-4CFD-DD0CCA90DA0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841545"/>
                      </p:ext>
                    </p:extLst>
                  </p:nvPr>
                </p:nvGraphicFramePr>
                <p:xfrm>
                  <a:off x="2045595" y="1449589"/>
                  <a:ext cx="914400" cy="285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5" imgW="914400" imgH="285120" progId="Equation.DSMT4">
                          <p:embed/>
                        </p:oleObj>
                      </mc:Choice>
                      <mc:Fallback>
                        <p:oleObj name="Equation" r:id="rId5" imgW="914400" imgH="2851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5595" y="1449589"/>
                                <a:ext cx="914400" cy="2857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" name="对象 4">
                    <a:extLst>
                      <a:ext uri="{FF2B5EF4-FFF2-40B4-BE49-F238E27FC236}">
                        <a16:creationId xmlns:a16="http://schemas.microsoft.com/office/drawing/2014/main" id="{350A89D7-92E8-37A4-4CFD-DD0CCA90DA0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841545"/>
                      </p:ext>
                    </p:extLst>
                  </p:nvPr>
                </p:nvGraphicFramePr>
                <p:xfrm>
                  <a:off x="2045595" y="1449589"/>
                  <a:ext cx="914400" cy="285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5" imgW="914400" imgH="285120" progId="Equation.DSMT4">
                          <p:embed/>
                        </p:oleObj>
                      </mc:Choice>
                      <mc:Fallback>
                        <p:oleObj name="Equation" r:id="rId5" imgW="914400" imgH="2851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5595" y="1449589"/>
                                <a:ext cx="914400" cy="2857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6" name="对象 5">
                    <a:extLst>
                      <a:ext uri="{FF2B5EF4-FFF2-40B4-BE49-F238E27FC236}">
                        <a16:creationId xmlns:a16="http://schemas.microsoft.com/office/drawing/2014/main" id="{E0B9E0E9-9952-7734-76E1-9B4A46ACAF5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94099244"/>
                      </p:ext>
                    </p:extLst>
                  </p:nvPr>
                </p:nvGraphicFramePr>
                <p:xfrm>
                  <a:off x="1093095" y="1879614"/>
                  <a:ext cx="2489200" cy="800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7" imgW="2489040" imgH="799920" progId="Equation.DSMT4">
                          <p:embed/>
                        </p:oleObj>
                      </mc:Choice>
                      <mc:Fallback>
                        <p:oleObj name="Equation" r:id="rId7" imgW="2489040" imgH="7999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879614"/>
                                <a:ext cx="2489200" cy="800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6" name="对象 5">
                    <a:extLst>
                      <a:ext uri="{FF2B5EF4-FFF2-40B4-BE49-F238E27FC236}">
                        <a16:creationId xmlns:a16="http://schemas.microsoft.com/office/drawing/2014/main" id="{E0B9E0E9-9952-7734-76E1-9B4A46ACAF5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94099244"/>
                      </p:ext>
                    </p:extLst>
                  </p:nvPr>
                </p:nvGraphicFramePr>
                <p:xfrm>
                  <a:off x="1093095" y="1879614"/>
                  <a:ext cx="2489200" cy="800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7" imgW="2489040" imgH="799920" progId="Equation.DSMT4">
                          <p:embed/>
                        </p:oleObj>
                      </mc:Choice>
                      <mc:Fallback>
                        <p:oleObj name="Equation" r:id="rId7" imgW="2489040" imgH="7999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879614"/>
                                <a:ext cx="2489200" cy="800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8" name="对象 7">
                    <a:extLst>
                      <a:ext uri="{FF2B5EF4-FFF2-40B4-BE49-F238E27FC236}">
                        <a16:creationId xmlns:a16="http://schemas.microsoft.com/office/drawing/2014/main" id="{94C0FEA3-F838-E1E2-F59E-6CD26C3870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91293418"/>
                      </p:ext>
                    </p:extLst>
                  </p:nvPr>
                </p:nvGraphicFramePr>
                <p:xfrm>
                  <a:off x="2223752" y="3456915"/>
                  <a:ext cx="3302000" cy="1460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9" imgW="3301920" imgH="1460160" progId="Equation.DSMT4">
                          <p:embed/>
                        </p:oleObj>
                      </mc:Choice>
                      <mc:Fallback>
                        <p:oleObj name="Equation" r:id="rId9" imgW="3301920" imgH="146016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23752" y="3456915"/>
                                <a:ext cx="3302000" cy="14605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8" name="对象 7">
                    <a:extLst>
                      <a:ext uri="{FF2B5EF4-FFF2-40B4-BE49-F238E27FC236}">
                        <a16:creationId xmlns:a16="http://schemas.microsoft.com/office/drawing/2014/main" id="{94C0FEA3-F838-E1E2-F59E-6CD26C3870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91293418"/>
                      </p:ext>
                    </p:extLst>
                  </p:nvPr>
                </p:nvGraphicFramePr>
                <p:xfrm>
                  <a:off x="2223752" y="3456915"/>
                  <a:ext cx="3302000" cy="1460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9" imgW="3301920" imgH="1460160" progId="Equation.DSMT4">
                          <p:embed/>
                        </p:oleObj>
                      </mc:Choice>
                      <mc:Fallback>
                        <p:oleObj name="Equation" r:id="rId9" imgW="3301920" imgH="146016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23752" y="3456915"/>
                                <a:ext cx="3302000" cy="14605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9" name="对象 8">
                    <a:extLst>
                      <a:ext uri="{FF2B5EF4-FFF2-40B4-BE49-F238E27FC236}">
                        <a16:creationId xmlns:a16="http://schemas.microsoft.com/office/drawing/2014/main" id="{B373067B-E745-EA73-B126-C0411CF47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251817"/>
                      </p:ext>
                    </p:extLst>
                  </p:nvPr>
                </p:nvGraphicFramePr>
                <p:xfrm>
                  <a:off x="3763585" y="5431664"/>
                  <a:ext cx="30607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3060360" imgH="672840" progId="Equation.DSMT4">
                          <p:embed/>
                        </p:oleObj>
                      </mc:Choice>
                      <mc:Fallback>
                        <p:oleObj name="Equation" r:id="rId11" imgW="306036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63585" y="5431664"/>
                                <a:ext cx="30607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9" name="对象 8">
                    <a:extLst>
                      <a:ext uri="{FF2B5EF4-FFF2-40B4-BE49-F238E27FC236}">
                        <a16:creationId xmlns:a16="http://schemas.microsoft.com/office/drawing/2014/main" id="{B373067B-E745-EA73-B126-C0411CF47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251817"/>
                      </p:ext>
                    </p:extLst>
                  </p:nvPr>
                </p:nvGraphicFramePr>
                <p:xfrm>
                  <a:off x="3763585" y="5431664"/>
                  <a:ext cx="30607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3060360" imgH="672840" progId="Equation.DSMT4">
                          <p:embed/>
                        </p:oleObj>
                      </mc:Choice>
                      <mc:Fallback>
                        <p:oleObj name="Equation" r:id="rId11" imgW="306036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63585" y="5431664"/>
                                <a:ext cx="30607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0" name="对象 9">
                    <a:extLst>
                      <a:ext uri="{FF2B5EF4-FFF2-40B4-BE49-F238E27FC236}">
                        <a16:creationId xmlns:a16="http://schemas.microsoft.com/office/drawing/2014/main" id="{B52F6A3C-8224-6D99-00AD-571479045FA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4694515"/>
                      </p:ext>
                    </p:extLst>
                  </p:nvPr>
                </p:nvGraphicFramePr>
                <p:xfrm>
                  <a:off x="2120205" y="2688001"/>
                  <a:ext cx="29464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3" imgW="2946240" imgH="672840" progId="Equation.DSMT4">
                          <p:embed/>
                        </p:oleObj>
                      </mc:Choice>
                      <mc:Fallback>
                        <p:oleObj name="Equation" r:id="rId13" imgW="294624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20205" y="2688001"/>
                                <a:ext cx="29464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0" name="对象 9">
                    <a:extLst>
                      <a:ext uri="{FF2B5EF4-FFF2-40B4-BE49-F238E27FC236}">
                        <a16:creationId xmlns:a16="http://schemas.microsoft.com/office/drawing/2014/main" id="{B52F6A3C-8224-6D99-00AD-571479045FA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4694515"/>
                      </p:ext>
                    </p:extLst>
                  </p:nvPr>
                </p:nvGraphicFramePr>
                <p:xfrm>
                  <a:off x="2120205" y="2688001"/>
                  <a:ext cx="29464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3" imgW="2946240" imgH="672840" progId="Equation.DSMT4">
                          <p:embed/>
                        </p:oleObj>
                      </mc:Choice>
                      <mc:Fallback>
                        <p:oleObj name="Equation" r:id="rId13" imgW="294624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20205" y="2688001"/>
                                <a:ext cx="29464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1" name="对象 10">
                    <a:extLst>
                      <a:ext uri="{FF2B5EF4-FFF2-40B4-BE49-F238E27FC236}">
                        <a16:creationId xmlns:a16="http://schemas.microsoft.com/office/drawing/2014/main" id="{5B3DF1AC-359B-D14B-7C14-53A22362BD7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34605731"/>
                      </p:ext>
                    </p:extLst>
                  </p:nvPr>
                </p:nvGraphicFramePr>
                <p:xfrm>
                  <a:off x="5376778" y="2704647"/>
                  <a:ext cx="31496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5" imgW="3149280" imgH="672840" progId="Equation.DSMT4">
                          <p:embed/>
                        </p:oleObj>
                      </mc:Choice>
                      <mc:Fallback>
                        <p:oleObj name="Equation" r:id="rId15" imgW="314928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76778" y="2704647"/>
                                <a:ext cx="31496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1" name="对象 10">
                    <a:extLst>
                      <a:ext uri="{FF2B5EF4-FFF2-40B4-BE49-F238E27FC236}">
                        <a16:creationId xmlns:a16="http://schemas.microsoft.com/office/drawing/2014/main" id="{5B3DF1AC-359B-D14B-7C14-53A22362BD7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34605731"/>
                      </p:ext>
                    </p:extLst>
                  </p:nvPr>
                </p:nvGraphicFramePr>
                <p:xfrm>
                  <a:off x="5376778" y="2704647"/>
                  <a:ext cx="31496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5" imgW="3149280" imgH="672840" progId="Equation.DSMT4">
                          <p:embed/>
                        </p:oleObj>
                      </mc:Choice>
                      <mc:Fallback>
                        <p:oleObj name="Equation" r:id="rId15" imgW="314928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76778" y="2704647"/>
                                <a:ext cx="31496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6" name="对象 15">
                  <a:extLst>
                    <a:ext uri="{FF2B5EF4-FFF2-40B4-BE49-F238E27FC236}">
                      <a16:creationId xmlns:a16="http://schemas.microsoft.com/office/drawing/2014/main" id="{08B5C9D6-7797-DDC8-127D-B60CF0D8DB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64399226"/>
                    </p:ext>
                  </p:extLst>
                </p:nvPr>
              </p:nvGraphicFramePr>
              <p:xfrm>
                <a:off x="3307975" y="860095"/>
                <a:ext cx="9144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7" imgW="914400" imgH="672840" progId="Equation.DSMT4">
                        <p:embed/>
                      </p:oleObj>
                    </mc:Choice>
                    <mc:Fallback>
                      <p:oleObj name="Equation" r:id="rId17" imgW="914400" imgH="6728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7975" y="860095"/>
                              <a:ext cx="9144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6" name="对象 15">
                  <a:extLst>
                    <a:ext uri="{FF2B5EF4-FFF2-40B4-BE49-F238E27FC236}">
                      <a16:creationId xmlns:a16="http://schemas.microsoft.com/office/drawing/2014/main" id="{08B5C9D6-7797-DDC8-127D-B60CF0D8DB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64399226"/>
                    </p:ext>
                  </p:extLst>
                </p:nvPr>
              </p:nvGraphicFramePr>
              <p:xfrm>
                <a:off x="3307975" y="860095"/>
                <a:ext cx="9144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7" imgW="914400" imgH="672840" progId="Equation.DSMT4">
                        <p:embed/>
                      </p:oleObj>
                    </mc:Choice>
                    <mc:Fallback>
                      <p:oleObj name="Equation" r:id="rId17" imgW="914400" imgH="6728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7975" y="860095"/>
                              <a:ext cx="9144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D1F2A0F-DE16-9F95-0866-FBE5253F03B7}"/>
              </a:ext>
            </a:extLst>
          </p:cNvPr>
          <p:cNvSpPr txBox="1"/>
          <p:nvPr/>
        </p:nvSpPr>
        <p:spPr>
          <a:xfrm>
            <a:off x="4792285" y="725852"/>
            <a:ext cx="739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可以看出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对于有等式的微分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我们得到微分等式后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稍作整理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自变量放在等式右侧</a:t>
            </a:r>
            <a:endParaRPr lang="en-US" altLang="zh-CN" sz="16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因变量放在等式左侧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我们重点关注因变量的消元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对于右侧自变量中求解无关的变量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可以直接消去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不用管他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6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b="1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420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Cambria Math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9</cp:revision>
  <dcterms:created xsi:type="dcterms:W3CDTF">2023-07-09T06:36:10Z</dcterms:created>
  <dcterms:modified xsi:type="dcterms:W3CDTF">2023-07-09T13:12:33Z</dcterms:modified>
</cp:coreProperties>
</file>