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2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E15C5-5173-5BCB-F94F-878344B08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411328-65D2-3311-8CFA-8C70550A3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586BC-30C5-6BC8-F008-9E4F6943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6E0-E601-4217-AF61-82303EDF266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A3F4B-CEF4-C8A2-D0D5-5BF12562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DC4CF-D37B-A2EB-0165-F80FFC1A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21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D0949-F18F-69E9-3AF5-3B2ECF80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1BC996-098F-99A8-74DA-59F2F48EA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4346E8-CF81-B8C5-02A6-7F65314A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6E0-E601-4217-AF61-82303EDF266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47093-00B3-22A4-A7D2-6DA51793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5603A-F621-368D-C395-C0A5A29A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65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9BDBDB-22C3-4DCB-6A65-C52D7E362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89CCFD-9EEA-70C1-3F3D-BF837559E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8162C-672B-D533-93A2-D57AD5C1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6E0-E601-4217-AF61-82303EDF266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E3968-233F-744A-24DC-60978D23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DEDFA-E4E8-02AA-5056-CE94E040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7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31A12-E512-FD93-301F-12DF893B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F9670-EAE8-F420-FFF3-92FB9DC0F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23FAC-CC2B-2012-AB3F-E7A3C0B7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6E0-E601-4217-AF61-82303EDF266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C5482-8071-9780-4654-53B849C4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CB47E-0C1B-2B07-5A5F-7B82E0DA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49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153A3-7FC4-D69F-AE2C-8BEC8245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2220A1-DC22-2A59-2BAB-E008A7869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5BFC7-8185-C6F1-3894-DA9C850C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6E0-E601-4217-AF61-82303EDF266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5DD15-B64F-86DC-837D-3D79E860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FF8DF-1E57-DC50-F5FC-BA2EAADE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35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A1D38-1538-B713-0FEA-3BBE468F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687EE-16D3-CD68-353D-D0B4E484B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70BFA-5188-EA50-AB4C-9ED253588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952710-9844-ED81-201A-2514CE64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6E0-E601-4217-AF61-82303EDF266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37E74B-B394-C86B-6257-47314169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9E641C-DA3F-2DEA-E00A-4803F835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2A4C1-9B52-6AAF-057E-8DC7F4A3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53F58-D066-6269-5FB0-A78C1C77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493B4-6129-B237-14B7-D272C38DC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7B680F-5843-C6F2-DFA3-1EBB6009A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37C3A6-59E6-8089-ACA9-CEB6769A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5F5B32-9FD6-E4C4-7A92-5A003038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6E0-E601-4217-AF61-82303EDF266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DD8D5A-3D40-A0CC-FA44-61D47DD2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3C3E25-4B28-4CE8-9D25-6AA00A24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80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FA841-BE49-AE2A-E730-2775C8D6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6B8F8C-63AB-9A68-91D5-8B0264CE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6E0-E601-4217-AF61-82303EDF266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BC330A-276D-9D25-5C20-61B1A662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C9BFE2-DF89-6EE8-C232-D146B1A2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7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37807A-931B-4D93-4366-0F24A754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6E0-E601-4217-AF61-82303EDF266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FC00D1-D7EF-EF90-52AC-538B4CCF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97380E-DDD0-43EF-BB14-1766CA1E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31A21-4A2C-9ADC-5816-5959D076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83A83-619C-A1FB-8287-65CFD85EA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B1A6D4-D561-3D8A-75CB-77820972E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3E3294-7602-1B29-6685-9003D4E7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6E0-E601-4217-AF61-82303EDF266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52DE97-B2B6-73C0-BA38-CA55217A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AE9D7C-D8C9-42B4-878C-CB360567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7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A9E79-415F-E832-15C2-50E2BE97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23B656-F889-7A49-BBE0-36375A07C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9B011C-F787-D332-358C-DA2D12ECE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E3E23A-E99B-EE92-E2C0-9B299A4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6E0-E601-4217-AF61-82303EDF266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700BDB-CC9E-3B87-80F7-DFCA8CA4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3E0DEA-0AEB-6E01-F7F6-63401B14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74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1CC1B8-2D3F-5041-2FCF-86273B41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BE0A92-98EB-BC2D-4D87-1AB587E63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1139E-4FFA-6C1A-1C31-4D224A391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EE6E0-E601-4217-AF61-82303EDF266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6FF04-6592-A554-1061-451C6EB55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24955-A4F5-1074-B5C8-AC9121033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01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7.bin"/><Relationship Id="rId2" Type="http://schemas.openxmlformats.org/officeDocument/2006/relationships/oleObject" Target="../embeddings/oleObject2.bin"/><Relationship Id="rId16" Type="http://schemas.openxmlformats.org/officeDocument/2006/relationships/image" Target="../media/image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oleObject" Target="../embeddings/oleObject9.bin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e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3.wmf"/><Relationship Id="rId26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26.bin"/><Relationship Id="rId34" Type="http://schemas.openxmlformats.org/officeDocument/2006/relationships/image" Target="../media/image27.wmf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7.bin"/><Relationship Id="rId33" Type="http://schemas.openxmlformats.org/officeDocument/2006/relationships/oleObject" Target="../embeddings/oleObject29.bin"/><Relationship Id="rId2" Type="http://schemas.openxmlformats.org/officeDocument/2006/relationships/image" Target="../media/image18.png"/><Relationship Id="rId16" Type="http://schemas.openxmlformats.org/officeDocument/2006/relationships/image" Target="../media/image23.wmf"/><Relationship Id="rId20" Type="http://schemas.openxmlformats.org/officeDocument/2006/relationships/image" Target="../media/image24.wmf"/><Relationship Id="rId29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25.wmf"/><Relationship Id="rId32" Type="http://schemas.openxmlformats.org/officeDocument/2006/relationships/image" Target="../media/image27.w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26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26.bin"/><Relationship Id="rId31" Type="http://schemas.openxmlformats.org/officeDocument/2006/relationships/oleObject" Target="../embeddings/oleObject29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2.wmf"/><Relationship Id="rId22" Type="http://schemas.openxmlformats.org/officeDocument/2006/relationships/image" Target="../media/image24.wmf"/><Relationship Id="rId27" Type="http://schemas.openxmlformats.org/officeDocument/2006/relationships/oleObject" Target="../embeddings/oleObject28.bin"/><Relationship Id="rId30" Type="http://schemas.openxmlformats.org/officeDocument/2006/relationships/image" Target="../media/image26.wmf"/><Relationship Id="rId8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35E047A-DE8E-AE7E-2610-BD95B77248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288620"/>
              </p:ext>
            </p:extLst>
          </p:nvPr>
        </p:nvGraphicFramePr>
        <p:xfrm>
          <a:off x="1339693" y="1907259"/>
          <a:ext cx="31115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11480" imgH="1714320" progId="Equation.DSMT4">
                  <p:embed/>
                </p:oleObj>
              </mc:Choice>
              <mc:Fallback>
                <p:oleObj name="Equation" r:id="rId2" imgW="3111480" imgH="17143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35E047A-DE8E-AE7E-2610-BD95B77248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9693" y="1907259"/>
                        <a:ext cx="3111500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982EE84-4AF2-A08B-E52E-3015C5A45375}"/>
              </a:ext>
            </a:extLst>
          </p:cNvPr>
          <p:cNvSpPr txBox="1"/>
          <p:nvPr/>
        </p:nvSpPr>
        <p:spPr>
          <a:xfrm>
            <a:off x="526111" y="148765"/>
            <a:ext cx="5169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Calibri" panose="020F0502020204030204" pitchFamily="34" charset="0"/>
                <a:cs typeface="Calibri" panose="020F0502020204030204" pitchFamily="34" charset="0"/>
              </a:rPr>
              <a:t>The rule of the matrix differential</a:t>
            </a:r>
            <a:endParaRPr lang="zh-CN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86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35E047A-DE8E-AE7E-2610-BD95B77248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088268"/>
              </p:ext>
            </p:extLst>
          </p:nvPr>
        </p:nvGraphicFramePr>
        <p:xfrm>
          <a:off x="594663" y="1937366"/>
          <a:ext cx="3746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46160" imgH="1079280" progId="Equation.DSMT4">
                  <p:embed/>
                </p:oleObj>
              </mc:Choice>
              <mc:Fallback>
                <p:oleObj name="Equation" r:id="rId2" imgW="3746160" imgH="10792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35E047A-DE8E-AE7E-2610-BD95B77248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4663" y="1937366"/>
                        <a:ext cx="37465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5225510-06CF-B36C-A780-06EE68F73FD7}"/>
              </a:ext>
            </a:extLst>
          </p:cNvPr>
          <p:cNvSpPr txBox="1"/>
          <p:nvPr/>
        </p:nvSpPr>
        <p:spPr>
          <a:xfrm>
            <a:off x="526111" y="148765"/>
            <a:ext cx="6774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Calibri" panose="020F0502020204030204" pitchFamily="34" charset="0"/>
                <a:cs typeface="Calibri" panose="020F0502020204030204" pitchFamily="34" charset="0"/>
              </a:rPr>
              <a:t>Problem &amp; how to calculate the differential</a:t>
            </a:r>
            <a:endParaRPr lang="zh-CN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E0905D6-363E-660B-DEA8-4039A287825B}"/>
              </a:ext>
            </a:extLst>
          </p:cNvPr>
          <p:cNvGrpSpPr/>
          <p:nvPr/>
        </p:nvGrpSpPr>
        <p:grpSpPr>
          <a:xfrm>
            <a:off x="594663" y="3470108"/>
            <a:ext cx="6485968" cy="369332"/>
            <a:chOff x="526111" y="2228127"/>
            <a:chExt cx="6485968" cy="369332"/>
          </a:xfrm>
        </p:grpSpPr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8D66A4D9-B2F8-086D-FF44-CF6FCBE4E03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4677053"/>
                </p:ext>
              </p:extLst>
            </p:nvPr>
          </p:nvGraphicFramePr>
          <p:xfrm>
            <a:off x="526111" y="2267259"/>
            <a:ext cx="21463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45960" imgH="330120" progId="Equation.DSMT4">
                    <p:embed/>
                  </p:oleObj>
                </mc:Choice>
                <mc:Fallback>
                  <p:oleObj name="Equation" r:id="rId4" imgW="2145960" imgH="330120" progId="Equation.DSMT4">
                    <p:embed/>
                    <p:pic>
                      <p:nvPicPr>
                        <p:cNvPr id="2" name="对象 1">
                          <a:extLst>
                            <a:ext uri="{FF2B5EF4-FFF2-40B4-BE49-F238E27FC236}">
                              <a16:creationId xmlns:a16="http://schemas.microsoft.com/office/drawing/2014/main" id="{8D66A4D9-B2F8-086D-FF44-CF6FCBE4E03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26111" y="2267259"/>
                          <a:ext cx="21463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C9DBF42-0E84-FDF6-18E5-84B1C53F9D82}"/>
                </a:ext>
              </a:extLst>
            </p:cNvPr>
            <p:cNvSpPr txBox="1"/>
            <p:nvPr/>
          </p:nvSpPr>
          <p:spPr>
            <a:xfrm>
              <a:off x="2781882" y="2228127"/>
              <a:ext cx="4230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>
                  <a:latin typeface="Calibri" panose="020F0502020204030204" pitchFamily="34" charset="0"/>
                  <a:cs typeface="Calibri" panose="020F0502020204030204" pitchFamily="34" charset="0"/>
                </a:rPr>
                <a:t>are all the weight of the optimization layer </a:t>
              </a:r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4D4C9B1-1744-ABF7-5078-5F86711114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367933"/>
              </p:ext>
            </p:extLst>
          </p:nvPr>
        </p:nvGraphicFramePr>
        <p:xfrm>
          <a:off x="594663" y="4600866"/>
          <a:ext cx="6565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565680" imgH="672840" progId="Equation.DSMT4">
                  <p:embed/>
                </p:oleObj>
              </mc:Choice>
              <mc:Fallback>
                <p:oleObj name="Equation" r:id="rId6" imgW="6565680" imgH="6728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84D4C9B1-1744-ABF7-5078-5F86711114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4663" y="4600866"/>
                        <a:ext cx="65659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83D8107-39CA-9AD2-576A-D011CF261ADE}"/>
              </a:ext>
            </a:extLst>
          </p:cNvPr>
          <p:cNvSpPr txBox="1"/>
          <p:nvPr/>
        </p:nvSpPr>
        <p:spPr>
          <a:xfrm>
            <a:off x="526111" y="1484124"/>
            <a:ext cx="126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endParaRPr lang="zh-CN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D647BA-3962-76A0-874E-DBC6B417E09A}"/>
              </a:ext>
            </a:extLst>
          </p:cNvPr>
          <p:cNvSpPr txBox="1"/>
          <p:nvPr/>
        </p:nvSpPr>
        <p:spPr>
          <a:xfrm>
            <a:off x="594663" y="4054673"/>
            <a:ext cx="157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Lagrangian</a:t>
            </a:r>
            <a:endParaRPr lang="zh-CN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76528CC-6887-556A-08DB-5C9FCF2B8B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724365"/>
              </p:ext>
            </p:extLst>
          </p:nvPr>
        </p:nvGraphicFramePr>
        <p:xfrm>
          <a:off x="6927850" y="3616325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66400" progId="Equation.DSMT4">
                  <p:embed/>
                </p:oleObj>
              </mc:Choice>
              <mc:Fallback>
                <p:oleObj name="Equation" r:id="rId8" imgW="164880" imgH="2664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76528CC-6887-556A-08DB-5C9FCF2B8B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27850" y="3616325"/>
                        <a:ext cx="1651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034BF3A-604C-0453-17E0-44540053B3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473300"/>
              </p:ext>
            </p:extLst>
          </p:nvPr>
        </p:nvGraphicFramePr>
        <p:xfrm>
          <a:off x="5661317" y="2354711"/>
          <a:ext cx="1689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88760" imgH="330120" progId="Equation.DSMT4">
                  <p:embed/>
                </p:oleObj>
              </mc:Choice>
              <mc:Fallback>
                <p:oleObj name="Equation" r:id="rId10" imgW="1688760" imgH="33012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034BF3A-604C-0453-17E0-44540053B3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61317" y="2354711"/>
                        <a:ext cx="1689100" cy="3302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F511FAD8-6556-0910-0414-41CAC035EF32}"/>
              </a:ext>
            </a:extLst>
          </p:cNvPr>
          <p:cNvSpPr/>
          <p:nvPr/>
        </p:nvSpPr>
        <p:spPr>
          <a:xfrm>
            <a:off x="7952704" y="2021979"/>
            <a:ext cx="824248" cy="978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A9ECB8D2-A553-9987-5E59-3A2640947D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036430"/>
              </p:ext>
            </p:extLst>
          </p:nvPr>
        </p:nvGraphicFramePr>
        <p:xfrm>
          <a:off x="9141787" y="2322513"/>
          <a:ext cx="1104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04840" imgH="380880" progId="Equation.DSMT4">
                  <p:embed/>
                </p:oleObj>
              </mc:Choice>
              <mc:Fallback>
                <p:oleObj name="Equation" r:id="rId12" imgW="1104840" imgH="38088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A9ECB8D2-A553-9987-5E59-3A2640947D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141787" y="2322513"/>
                        <a:ext cx="1104900" cy="3810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D97562B-2E49-0843-E063-4A2EC0A6A78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7350417" y="2511375"/>
            <a:ext cx="602287" cy="8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6931EDF-EBAD-2D5A-885E-9CBE31A492D4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776952" y="2511375"/>
            <a:ext cx="364835" cy="16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413A8777-13F1-4DB2-BBB7-02992AF2A7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631252"/>
              </p:ext>
            </p:extLst>
          </p:nvPr>
        </p:nvGraphicFramePr>
        <p:xfrm>
          <a:off x="6553200" y="3606800"/>
          <a:ext cx="9144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14400" imgH="285120" progId="Equation.DSMT4">
                  <p:embed/>
                </p:oleObj>
              </mc:Choice>
              <mc:Fallback>
                <p:oleObj name="Equation" r:id="rId14" imgW="914400" imgH="28512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413A8777-13F1-4DB2-BBB7-02992AF2A7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53200" y="3606800"/>
                        <a:ext cx="91440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34D34431-57BC-7D93-1EB6-31199DD462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014369"/>
              </p:ext>
            </p:extLst>
          </p:nvPr>
        </p:nvGraphicFramePr>
        <p:xfrm>
          <a:off x="6098504" y="1300143"/>
          <a:ext cx="3708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708360" imgH="380880" progId="Equation.DSMT4">
                  <p:embed/>
                </p:oleObj>
              </mc:Choice>
              <mc:Fallback>
                <p:oleObj name="Equation" r:id="rId15" imgW="3708360" imgH="38088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34D34431-57BC-7D93-1EB6-31199DD462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98504" y="1300143"/>
                        <a:ext cx="3708400" cy="3810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877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5303500-52FC-938B-054B-BC95D5E580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613230"/>
              </p:ext>
            </p:extLst>
          </p:nvPr>
        </p:nvGraphicFramePr>
        <p:xfrm>
          <a:off x="410199" y="3032753"/>
          <a:ext cx="8229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29600" imgH="1371600" progId="Equation.DSMT4">
                  <p:embed/>
                </p:oleObj>
              </mc:Choice>
              <mc:Fallback>
                <p:oleObj name="Equation" r:id="rId2" imgW="8229600" imgH="13716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45303500-52FC-938B-054B-BC95D5E580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0199" y="3032753"/>
                        <a:ext cx="8229600" cy="13716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7B271A5-9071-AC7C-8F3F-3144881051AD}"/>
              </a:ext>
            </a:extLst>
          </p:cNvPr>
          <p:cNvSpPr txBox="1"/>
          <p:nvPr/>
        </p:nvSpPr>
        <p:spPr>
          <a:xfrm>
            <a:off x="410199" y="2421981"/>
            <a:ext cx="4812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The differential of the KKT condition</a:t>
            </a:r>
            <a:endParaRPr lang="zh-CN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9DEE85-D2B0-20C8-487C-352371FC52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03603"/>
              </p:ext>
            </p:extLst>
          </p:nvPr>
        </p:nvGraphicFramePr>
        <p:xfrm>
          <a:off x="410199" y="849247"/>
          <a:ext cx="39243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24000" imgH="1282680" progId="Equation.DSMT4">
                  <p:embed/>
                </p:oleObj>
              </mc:Choice>
              <mc:Fallback>
                <p:oleObj name="Equation" r:id="rId4" imgW="3924000" imgH="12826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9DEE85-D2B0-20C8-487C-352371FC52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0199" y="849247"/>
                        <a:ext cx="3924300" cy="12827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317A640-0ECD-72BE-6CE4-129846BE3B33}"/>
              </a:ext>
            </a:extLst>
          </p:cNvPr>
          <p:cNvSpPr txBox="1"/>
          <p:nvPr/>
        </p:nvSpPr>
        <p:spPr>
          <a:xfrm>
            <a:off x="457200" y="212501"/>
            <a:ext cx="1952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KKT condition</a:t>
            </a:r>
            <a:endParaRPr lang="zh-CN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45C1C7B-2798-2F9B-52DB-0B0581B453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456946"/>
              </p:ext>
            </p:extLst>
          </p:nvPr>
        </p:nvGraphicFramePr>
        <p:xfrm>
          <a:off x="410199" y="5078413"/>
          <a:ext cx="92837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283680" imgH="1307880" progId="Equation.DSMT4">
                  <p:embed/>
                </p:oleObj>
              </mc:Choice>
              <mc:Fallback>
                <p:oleObj name="Equation" r:id="rId6" imgW="9283680" imgH="13078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45C1C7B-2798-2F9B-52DB-0B0581B453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0199" y="5078413"/>
                        <a:ext cx="9283700" cy="13081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箭头: 下 7">
            <a:extLst>
              <a:ext uri="{FF2B5EF4-FFF2-40B4-BE49-F238E27FC236}">
                <a16:creationId xmlns:a16="http://schemas.microsoft.com/office/drawing/2014/main" id="{31258027-7485-7D0F-CA80-10B3D47726AE}"/>
              </a:ext>
            </a:extLst>
          </p:cNvPr>
          <p:cNvSpPr/>
          <p:nvPr/>
        </p:nvSpPr>
        <p:spPr>
          <a:xfrm>
            <a:off x="3591280" y="4515153"/>
            <a:ext cx="1867437" cy="452459"/>
          </a:xfrm>
          <a:prstGeom prst="downArrow">
            <a:avLst>
              <a:gd name="adj1" fmla="val 77586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>
                <a:latin typeface="Calibri" panose="020F0502020204030204" pitchFamily="34" charset="0"/>
                <a:cs typeface="Calibri" panose="020F0502020204030204" pitchFamily="34" charset="0"/>
              </a:rPr>
              <a:t>rearrange</a:t>
            </a:r>
            <a:endParaRPr lang="zh-CN" altLang="en-US" sz="1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013ACF1-6DFF-5DCD-AFE3-A7F1141FE891}"/>
              </a:ext>
            </a:extLst>
          </p:cNvPr>
          <p:cNvGrpSpPr/>
          <p:nvPr/>
        </p:nvGrpSpPr>
        <p:grpSpPr>
          <a:xfrm>
            <a:off x="5469671" y="1462032"/>
            <a:ext cx="3688230" cy="1339829"/>
            <a:chOff x="5222350" y="1543817"/>
            <a:chExt cx="3688230" cy="1339829"/>
          </a:xfrm>
        </p:grpSpPr>
        <p:sp>
          <p:nvSpPr>
            <p:cNvPr id="11" name="对话气泡: 矩形 10">
              <a:extLst>
                <a:ext uri="{FF2B5EF4-FFF2-40B4-BE49-F238E27FC236}">
                  <a16:creationId xmlns:a16="http://schemas.microsoft.com/office/drawing/2014/main" id="{52DD37F7-0882-B6F4-9640-5FDD71D14655}"/>
                </a:ext>
              </a:extLst>
            </p:cNvPr>
            <p:cNvSpPr/>
            <p:nvPr/>
          </p:nvSpPr>
          <p:spPr>
            <a:xfrm>
              <a:off x="5222350" y="1543817"/>
              <a:ext cx="3688230" cy="1339829"/>
            </a:xfrm>
            <a:prstGeom prst="wedgeRectCallou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 rule</a:t>
              </a:r>
            </a:p>
            <a:p>
              <a:pPr algn="ctr"/>
              <a:endParaRPr lang="en-US" altLang="zh-CN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For</a:t>
              </a:r>
              <a:r>
                <a:rPr lang="zh-CN" altLang="en-US" b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b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example</a:t>
              </a:r>
            </a:p>
            <a:p>
              <a:pPr algn="ctr"/>
              <a:endParaRPr lang="en-US" altLang="zh-CN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5401CF89-DDD7-E9AF-584B-C43F8B5027E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5977248"/>
                </p:ext>
              </p:extLst>
            </p:nvPr>
          </p:nvGraphicFramePr>
          <p:xfrm>
            <a:off x="5866326" y="1997873"/>
            <a:ext cx="2327318" cy="258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857320" imgH="317160" progId="Equation.DSMT4">
                    <p:embed/>
                  </p:oleObj>
                </mc:Choice>
                <mc:Fallback>
                  <p:oleObj name="Equation" r:id="rId8" imgW="2857320" imgH="317160" progId="Equation.DSMT4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5401CF89-DDD7-E9AF-584B-C43F8B5027E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866326" y="1997873"/>
                          <a:ext cx="2327318" cy="2585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23D548B8-312D-D773-CD98-4C4EE1807DA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3076209"/>
                </p:ext>
              </p:extLst>
            </p:nvPr>
          </p:nvGraphicFramePr>
          <p:xfrm>
            <a:off x="5927499" y="2486479"/>
            <a:ext cx="2495328" cy="30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971800" imgH="368280" progId="Equation.DSMT4">
                    <p:embed/>
                  </p:oleObj>
                </mc:Choice>
                <mc:Fallback>
                  <p:oleObj name="Equation" r:id="rId10" imgW="2971800" imgH="36828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23D548B8-312D-D773-CD98-4C4EE1807DA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927499" y="2486479"/>
                          <a:ext cx="2495328" cy="30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6908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5A9EDAC-013B-1E06-DC5B-C74CFCEFBDA1}"/>
                  </a:ext>
                </a:extLst>
              </p:cNvPr>
              <p:cNvSpPr txBox="1"/>
              <p:nvPr/>
            </p:nvSpPr>
            <p:spPr>
              <a:xfrm>
                <a:off x="708266" y="3105834"/>
                <a:ext cx="92837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Using these equations, we can form the Jacobians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with respect to any of the data parameters. </a:t>
                </a:r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5A9EDAC-013B-1E06-DC5B-C74CFCEFB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66" y="3105834"/>
                <a:ext cx="9283700" cy="646331"/>
              </a:xfrm>
              <a:prstGeom prst="rect">
                <a:avLst/>
              </a:prstGeom>
              <a:blipFill>
                <a:blip r:embed="rId2"/>
                <a:stretch>
                  <a:fillRect l="-525" t="-4673" b="-13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DC8A2E-43EC-12D0-E590-2CB719840F3B}"/>
                  </a:ext>
                </a:extLst>
              </p:cNvPr>
              <p:cNvSpPr txBox="1"/>
              <p:nvPr/>
            </p:nvSpPr>
            <p:spPr>
              <a:xfrm>
                <a:off x="708266" y="3801653"/>
                <a:ext cx="9283700" cy="1053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>
                    <a:latin typeface="Calibri" panose="020F0502020204030204" pitchFamily="34" charset="0"/>
                    <a:cs typeface="Calibri" panose="020F0502020204030204" pitchFamily="34" charset="0"/>
                  </a:rPr>
                  <a:t>For example, if we wished to compute the Jacobian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z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>
                    <a:latin typeface="Calibri" panose="020F0502020204030204" pitchFamily="34" charset="0"/>
                    <a:cs typeface="Calibri" panose="020F0502020204030204" pitchFamily="34" charset="0"/>
                  </a:rPr>
                  <a:t>, we would simply substitute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r>
                  <a:rPr lang="zh-CN" altLang="en-US">
                    <a:latin typeface="Calibri" panose="020F0502020204030204" pitchFamily="34" charset="0"/>
                    <a:cs typeface="Calibri" panose="020F0502020204030204" pitchFamily="34" charset="0"/>
                  </a:rPr>
                  <a:t> (and set all other differential terms in the right hand side to zero), solve the equation, and the resulting value of dz would be the desired Jacobian.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DC8A2E-43EC-12D0-E590-2CB719840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66" y="3801653"/>
                <a:ext cx="9283700" cy="1053558"/>
              </a:xfrm>
              <a:prstGeom prst="rect">
                <a:avLst/>
              </a:prstGeom>
              <a:blipFill>
                <a:blip r:embed="rId3"/>
                <a:stretch>
                  <a:fillRect l="-525" b="-8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7C2E67A-79F2-5227-7963-B744221AF1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706818"/>
              </p:ext>
            </p:extLst>
          </p:nvPr>
        </p:nvGraphicFramePr>
        <p:xfrm>
          <a:off x="708266" y="1053604"/>
          <a:ext cx="9283700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84373" imgH="1309367" progId="Equation.DSMT4">
                  <p:embed/>
                </p:oleObj>
              </mc:Choice>
              <mc:Fallback>
                <p:oleObj name="Equation" r:id="rId4" imgW="9284373" imgH="1309367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7C2E67A-79F2-5227-7963-B744221AF1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8266" y="1053604"/>
                        <a:ext cx="9283700" cy="1309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3279F87-95BF-CBAA-9258-4ADDA00A5A0A}"/>
              </a:ext>
            </a:extLst>
          </p:cNvPr>
          <p:cNvSpPr txBox="1"/>
          <p:nvPr/>
        </p:nvSpPr>
        <p:spPr>
          <a:xfrm>
            <a:off x="487680" y="205740"/>
            <a:ext cx="8963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The way of calculating the differential described in the original paper </a:t>
            </a:r>
            <a:endParaRPr lang="zh-CN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5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4A547C-1D89-D6A8-7724-AFCBC1056498}"/>
              </a:ext>
            </a:extLst>
          </p:cNvPr>
          <p:cNvSpPr txBox="1"/>
          <p:nvPr/>
        </p:nvSpPr>
        <p:spPr>
          <a:xfrm>
            <a:off x="236220" y="251460"/>
            <a:ext cx="10469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Accelaration and reducing the memory:  Matrix-vector product</a:t>
            </a:r>
            <a:endParaRPr lang="zh-CN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2AE572B-C295-E876-A668-423BF7AE60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164970"/>
              </p:ext>
            </p:extLst>
          </p:nvPr>
        </p:nvGraphicFramePr>
        <p:xfrm>
          <a:off x="197839" y="1962416"/>
          <a:ext cx="4496659" cy="1482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40200" imgH="1892160" progId="Equation.DSMT4">
                  <p:embed/>
                </p:oleObj>
              </mc:Choice>
              <mc:Fallback>
                <p:oleObj name="Equation" r:id="rId2" imgW="5740200" imgH="189216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F2AE572B-C295-E876-A668-423BF7AE60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839" y="1962416"/>
                        <a:ext cx="4496659" cy="1482306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C9B7D25-D28B-FDB6-648A-80CF003EF13F}"/>
              </a:ext>
            </a:extLst>
          </p:cNvPr>
          <p:cNvSpPr txBox="1"/>
          <p:nvPr/>
        </p:nvSpPr>
        <p:spPr>
          <a:xfrm>
            <a:off x="2255520" y="3424545"/>
            <a:ext cx="516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I am stuck with the following Equation:</a:t>
            </a:r>
            <a:endParaRPr lang="zh-CN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56D39C9-755F-8D7E-00E5-7AB1A52F6F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548231"/>
              </p:ext>
            </p:extLst>
          </p:nvPr>
        </p:nvGraphicFramePr>
        <p:xfrm>
          <a:off x="3210560" y="4016375"/>
          <a:ext cx="40640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3680" imgH="2514600" progId="Equation.DSMT4">
                  <p:embed/>
                </p:oleObj>
              </mc:Choice>
              <mc:Fallback>
                <p:oleObj name="Equation" r:id="rId4" imgW="4063680" imgH="2514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56D39C9-755F-8D7E-00E5-7AB1A52F6F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10560" y="4016375"/>
                        <a:ext cx="4064000" cy="25146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4B6F4DE-04B0-832B-A9EE-FE624CCF0F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56910"/>
              </p:ext>
            </p:extLst>
          </p:nvPr>
        </p:nvGraphicFramePr>
        <p:xfrm>
          <a:off x="197839" y="762197"/>
          <a:ext cx="7076721" cy="999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282932" imgH="1310807" progId="Equation.DSMT4">
                  <p:embed/>
                </p:oleObj>
              </mc:Choice>
              <mc:Fallback>
                <p:oleObj name="Equation" r:id="rId6" imgW="9282932" imgH="1310807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44B6F4DE-04B0-832B-A9EE-FE624CCF0F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7839" y="762197"/>
                        <a:ext cx="7076721" cy="999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135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7C2E67A-79F2-5227-7963-B744221AF1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266" y="1523683"/>
          <a:ext cx="9283700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84373" imgH="1309367" progId="Equation.DSMT4">
                  <p:embed/>
                </p:oleObj>
              </mc:Choice>
              <mc:Fallback>
                <p:oleObj name="Equation" r:id="rId2" imgW="9284373" imgH="1309367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7C2E67A-79F2-5227-7963-B744221AF1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8266" y="1523683"/>
                        <a:ext cx="9283700" cy="1309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B73B28E6-2E64-5471-3EA5-65C9CD3D87FC}"/>
              </a:ext>
            </a:extLst>
          </p:cNvPr>
          <p:cNvSpPr/>
          <p:nvPr/>
        </p:nvSpPr>
        <p:spPr>
          <a:xfrm>
            <a:off x="5013960" y="632460"/>
            <a:ext cx="4122420" cy="2301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F6C800F-FF08-BDE4-7ECE-E3D890CBD1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8983" y="1003639"/>
          <a:ext cx="21478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7560" imgH="329412" progId="Equation.DSMT4">
                  <p:embed/>
                </p:oleObj>
              </mc:Choice>
              <mc:Fallback>
                <p:oleObj name="Equation" r:id="rId4" imgW="2147560" imgH="329412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8F6C800F-FF08-BDE4-7ECE-E3D890CBD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28983" y="1003639"/>
                        <a:ext cx="2147887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3279F87-95BF-CBAA-9258-4ADDA00A5A0A}"/>
              </a:ext>
            </a:extLst>
          </p:cNvPr>
          <p:cNvSpPr txBox="1"/>
          <p:nvPr/>
        </p:nvSpPr>
        <p:spPr>
          <a:xfrm>
            <a:off x="487680" y="205740"/>
            <a:ext cx="251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My understanding</a:t>
            </a:r>
            <a:endParaRPr lang="zh-CN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8188C8A-B0E0-EE84-F0CF-287A15EB6A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86756"/>
              </p:ext>
            </p:extLst>
          </p:nvPr>
        </p:nvGraphicFramePr>
        <p:xfrm>
          <a:off x="3732212" y="859198"/>
          <a:ext cx="1181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80800" imgH="330120" progId="Equation.DSMT4">
                  <p:embed/>
                </p:oleObj>
              </mc:Choice>
              <mc:Fallback>
                <p:oleObj name="Equation" r:id="rId6" imgW="1180800" imgH="33012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8188C8A-B0E0-EE84-F0CF-287A15EB6A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2212" y="859198"/>
                        <a:ext cx="11811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0AB6FFFE-BFBD-75A9-B20F-466B4136201E}"/>
              </a:ext>
            </a:extLst>
          </p:cNvPr>
          <p:cNvSpPr/>
          <p:nvPr/>
        </p:nvSpPr>
        <p:spPr>
          <a:xfrm>
            <a:off x="3505201" y="652165"/>
            <a:ext cx="1408112" cy="230124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21B0FFA-5FD4-B6F0-E076-2B1E51F15774}"/>
                  </a:ext>
                </a:extLst>
              </p:cNvPr>
              <p:cNvSpPr txBox="1"/>
              <p:nvPr/>
            </p:nvSpPr>
            <p:spPr>
              <a:xfrm>
                <a:off x="0" y="3322320"/>
                <a:ext cx="12192000" cy="211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atin typeface="Calibri" panose="020F0502020204030204" pitchFamily="34" charset="0"/>
                    <a:cs typeface="Calibri" panose="020F0502020204030204" pitchFamily="34" charset="0"/>
                  </a:rPr>
                  <a:t>The variables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zh-CN" altLang="en-US" sz="2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𝜈</m:t>
                    </m:r>
                  </m:oMath>
                </a14:m>
                <a:r>
                  <a:rPr lang="en-US" altLang="zh-CN" sz="2400">
                    <a:latin typeface="Calibri" panose="020F0502020204030204" pitchFamily="34" charset="0"/>
                    <a:cs typeface="Calibri" panose="020F0502020204030204" pitchFamily="34" charset="0"/>
                  </a:rPr>
                  <a:t> (blue line box) are the function of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Q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q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altLang="zh-CN" sz="240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en-US" altLang="zh-CN" sz="2400">
                    <a:latin typeface="Calibri" panose="020F0502020204030204" pitchFamily="34" charset="0"/>
                    <a:cs typeface="Calibri" panose="020F0502020204030204" pitchFamily="34" charset="0"/>
                  </a:rPr>
                  <a:t> (red line box). If we decided the differential target, we can ignore other variables’ differential results at the beginning </a:t>
                </a:r>
                <a:r>
                  <a:rPr lang="en-US" altLang="zh-CN" sz="2400" b="1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zh-CN" altLang="en-US" sz="2400" b="1">
                    <a:latin typeface="Calibri" panose="020F0502020204030204" pitchFamily="34" charset="0"/>
                    <a:cs typeface="Calibri" panose="020F0502020204030204" pitchFamily="34" charset="0"/>
                  </a:rPr>
                  <a:t>set all other differential terms in the right hand side to zero</a:t>
                </a:r>
                <a:r>
                  <a:rPr lang="en-US" altLang="zh-CN" sz="2400" b="1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altLang="zh-CN" sz="2400">
                    <a:latin typeface="Calibri" panose="020F0502020204030204" pitchFamily="34" charset="0"/>
                    <a:cs typeface="Calibri" panose="020F0502020204030204" pitchFamily="34" charset="0"/>
                  </a:rPr>
                  <a:t>. If we only want to get the differential result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𝑧</m:t>
                        </m:r>
                      </m:num>
                      <m:den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?</m:t>
                        </m:r>
                      </m:den>
                    </m:f>
                  </m:oMath>
                </a14:m>
                <a:r>
                  <a:rPr lang="en-US" altLang="zh-CN" sz="2400">
                    <a:latin typeface="Calibri" panose="020F0502020204030204" pitchFamily="34" charset="0"/>
                    <a:cs typeface="Calibri" panose="020F0502020204030204" pitchFamily="34" charset="0"/>
                  </a:rPr>
                  <a:t>, we can dispatch the terms containing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altLang="zh-CN" sz="240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𝜈</m:t>
                    </m:r>
                  </m:oMath>
                </a14:m>
                <a:r>
                  <a:rPr lang="en-US" altLang="zh-CN" sz="2400">
                    <a:latin typeface="Calibri" panose="020F0502020204030204" pitchFamily="34" charset="0"/>
                    <a:cs typeface="Calibri" panose="020F0502020204030204" pitchFamily="34" charset="0"/>
                  </a:rPr>
                  <a:t> into the right side of Eq.6.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21B0FFA-5FD4-B6F0-E076-2B1E51F15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22320"/>
                <a:ext cx="12192000" cy="2112694"/>
              </a:xfrm>
              <a:prstGeom prst="rect">
                <a:avLst/>
              </a:prstGeom>
              <a:blipFill>
                <a:blip r:embed="rId8"/>
                <a:stretch>
                  <a:fillRect l="-750" t="-2305" r="-1100" b="-5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43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544C9510-7289-A898-FA5F-B9A651248DD5}"/>
              </a:ext>
            </a:extLst>
          </p:cNvPr>
          <p:cNvSpPr txBox="1"/>
          <p:nvPr/>
        </p:nvSpPr>
        <p:spPr>
          <a:xfrm>
            <a:off x="487680" y="203200"/>
            <a:ext cx="10907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Appendix A: a toy example of how to calculate the differential if there are equations</a:t>
            </a:r>
            <a:endParaRPr lang="zh-CN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EA5BA74-76A1-1337-D8DC-E9D94C071B97}"/>
              </a:ext>
            </a:extLst>
          </p:cNvPr>
          <p:cNvGrpSpPr/>
          <p:nvPr/>
        </p:nvGrpSpPr>
        <p:grpSpPr>
          <a:xfrm>
            <a:off x="264875" y="771195"/>
            <a:ext cx="11446957" cy="5933009"/>
            <a:chOff x="264875" y="771195"/>
            <a:chExt cx="11446957" cy="593300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4818E36-D1E8-6986-4E00-D95424AF434A}"/>
                </a:ext>
              </a:extLst>
            </p:cNvPr>
            <p:cNvGrpSpPr/>
            <p:nvPr/>
          </p:nvGrpSpPr>
          <p:grpSpPr>
            <a:xfrm>
              <a:off x="264875" y="771195"/>
              <a:ext cx="11446957" cy="5933009"/>
              <a:chOff x="539195" y="171755"/>
              <a:chExt cx="11446957" cy="59330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文本框 2">
                    <a:extLst>
                      <a:ext uri="{FF2B5EF4-FFF2-40B4-BE49-F238E27FC236}">
                        <a16:creationId xmlns:a16="http://schemas.microsoft.com/office/drawing/2014/main" id="{9204C03B-5F91-F494-D2D0-3557FF5AFA2E}"/>
                      </a:ext>
                    </a:extLst>
                  </p:cNvPr>
                  <p:cNvSpPr txBox="1"/>
                  <p:nvPr/>
                </p:nvSpPr>
                <p:spPr>
                  <a:xfrm>
                    <a:off x="539195" y="385329"/>
                    <a:ext cx="11446957" cy="563231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>
                        <a:latin typeface="+mn-ea"/>
                      </a:rPr>
                      <a:t>题：                                  求</a:t>
                    </a:r>
                    <a:endParaRPr lang="en-US" altLang="zh-CN">
                      <a:latin typeface="+mn-ea"/>
                    </a:endParaRPr>
                  </a:p>
                  <a:p>
                    <a:endParaRPr lang="en-US" altLang="zh-CN">
                      <a:latin typeface="+mn-ea"/>
                    </a:endParaRPr>
                  </a:p>
                  <a:p>
                    <a:endParaRPr lang="en-US" altLang="zh-CN">
                      <a:latin typeface="+mn-ea"/>
                    </a:endParaRPr>
                  </a:p>
                  <a:p>
                    <a:r>
                      <a:rPr lang="zh-CN" altLang="en-US">
                        <a:latin typeface="+mn-ea"/>
                      </a:rPr>
                      <a:t>其中  </a:t>
                    </a:r>
                    <a14:m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a14:m>
                    <a:r>
                      <a:rPr lang="zh-CN" altLang="en-US">
                        <a:latin typeface="+mn-ea"/>
                      </a:rPr>
                      <a:t>是  </a:t>
                    </a:r>
                    <a14:m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a14:m>
                    <a:r>
                      <a:rPr lang="zh-CN" altLang="en-US">
                        <a:latin typeface="+mn-ea"/>
                      </a:rPr>
                      <a:t>的函数, 变量  </a:t>
                    </a:r>
                    <a14:m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a14:m>
                    <a:r>
                      <a:rPr lang="zh-CN" altLang="en-US">
                        <a:latin typeface="+mn-ea"/>
                      </a:rPr>
                      <a:t>  可以看成一个常数.</a:t>
                    </a:r>
                  </a:p>
                  <a:p>
                    <a:r>
                      <a:rPr lang="zh-CN" altLang="en-US">
                        <a:latin typeface="+mn-ea"/>
                      </a:rPr>
                      <a:t>两边求全微分得到 </a:t>
                    </a:r>
                    <a14:m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=−2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𝑑𝑢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以及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𝑑𝑢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𝑧𝑑𝑣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𝑣𝑑𝑧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zh-CN" altLang="en-US">
                        <a:latin typeface="+mn-ea"/>
                      </a:rPr>
                      <a:t>因为  </a:t>
                    </a:r>
                    <a14:m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a14:m>
                    <a:r>
                      <a:rPr lang="zh-CN" altLang="en-US">
                        <a:latin typeface="+mn-ea"/>
                      </a:rPr>
                      <a:t>  是因变量，所以改一下位置得:</a:t>
                    </a:r>
                  </a:p>
                  <a:p>
                    <a:endParaRPr lang="zh-CN" altLang="en-US">
                      <a:latin typeface="+mn-ea"/>
                    </a:endParaRPr>
                  </a:p>
                  <a:p>
                    <a:r>
                      <a:rPr lang="zh-CN" altLang="en-US">
                        <a:latin typeface="+mn-ea"/>
                      </a:rPr>
                      <a:t>  </a:t>
                    </a:r>
                    <a:endParaRPr lang="en-US" altLang="zh-CN">
                      <a:latin typeface="+mn-ea"/>
                    </a:endParaRPr>
                  </a:p>
                  <a:p>
                    <a:endParaRPr lang="en-US" altLang="zh-CN">
                      <a:latin typeface="+mn-ea"/>
                    </a:endParaRPr>
                  </a:p>
                  <a:p>
                    <a:endParaRPr lang="zh-CN" altLang="en-US">
                      <a:latin typeface="+mn-ea"/>
                    </a:endParaRPr>
                  </a:p>
                  <a:p>
                    <a:r>
                      <a:rPr lang="zh-CN" altLang="en-US">
                        <a:latin typeface="+mn-ea"/>
                      </a:rPr>
                      <a:t>解方程组得到</a:t>
                    </a:r>
                  </a:p>
                  <a:p>
                    <a:endParaRPr lang="zh-CN" altLang="en-US">
                      <a:latin typeface="+mn-ea"/>
                    </a:endParaRPr>
                  </a:p>
                  <a:p>
                    <a:endParaRPr lang="zh-CN" altLang="en-US">
                      <a:latin typeface="+mn-ea"/>
                    </a:endParaRPr>
                  </a:p>
                  <a:p>
                    <a:r>
                      <a:rPr lang="zh-CN" altLang="en-US">
                        <a:latin typeface="+mn-ea"/>
                      </a:rPr>
                      <a:t>所以可以得到:    </a:t>
                    </a:r>
                    <a:endParaRPr lang="en-US" altLang="zh-CN">
                      <a:latin typeface="+mn-ea"/>
                    </a:endParaRPr>
                  </a:p>
                  <a:p>
                    <a:endParaRPr lang="en-US" altLang="zh-CN">
                      <a:latin typeface="+mn-ea"/>
                    </a:endParaRPr>
                  </a:p>
                  <a:p>
                    <a:endParaRPr lang="en-US" altLang="zh-CN">
                      <a:latin typeface="+mn-ea"/>
                    </a:endParaRPr>
                  </a:p>
                  <a:p>
                    <a:endParaRPr lang="en-US" altLang="zh-CN">
                      <a:latin typeface="+mn-ea"/>
                    </a:endParaRPr>
                  </a:p>
                  <a:p>
                    <a:endParaRPr lang="en-US" altLang="zh-CN">
                      <a:latin typeface="+mn-ea"/>
                    </a:endParaRPr>
                  </a:p>
                  <a:p>
                    <a:r>
                      <a:rPr lang="zh-CN" altLang="en-US">
                        <a:latin typeface="+mn-ea"/>
                      </a:rPr>
                      <a:t>整理一下可得到偏微分的答案 </a:t>
                    </a:r>
                    <a:r>
                      <a:rPr lang="en-US" altLang="zh-CN">
                        <a:latin typeface="+mn-ea"/>
                      </a:rPr>
                      <a:t>(</a:t>
                    </a:r>
                    <a:r>
                      <a:rPr lang="zh-CN" altLang="en-US">
                        <a:latin typeface="+mn-ea"/>
                      </a:rPr>
                      <a:t>注意</a:t>
                    </a:r>
                    <a:r>
                      <a:rPr lang="en-US" altLang="zh-CN">
                        <a:latin typeface="+mn-ea"/>
                      </a:rPr>
                      <a:t>, </a:t>
                    </a:r>
                    <a:r>
                      <a:rPr lang="zh-CN" altLang="en-US">
                        <a:latin typeface="+mn-ea"/>
                      </a:rPr>
                      <a:t>这里我们忽略其他微分算子前的系数, 我们只关注  </a:t>
                    </a:r>
                    <a14:m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a14:m>
                    <a:r>
                      <a:rPr lang="zh-CN" altLang="en-US">
                        <a:latin typeface="+mn-ea"/>
                      </a:rPr>
                      <a:t>前面的系数, 其他系数不构成我们想要的答案).</a:t>
                    </a:r>
                  </a:p>
                  <a:p>
                    <a:r>
                      <a:rPr lang="en-US" altLang="zh-CN">
                        <a:latin typeface="+mn-ea"/>
                      </a:rPr>
                      <a:t>):</a:t>
                    </a:r>
                  </a:p>
                </p:txBody>
              </p:sp>
            </mc:Choice>
            <mc:Fallback xmlns="">
              <p:sp>
                <p:nvSpPr>
                  <p:cNvPr id="3" name="文本框 2">
                    <a:extLst>
                      <a:ext uri="{FF2B5EF4-FFF2-40B4-BE49-F238E27FC236}">
                        <a16:creationId xmlns:a16="http://schemas.microsoft.com/office/drawing/2014/main" id="{9204C03B-5F91-F494-D2D0-3557FF5AFA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195" y="385329"/>
                    <a:ext cx="11446957" cy="563231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26" t="-650" b="-8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" name="对象 3">
                    <a:extLst>
                      <a:ext uri="{FF2B5EF4-FFF2-40B4-BE49-F238E27FC236}">
                        <a16:creationId xmlns:a16="http://schemas.microsoft.com/office/drawing/2014/main" id="{BB1AA604-8147-7695-0709-A60CB5E8C99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38203782"/>
                      </p:ext>
                    </p:extLst>
                  </p:nvPr>
                </p:nvGraphicFramePr>
                <p:xfrm>
                  <a:off x="1093095" y="171755"/>
                  <a:ext cx="1790700" cy="8509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3" imgW="1790640" imgH="850680" progId="Equation.DSMT4">
                          <p:embed/>
                        </p:oleObj>
                      </mc:Choice>
                      <mc:Fallback>
                        <p:oleObj name="Equation" r:id="rId3" imgW="1790640" imgH="850680" progId="Equation.DSMT4">
                          <p:embed/>
                          <p:pic>
                            <p:nvPicPr>
                              <p:cNvPr id="4" name="对象 3">
                                <a:extLst>
                                  <a:ext uri="{FF2B5EF4-FFF2-40B4-BE49-F238E27FC236}">
                                    <a16:creationId xmlns:a16="http://schemas.microsoft.com/office/drawing/2014/main" id="{BB1AA604-8147-7695-0709-A60CB5E8C992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093095" y="171755"/>
                                <a:ext cx="1790700" cy="8509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4" name="对象 3">
                    <a:extLst>
                      <a:ext uri="{FF2B5EF4-FFF2-40B4-BE49-F238E27FC236}">
                        <a16:creationId xmlns:a16="http://schemas.microsoft.com/office/drawing/2014/main" id="{BB1AA604-8147-7695-0709-A60CB5E8C99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38203782"/>
                      </p:ext>
                    </p:extLst>
                  </p:nvPr>
                </p:nvGraphicFramePr>
                <p:xfrm>
                  <a:off x="1093095" y="171755"/>
                  <a:ext cx="1790700" cy="8509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5" imgW="1790640" imgH="850680" progId="Equation.DSMT4">
                          <p:embed/>
                        </p:oleObj>
                      </mc:Choice>
                      <mc:Fallback>
                        <p:oleObj name="Equation" r:id="rId5" imgW="1790640" imgH="85068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093095" y="171755"/>
                                <a:ext cx="1790700" cy="8509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对象 4">
                    <a:extLst>
                      <a:ext uri="{FF2B5EF4-FFF2-40B4-BE49-F238E27FC236}">
                        <a16:creationId xmlns:a16="http://schemas.microsoft.com/office/drawing/2014/main" id="{350A89D7-92E8-37A4-4CFD-DD0CCA90DA08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418841545"/>
                      </p:ext>
                    </p:extLst>
                  </p:nvPr>
                </p:nvGraphicFramePr>
                <p:xfrm>
                  <a:off x="2045595" y="1449589"/>
                  <a:ext cx="914400" cy="28575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7" imgW="914400" imgH="285120" progId="Equation.DSMT4">
                          <p:embed/>
                        </p:oleObj>
                      </mc:Choice>
                      <mc:Fallback>
                        <p:oleObj name="Equation" r:id="rId7" imgW="914400" imgH="285120" progId="Equation.DSMT4">
                          <p:embed/>
                          <p:pic>
                            <p:nvPicPr>
                              <p:cNvPr id="5" name="对象 4">
                                <a:extLst>
                                  <a:ext uri="{FF2B5EF4-FFF2-40B4-BE49-F238E27FC236}">
                                    <a16:creationId xmlns:a16="http://schemas.microsoft.com/office/drawing/2014/main" id="{350A89D7-92E8-37A4-4CFD-DD0CCA90DA08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045595" y="1449589"/>
                                <a:ext cx="914400" cy="28575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5" name="对象 4">
                    <a:extLst>
                      <a:ext uri="{FF2B5EF4-FFF2-40B4-BE49-F238E27FC236}">
                        <a16:creationId xmlns:a16="http://schemas.microsoft.com/office/drawing/2014/main" id="{350A89D7-92E8-37A4-4CFD-DD0CCA90DA08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418841545"/>
                      </p:ext>
                    </p:extLst>
                  </p:nvPr>
                </p:nvGraphicFramePr>
                <p:xfrm>
                  <a:off x="2045595" y="1449589"/>
                  <a:ext cx="914400" cy="28575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9" imgW="914400" imgH="285120" progId="Equation.DSMT4">
                          <p:embed/>
                        </p:oleObj>
                      </mc:Choice>
                      <mc:Fallback>
                        <p:oleObj name="Equation" r:id="rId9" imgW="914400" imgH="28512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1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045595" y="1449589"/>
                                <a:ext cx="914400" cy="28575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6" name="对象 5">
                    <a:extLst>
                      <a:ext uri="{FF2B5EF4-FFF2-40B4-BE49-F238E27FC236}">
                        <a16:creationId xmlns:a16="http://schemas.microsoft.com/office/drawing/2014/main" id="{E0B9E0E9-9952-7734-76E1-9B4A46ACAF51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294099244"/>
                      </p:ext>
                    </p:extLst>
                  </p:nvPr>
                </p:nvGraphicFramePr>
                <p:xfrm>
                  <a:off x="1093095" y="1879614"/>
                  <a:ext cx="2489200" cy="8001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1" imgW="2489040" imgH="799920" progId="Equation.DSMT4">
                          <p:embed/>
                        </p:oleObj>
                      </mc:Choice>
                      <mc:Fallback>
                        <p:oleObj name="Equation" r:id="rId11" imgW="2489040" imgH="799920" progId="Equation.DSMT4">
                          <p:embed/>
                          <p:pic>
                            <p:nvPicPr>
                              <p:cNvPr id="6" name="对象 5">
                                <a:extLst>
                                  <a:ext uri="{FF2B5EF4-FFF2-40B4-BE49-F238E27FC236}">
                                    <a16:creationId xmlns:a16="http://schemas.microsoft.com/office/drawing/2014/main" id="{E0B9E0E9-9952-7734-76E1-9B4A46ACAF51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093095" y="1879614"/>
                                <a:ext cx="2489200" cy="8001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6" name="对象 5">
                    <a:extLst>
                      <a:ext uri="{FF2B5EF4-FFF2-40B4-BE49-F238E27FC236}">
                        <a16:creationId xmlns:a16="http://schemas.microsoft.com/office/drawing/2014/main" id="{E0B9E0E9-9952-7734-76E1-9B4A46ACAF51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294099244"/>
                      </p:ext>
                    </p:extLst>
                  </p:nvPr>
                </p:nvGraphicFramePr>
                <p:xfrm>
                  <a:off x="1093095" y="1879614"/>
                  <a:ext cx="2489200" cy="8001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3" imgW="2489040" imgH="799920" progId="Equation.DSMT4">
                          <p:embed/>
                        </p:oleObj>
                      </mc:Choice>
                      <mc:Fallback>
                        <p:oleObj name="Equation" r:id="rId13" imgW="2489040" imgH="79992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1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093095" y="1879614"/>
                                <a:ext cx="2489200" cy="8001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" name="对象 7">
                    <a:extLst>
                      <a:ext uri="{FF2B5EF4-FFF2-40B4-BE49-F238E27FC236}">
                        <a16:creationId xmlns:a16="http://schemas.microsoft.com/office/drawing/2014/main" id="{94C0FEA3-F838-E1E2-F59E-6CD26C38708E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591293418"/>
                      </p:ext>
                    </p:extLst>
                  </p:nvPr>
                </p:nvGraphicFramePr>
                <p:xfrm>
                  <a:off x="2223752" y="3456915"/>
                  <a:ext cx="3302000" cy="14605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5" imgW="3301920" imgH="1460160" progId="Equation.DSMT4">
                          <p:embed/>
                        </p:oleObj>
                      </mc:Choice>
                      <mc:Fallback>
                        <p:oleObj name="Equation" r:id="rId15" imgW="3301920" imgH="1460160" progId="Equation.DSMT4">
                          <p:embed/>
                          <p:pic>
                            <p:nvPicPr>
                              <p:cNvPr id="8" name="对象 7">
                                <a:extLst>
                                  <a:ext uri="{FF2B5EF4-FFF2-40B4-BE49-F238E27FC236}">
                                    <a16:creationId xmlns:a16="http://schemas.microsoft.com/office/drawing/2014/main" id="{94C0FEA3-F838-E1E2-F59E-6CD26C38708E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223752" y="3456915"/>
                                <a:ext cx="3302000" cy="14605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" name="对象 7">
                    <a:extLst>
                      <a:ext uri="{FF2B5EF4-FFF2-40B4-BE49-F238E27FC236}">
                        <a16:creationId xmlns:a16="http://schemas.microsoft.com/office/drawing/2014/main" id="{94C0FEA3-F838-E1E2-F59E-6CD26C38708E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591293418"/>
                      </p:ext>
                    </p:extLst>
                  </p:nvPr>
                </p:nvGraphicFramePr>
                <p:xfrm>
                  <a:off x="2223752" y="3456915"/>
                  <a:ext cx="3302000" cy="14605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7" imgW="3301920" imgH="1460160" progId="Equation.DSMT4">
                          <p:embed/>
                        </p:oleObj>
                      </mc:Choice>
                      <mc:Fallback>
                        <p:oleObj name="Equation" r:id="rId17" imgW="3301920" imgH="146016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1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223752" y="3456915"/>
                                <a:ext cx="3302000" cy="14605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9" name="对象 8">
                    <a:extLst>
                      <a:ext uri="{FF2B5EF4-FFF2-40B4-BE49-F238E27FC236}">
                        <a16:creationId xmlns:a16="http://schemas.microsoft.com/office/drawing/2014/main" id="{B373067B-E745-EA73-B126-C0411CF47E6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39251817"/>
                      </p:ext>
                    </p:extLst>
                  </p:nvPr>
                </p:nvGraphicFramePr>
                <p:xfrm>
                  <a:off x="3763585" y="5431664"/>
                  <a:ext cx="3060700" cy="6731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9" imgW="3060360" imgH="672840" progId="Equation.DSMT4">
                          <p:embed/>
                        </p:oleObj>
                      </mc:Choice>
                      <mc:Fallback>
                        <p:oleObj name="Equation" r:id="rId19" imgW="3060360" imgH="672840" progId="Equation.DSMT4">
                          <p:embed/>
                          <p:pic>
                            <p:nvPicPr>
                              <p:cNvPr id="9" name="对象 8">
                                <a:extLst>
                                  <a:ext uri="{FF2B5EF4-FFF2-40B4-BE49-F238E27FC236}">
                                    <a16:creationId xmlns:a16="http://schemas.microsoft.com/office/drawing/2014/main" id="{B373067B-E745-EA73-B126-C0411CF47E6B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63585" y="5431664"/>
                                <a:ext cx="3060700" cy="6731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9" name="对象 8">
                    <a:extLst>
                      <a:ext uri="{FF2B5EF4-FFF2-40B4-BE49-F238E27FC236}">
                        <a16:creationId xmlns:a16="http://schemas.microsoft.com/office/drawing/2014/main" id="{B373067B-E745-EA73-B126-C0411CF47E6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39251817"/>
                      </p:ext>
                    </p:extLst>
                  </p:nvPr>
                </p:nvGraphicFramePr>
                <p:xfrm>
                  <a:off x="3763585" y="5431664"/>
                  <a:ext cx="3060700" cy="6731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21" imgW="3060360" imgH="672840" progId="Equation.DSMT4">
                          <p:embed/>
                        </p:oleObj>
                      </mc:Choice>
                      <mc:Fallback>
                        <p:oleObj name="Equation" r:id="rId21" imgW="3060360" imgH="67284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2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63585" y="5431664"/>
                                <a:ext cx="3060700" cy="6731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0" name="对象 9">
                    <a:extLst>
                      <a:ext uri="{FF2B5EF4-FFF2-40B4-BE49-F238E27FC236}">
                        <a16:creationId xmlns:a16="http://schemas.microsoft.com/office/drawing/2014/main" id="{B52F6A3C-8224-6D99-00AD-571479045FAD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494694515"/>
                      </p:ext>
                    </p:extLst>
                  </p:nvPr>
                </p:nvGraphicFramePr>
                <p:xfrm>
                  <a:off x="2120205" y="2688001"/>
                  <a:ext cx="2946400" cy="6731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23" imgW="2946240" imgH="672840" progId="Equation.DSMT4">
                          <p:embed/>
                        </p:oleObj>
                      </mc:Choice>
                      <mc:Fallback>
                        <p:oleObj name="Equation" r:id="rId23" imgW="2946240" imgH="672840" progId="Equation.DSMT4">
                          <p:embed/>
                          <p:pic>
                            <p:nvPicPr>
                              <p:cNvPr id="10" name="对象 9">
                                <a:extLst>
                                  <a:ext uri="{FF2B5EF4-FFF2-40B4-BE49-F238E27FC236}">
                                    <a16:creationId xmlns:a16="http://schemas.microsoft.com/office/drawing/2014/main" id="{B52F6A3C-8224-6D99-00AD-571479045FAD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120205" y="2688001"/>
                                <a:ext cx="2946400" cy="6731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0" name="对象 9">
                    <a:extLst>
                      <a:ext uri="{FF2B5EF4-FFF2-40B4-BE49-F238E27FC236}">
                        <a16:creationId xmlns:a16="http://schemas.microsoft.com/office/drawing/2014/main" id="{B52F6A3C-8224-6D99-00AD-571479045FAD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494694515"/>
                      </p:ext>
                    </p:extLst>
                  </p:nvPr>
                </p:nvGraphicFramePr>
                <p:xfrm>
                  <a:off x="2120205" y="2688001"/>
                  <a:ext cx="2946400" cy="6731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25" imgW="2946240" imgH="672840" progId="Equation.DSMT4">
                          <p:embed/>
                        </p:oleObj>
                      </mc:Choice>
                      <mc:Fallback>
                        <p:oleObj name="Equation" r:id="rId25" imgW="2946240" imgH="67284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2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120205" y="2688001"/>
                                <a:ext cx="2946400" cy="6731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1" name="对象 10">
                    <a:extLst>
                      <a:ext uri="{FF2B5EF4-FFF2-40B4-BE49-F238E27FC236}">
                        <a16:creationId xmlns:a16="http://schemas.microsoft.com/office/drawing/2014/main" id="{5B3DF1AC-359B-D14B-7C14-53A22362BD7A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634605731"/>
                      </p:ext>
                    </p:extLst>
                  </p:nvPr>
                </p:nvGraphicFramePr>
                <p:xfrm>
                  <a:off x="5376778" y="2704647"/>
                  <a:ext cx="3149600" cy="6731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27" imgW="3149280" imgH="672840" progId="Equation.DSMT4">
                          <p:embed/>
                        </p:oleObj>
                      </mc:Choice>
                      <mc:Fallback>
                        <p:oleObj name="Equation" r:id="rId27" imgW="3149280" imgH="672840" progId="Equation.DSMT4">
                          <p:embed/>
                          <p:pic>
                            <p:nvPicPr>
                              <p:cNvPr id="11" name="对象 10">
                                <a:extLst>
                                  <a:ext uri="{FF2B5EF4-FFF2-40B4-BE49-F238E27FC236}">
                                    <a16:creationId xmlns:a16="http://schemas.microsoft.com/office/drawing/2014/main" id="{5B3DF1AC-359B-D14B-7C14-53A22362BD7A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376778" y="2704647"/>
                                <a:ext cx="3149600" cy="6731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1" name="对象 10">
                    <a:extLst>
                      <a:ext uri="{FF2B5EF4-FFF2-40B4-BE49-F238E27FC236}">
                        <a16:creationId xmlns:a16="http://schemas.microsoft.com/office/drawing/2014/main" id="{5B3DF1AC-359B-D14B-7C14-53A22362BD7A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634605731"/>
                      </p:ext>
                    </p:extLst>
                  </p:nvPr>
                </p:nvGraphicFramePr>
                <p:xfrm>
                  <a:off x="5376778" y="2704647"/>
                  <a:ext cx="3149600" cy="6731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29" imgW="3149280" imgH="672840" progId="Equation.DSMT4">
                          <p:embed/>
                        </p:oleObj>
                      </mc:Choice>
                      <mc:Fallback>
                        <p:oleObj name="Equation" r:id="rId29" imgW="3149280" imgH="67284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3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376778" y="2704647"/>
                                <a:ext cx="3149600" cy="6731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6" name="对象 15">
                  <a:extLst>
                    <a:ext uri="{FF2B5EF4-FFF2-40B4-BE49-F238E27FC236}">
                      <a16:creationId xmlns:a16="http://schemas.microsoft.com/office/drawing/2014/main" id="{08B5C9D6-7797-DDC8-127D-B60CF0D8DB0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64399226"/>
                    </p:ext>
                  </p:extLst>
                </p:nvPr>
              </p:nvGraphicFramePr>
              <p:xfrm>
                <a:off x="3307975" y="860095"/>
                <a:ext cx="914400" cy="6731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31" imgW="914400" imgH="672840" progId="Equation.DSMT4">
                        <p:embed/>
                      </p:oleObj>
                    </mc:Choice>
                    <mc:Fallback>
                      <p:oleObj name="Equation" r:id="rId31" imgW="914400" imgH="672840" progId="Equation.DSMT4">
                        <p:embed/>
                        <p:pic>
                          <p:nvPicPr>
                            <p:cNvPr id="16" name="对象 15">
                              <a:extLst>
                                <a:ext uri="{FF2B5EF4-FFF2-40B4-BE49-F238E27FC236}">
                                  <a16:creationId xmlns:a16="http://schemas.microsoft.com/office/drawing/2014/main" id="{08B5C9D6-7797-DDC8-127D-B60CF0D8DB0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3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07975" y="860095"/>
                              <a:ext cx="914400" cy="673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6" name="对象 15">
                  <a:extLst>
                    <a:ext uri="{FF2B5EF4-FFF2-40B4-BE49-F238E27FC236}">
                      <a16:creationId xmlns:a16="http://schemas.microsoft.com/office/drawing/2014/main" id="{08B5C9D6-7797-DDC8-127D-B60CF0D8DB0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64399226"/>
                    </p:ext>
                  </p:extLst>
                </p:nvPr>
              </p:nvGraphicFramePr>
              <p:xfrm>
                <a:off x="3307975" y="860095"/>
                <a:ext cx="914400" cy="6731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33" imgW="914400" imgH="672840" progId="Equation.DSMT4">
                        <p:embed/>
                      </p:oleObj>
                    </mc:Choice>
                    <mc:Fallback>
                      <p:oleObj name="Equation" r:id="rId33" imgW="914400" imgH="6728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07975" y="860095"/>
                              <a:ext cx="914400" cy="673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DD1F2A0F-DE16-9F95-0866-FBE5253F03B7}"/>
              </a:ext>
            </a:extLst>
          </p:cNvPr>
          <p:cNvSpPr txBox="1"/>
          <p:nvPr/>
        </p:nvSpPr>
        <p:spPr>
          <a:xfrm>
            <a:off x="4792285" y="725852"/>
            <a:ext cx="7399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可以看出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对于有等式的微分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我们得到微分等式后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稍作整理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自变量放在等式右侧</a:t>
            </a:r>
            <a:endParaRPr lang="en-US" altLang="zh-CN" sz="160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zh-CN" altLang="en-US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因变量放在等式左侧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我们重点关注因变量的消元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对于右侧自变量中求解无关的变量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可以直接消去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不用管他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sz="160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E81F2E-28FD-A63B-3F56-1E5330C8D91A}"/>
              </a:ext>
            </a:extLst>
          </p:cNvPr>
          <p:cNvSpPr txBox="1"/>
          <p:nvPr/>
        </p:nvSpPr>
        <p:spPr>
          <a:xfrm>
            <a:off x="1500819" y="-73432"/>
            <a:ext cx="6274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Appendix A</a:t>
            </a:r>
            <a:r>
              <a:rPr lang="zh-CN" altLang="en-US" sz="24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的内容对之前的微分结果没有帮助</a:t>
            </a:r>
          </a:p>
        </p:txBody>
      </p:sp>
    </p:spTree>
    <p:extLst>
      <p:ext uri="{BB962C8B-B14F-4D97-AF65-F5344CB8AC3E}">
        <p14:creationId xmlns:p14="http://schemas.microsoft.com/office/powerpoint/2010/main" val="284796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 b="1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423</Words>
  <Application>Microsoft Office PowerPoint</Application>
  <PresentationFormat>宽屏</PresentationFormat>
  <Paragraphs>41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Cambria Math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结宝</dc:creator>
  <cp:lastModifiedBy>张 结宝</cp:lastModifiedBy>
  <cp:revision>12</cp:revision>
  <dcterms:created xsi:type="dcterms:W3CDTF">2023-07-09T06:36:10Z</dcterms:created>
  <dcterms:modified xsi:type="dcterms:W3CDTF">2023-07-13T08:06:47Z</dcterms:modified>
</cp:coreProperties>
</file>