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4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B8337-3F91-48BB-5EE9-41C61CAA2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489C6-D85A-ADA1-5C99-2E65C694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E5E1B-8F2B-0B82-862A-9D776C08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54436-43B5-7F21-4860-2C136619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37A41-EC78-22B9-2E49-A6EF1B60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3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5FDBC-2565-BF1B-D06E-ED240949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B4989-E654-BF06-0693-1117E2E79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DD5D1-73C4-7793-ED60-C01F773C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124FA-061C-BCB1-3E9B-528CE952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0B177-ADD6-9A40-062D-AFCEE09A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1317CD-1252-41C3-599D-B3AA809C2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503920-A303-969C-A7A0-791891C9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2D1E1-CAFB-6A36-6752-99600D44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9E1DA-02DB-1DF9-72BC-BB7F8172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F7452-DBFA-3BFC-AAAF-07109A08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447FB-46C7-53DA-6C9F-A6D06FAB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17CFA-F94F-9579-89F6-A43A3C28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456F6-11E5-15D2-A1CC-2D2F10B9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5F23-97D4-8EAA-DAB3-23B971E4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47972-C9C6-51BA-1DC5-B35DBC6C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2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093C3-19F4-2E10-5307-49BADE45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CF7A6-344C-BD7F-BE23-431D445B2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FA1A4-08AC-5463-68F3-1443637F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90F1-C22E-4923-489F-CF7C2681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28C5D-0EAF-380C-4D03-5067A612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1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9FC41-64CD-34BD-C38E-91DBA5A9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270C7-2C08-1234-6F74-FDCA40BA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82951-543B-08C9-2E76-F95A0F7AA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5F641-3DCF-13AA-C5CA-C46536E2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72852-2C3A-B8B3-8607-BEFA0D1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D02EF-7A23-636F-DDC1-35E6311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4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4887D-639E-8522-59E7-0D14490D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F89B0-E45E-E03A-CEB1-2808F8205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4900F3-6A00-D9D3-5513-1667A18FF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4D5199-C4DB-3463-7EBE-D6935CCEC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D5FB80-0352-E49D-CA83-87AA65AA2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EBB26E-3F31-D764-4114-F8E00F0B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01805B-08B3-7182-5A0F-724CE869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15B74F-DA31-63D5-B746-188A6B62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9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8D524-8A29-7787-8A04-07502D18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FAB4AF-AD6E-F64A-B617-7F91641E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367BC8-88AC-496B-DE08-B60227D1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90C439-D008-45D2-125D-F4A6B3FC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3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F4C5D0-71E9-2FB3-349C-BA4212D9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B4D979-BC53-7377-2E33-3BCB8D4B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E0BE3-4F92-7295-5E10-5E391992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7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64231-255C-0C89-2AED-F1D2D7B2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514B8-34EA-648A-E203-FFB493C1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67255C-1DC8-9A10-1CD4-98BF3FC03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B8A35-32AF-831A-89D7-D60D4A1F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8784EA-644A-66C2-C3E3-7922811B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19B7E-BFBF-886D-38CC-0AFC6E27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6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464D6-65BE-4B58-F75D-54BEDE26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17A2CB-9905-024F-5971-F487C5CA3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23CF80-5160-D1D4-5E25-5ED2ECC8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8D7A5-13FB-8CA4-824F-00F6F5FD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4ABD0-2BF7-391E-3831-55683980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BE299-0DBD-C278-789F-6939512B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8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3EA1BA-0C69-4562-AE98-24B77B21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7CD21-3FB4-5D92-8068-6F8E47BB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308DB-0DEF-9F5A-8F81-1B853B905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C83F-BFE2-49CB-9A34-113C23F56A36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982C9-742F-FE4C-2572-31E5C0874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570C0-DC2B-E8DF-4379-B94798E14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37AEA-A4A3-44DC-8286-062D4BFB5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8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1A11C4-FD08-361E-477F-D6378A7B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742065"/>
            <a:ext cx="10143744" cy="185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1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7F9928A-83F5-3A1B-A478-5001399D23E3}"/>
              </a:ext>
            </a:extLst>
          </p:cNvPr>
          <p:cNvSpPr/>
          <p:nvPr/>
        </p:nvSpPr>
        <p:spPr>
          <a:xfrm>
            <a:off x="37944" y="1346939"/>
            <a:ext cx="2472744" cy="1236371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3694A3F-31F0-E47D-0BF3-340D07C733CF}"/>
              </a:ext>
            </a:extLst>
          </p:cNvPr>
          <p:cNvSpPr/>
          <p:nvPr/>
        </p:nvSpPr>
        <p:spPr>
          <a:xfrm>
            <a:off x="262251" y="1724719"/>
            <a:ext cx="633212" cy="48081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04E6757-612D-F372-E3D0-294F69975F7B}"/>
              </a:ext>
            </a:extLst>
          </p:cNvPr>
          <p:cNvSpPr/>
          <p:nvPr/>
        </p:nvSpPr>
        <p:spPr>
          <a:xfrm>
            <a:off x="121657" y="1516510"/>
            <a:ext cx="1390919" cy="897228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099104-1102-AB06-5069-DAC63DED5759}"/>
                  </a:ext>
                </a:extLst>
              </p:cNvPr>
              <p:cNvSpPr txBox="1"/>
              <p:nvPr/>
            </p:nvSpPr>
            <p:spPr>
              <a:xfrm>
                <a:off x="19195" y="720841"/>
                <a:ext cx="11463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目标</m:t>
                    </m:r>
                  </m:oMath>
                </a14:m>
                <a:r>
                  <a:rPr lang="zh-CN" altLang="en-US" sz="1400" b="0" dirty="0"/>
                  <a:t>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不等式</m:t>
                    </m:r>
                  </m:oMath>
                </a14:m>
                <a:r>
                  <a:rPr lang="zh-CN" altLang="en-US" sz="1400" b="0" dirty="0"/>
                  <a:t>约束，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等式</m:t>
                    </m:r>
                  </m:oMath>
                </a14:m>
                <a:r>
                  <a:rPr lang="zh-CN" altLang="en-US" sz="1400" b="0" dirty="0"/>
                  <a:t>约束，</a:t>
                </a:r>
                <a14:m>
                  <m:oMath xmlns:m="http://schemas.openxmlformats.org/officeDocument/2006/math">
                    <m:r>
                      <a:rPr lang="zh-CN" altLang="en-US" sz="1400" b="0" i="1" smtClean="0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lang="zh-CN" altLang="en-US" sz="1400" b="0" dirty="0"/>
                  <a:t>的梯度方向永远指向函数增长最快的方向，内圈等高线的值比外圈等高线要低。</a:t>
                </a:r>
                <a:endParaRPr lang="en-US" altLang="zh-CN" sz="14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099104-1102-AB06-5069-DAC63DED5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" y="720841"/>
                <a:ext cx="11463010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4FC74E65-820E-9AE2-0288-240E9A0A2690}"/>
              </a:ext>
            </a:extLst>
          </p:cNvPr>
          <p:cNvSpPr/>
          <p:nvPr/>
        </p:nvSpPr>
        <p:spPr>
          <a:xfrm>
            <a:off x="2510688" y="1355524"/>
            <a:ext cx="2472744" cy="1236371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92CA935-F806-7ED2-7B87-6A141C78E283}"/>
              </a:ext>
            </a:extLst>
          </p:cNvPr>
          <p:cNvSpPr/>
          <p:nvPr/>
        </p:nvSpPr>
        <p:spPr>
          <a:xfrm>
            <a:off x="3985320" y="1733304"/>
            <a:ext cx="633212" cy="480810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B698356-2A8B-457B-4BD2-B39710F46C6F}"/>
              </a:ext>
            </a:extLst>
          </p:cNvPr>
          <p:cNvSpPr/>
          <p:nvPr/>
        </p:nvSpPr>
        <p:spPr>
          <a:xfrm>
            <a:off x="3368207" y="1525095"/>
            <a:ext cx="1390919" cy="897228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8B52C92-40E6-9CF1-F9BA-B7B749DA5447}"/>
              </a:ext>
            </a:extLst>
          </p:cNvPr>
          <p:cNvCxnSpPr>
            <a:stCxn id="9" idx="2"/>
          </p:cNvCxnSpPr>
          <p:nvPr/>
        </p:nvCxnSpPr>
        <p:spPr>
          <a:xfrm flipV="1">
            <a:off x="2510688" y="1973709"/>
            <a:ext cx="283335" cy="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F3527AA-1ADE-5735-C541-CB059AC32B44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2188716" y="1973709"/>
            <a:ext cx="321972" cy="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D4C30DC-8775-03BA-E429-E8F6ED3F3D33}"/>
              </a:ext>
            </a:extLst>
          </p:cNvPr>
          <p:cNvCxnSpPr>
            <a:cxnSpLocks/>
          </p:cNvCxnSpPr>
          <p:nvPr/>
        </p:nvCxnSpPr>
        <p:spPr>
          <a:xfrm flipH="1" flipV="1">
            <a:off x="2510688" y="2214114"/>
            <a:ext cx="83713" cy="50000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BA57C3-26C6-97B3-DDFD-7D732AF84582}"/>
                  </a:ext>
                </a:extLst>
              </p:cNvPr>
              <p:cNvSpPr txBox="1"/>
              <p:nvPr/>
            </p:nvSpPr>
            <p:spPr>
              <a:xfrm>
                <a:off x="2362580" y="2722699"/>
                <a:ext cx="480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BA57C3-26C6-97B3-DDFD-7D732AF8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80" y="2722699"/>
                <a:ext cx="4809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5D041A1-0883-563E-FD63-DC9ADF2D8881}"/>
                  </a:ext>
                </a:extLst>
              </p:cNvPr>
              <p:cNvSpPr txBox="1"/>
              <p:nvPr/>
            </p:nvSpPr>
            <p:spPr>
              <a:xfrm>
                <a:off x="1650407" y="1834319"/>
                <a:ext cx="6837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5D041A1-0883-563E-FD63-DC9ADF2D8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407" y="1834319"/>
                <a:ext cx="683713" cy="26161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03AAEB9-4529-5FEF-07DE-002F1458F015}"/>
                  </a:ext>
                </a:extLst>
              </p:cNvPr>
              <p:cNvSpPr txBox="1"/>
              <p:nvPr/>
            </p:nvSpPr>
            <p:spPr>
              <a:xfrm>
                <a:off x="2697351" y="1842904"/>
                <a:ext cx="686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03AAEB9-4529-5FEF-07DE-002F1458F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351" y="1842904"/>
                <a:ext cx="686983" cy="261610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77F955-118C-97D0-E14A-03EE26F6756B}"/>
                  </a:ext>
                </a:extLst>
              </p:cNvPr>
              <p:cNvSpPr txBox="1"/>
              <p:nvPr/>
            </p:nvSpPr>
            <p:spPr>
              <a:xfrm>
                <a:off x="2886111" y="1423113"/>
                <a:ext cx="855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77F955-118C-97D0-E14A-03EE26F67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111" y="1423113"/>
                <a:ext cx="855875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C6A0D71-1FE1-EB41-0791-7B9241ED4130}"/>
              </a:ext>
            </a:extLst>
          </p:cNvPr>
          <p:cNvCxnSpPr>
            <a:cxnSpLocks/>
          </p:cNvCxnSpPr>
          <p:nvPr/>
        </p:nvCxnSpPr>
        <p:spPr>
          <a:xfrm flipH="1">
            <a:off x="4306219" y="1251419"/>
            <a:ext cx="200695" cy="18017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D3CA7AC-50A1-A9E9-7D24-E09DA4D444CF}"/>
                  </a:ext>
                </a:extLst>
              </p:cNvPr>
              <p:cNvSpPr txBox="1"/>
              <p:nvPr/>
            </p:nvSpPr>
            <p:spPr>
              <a:xfrm>
                <a:off x="4406566" y="985020"/>
                <a:ext cx="855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D3CA7AC-50A1-A9E9-7D24-E09DA4D44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66" y="985020"/>
                <a:ext cx="855875" cy="27699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2E164B39-FF2B-D0B5-6B3D-D884CA8B4E5B}"/>
              </a:ext>
            </a:extLst>
          </p:cNvPr>
          <p:cNvSpPr/>
          <p:nvPr/>
        </p:nvSpPr>
        <p:spPr>
          <a:xfrm>
            <a:off x="1419813" y="3529294"/>
            <a:ext cx="2847466" cy="182078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3E4203-D95D-C160-BD00-789C0ABF1BE1}"/>
              </a:ext>
            </a:extLst>
          </p:cNvPr>
          <p:cNvSpPr/>
          <p:nvPr/>
        </p:nvSpPr>
        <p:spPr>
          <a:xfrm>
            <a:off x="1644120" y="4214020"/>
            <a:ext cx="633212" cy="48081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0F714BF-C1D8-2D40-3667-D7364154729B}"/>
              </a:ext>
            </a:extLst>
          </p:cNvPr>
          <p:cNvSpPr/>
          <p:nvPr/>
        </p:nvSpPr>
        <p:spPr>
          <a:xfrm>
            <a:off x="1503526" y="4005811"/>
            <a:ext cx="1390919" cy="897228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B8EC0BE-3070-63E4-DFB8-FE9347C2E591}"/>
              </a:ext>
            </a:extLst>
          </p:cNvPr>
          <p:cNvSpPr/>
          <p:nvPr/>
        </p:nvSpPr>
        <p:spPr>
          <a:xfrm>
            <a:off x="336164" y="3031924"/>
            <a:ext cx="2284075" cy="2890168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829CEAC-30C3-2BF9-DE2C-E622708F4A36}"/>
              </a:ext>
            </a:extLst>
          </p:cNvPr>
          <p:cNvSpPr/>
          <p:nvPr/>
        </p:nvSpPr>
        <p:spPr>
          <a:xfrm>
            <a:off x="1752821" y="4088130"/>
            <a:ext cx="633213" cy="757792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9CE5229-9AE3-8F7F-ABB3-133A957C94B0}"/>
              </a:ext>
            </a:extLst>
          </p:cNvPr>
          <p:cNvSpPr/>
          <p:nvPr/>
        </p:nvSpPr>
        <p:spPr>
          <a:xfrm>
            <a:off x="1380110" y="3504030"/>
            <a:ext cx="1106835" cy="1846044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D90B877-A3A0-6D4F-D3FA-6678537FE6EF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1988081" y="4440158"/>
            <a:ext cx="1487094" cy="2241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2896BF7-3747-79DC-79F3-42A3FA905DAD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1017364" y="4440158"/>
            <a:ext cx="924998" cy="14128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2DA25A6-77A1-23D2-307D-D29B5414B4A7}"/>
              </a:ext>
            </a:extLst>
          </p:cNvPr>
          <p:cNvCxnSpPr>
            <a:cxnSpLocks/>
          </p:cNvCxnSpPr>
          <p:nvPr/>
        </p:nvCxnSpPr>
        <p:spPr>
          <a:xfrm flipH="1" flipV="1">
            <a:off x="1992263" y="4519693"/>
            <a:ext cx="777652" cy="149237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BD97ACD-6602-3914-FD2F-1B6A9DD03C26}"/>
                  </a:ext>
                </a:extLst>
              </p:cNvPr>
              <p:cNvSpPr txBox="1"/>
              <p:nvPr/>
            </p:nvSpPr>
            <p:spPr>
              <a:xfrm>
                <a:off x="2578222" y="6012072"/>
                <a:ext cx="480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BD97ACD-6602-3914-FD2F-1B6A9DD0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222" y="6012072"/>
                <a:ext cx="4809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4B7298-0169-BAB3-F2AF-8A6ED634E745}"/>
                  </a:ext>
                </a:extLst>
              </p:cNvPr>
              <p:cNvSpPr txBox="1"/>
              <p:nvPr/>
            </p:nvSpPr>
            <p:spPr>
              <a:xfrm>
                <a:off x="369431" y="4299876"/>
                <a:ext cx="6837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4B7298-0169-BAB3-F2AF-8A6ED634E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31" y="4299876"/>
                <a:ext cx="683713" cy="26161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D47A16-11AB-23BD-B55A-BAC6F20A7B0E}"/>
                  </a:ext>
                </a:extLst>
              </p:cNvPr>
              <p:cNvSpPr txBox="1"/>
              <p:nvPr/>
            </p:nvSpPr>
            <p:spPr>
              <a:xfrm>
                <a:off x="3400345" y="4323481"/>
                <a:ext cx="686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D47A16-11AB-23BD-B55A-BAC6F20A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345" y="4323481"/>
                <a:ext cx="686983" cy="261610"/>
              </a:xfrm>
              <a:prstGeom prst="rect">
                <a:avLst/>
              </a:prstGeom>
              <a:blipFill>
                <a:blip r:embed="rId1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A3D1270-6DDC-9A00-398E-5C0527AA5E0E}"/>
                  </a:ext>
                </a:extLst>
              </p:cNvPr>
              <p:cNvSpPr txBox="1"/>
              <p:nvPr/>
            </p:nvSpPr>
            <p:spPr>
              <a:xfrm>
                <a:off x="524235" y="3753942"/>
                <a:ext cx="855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A3D1270-6DDC-9A00-398E-5C0527AA5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5" y="3753942"/>
                <a:ext cx="855875" cy="276999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9CD09FE-22DF-DFA9-21D3-51EECA56CA05}"/>
              </a:ext>
            </a:extLst>
          </p:cNvPr>
          <p:cNvCxnSpPr>
            <a:cxnSpLocks/>
            <a:stCxn id="43" idx="2"/>
            <a:endCxn id="32" idx="1"/>
          </p:cNvCxnSpPr>
          <p:nvPr/>
        </p:nvCxnSpPr>
        <p:spPr>
          <a:xfrm>
            <a:off x="421604" y="3192589"/>
            <a:ext cx="249055" cy="26259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72CB23C-62D9-111E-B90F-E8FDD883F672}"/>
                  </a:ext>
                </a:extLst>
              </p:cNvPr>
              <p:cNvSpPr txBox="1"/>
              <p:nvPr/>
            </p:nvSpPr>
            <p:spPr>
              <a:xfrm>
                <a:off x="-6334" y="2915590"/>
                <a:ext cx="855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72CB23C-62D9-111E-B90F-E8FDD883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34" y="2915590"/>
                <a:ext cx="855875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C26290C-E4AE-9DAD-23AE-E51EB246C222}"/>
                  </a:ext>
                </a:extLst>
              </p:cNvPr>
              <p:cNvSpPr txBox="1"/>
              <p:nvPr/>
            </p:nvSpPr>
            <p:spPr>
              <a:xfrm>
                <a:off x="5613505" y="1295710"/>
                <a:ext cx="407495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如果最优值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400" dirty="0"/>
                  <a:t> 满足不等式约束中的不等约束，也就是最优点满足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en-US" altLang="zh-CN" sz="14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400" dirty="0"/>
                  <a:t> ，那么不等式约束就对最优点的取值没有约束能力了， 因此这时我们不需要考虑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𝛻</m:t>
                    </m:r>
                    <m:sSub>
                      <m:sSubPr>
                        <m:ctrlPr>
                          <a:rPr lang="zh-CN" altLang="zh-CN" sz="1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400" dirty="0"/>
                  <a:t> 的约束能力。则此时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400" dirty="0"/>
                  <a:t>.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C26290C-E4AE-9DAD-23AE-E51EB246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505" y="1295710"/>
                <a:ext cx="4074954" cy="954107"/>
              </a:xfrm>
              <a:prstGeom prst="rect">
                <a:avLst/>
              </a:prstGeom>
              <a:blipFill>
                <a:blip r:embed="rId13"/>
                <a:stretch>
                  <a:fillRect l="-449" t="-128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E03F4CF3-9594-BB5E-1981-0A7AF9C7AD92}"/>
              </a:ext>
            </a:extLst>
          </p:cNvPr>
          <p:cNvSpPr txBox="1"/>
          <p:nvPr/>
        </p:nvSpPr>
        <p:spPr>
          <a:xfrm>
            <a:off x="19196" y="34145"/>
            <a:ext cx="1208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/>
              <a:t>不等式约束不发挥作用，即不等式约束中的等式约束不再制约最优值的选择</a:t>
            </a:r>
            <a:endParaRPr lang="en-US" altLang="zh-CN" b="1" dirty="0"/>
          </a:p>
          <a:p>
            <a:r>
              <a:rPr lang="zh-CN" altLang="en-US" b="1" dirty="0"/>
              <a:t>（要么最优值就在目标函数的定义域内，要么就是在等式约束的范围内，如果有等式约束的话）</a:t>
            </a:r>
          </a:p>
        </p:txBody>
      </p:sp>
      <p:sp>
        <p:nvSpPr>
          <p:cNvPr id="74" name="星形: 五角 73">
            <a:extLst>
              <a:ext uri="{FF2B5EF4-FFF2-40B4-BE49-F238E27FC236}">
                <a16:creationId xmlns:a16="http://schemas.microsoft.com/office/drawing/2014/main" id="{A5304484-EA68-BDF9-FB3A-CE32E2CDE204}"/>
              </a:ext>
            </a:extLst>
          </p:cNvPr>
          <p:cNvSpPr/>
          <p:nvPr/>
        </p:nvSpPr>
        <p:spPr>
          <a:xfrm>
            <a:off x="1942362" y="4422695"/>
            <a:ext cx="45719" cy="45719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0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7F9928A-83F5-3A1B-A478-5001399D23E3}"/>
              </a:ext>
            </a:extLst>
          </p:cNvPr>
          <p:cNvSpPr/>
          <p:nvPr/>
        </p:nvSpPr>
        <p:spPr>
          <a:xfrm>
            <a:off x="37944" y="1346939"/>
            <a:ext cx="2472744" cy="1236371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3694A3F-31F0-E47D-0BF3-340D07C733CF}"/>
              </a:ext>
            </a:extLst>
          </p:cNvPr>
          <p:cNvSpPr/>
          <p:nvPr/>
        </p:nvSpPr>
        <p:spPr>
          <a:xfrm>
            <a:off x="262251" y="1724719"/>
            <a:ext cx="633212" cy="48081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04E6757-612D-F372-E3D0-294F69975F7B}"/>
              </a:ext>
            </a:extLst>
          </p:cNvPr>
          <p:cNvSpPr/>
          <p:nvPr/>
        </p:nvSpPr>
        <p:spPr>
          <a:xfrm>
            <a:off x="121657" y="1516510"/>
            <a:ext cx="1390919" cy="897228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099104-1102-AB06-5069-DAC63DED5759}"/>
                  </a:ext>
                </a:extLst>
              </p:cNvPr>
              <p:cNvSpPr txBox="1"/>
              <p:nvPr/>
            </p:nvSpPr>
            <p:spPr>
              <a:xfrm>
                <a:off x="19195" y="598761"/>
                <a:ext cx="109244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目标</m:t>
                    </m:r>
                  </m:oMath>
                </a14:m>
                <a:r>
                  <a:rPr lang="zh-CN" altLang="en-US" sz="1400" b="0" dirty="0"/>
                  <a:t>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不等式</m:t>
                    </m:r>
                  </m:oMath>
                </a14:m>
                <a:r>
                  <a:rPr lang="zh-CN" altLang="en-US" sz="1400" b="0" dirty="0"/>
                  <a:t>约束，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等式</m:t>
                    </m:r>
                  </m:oMath>
                </a14:m>
                <a:r>
                  <a:rPr lang="zh-CN" altLang="en-US" sz="1400" b="0" dirty="0"/>
                  <a:t>约束，</a:t>
                </a:r>
                <a14:m>
                  <m:oMath xmlns:m="http://schemas.openxmlformats.org/officeDocument/2006/math">
                    <m:r>
                      <a:rPr lang="zh-CN" altLang="en-US" sz="1400" b="0" i="1" smtClean="0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lang="zh-CN" altLang="en-US" sz="1400" b="0" dirty="0"/>
                  <a:t>的梯度方向永远指向函数增长最快的方向。内圈等高线的值比外圈等高线要低</a:t>
                </a:r>
                <a:endParaRPr lang="en-US" altLang="zh-CN" sz="14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099104-1102-AB06-5069-DAC63DED5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" y="598761"/>
                <a:ext cx="10924401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4FC74E65-820E-9AE2-0288-240E9A0A2690}"/>
              </a:ext>
            </a:extLst>
          </p:cNvPr>
          <p:cNvSpPr/>
          <p:nvPr/>
        </p:nvSpPr>
        <p:spPr>
          <a:xfrm>
            <a:off x="2510688" y="1355524"/>
            <a:ext cx="2472744" cy="1236371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92CA935-F806-7ED2-7B87-6A141C78E283}"/>
              </a:ext>
            </a:extLst>
          </p:cNvPr>
          <p:cNvSpPr/>
          <p:nvPr/>
        </p:nvSpPr>
        <p:spPr>
          <a:xfrm>
            <a:off x="3985320" y="1733304"/>
            <a:ext cx="633212" cy="480810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B698356-2A8B-457B-4BD2-B39710F46C6F}"/>
              </a:ext>
            </a:extLst>
          </p:cNvPr>
          <p:cNvSpPr/>
          <p:nvPr/>
        </p:nvSpPr>
        <p:spPr>
          <a:xfrm>
            <a:off x="3368207" y="1525095"/>
            <a:ext cx="1390919" cy="897228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8B52C92-40E6-9CF1-F9BA-B7B749DA5447}"/>
              </a:ext>
            </a:extLst>
          </p:cNvPr>
          <p:cNvCxnSpPr>
            <a:stCxn id="9" idx="2"/>
          </p:cNvCxnSpPr>
          <p:nvPr/>
        </p:nvCxnSpPr>
        <p:spPr>
          <a:xfrm flipV="1">
            <a:off x="2510688" y="1973709"/>
            <a:ext cx="283335" cy="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F3527AA-1ADE-5735-C541-CB059AC32B44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2188716" y="1973709"/>
            <a:ext cx="321972" cy="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D4C30DC-8775-03BA-E429-E8F6ED3F3D33}"/>
              </a:ext>
            </a:extLst>
          </p:cNvPr>
          <p:cNvCxnSpPr>
            <a:cxnSpLocks/>
          </p:cNvCxnSpPr>
          <p:nvPr/>
        </p:nvCxnSpPr>
        <p:spPr>
          <a:xfrm flipH="1" flipV="1">
            <a:off x="2510688" y="2214114"/>
            <a:ext cx="83713" cy="50000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BA57C3-26C6-97B3-DDFD-7D732AF84582}"/>
                  </a:ext>
                </a:extLst>
              </p:cNvPr>
              <p:cNvSpPr txBox="1"/>
              <p:nvPr/>
            </p:nvSpPr>
            <p:spPr>
              <a:xfrm>
                <a:off x="2362580" y="2722699"/>
                <a:ext cx="480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6BA57C3-26C6-97B3-DDFD-7D732AF8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80" y="2722699"/>
                <a:ext cx="4809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5D041A1-0883-563E-FD63-DC9ADF2D8881}"/>
                  </a:ext>
                </a:extLst>
              </p:cNvPr>
              <p:cNvSpPr txBox="1"/>
              <p:nvPr/>
            </p:nvSpPr>
            <p:spPr>
              <a:xfrm>
                <a:off x="1650407" y="1834319"/>
                <a:ext cx="6837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5D041A1-0883-563E-FD63-DC9ADF2D8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407" y="1834319"/>
                <a:ext cx="683713" cy="26161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03AAEB9-4529-5FEF-07DE-002F1458F015}"/>
                  </a:ext>
                </a:extLst>
              </p:cNvPr>
              <p:cNvSpPr txBox="1"/>
              <p:nvPr/>
            </p:nvSpPr>
            <p:spPr>
              <a:xfrm>
                <a:off x="2697351" y="1842904"/>
                <a:ext cx="686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03AAEB9-4529-5FEF-07DE-002F1458F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351" y="1842904"/>
                <a:ext cx="686983" cy="261610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77F955-118C-97D0-E14A-03EE26F6756B}"/>
                  </a:ext>
                </a:extLst>
              </p:cNvPr>
              <p:cNvSpPr txBox="1"/>
              <p:nvPr/>
            </p:nvSpPr>
            <p:spPr>
              <a:xfrm>
                <a:off x="2886111" y="1423113"/>
                <a:ext cx="855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77F955-118C-97D0-E14A-03EE26F67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111" y="1423113"/>
                <a:ext cx="855875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C6A0D71-1FE1-EB41-0791-7B9241ED4130}"/>
              </a:ext>
            </a:extLst>
          </p:cNvPr>
          <p:cNvCxnSpPr>
            <a:cxnSpLocks/>
          </p:cNvCxnSpPr>
          <p:nvPr/>
        </p:nvCxnSpPr>
        <p:spPr>
          <a:xfrm flipH="1">
            <a:off x="4306219" y="1251419"/>
            <a:ext cx="200695" cy="18017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D3CA7AC-50A1-A9E9-7D24-E09DA4D444CF}"/>
                  </a:ext>
                </a:extLst>
              </p:cNvPr>
              <p:cNvSpPr txBox="1"/>
              <p:nvPr/>
            </p:nvSpPr>
            <p:spPr>
              <a:xfrm>
                <a:off x="4406566" y="985020"/>
                <a:ext cx="855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D3CA7AC-50A1-A9E9-7D24-E09DA4D44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66" y="985020"/>
                <a:ext cx="855875" cy="27699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2E164B39-FF2B-D0B5-6B3D-D884CA8B4E5B}"/>
              </a:ext>
            </a:extLst>
          </p:cNvPr>
          <p:cNvSpPr/>
          <p:nvPr/>
        </p:nvSpPr>
        <p:spPr>
          <a:xfrm>
            <a:off x="119664" y="3407559"/>
            <a:ext cx="5018314" cy="182078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3E4203-D95D-C160-BD00-789C0ABF1BE1}"/>
              </a:ext>
            </a:extLst>
          </p:cNvPr>
          <p:cNvSpPr/>
          <p:nvPr/>
        </p:nvSpPr>
        <p:spPr>
          <a:xfrm>
            <a:off x="343971" y="4092285"/>
            <a:ext cx="633212" cy="48081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0F714BF-C1D8-2D40-3667-D7364154729B}"/>
              </a:ext>
            </a:extLst>
          </p:cNvPr>
          <p:cNvSpPr/>
          <p:nvPr/>
        </p:nvSpPr>
        <p:spPr>
          <a:xfrm>
            <a:off x="203377" y="3884076"/>
            <a:ext cx="1390919" cy="897228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B8EC0BE-3070-63E4-DFB8-FE9347C2E591}"/>
              </a:ext>
            </a:extLst>
          </p:cNvPr>
          <p:cNvSpPr/>
          <p:nvPr/>
        </p:nvSpPr>
        <p:spPr>
          <a:xfrm>
            <a:off x="2396009" y="3714505"/>
            <a:ext cx="2472744" cy="1236371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829CEAC-30C3-2BF9-DE2C-E622708F4A36}"/>
              </a:ext>
            </a:extLst>
          </p:cNvPr>
          <p:cNvSpPr/>
          <p:nvPr/>
        </p:nvSpPr>
        <p:spPr>
          <a:xfrm>
            <a:off x="3870641" y="4092285"/>
            <a:ext cx="633212" cy="480810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9CE5229-9AE3-8F7F-ABB3-133A957C94B0}"/>
              </a:ext>
            </a:extLst>
          </p:cNvPr>
          <p:cNvSpPr/>
          <p:nvPr/>
        </p:nvSpPr>
        <p:spPr>
          <a:xfrm>
            <a:off x="3253528" y="3884076"/>
            <a:ext cx="1390919" cy="897228"/>
          </a:xfrm>
          <a:prstGeom prst="ellips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D90B877-A3A0-6D4F-D3FA-6678537FE6EF}"/>
              </a:ext>
            </a:extLst>
          </p:cNvPr>
          <p:cNvCxnSpPr>
            <a:stCxn id="32" idx="2"/>
          </p:cNvCxnSpPr>
          <p:nvPr/>
        </p:nvCxnSpPr>
        <p:spPr>
          <a:xfrm flipV="1">
            <a:off x="2396009" y="4332690"/>
            <a:ext cx="283335" cy="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2896BF7-3747-79DC-79F3-42A3FA905DAD}"/>
              </a:ext>
            </a:extLst>
          </p:cNvPr>
          <p:cNvCxnSpPr>
            <a:stCxn id="32" idx="2"/>
          </p:cNvCxnSpPr>
          <p:nvPr/>
        </p:nvCxnSpPr>
        <p:spPr>
          <a:xfrm flipH="1" flipV="1">
            <a:off x="2074037" y="4332690"/>
            <a:ext cx="321972" cy="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2DA25A6-77A1-23D2-307D-D29B5414B4A7}"/>
              </a:ext>
            </a:extLst>
          </p:cNvPr>
          <p:cNvCxnSpPr>
            <a:cxnSpLocks/>
          </p:cNvCxnSpPr>
          <p:nvPr/>
        </p:nvCxnSpPr>
        <p:spPr>
          <a:xfrm flipH="1" flipV="1">
            <a:off x="2396009" y="4573095"/>
            <a:ext cx="83713" cy="50000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BD97ACD-6602-3914-FD2F-1B6A9DD03C26}"/>
                  </a:ext>
                </a:extLst>
              </p:cNvPr>
              <p:cNvSpPr txBox="1"/>
              <p:nvPr/>
            </p:nvSpPr>
            <p:spPr>
              <a:xfrm>
                <a:off x="2247901" y="5081680"/>
                <a:ext cx="480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BD97ACD-6602-3914-FD2F-1B6A9DD0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1" y="5081680"/>
                <a:ext cx="4809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4B7298-0169-BAB3-F2AF-8A6ED634E745}"/>
                  </a:ext>
                </a:extLst>
              </p:cNvPr>
              <p:cNvSpPr txBox="1"/>
              <p:nvPr/>
            </p:nvSpPr>
            <p:spPr>
              <a:xfrm>
                <a:off x="1535728" y="4193300"/>
                <a:ext cx="6837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4B7298-0169-BAB3-F2AF-8A6ED634E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728" y="4193300"/>
                <a:ext cx="683713" cy="26161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D47A16-11AB-23BD-B55A-BAC6F20A7B0E}"/>
                  </a:ext>
                </a:extLst>
              </p:cNvPr>
              <p:cNvSpPr txBox="1"/>
              <p:nvPr/>
            </p:nvSpPr>
            <p:spPr>
              <a:xfrm>
                <a:off x="2582672" y="4201885"/>
                <a:ext cx="686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D47A16-11AB-23BD-B55A-BAC6F20A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672" y="4201885"/>
                <a:ext cx="686983" cy="261610"/>
              </a:xfrm>
              <a:prstGeom prst="rect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A3D1270-6DDC-9A00-398E-5C0527AA5E0E}"/>
                  </a:ext>
                </a:extLst>
              </p:cNvPr>
              <p:cNvSpPr txBox="1"/>
              <p:nvPr/>
            </p:nvSpPr>
            <p:spPr>
              <a:xfrm>
                <a:off x="2771432" y="3782094"/>
                <a:ext cx="855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A3D1270-6DDC-9A00-398E-5C0527AA5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432" y="3782094"/>
                <a:ext cx="855875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9CD09FE-22DF-DFA9-21D3-51EECA56CA05}"/>
              </a:ext>
            </a:extLst>
          </p:cNvPr>
          <p:cNvCxnSpPr>
            <a:cxnSpLocks/>
          </p:cNvCxnSpPr>
          <p:nvPr/>
        </p:nvCxnSpPr>
        <p:spPr>
          <a:xfrm flipH="1">
            <a:off x="4191540" y="3610400"/>
            <a:ext cx="200695" cy="18017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72CB23C-62D9-111E-B90F-E8FDD883F672}"/>
                  </a:ext>
                </a:extLst>
              </p:cNvPr>
              <p:cNvSpPr txBox="1"/>
              <p:nvPr/>
            </p:nvSpPr>
            <p:spPr>
              <a:xfrm>
                <a:off x="4291887" y="3344001"/>
                <a:ext cx="8558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72CB23C-62D9-111E-B90F-E8FDD883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887" y="3344001"/>
                <a:ext cx="855875" cy="276999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554B088E-DC5C-4167-6298-422878DB4349}"/>
              </a:ext>
            </a:extLst>
          </p:cNvPr>
          <p:cNvSpPr/>
          <p:nvPr/>
        </p:nvSpPr>
        <p:spPr>
          <a:xfrm>
            <a:off x="183020" y="3782094"/>
            <a:ext cx="2203205" cy="1168782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C26290C-E4AE-9DAD-23AE-E51EB246C222}"/>
                  </a:ext>
                </a:extLst>
              </p:cNvPr>
              <p:cNvSpPr txBox="1"/>
              <p:nvPr/>
            </p:nvSpPr>
            <p:spPr>
              <a:xfrm>
                <a:off x="5616645" y="2143950"/>
                <a:ext cx="407495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无论不等式约束在那个区域成立，只要是不等式约束的最外围条件，也就最优点在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en-US" altLang="zh-CN" sz="14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400" dirty="0"/>
                  <a:t> 这条曲线上，那么必然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1400" dirty="0"/>
                  <a:t>的方向与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1400" dirty="0"/>
                  <a:t>相反，这已经不是两个梯度的夹角是锐角，而是方向完全相反了，这是完全合理的，经过互相的拉扯，梯度总是相反的。</a:t>
                </a:r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C26290C-E4AE-9DAD-23AE-E51EB246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45" y="2143950"/>
                <a:ext cx="4074954" cy="1600438"/>
              </a:xfrm>
              <a:prstGeom prst="rect">
                <a:avLst/>
              </a:prstGeom>
              <a:blipFill>
                <a:blip r:embed="rId12"/>
                <a:stretch>
                  <a:fillRect l="-448" t="-763" r="-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B5E89A9-6DF4-BC29-4376-0AC1173D09CC}"/>
                  </a:ext>
                </a:extLst>
              </p:cNvPr>
              <p:cNvSpPr txBox="1"/>
              <p:nvPr/>
            </p:nvSpPr>
            <p:spPr>
              <a:xfrm>
                <a:off x="5539609" y="3691736"/>
                <a:ext cx="6652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当最优点在不等式约束的边界上时</a:t>
                </a:r>
                <a:r>
                  <a:rPr lang="en-US" altLang="zh-CN" sz="1400" dirty="0"/>
                  <a:t> (</a:t>
                </a:r>
                <a:r>
                  <a:rPr lang="zh-CN" altLang="en-US" sz="1400" dirty="0"/>
                  <a:t>即不等式约束中的等式发挥作用时</a:t>
                </a:r>
                <a:r>
                  <a:rPr lang="en-US" altLang="zh-CN" sz="1400" dirty="0"/>
                  <a:t>)</a:t>
                </a:r>
                <a:r>
                  <a:rPr lang="zh-CN" altLang="en-US" sz="1400" dirty="0"/>
                  <a:t>，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1400" dirty="0"/>
                  <a:t>则发挥作用，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1400" dirty="0"/>
                  <a:t>, </a:t>
                </a: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B5E89A9-6DF4-BC29-4376-0AC1173D0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609" y="3691736"/>
                <a:ext cx="6652391" cy="523220"/>
              </a:xfrm>
              <a:prstGeom prst="rect">
                <a:avLst/>
              </a:prstGeom>
              <a:blipFill>
                <a:blip r:embed="rId13"/>
                <a:stretch>
                  <a:fillRect l="-275"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E03F4CF3-9594-BB5E-1981-0A7AF9C7AD92}"/>
              </a:ext>
            </a:extLst>
          </p:cNvPr>
          <p:cNvSpPr txBox="1"/>
          <p:nvPr/>
        </p:nvSpPr>
        <p:spPr>
          <a:xfrm>
            <a:off x="19195" y="34145"/>
            <a:ext cx="758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2. </a:t>
            </a:r>
            <a:r>
              <a:rPr lang="zh-CN" altLang="en-US" b="1"/>
              <a:t>不等式约束</a:t>
            </a:r>
            <a:r>
              <a:rPr lang="zh-CN" altLang="en-US" b="1" dirty="0"/>
              <a:t>发挥作用，即不等式约束中的等式约束在制约最优值的选择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216C615-AC09-E1B5-A91D-EBEEF8039ECB}"/>
                  </a:ext>
                </a:extLst>
              </p:cNvPr>
              <p:cNvSpPr txBox="1"/>
              <p:nvPr/>
            </p:nvSpPr>
            <p:spPr>
              <a:xfrm>
                <a:off x="5434640" y="4519694"/>
                <a:ext cx="43077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⋆</m:t>
                              </m:r>
                            </m:sup>
                          </m:sSup>
                        </m:e>
                      </m:d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⋆</m:t>
                              </m:r>
                            </m:sup>
                          </m:sSup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4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⋆</m:t>
                              </m:r>
                            </m:sup>
                          </m:sSup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⋆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4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1400" dirty="0">
                    <a:effectLst/>
                    <a:latin typeface="Georgia" panose="02040502050405020303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稳定性条件</a:t>
                </a:r>
                <a:endParaRPr lang="zh-CN" altLang="zh-CN" sz="14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216C615-AC09-E1B5-A91D-EBEEF8039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40" y="4519694"/>
                <a:ext cx="4307718" cy="523220"/>
              </a:xfrm>
              <a:prstGeom prst="rect">
                <a:avLst/>
              </a:prstGeom>
              <a:blipFill>
                <a:blip r:embed="rId1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29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62CDFAD-80BC-DE22-795B-DBDB32F12056}"/>
              </a:ext>
            </a:extLst>
          </p:cNvPr>
          <p:cNvSpPr/>
          <p:nvPr/>
        </p:nvSpPr>
        <p:spPr>
          <a:xfrm>
            <a:off x="3701494" y="1379608"/>
            <a:ext cx="1228705" cy="1563396"/>
          </a:xfrm>
          <a:custGeom>
            <a:avLst/>
            <a:gdLst>
              <a:gd name="connsiteX0" fmla="*/ 313003 w 1228705"/>
              <a:gd name="connsiteY0" fmla="*/ 53935 h 1563396"/>
              <a:gd name="connsiteX1" fmla="*/ 20395 w 1228705"/>
              <a:gd name="connsiteY1" fmla="*/ 1413343 h 1563396"/>
              <a:gd name="connsiteX2" fmla="*/ 800683 w 1228705"/>
              <a:gd name="connsiteY2" fmla="*/ 1413343 h 1563396"/>
              <a:gd name="connsiteX3" fmla="*/ 1215211 w 1228705"/>
              <a:gd name="connsiteY3" fmla="*/ 383119 h 1563396"/>
              <a:gd name="connsiteX4" fmla="*/ 313003 w 1228705"/>
              <a:gd name="connsiteY4" fmla="*/ 53935 h 1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705" h="1563396">
                <a:moveTo>
                  <a:pt x="313003" y="53935"/>
                </a:moveTo>
                <a:cubicBezTo>
                  <a:pt x="113867" y="225639"/>
                  <a:pt x="-60885" y="1186775"/>
                  <a:pt x="20395" y="1413343"/>
                </a:cubicBezTo>
                <a:cubicBezTo>
                  <a:pt x="101675" y="1639911"/>
                  <a:pt x="601547" y="1585047"/>
                  <a:pt x="800683" y="1413343"/>
                </a:cubicBezTo>
                <a:cubicBezTo>
                  <a:pt x="999819" y="1241639"/>
                  <a:pt x="1295475" y="610703"/>
                  <a:pt x="1215211" y="383119"/>
                </a:cubicBezTo>
                <a:cubicBezTo>
                  <a:pt x="1134947" y="155535"/>
                  <a:pt x="512139" y="-117769"/>
                  <a:pt x="313003" y="53935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099104-1102-AB06-5069-DAC63DED5759}"/>
                  </a:ext>
                </a:extLst>
              </p:cNvPr>
              <p:cNvSpPr txBox="1"/>
              <p:nvPr/>
            </p:nvSpPr>
            <p:spPr>
              <a:xfrm>
                <a:off x="160863" y="531262"/>
                <a:ext cx="11463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目标</m:t>
                    </m:r>
                  </m:oMath>
                </a14:m>
                <a:r>
                  <a:rPr lang="zh-CN" altLang="en-US" sz="1400" b="0" dirty="0"/>
                  <a:t>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不等式</m:t>
                    </m:r>
                  </m:oMath>
                </a14:m>
                <a:r>
                  <a:rPr lang="zh-CN" altLang="en-US" sz="1400" b="0" dirty="0"/>
                  <a:t>约束，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400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等式</m:t>
                    </m:r>
                  </m:oMath>
                </a14:m>
                <a:r>
                  <a:rPr lang="zh-CN" altLang="en-US" sz="1400" b="0" dirty="0"/>
                  <a:t>约束，</a:t>
                </a:r>
                <a14:m>
                  <m:oMath xmlns:m="http://schemas.openxmlformats.org/officeDocument/2006/math">
                    <m:r>
                      <a:rPr lang="zh-CN" altLang="en-US" sz="1400" b="0" i="1" smtClean="0">
                        <a:latin typeface="Cambria Math" panose="02040503050406030204" pitchFamily="18" charset="0"/>
                      </a:rPr>
                      <m:t>函数</m:t>
                    </m:r>
                  </m:oMath>
                </a14:m>
                <a:r>
                  <a:rPr lang="zh-CN" altLang="en-US" sz="1400" b="0" dirty="0"/>
                  <a:t>的梯度方向永远指向函数增长最快的方向，内圈等高线的值比外圈等高线要低。</a:t>
                </a:r>
                <a:endParaRPr lang="en-US" altLang="zh-CN" sz="1400" b="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099104-1102-AB06-5069-DAC63DED5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3" y="531262"/>
                <a:ext cx="11463010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2E164B39-FF2B-D0B5-6B3D-D884CA8B4E5B}"/>
              </a:ext>
            </a:extLst>
          </p:cNvPr>
          <p:cNvSpPr/>
          <p:nvPr/>
        </p:nvSpPr>
        <p:spPr>
          <a:xfrm>
            <a:off x="878793" y="1339427"/>
            <a:ext cx="2847466" cy="182078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3E4203-D95D-C160-BD00-789C0ABF1BE1}"/>
              </a:ext>
            </a:extLst>
          </p:cNvPr>
          <p:cNvSpPr/>
          <p:nvPr/>
        </p:nvSpPr>
        <p:spPr>
          <a:xfrm>
            <a:off x="1103100" y="2024153"/>
            <a:ext cx="633212" cy="48081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0F714BF-C1D8-2D40-3667-D7364154729B}"/>
              </a:ext>
            </a:extLst>
          </p:cNvPr>
          <p:cNvSpPr/>
          <p:nvPr/>
        </p:nvSpPr>
        <p:spPr>
          <a:xfrm>
            <a:off x="962506" y="1815944"/>
            <a:ext cx="1390919" cy="897228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D90B877-A3A0-6D4F-D3FA-6678537FE6EF}"/>
              </a:ext>
            </a:extLst>
          </p:cNvPr>
          <p:cNvCxnSpPr>
            <a:cxnSpLocks/>
          </p:cNvCxnSpPr>
          <p:nvPr/>
        </p:nvCxnSpPr>
        <p:spPr>
          <a:xfrm>
            <a:off x="3726259" y="2307441"/>
            <a:ext cx="329486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BD97ACD-6602-3914-FD2F-1B6A9DD03C26}"/>
                  </a:ext>
                </a:extLst>
              </p:cNvPr>
              <p:cNvSpPr txBox="1"/>
              <p:nvPr/>
            </p:nvSpPr>
            <p:spPr>
              <a:xfrm>
                <a:off x="3403601" y="2342441"/>
                <a:ext cx="380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BD97ACD-6602-3914-FD2F-1B6A9DD0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1" y="2342441"/>
                <a:ext cx="38068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D47A16-11AB-23BD-B55A-BAC6F20A7B0E}"/>
                  </a:ext>
                </a:extLst>
              </p:cNvPr>
              <p:cNvSpPr txBox="1"/>
              <p:nvPr/>
            </p:nvSpPr>
            <p:spPr>
              <a:xfrm>
                <a:off x="3986785" y="2171677"/>
                <a:ext cx="7333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5D47A16-11AB-23BD-B55A-BAC6F20A7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85" y="2171677"/>
                <a:ext cx="733341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C26290C-E4AE-9DAD-23AE-E51EB246C222}"/>
                  </a:ext>
                </a:extLst>
              </p:cNvPr>
              <p:cNvSpPr txBox="1"/>
              <p:nvPr/>
            </p:nvSpPr>
            <p:spPr>
              <a:xfrm>
                <a:off x="6404596" y="1902173"/>
                <a:ext cx="490861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由左图可以得知，最优值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400" dirty="0"/>
                  <a:t> 满足等式约束，也就是最优点满足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400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en-US" altLang="zh-CN" sz="1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400" dirty="0"/>
                  <a:t>. </a:t>
                </a:r>
                <a:r>
                  <a:rPr lang="zh-CN" altLang="en-US" sz="1400" dirty="0"/>
                  <a:t>但是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 与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1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altLang="zh-CN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sz="1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1400" dirty="0"/>
                  <a:t>并没有直接的系数关系。</a:t>
                </a: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C26290C-E4AE-9DAD-23AE-E51EB246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596" y="1902173"/>
                <a:ext cx="4908611" cy="738664"/>
              </a:xfrm>
              <a:prstGeom prst="rect">
                <a:avLst/>
              </a:prstGeom>
              <a:blipFill>
                <a:blip r:embed="rId5"/>
                <a:stretch>
                  <a:fillRect l="-373" t="-1653" b="-8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E03F4CF3-9594-BB5E-1981-0A7AF9C7AD92}"/>
              </a:ext>
            </a:extLst>
          </p:cNvPr>
          <p:cNvSpPr txBox="1"/>
          <p:nvPr/>
        </p:nvSpPr>
        <p:spPr>
          <a:xfrm>
            <a:off x="19196" y="34145"/>
            <a:ext cx="1208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等式约束发挥作用，即最优值在等式约束的范围内。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BAE8DD96-3CC7-A4CD-678F-B4874E81D8DF}"/>
              </a:ext>
            </a:extLst>
          </p:cNvPr>
          <p:cNvSpPr/>
          <p:nvPr/>
        </p:nvSpPr>
        <p:spPr>
          <a:xfrm>
            <a:off x="3700982" y="2286826"/>
            <a:ext cx="45719" cy="45719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E6B52E-3E8D-23E9-FCAC-4103C0C020E2}"/>
              </a:ext>
            </a:extLst>
          </p:cNvPr>
          <p:cNvCxnSpPr>
            <a:cxnSpLocks/>
          </p:cNvCxnSpPr>
          <p:nvPr/>
        </p:nvCxnSpPr>
        <p:spPr>
          <a:xfrm flipH="1">
            <a:off x="4954964" y="1689396"/>
            <a:ext cx="379304" cy="21277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BA32-5426-00C3-88F9-9930D79A109D}"/>
                  </a:ext>
                </a:extLst>
              </p:cNvPr>
              <p:cNvSpPr txBox="1"/>
              <p:nvPr/>
            </p:nvSpPr>
            <p:spPr>
              <a:xfrm>
                <a:off x="5243394" y="1485932"/>
                <a:ext cx="8236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ADBA32-5426-00C3-88F9-9930D79A1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4" y="1485932"/>
                <a:ext cx="82362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D42B6896-ACB1-ADB5-98A7-8E6BBEDBA99D}"/>
              </a:ext>
            </a:extLst>
          </p:cNvPr>
          <p:cNvSpPr/>
          <p:nvPr/>
        </p:nvSpPr>
        <p:spPr>
          <a:xfrm>
            <a:off x="3918079" y="1564690"/>
            <a:ext cx="837510" cy="1193231"/>
          </a:xfrm>
          <a:custGeom>
            <a:avLst/>
            <a:gdLst>
              <a:gd name="connsiteX0" fmla="*/ 313003 w 1228705"/>
              <a:gd name="connsiteY0" fmla="*/ 53935 h 1563396"/>
              <a:gd name="connsiteX1" fmla="*/ 20395 w 1228705"/>
              <a:gd name="connsiteY1" fmla="*/ 1413343 h 1563396"/>
              <a:gd name="connsiteX2" fmla="*/ 800683 w 1228705"/>
              <a:gd name="connsiteY2" fmla="*/ 1413343 h 1563396"/>
              <a:gd name="connsiteX3" fmla="*/ 1215211 w 1228705"/>
              <a:gd name="connsiteY3" fmla="*/ 383119 h 1563396"/>
              <a:gd name="connsiteX4" fmla="*/ 313003 w 1228705"/>
              <a:gd name="connsiteY4" fmla="*/ 53935 h 1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705" h="1563396">
                <a:moveTo>
                  <a:pt x="313003" y="53935"/>
                </a:moveTo>
                <a:cubicBezTo>
                  <a:pt x="113867" y="225639"/>
                  <a:pt x="-60885" y="1186775"/>
                  <a:pt x="20395" y="1413343"/>
                </a:cubicBezTo>
                <a:cubicBezTo>
                  <a:pt x="101675" y="1639911"/>
                  <a:pt x="601547" y="1585047"/>
                  <a:pt x="800683" y="1413343"/>
                </a:cubicBezTo>
                <a:cubicBezTo>
                  <a:pt x="999819" y="1241639"/>
                  <a:pt x="1295475" y="610703"/>
                  <a:pt x="1215211" y="383119"/>
                </a:cubicBezTo>
                <a:cubicBezTo>
                  <a:pt x="1134947" y="155535"/>
                  <a:pt x="512139" y="-117769"/>
                  <a:pt x="313003" y="53935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4157563-53EF-87C5-B12D-EFD9D1A78B69}"/>
              </a:ext>
            </a:extLst>
          </p:cNvPr>
          <p:cNvCxnSpPr>
            <a:cxnSpLocks/>
          </p:cNvCxnSpPr>
          <p:nvPr/>
        </p:nvCxnSpPr>
        <p:spPr>
          <a:xfrm flipH="1">
            <a:off x="4705224" y="2013720"/>
            <a:ext cx="379304" cy="21277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3CA69C8-0D41-C7DE-1957-28EA2F5CEF90}"/>
                  </a:ext>
                </a:extLst>
              </p:cNvPr>
              <p:cNvSpPr txBox="1"/>
              <p:nvPr/>
            </p:nvSpPr>
            <p:spPr>
              <a:xfrm>
                <a:off x="4993654" y="1810256"/>
                <a:ext cx="9390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3CA69C8-0D41-C7DE-1957-28EA2F5C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654" y="1810256"/>
                <a:ext cx="93904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A79FB65-143A-D005-20C8-0EFF51944299}"/>
              </a:ext>
            </a:extLst>
          </p:cNvPr>
          <p:cNvCxnSpPr>
            <a:cxnSpLocks/>
          </p:cNvCxnSpPr>
          <p:nvPr/>
        </p:nvCxnSpPr>
        <p:spPr>
          <a:xfrm flipH="1">
            <a:off x="3255072" y="2307441"/>
            <a:ext cx="468769" cy="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B91E56F-5001-0555-EFC9-BA37B753032A}"/>
                  </a:ext>
                </a:extLst>
              </p:cNvPr>
              <p:cNvSpPr txBox="1"/>
              <p:nvPr/>
            </p:nvSpPr>
            <p:spPr>
              <a:xfrm>
                <a:off x="2637959" y="2168941"/>
                <a:ext cx="731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B91E56F-5001-0555-EFC9-BA37B7530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959" y="2168941"/>
                <a:ext cx="731162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EABF1F66-C883-6397-DC49-6CBA9818EF60}"/>
              </a:ext>
            </a:extLst>
          </p:cNvPr>
          <p:cNvSpPr/>
          <p:nvPr/>
        </p:nvSpPr>
        <p:spPr>
          <a:xfrm>
            <a:off x="3596317" y="3767194"/>
            <a:ext cx="1228705" cy="1563396"/>
          </a:xfrm>
          <a:custGeom>
            <a:avLst/>
            <a:gdLst>
              <a:gd name="connsiteX0" fmla="*/ 313003 w 1228705"/>
              <a:gd name="connsiteY0" fmla="*/ 53935 h 1563396"/>
              <a:gd name="connsiteX1" fmla="*/ 20395 w 1228705"/>
              <a:gd name="connsiteY1" fmla="*/ 1413343 h 1563396"/>
              <a:gd name="connsiteX2" fmla="*/ 800683 w 1228705"/>
              <a:gd name="connsiteY2" fmla="*/ 1413343 h 1563396"/>
              <a:gd name="connsiteX3" fmla="*/ 1215211 w 1228705"/>
              <a:gd name="connsiteY3" fmla="*/ 383119 h 1563396"/>
              <a:gd name="connsiteX4" fmla="*/ 313003 w 1228705"/>
              <a:gd name="connsiteY4" fmla="*/ 53935 h 1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705" h="1563396">
                <a:moveTo>
                  <a:pt x="313003" y="53935"/>
                </a:moveTo>
                <a:cubicBezTo>
                  <a:pt x="113867" y="225639"/>
                  <a:pt x="-60885" y="1186775"/>
                  <a:pt x="20395" y="1413343"/>
                </a:cubicBezTo>
                <a:cubicBezTo>
                  <a:pt x="101675" y="1639911"/>
                  <a:pt x="601547" y="1585047"/>
                  <a:pt x="800683" y="1413343"/>
                </a:cubicBezTo>
                <a:cubicBezTo>
                  <a:pt x="999819" y="1241639"/>
                  <a:pt x="1295475" y="610703"/>
                  <a:pt x="1215211" y="383119"/>
                </a:cubicBezTo>
                <a:cubicBezTo>
                  <a:pt x="1134947" y="155535"/>
                  <a:pt x="512139" y="-117769"/>
                  <a:pt x="313003" y="53935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CA30F22-EBE8-BD77-640D-5EBCC80E140C}"/>
              </a:ext>
            </a:extLst>
          </p:cNvPr>
          <p:cNvSpPr/>
          <p:nvPr/>
        </p:nvSpPr>
        <p:spPr>
          <a:xfrm>
            <a:off x="773616" y="3727013"/>
            <a:ext cx="2847466" cy="182078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6B7D2D1-D7F3-9A8E-B37C-83999F91A51B}"/>
              </a:ext>
            </a:extLst>
          </p:cNvPr>
          <p:cNvSpPr/>
          <p:nvPr/>
        </p:nvSpPr>
        <p:spPr>
          <a:xfrm>
            <a:off x="997923" y="4411739"/>
            <a:ext cx="633212" cy="480810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46CFCDF-B0FC-CBD3-1B17-448CEFC88552}"/>
              </a:ext>
            </a:extLst>
          </p:cNvPr>
          <p:cNvSpPr/>
          <p:nvPr/>
        </p:nvSpPr>
        <p:spPr>
          <a:xfrm>
            <a:off x="857329" y="4203530"/>
            <a:ext cx="1390919" cy="897228"/>
          </a:xfrm>
          <a:prstGeom prst="ellipse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196CDE7-3D10-47BC-D1AB-A9BE7EB6B418}"/>
              </a:ext>
            </a:extLst>
          </p:cNvPr>
          <p:cNvCxnSpPr>
            <a:cxnSpLocks/>
          </p:cNvCxnSpPr>
          <p:nvPr/>
        </p:nvCxnSpPr>
        <p:spPr>
          <a:xfrm>
            <a:off x="3621082" y="4695027"/>
            <a:ext cx="329486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B68327E-0B64-09B2-4FE3-16D56F13CB0B}"/>
                  </a:ext>
                </a:extLst>
              </p:cNvPr>
              <p:cNvSpPr txBox="1"/>
              <p:nvPr/>
            </p:nvSpPr>
            <p:spPr>
              <a:xfrm>
                <a:off x="3298424" y="4730027"/>
                <a:ext cx="3806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B68327E-0B64-09B2-4FE3-16D56F13C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24" y="4730027"/>
                <a:ext cx="38068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FFAC096-C388-3B5D-8595-7331AA53CCBC}"/>
                  </a:ext>
                </a:extLst>
              </p:cNvPr>
              <p:cNvSpPr txBox="1"/>
              <p:nvPr/>
            </p:nvSpPr>
            <p:spPr>
              <a:xfrm>
                <a:off x="3881608" y="4559263"/>
                <a:ext cx="7333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FFAC096-C388-3B5D-8595-7331AA53C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608" y="4559263"/>
                <a:ext cx="733341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星形: 五角 60">
            <a:extLst>
              <a:ext uri="{FF2B5EF4-FFF2-40B4-BE49-F238E27FC236}">
                <a16:creationId xmlns:a16="http://schemas.microsoft.com/office/drawing/2014/main" id="{71004A3C-A22B-29FF-EEBC-49E679D3F449}"/>
              </a:ext>
            </a:extLst>
          </p:cNvPr>
          <p:cNvSpPr/>
          <p:nvPr/>
        </p:nvSpPr>
        <p:spPr>
          <a:xfrm>
            <a:off x="3595805" y="4674412"/>
            <a:ext cx="45719" cy="45719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124A07D-7055-EE33-BB11-4B7C026FF0A1}"/>
              </a:ext>
            </a:extLst>
          </p:cNvPr>
          <p:cNvCxnSpPr>
            <a:cxnSpLocks/>
          </p:cNvCxnSpPr>
          <p:nvPr/>
        </p:nvCxnSpPr>
        <p:spPr>
          <a:xfrm flipH="1">
            <a:off x="4849787" y="4076982"/>
            <a:ext cx="379304" cy="21277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773CA20-AFDF-AA62-5AC9-9C9739BFF3D6}"/>
                  </a:ext>
                </a:extLst>
              </p:cNvPr>
              <p:cNvSpPr txBox="1"/>
              <p:nvPr/>
            </p:nvSpPr>
            <p:spPr>
              <a:xfrm>
                <a:off x="5138217" y="3873518"/>
                <a:ext cx="8236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773CA20-AFDF-AA62-5AC9-9C9739BFF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217" y="3873518"/>
                <a:ext cx="82362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0C7E820F-54BF-3B71-B5C0-835630875BF8}"/>
              </a:ext>
            </a:extLst>
          </p:cNvPr>
          <p:cNvSpPr/>
          <p:nvPr/>
        </p:nvSpPr>
        <p:spPr>
          <a:xfrm>
            <a:off x="3812902" y="3952276"/>
            <a:ext cx="837510" cy="1193231"/>
          </a:xfrm>
          <a:custGeom>
            <a:avLst/>
            <a:gdLst>
              <a:gd name="connsiteX0" fmla="*/ 313003 w 1228705"/>
              <a:gd name="connsiteY0" fmla="*/ 53935 h 1563396"/>
              <a:gd name="connsiteX1" fmla="*/ 20395 w 1228705"/>
              <a:gd name="connsiteY1" fmla="*/ 1413343 h 1563396"/>
              <a:gd name="connsiteX2" fmla="*/ 800683 w 1228705"/>
              <a:gd name="connsiteY2" fmla="*/ 1413343 h 1563396"/>
              <a:gd name="connsiteX3" fmla="*/ 1215211 w 1228705"/>
              <a:gd name="connsiteY3" fmla="*/ 383119 h 1563396"/>
              <a:gd name="connsiteX4" fmla="*/ 313003 w 1228705"/>
              <a:gd name="connsiteY4" fmla="*/ 53935 h 1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705" h="1563396">
                <a:moveTo>
                  <a:pt x="313003" y="53935"/>
                </a:moveTo>
                <a:cubicBezTo>
                  <a:pt x="113867" y="225639"/>
                  <a:pt x="-60885" y="1186775"/>
                  <a:pt x="20395" y="1413343"/>
                </a:cubicBezTo>
                <a:cubicBezTo>
                  <a:pt x="101675" y="1639911"/>
                  <a:pt x="601547" y="1585047"/>
                  <a:pt x="800683" y="1413343"/>
                </a:cubicBezTo>
                <a:cubicBezTo>
                  <a:pt x="999819" y="1241639"/>
                  <a:pt x="1295475" y="610703"/>
                  <a:pt x="1215211" y="383119"/>
                </a:cubicBezTo>
                <a:cubicBezTo>
                  <a:pt x="1134947" y="155535"/>
                  <a:pt x="512139" y="-117769"/>
                  <a:pt x="313003" y="53935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020F59D-9891-58F5-CCDE-741A68ADE32C}"/>
              </a:ext>
            </a:extLst>
          </p:cNvPr>
          <p:cNvCxnSpPr>
            <a:cxnSpLocks/>
          </p:cNvCxnSpPr>
          <p:nvPr/>
        </p:nvCxnSpPr>
        <p:spPr>
          <a:xfrm flipH="1">
            <a:off x="4600047" y="4401306"/>
            <a:ext cx="379304" cy="21277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113D092-38D3-DD4D-E002-AC238F297D5F}"/>
                  </a:ext>
                </a:extLst>
              </p:cNvPr>
              <p:cNvSpPr txBox="1"/>
              <p:nvPr/>
            </p:nvSpPr>
            <p:spPr>
              <a:xfrm>
                <a:off x="4888477" y="4197842"/>
                <a:ext cx="9390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113D092-38D3-DD4D-E002-AC238F297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477" y="4197842"/>
                <a:ext cx="93904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386C258-461D-C341-E3C8-F62960B243D8}"/>
              </a:ext>
            </a:extLst>
          </p:cNvPr>
          <p:cNvCxnSpPr>
            <a:cxnSpLocks/>
          </p:cNvCxnSpPr>
          <p:nvPr/>
        </p:nvCxnSpPr>
        <p:spPr>
          <a:xfrm>
            <a:off x="3618664" y="4695027"/>
            <a:ext cx="1848418" cy="3500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911BD19-73BE-04AD-35C6-DB7F7BD1F300}"/>
                  </a:ext>
                </a:extLst>
              </p:cNvPr>
              <p:cNvSpPr txBox="1"/>
              <p:nvPr/>
            </p:nvSpPr>
            <p:spPr>
              <a:xfrm>
                <a:off x="5432371" y="4574027"/>
                <a:ext cx="731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911BD19-73BE-04AD-35C6-DB7F7BD1F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371" y="4574027"/>
                <a:ext cx="731162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53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509</Words>
  <Application>Microsoft Office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Georgia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结宝</dc:creator>
  <cp:lastModifiedBy>张 结宝</cp:lastModifiedBy>
  <cp:revision>9</cp:revision>
  <dcterms:created xsi:type="dcterms:W3CDTF">2022-09-20T07:57:09Z</dcterms:created>
  <dcterms:modified xsi:type="dcterms:W3CDTF">2022-09-20T13:33:58Z</dcterms:modified>
</cp:coreProperties>
</file>