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94" r:id="rId2"/>
    <p:sldId id="495" r:id="rId3"/>
    <p:sldId id="496" r:id="rId4"/>
    <p:sldId id="499" r:id="rId5"/>
    <p:sldId id="498" r:id="rId6"/>
    <p:sldId id="500" r:id="rId7"/>
    <p:sldId id="508" r:id="rId8"/>
    <p:sldId id="501" r:id="rId9"/>
    <p:sldId id="502" r:id="rId10"/>
    <p:sldId id="511" r:id="rId11"/>
    <p:sldId id="503" r:id="rId12"/>
    <p:sldId id="509" r:id="rId13"/>
    <p:sldId id="504" r:id="rId14"/>
    <p:sldId id="512" r:id="rId15"/>
    <p:sldId id="513" r:id="rId16"/>
    <p:sldId id="514" r:id="rId17"/>
    <p:sldId id="276" r:id="rId18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00"/>
    <a:srgbClr val="FF0000"/>
    <a:srgbClr val="4257AC"/>
    <a:srgbClr val="0070C0"/>
    <a:srgbClr val="44648F"/>
    <a:srgbClr val="122C97"/>
    <a:srgbClr val="CCECFF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 autoAdjust="0"/>
    <p:restoredTop sz="87568" autoAdjust="0"/>
  </p:normalViewPr>
  <p:slideViewPr>
    <p:cSldViewPr>
      <p:cViewPr varScale="1">
        <p:scale>
          <a:sx n="65" d="100"/>
          <a:sy n="65" d="100"/>
        </p:scale>
        <p:origin x="1392" y="78"/>
      </p:cViewPr>
      <p:guideLst/>
    </p:cSldViewPr>
  </p:slideViewPr>
  <p:outlineViewPr>
    <p:cViewPr>
      <p:scale>
        <a:sx n="33" d="100"/>
        <a:sy n="33" d="100"/>
      </p:scale>
      <p:origin x="0" y="9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3508"/>
    </p:cViewPr>
  </p:sorterViewPr>
  <p:notesViewPr>
    <p:cSldViewPr>
      <p:cViewPr varScale="1">
        <p:scale>
          <a:sx n="62" d="100"/>
          <a:sy n="62" d="100"/>
        </p:scale>
        <p:origin x="3240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defTabSz="955830" eaLnBrk="1" hangingPunct="1">
              <a:defRPr sz="1300"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defTabSz="955830" eaLnBrk="1" hangingPunct="1">
              <a:defRPr sz="1300" b="0"/>
            </a:lvl1pPr>
          </a:lstStyle>
          <a:p>
            <a:pPr>
              <a:defRPr/>
            </a:pPr>
            <a:fld id="{57F0906B-35FA-4DB0-8D43-79F9A30C2A9D}" type="datetimeFigureOut">
              <a:rPr lang="zh-CN" altLang="en-US"/>
              <a:pPr>
                <a:defRPr/>
              </a:pPr>
              <a:t>2019/1/19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defTabSz="955830" eaLnBrk="1" hangingPunct="1">
              <a:defRPr sz="1300"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defTabSz="955830" eaLnBrk="1" hangingPunct="1">
              <a:defRPr sz="1300" b="0"/>
            </a:lvl1pPr>
          </a:lstStyle>
          <a:p>
            <a:pPr>
              <a:defRPr/>
            </a:pPr>
            <a:fld id="{A23A4796-4D03-4E73-9F7E-669D51149C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683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7.64706" units="1/cm"/>
          <inkml:channelProperty channel="Y" name="resolution" value="37.63066" units="1/cm"/>
        </inkml:channelProperties>
      </inkml:inkSource>
      <inkml:timestamp xml:id="ts0" timeString="2019-01-12T05:46:48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3492 6068,'36'0,"-19"0,19 0,-19 0,1 0,0 0,-1 0,19 0,-1 0,-35 17,35-17,18 0,-35 0,35 0,-36 0,1 0,17 0,-17 0,-1 0,19 0,-19 18,1-18,17 0,18 0,-35 0,-1 0,36 0,-35 0,17 0,18 0,0 0,-35 0,-1 0,36 0,-35 0,35 0,0 0,0 0,-18 0,18 0,0 0,0 0,-36 0,36 0,-35 0,35 0,0 0,-36 0,36 0,-17 0,16 0,-34 0,0 0,35 18,-36-18,19 0,-19 0,1 0,0 0,17 0,18 0,-36 0,1 0,17 0,-17 0,0 0,-1 0,18 0,-17 0,0 0,-1 0,19 0,-19 0,1 0,17 0,-17 0,-1 0,1 0,17 0</inkml:trace>
  <inkml:trace contextRef="#ctx0" brushRef="#br0" timeOffset="1">3528 6227,'17'-36,"36"36,-17 0,-19 0,36 0,0 0,18 0,-36 0,18 0,35 0,-35 0,0 0,0 0,0 0,-36 0,19 0,-19 0,36 0,-35 0,35 0,0 0,-36 0,36 0,0 0,-18 0,54 0,-72 0,36 0,0 0,-35 0,35 0,-36 0,19 0,-19 0,1 0,35 0,-18 0,-17 0,35 18,-18-18,35 0,-17 0,0 18,0-18,0 0,-18 0,-17 0,0 0,35 0,-36 0,1 17,-1-17,1 0,0 0,-1 0,19 0,-19 0,-17 18,18-1,0-17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30" tIns="44115" rIns="88230" bIns="4411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30" tIns="44115" rIns="88230" bIns="4411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fld id="{C17D598F-3DD4-4200-A12E-3874D7BEE1AA}" type="datetimeFigureOut">
              <a:rPr lang="zh-CN" altLang="en-US"/>
              <a:pPr>
                <a:defRPr/>
              </a:pPr>
              <a:t>2019/1/19</a:t>
            </a:fld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30" tIns="44115" rIns="88230" bIns="441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30" tIns="44115" rIns="88230" bIns="4411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30" tIns="44115" rIns="88230" bIns="4411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fld id="{608A7086-8F47-4886-AA09-CEF93117AD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4273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8A7086-8F47-4886-AA09-CEF93117AD0E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67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6"/>
          <p:cNvSpPr>
            <a:spLocks noChangeArrowheads="1"/>
          </p:cNvSpPr>
          <p:nvPr userDrawn="1"/>
        </p:nvSpPr>
        <p:spPr bwMode="auto">
          <a:xfrm>
            <a:off x="228600" y="18510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zh-CN" b="0" smtClean="0"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hidden">
          <a:xfrm>
            <a:off x="0" y="2295572"/>
            <a:ext cx="4724400" cy="1420766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zh-CN" sz="2400" b="0" smtClean="0">
              <a:ea typeface="宋体" panose="02010600030101010101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hidden">
          <a:xfrm>
            <a:off x="4419600" y="2295572"/>
            <a:ext cx="4724400" cy="1420766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zh-CN" sz="2400" b="0" smtClean="0">
              <a:ea typeface="宋体" panose="02010600030101010101" pitchFamily="2" charset="-122"/>
            </a:endParaRPr>
          </a:p>
        </p:txBody>
      </p:sp>
      <p:sp>
        <p:nvSpPr>
          <p:cNvPr id="7" name="Line 17"/>
          <p:cNvSpPr>
            <a:spLocks noChangeShapeType="1"/>
          </p:cNvSpPr>
          <p:nvPr userDrawn="1"/>
        </p:nvSpPr>
        <p:spPr bwMode="gray">
          <a:xfrm>
            <a:off x="0" y="771525"/>
            <a:ext cx="7236295" cy="0"/>
          </a:xfrm>
          <a:prstGeom prst="line">
            <a:avLst/>
          </a:prstGeom>
          <a:ln w="889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8" name="Line 17"/>
          <p:cNvSpPr>
            <a:spLocks noChangeShapeType="1"/>
          </p:cNvSpPr>
          <p:nvPr userDrawn="1"/>
        </p:nvSpPr>
        <p:spPr bwMode="gray">
          <a:xfrm>
            <a:off x="66675" y="6021388"/>
            <a:ext cx="8999538" cy="0"/>
          </a:xfrm>
          <a:prstGeom prst="line">
            <a:avLst/>
          </a:prstGeom>
          <a:ln w="25400"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defRPr/>
            </a:pPr>
            <a:endParaRPr lang="zh-CN" altLang="en-US" b="0"/>
          </a:p>
        </p:txBody>
      </p:sp>
      <p:pic>
        <p:nvPicPr>
          <p:cNvPr id="9" name="图片 8" descr="main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07288" y="0"/>
            <a:ext cx="1836712" cy="15367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339752" y="2420888"/>
            <a:ext cx="5357850" cy="1371600"/>
          </a:xfrm>
        </p:spPr>
        <p:txBody>
          <a:bodyPr/>
          <a:lstStyle>
            <a:lvl1pPr algn="l">
              <a:defRPr sz="4000" b="1" baseline="0">
                <a:solidFill>
                  <a:schemeClr val="tx1"/>
                </a:solidFill>
              </a:defRPr>
            </a:lvl1pPr>
          </a:lstStyle>
          <a:p>
            <a:endParaRPr lang="en-US" altLang="zh-CN" dirty="0"/>
          </a:p>
        </p:txBody>
      </p:sp>
      <p:pic>
        <p:nvPicPr>
          <p:cNvPr id="4" name="图片 17" descr="head_1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385127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769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7F7B6-5535-4019-A7CF-16634F8E16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777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8E872-7EC9-4C7B-B119-069D653903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662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00026"/>
            <a:ext cx="71628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03776-85F1-463C-9F53-708B970910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1596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6"/>
          <p:cNvSpPr>
            <a:spLocks noChangeArrowheads="1"/>
          </p:cNvSpPr>
          <p:nvPr userDrawn="1"/>
        </p:nvSpPr>
        <p:spPr bwMode="auto">
          <a:xfrm>
            <a:off x="228600" y="18510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zh-CN" b="0" smtClean="0">
              <a:ea typeface="宋体" panose="02010600030101010101" pitchFamily="2" charset="-122"/>
            </a:endParaRPr>
          </a:p>
        </p:txBody>
      </p:sp>
      <p:pic>
        <p:nvPicPr>
          <p:cNvPr id="4" name="图片 17" descr="head_1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713"/>
            <a:ext cx="38512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 userDrawn="1"/>
        </p:nvSpPr>
        <p:spPr bwMode="hidden">
          <a:xfrm>
            <a:off x="0" y="2573338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zh-CN" sz="2400" b="0" smtClean="0">
              <a:ea typeface="宋体" panose="02010600030101010101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hidden">
          <a:xfrm>
            <a:off x="4419600" y="2573338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zh-CN" sz="2400" b="0" smtClean="0">
              <a:ea typeface="宋体" panose="02010600030101010101" pitchFamily="2" charset="-122"/>
            </a:endParaRPr>
          </a:p>
        </p:txBody>
      </p:sp>
      <p:sp>
        <p:nvSpPr>
          <p:cNvPr id="7" name="Line 17"/>
          <p:cNvSpPr>
            <a:spLocks noChangeShapeType="1"/>
          </p:cNvSpPr>
          <p:nvPr userDrawn="1"/>
        </p:nvSpPr>
        <p:spPr bwMode="gray">
          <a:xfrm>
            <a:off x="0" y="1109663"/>
            <a:ext cx="7236295" cy="0"/>
          </a:xfrm>
          <a:prstGeom prst="line">
            <a:avLst/>
          </a:prstGeom>
          <a:ln w="889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8" name="Line 17"/>
          <p:cNvSpPr>
            <a:spLocks noChangeShapeType="1"/>
          </p:cNvSpPr>
          <p:nvPr userDrawn="1"/>
        </p:nvSpPr>
        <p:spPr bwMode="gray">
          <a:xfrm>
            <a:off x="59772" y="6093296"/>
            <a:ext cx="8999538" cy="0"/>
          </a:xfrm>
          <a:prstGeom prst="line">
            <a:avLst/>
          </a:prstGeom>
          <a:ln w="25400"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defRPr/>
            </a:pPr>
            <a:endParaRPr lang="zh-CN" altLang="en-US" b="0"/>
          </a:p>
        </p:txBody>
      </p:sp>
      <p:pic>
        <p:nvPicPr>
          <p:cNvPr id="9" name="图片 8" descr="main5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07288" y="0"/>
            <a:ext cx="1836712" cy="15367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339752" y="2420888"/>
            <a:ext cx="5357850" cy="1371600"/>
          </a:xfrm>
        </p:spPr>
        <p:txBody>
          <a:bodyPr/>
          <a:lstStyle>
            <a:lvl1pPr algn="l">
              <a:defRPr sz="4000" b="1" baseline="0">
                <a:solidFill>
                  <a:schemeClr val="tx1"/>
                </a:solidFill>
              </a:defRPr>
            </a:lvl1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005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470650"/>
            <a:ext cx="2133600" cy="2111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8195A-7D1C-499B-9AC1-5C6EC9A729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803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6A1DC-4681-4333-AF19-C3C2B0F032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858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0A1C6-408F-426D-9A16-D4C56D6D7F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52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2113D-3D5B-4D4B-B724-70716277BD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3585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E9EAE-3DEF-49C8-8D37-87CBACD576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132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3A9A6-A314-47FA-98FF-FA2400F24D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433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ED916-85E5-4EA3-BE46-467D3D5B18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580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2056E-0D9A-4683-8F95-5CA9830FE2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72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0" y="423862"/>
            <a:ext cx="7786687" cy="0"/>
          </a:xfrm>
          <a:prstGeom prst="line">
            <a:avLst/>
          </a:prstGeom>
          <a:ln w="889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defRPr/>
            </a:pPr>
            <a:endParaRPr lang="zh-CN" altLang="en-US" b="0">
              <a:ea typeface="宋体" pitchFamily="2" charset="-122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052513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386513"/>
            <a:ext cx="2133600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C38089E-1016-4C40-BCB2-903DAA6B7F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71500" y="214313"/>
            <a:ext cx="71628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2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160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LOGO</a:t>
            </a:r>
          </a:p>
        </p:txBody>
      </p:sp>
      <p:pic>
        <p:nvPicPr>
          <p:cNvPr id="1033" name="图片 7" descr="a7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187325"/>
            <a:ext cx="10795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17"/>
          <p:cNvSpPr>
            <a:spLocks noChangeShapeType="1"/>
          </p:cNvSpPr>
          <p:nvPr userDrawn="1"/>
        </p:nvSpPr>
        <p:spPr bwMode="gray">
          <a:xfrm>
            <a:off x="66675" y="6237288"/>
            <a:ext cx="8999538" cy="0"/>
          </a:xfrm>
          <a:prstGeom prst="line">
            <a:avLst/>
          </a:prstGeom>
          <a:ln w="25400"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defRPr/>
            </a:pPr>
            <a:endParaRPr lang="zh-CN" altLang="en-US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1" r:id="rId1"/>
    <p:sldLayoutId id="2147484812" r:id="rId2"/>
    <p:sldLayoutId id="2147484770" r:id="rId3"/>
    <p:sldLayoutId id="2147484771" r:id="rId4"/>
    <p:sldLayoutId id="2147484772" r:id="rId5"/>
    <p:sldLayoutId id="2147484773" r:id="rId6"/>
    <p:sldLayoutId id="2147484774" r:id="rId7"/>
    <p:sldLayoutId id="2147484775" r:id="rId8"/>
    <p:sldLayoutId id="2147484776" r:id="rId9"/>
    <p:sldLayoutId id="2147484777" r:id="rId10"/>
    <p:sldLayoutId id="2147484778" r:id="rId11"/>
    <p:sldLayoutId id="2147484779" r:id="rId12"/>
    <p:sldLayoutId id="2147484829" r:id="rId13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1.xml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g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main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700808"/>
            <a:ext cx="3790950" cy="31718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4393088" y="2598960"/>
            <a:ext cx="4375150" cy="10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zh-CN" altLang="en-US" sz="36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硬件安装及应用</a:t>
            </a:r>
            <a:endParaRPr lang="zh-CN" altLang="en-US" sz="36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6628" name="Rectangle 9"/>
          <p:cNvSpPr>
            <a:spLocks noChangeArrowheads="1"/>
          </p:cNvSpPr>
          <p:nvPr/>
        </p:nvSpPr>
        <p:spPr bwMode="auto">
          <a:xfrm>
            <a:off x="879475" y="27193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61288" y="5554031"/>
            <a:ext cx="4806950" cy="305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0" dirty="0" smtClean="0">
                <a:solidFill>
                  <a:srgbClr val="000000"/>
                </a:solidFill>
                <a:ea typeface="宋体" panose="02010600030101010101" pitchFamily="2" charset="-122"/>
              </a:rPr>
              <a:t>2019.01.19</a:t>
            </a:r>
            <a:endParaRPr lang="en-US" altLang="zh-CN" sz="2400" b="0" kern="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4114478" y="4479477"/>
            <a:ext cx="43448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B6B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报告</a:t>
            </a:r>
            <a:r>
              <a:rPr lang="zh-CN" altLang="en-US" sz="1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人：焦志鹏</a:t>
            </a:r>
            <a:endParaRPr lang="en-US" altLang="zh-CN" sz="18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317383" y="15280"/>
            <a:ext cx="1728192" cy="154151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5" t="37752" r="10763" b="34844"/>
          <a:stretch/>
        </p:blipFill>
        <p:spPr>
          <a:xfrm>
            <a:off x="107504" y="6257779"/>
            <a:ext cx="5228561" cy="4507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33604" y="6257779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jiym@njupt.edu.cn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" y="0"/>
            <a:ext cx="9133681" cy="111549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03849" y="5014254"/>
            <a:ext cx="5772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南京邮电大学高性能计算与大数据处理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研究所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164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5"/>
    </mc:Choice>
    <mc:Fallback xmlns="">
      <p:transition spd="slow" advTm="832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488" y="-22561"/>
            <a:ext cx="7162800" cy="563562"/>
          </a:xfrm>
        </p:spPr>
        <p:txBody>
          <a:bodyPr/>
          <a:lstStyle/>
          <a:p>
            <a:pPr algn="l"/>
            <a:r>
              <a:rPr lang="zh-CN" altLang="en-US" sz="2400" dirty="0">
                <a:solidFill>
                  <a:srgbClr val="FF0000"/>
                </a:solidFill>
              </a:rPr>
              <a:t>扫描</a:t>
            </a:r>
            <a:r>
              <a:rPr lang="zh-CN" altLang="en-US" sz="2400" dirty="0" smtClean="0">
                <a:solidFill>
                  <a:srgbClr val="FF0000"/>
                </a:solidFill>
              </a:rPr>
              <a:t>树莓派局域网</a:t>
            </a:r>
            <a:r>
              <a:rPr lang="en-US" altLang="zh-CN" sz="2400" dirty="0" smtClean="0">
                <a:solidFill>
                  <a:srgbClr val="FF0000"/>
                </a:solidFill>
              </a:rPr>
              <a:t>IP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657600" y="6386513"/>
            <a:ext cx="2133600" cy="211137"/>
          </a:xfrm>
        </p:spPr>
        <p:txBody>
          <a:bodyPr/>
          <a:lstStyle/>
          <a:p>
            <a:pPr>
              <a:defRPr/>
            </a:pPr>
            <a:fld id="{A9CE9EAE-3DEF-49C8-8D37-87CBACD5764A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01986" y="908720"/>
            <a:ext cx="4176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、将</a:t>
            </a:r>
            <a:r>
              <a:rPr lang="en-US" altLang="zh-CN" dirty="0" smtClean="0"/>
              <a:t>PC</a:t>
            </a:r>
            <a:r>
              <a:rPr lang="zh-CN" altLang="en-US" dirty="0" smtClean="0"/>
              <a:t>和树莓派连接到同一局域网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55574" y="1846473"/>
            <a:ext cx="36963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 smtClean="0"/>
              <a:t>、扫描树莓派在局域网中的</a:t>
            </a:r>
            <a:r>
              <a:rPr lang="en-US" altLang="zh-CN" dirty="0"/>
              <a:t>IP</a:t>
            </a:r>
            <a:endParaRPr lang="en-US" altLang="zh-CN" dirty="0" smtClean="0"/>
          </a:p>
          <a:p>
            <a:r>
              <a:rPr lang="zh-CN" altLang="en-US" b="0" dirty="0"/>
              <a:t>所</a:t>
            </a:r>
            <a:r>
              <a:rPr lang="zh-CN" altLang="en-US" b="0" dirty="0" smtClean="0"/>
              <a:t>需软件：</a:t>
            </a:r>
            <a:r>
              <a:rPr lang="en-US" altLang="zh-CN" b="0" dirty="0" smtClean="0"/>
              <a:t>netscan_protable.zip</a:t>
            </a:r>
          </a:p>
          <a:p>
            <a:r>
              <a:rPr lang="zh-CN" altLang="en-US" b="0" dirty="0" smtClean="0"/>
              <a:t>填写扫描范围扫描出树莓派地址</a:t>
            </a:r>
            <a:endParaRPr lang="en-US" altLang="zh-CN" b="0" dirty="0" smtClean="0"/>
          </a:p>
        </p:txBody>
      </p:sp>
      <p:sp>
        <p:nvSpPr>
          <p:cNvPr id="7" name="AutoShape 2" descr="https://upload-images.jianshu.io/upload_images/1578283-e788ec493b877ea9.png?imageMogr2/auto-orient/strip%7CimageView2/2/w/359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7" y="2769803"/>
            <a:ext cx="5023161" cy="339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1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black">
          <a:xfrm>
            <a:off x="1488" y="-22561"/>
            <a:ext cx="71628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/>
            <a:r>
              <a:rPr lang="zh-CN" altLang="en-US" sz="2400" b="0" kern="0" smtClean="0">
                <a:solidFill>
                  <a:srgbClr val="FF0000"/>
                </a:solidFill>
              </a:rPr>
              <a:t>连接树莓派步骤</a:t>
            </a:r>
            <a:endParaRPr lang="zh-CN" altLang="en-US" sz="2400" b="0" kern="0" dirty="0">
              <a:solidFill>
                <a:srgbClr val="FF0000"/>
              </a:solidFill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657600" y="6386513"/>
            <a:ext cx="2133600" cy="211137"/>
          </a:xfrm>
        </p:spPr>
        <p:txBody>
          <a:bodyPr/>
          <a:lstStyle/>
          <a:p>
            <a:pPr>
              <a:defRPr/>
            </a:pPr>
            <a:fld id="{A9CE9EAE-3DEF-49C8-8D37-87CBACD5764A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01986" y="620688"/>
            <a:ext cx="4176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Xshell</a:t>
            </a:r>
            <a:r>
              <a:rPr lang="zh-CN" altLang="en-US" dirty="0" smtClean="0"/>
              <a:t>连接树莓派终端</a:t>
            </a:r>
            <a:endParaRPr lang="en-US" altLang="zh-CN" dirty="0" smtClean="0"/>
          </a:p>
          <a:p>
            <a:r>
              <a:rPr lang="zh-CN" altLang="en-US" b="0" dirty="0" smtClean="0"/>
              <a:t>文件</a:t>
            </a:r>
            <a:r>
              <a:rPr lang="en-US" altLang="zh-CN" b="0" dirty="0" smtClean="0"/>
              <a:t>-&gt;</a:t>
            </a:r>
            <a:r>
              <a:rPr lang="zh-CN" altLang="en-US" b="0" dirty="0" smtClean="0"/>
              <a:t>新建</a:t>
            </a:r>
            <a:r>
              <a:rPr lang="en-US" altLang="zh-CN" b="0" dirty="0" smtClean="0"/>
              <a:t>-&gt;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0" y="620400"/>
            <a:ext cx="3064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Xftp</a:t>
            </a:r>
            <a:r>
              <a:rPr lang="zh-CN" altLang="en-US" dirty="0" smtClean="0"/>
              <a:t>连接管理文件</a:t>
            </a:r>
            <a:endParaRPr lang="en-US" altLang="zh-CN" dirty="0" smtClean="0"/>
          </a:p>
          <a:p>
            <a:r>
              <a:rPr lang="zh-CN" altLang="en-US" b="0" dirty="0" smtClean="0"/>
              <a:t>文件</a:t>
            </a:r>
            <a:r>
              <a:rPr lang="en-US" altLang="zh-CN" b="0" dirty="0" smtClean="0"/>
              <a:t>-&gt;</a:t>
            </a:r>
            <a:r>
              <a:rPr lang="zh-CN" altLang="en-US" b="0" dirty="0" smtClean="0"/>
              <a:t>新建</a:t>
            </a:r>
            <a:r>
              <a:rPr lang="en-US" altLang="zh-CN" b="0" dirty="0" smtClean="0"/>
              <a:t>-&gt;</a:t>
            </a:r>
            <a:endParaRPr lang="en-US" altLang="zh-CN" b="0" dirty="0"/>
          </a:p>
        </p:txBody>
      </p:sp>
      <p:sp>
        <p:nvSpPr>
          <p:cNvPr id="7" name="AutoShape 2" descr="https://upload-images.jianshu.io/upload_images/1578283-e788ec493b877ea9.png?imageMogr2/auto-orient/strip%7CimageView2/2/w/359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5575" y="2569250"/>
            <a:ext cx="4339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 smtClean="0"/>
              <a:t>新建完成后打开连接，输入用户名和密码</a:t>
            </a:r>
            <a:endParaRPr lang="en-US" altLang="zh-CN" b="0" dirty="0" smtClean="0"/>
          </a:p>
          <a:p>
            <a:r>
              <a:rPr lang="zh-CN" altLang="en-US" b="0" dirty="0" smtClean="0"/>
              <a:t>用户名：</a:t>
            </a:r>
            <a:r>
              <a:rPr lang="en-US" altLang="zh-CN" b="0" dirty="0" smtClean="0"/>
              <a:t>pi</a:t>
            </a:r>
          </a:p>
          <a:p>
            <a:r>
              <a:rPr lang="zh-CN" altLang="en-US" b="0" dirty="0" smtClean="0"/>
              <a:t>密    码：</a:t>
            </a:r>
            <a:r>
              <a:rPr lang="en-US" altLang="zh-CN" b="0" dirty="0" smtClean="0"/>
              <a:t>raspberry</a:t>
            </a:r>
            <a:endParaRPr lang="en-US" altLang="zh-CN" b="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346706"/>
            <a:ext cx="2800000" cy="11428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墨迹 9"/>
              <p14:cNvContentPartPr/>
              <p14:nvPr/>
            </p14:nvContentPartPr>
            <p14:xfrm>
              <a:off x="1257120" y="2184480"/>
              <a:ext cx="864000" cy="76320"/>
            </p14:xfrm>
          </p:contentPart>
        </mc:Choice>
        <mc:Fallback xmlns="">
          <p:pic>
            <p:nvPicPr>
              <p:cNvPr id="11" name="墨迹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7760" y="2175120"/>
                <a:ext cx="882720" cy="950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239" y="3572267"/>
            <a:ext cx="4358270" cy="181122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1268760"/>
            <a:ext cx="2727920" cy="296338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4400" y="4437112"/>
            <a:ext cx="3880048" cy="135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9560" y="781058"/>
            <a:ext cx="7162800" cy="5635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  <a:cs typeface="Arial" pitchFamily="34" charset="0"/>
              </a:rPr>
              <a:t>汇报提纲</a:t>
            </a:r>
            <a:endParaRPr lang="en-US" altLang="zh-CN" sz="28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itchFamily="2" charset="-122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8199" name="AutoShape 3"/>
          <p:cNvSpPr>
            <a:spLocks noChangeArrowheads="1"/>
          </p:cNvSpPr>
          <p:nvPr/>
        </p:nvSpPr>
        <p:spPr bwMode="gray">
          <a:xfrm rot="-5400000">
            <a:off x="2460220" y="1276704"/>
            <a:ext cx="498475" cy="1579563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70000"/>
              <a:buFontTx/>
              <a:buNone/>
            </a:pP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203" name="AutoShape 4"/>
          <p:cNvSpPr>
            <a:spLocks noChangeArrowheads="1"/>
          </p:cNvSpPr>
          <p:nvPr/>
        </p:nvSpPr>
        <p:spPr bwMode="gray">
          <a:xfrm rot="-5400000">
            <a:off x="4548558" y="-108370"/>
            <a:ext cx="582612" cy="43608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84776"/>
              </a:gs>
              <a:gs pos="50000">
                <a:srgbClr val="3399FF"/>
              </a:gs>
              <a:gs pos="100000">
                <a:srgbClr val="184776"/>
              </a:gs>
            </a:gsLst>
            <a:lin ang="0" scaled="1"/>
          </a:gra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70000"/>
              <a:buFontTx/>
              <a:buNone/>
            </a:pP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206" name="Text Box 46"/>
          <p:cNvSpPr txBox="1">
            <a:spLocks noChangeArrowheads="1"/>
          </p:cNvSpPr>
          <p:nvPr/>
        </p:nvSpPr>
        <p:spPr bwMode="auto">
          <a:xfrm>
            <a:off x="1946664" y="1856936"/>
            <a:ext cx="68111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209" name="Text Box 51"/>
          <p:cNvSpPr txBox="1">
            <a:spLocks noChangeArrowheads="1"/>
          </p:cNvSpPr>
          <p:nvPr/>
        </p:nvSpPr>
        <p:spPr bwMode="auto">
          <a:xfrm>
            <a:off x="3386526" y="1856936"/>
            <a:ext cx="400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" name="Text Box 50"/>
          <p:cNvSpPr txBox="1">
            <a:spLocks noChangeArrowheads="1"/>
          </p:cNvSpPr>
          <p:nvPr/>
        </p:nvSpPr>
        <p:spPr bwMode="auto">
          <a:xfrm>
            <a:off x="2843808" y="1836298"/>
            <a:ext cx="39604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小车安装</a:t>
            </a:r>
            <a:endParaRPr kumimoji="1" lang="en-US" altLang="ko-KR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3" name="图片 17" descr="head_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" y="0"/>
            <a:ext cx="1990043" cy="37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5" t="37752" r="10763" b="34844"/>
          <a:stretch/>
        </p:blipFill>
        <p:spPr>
          <a:xfrm>
            <a:off x="107504" y="6362638"/>
            <a:ext cx="5228561" cy="450738"/>
          </a:xfrm>
          <a:prstGeom prst="rect">
            <a:avLst/>
          </a:prstGeom>
        </p:spPr>
      </p:pic>
      <p:sp>
        <p:nvSpPr>
          <p:cNvPr id="18" name="AutoShape 3"/>
          <p:cNvSpPr>
            <a:spLocks noChangeArrowheads="1"/>
          </p:cNvSpPr>
          <p:nvPr/>
        </p:nvSpPr>
        <p:spPr bwMode="gray">
          <a:xfrm rot="-5400000">
            <a:off x="2460220" y="2005310"/>
            <a:ext cx="498475" cy="1579563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70000"/>
              <a:buFontTx/>
              <a:buNone/>
            </a:pP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gray">
          <a:xfrm rot="-5400000">
            <a:off x="4548558" y="620236"/>
            <a:ext cx="582612" cy="43608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84776"/>
              </a:gs>
              <a:gs pos="50000">
                <a:srgbClr val="3399FF"/>
              </a:gs>
              <a:gs pos="100000">
                <a:srgbClr val="184776"/>
              </a:gs>
            </a:gsLst>
            <a:lin ang="0" scaled="1"/>
          </a:gra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70000"/>
              <a:buFontTx/>
              <a:buNone/>
            </a:pP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Text Box 46"/>
          <p:cNvSpPr txBox="1">
            <a:spLocks noChangeArrowheads="1"/>
          </p:cNvSpPr>
          <p:nvPr/>
        </p:nvSpPr>
        <p:spPr bwMode="auto">
          <a:xfrm>
            <a:off x="1946664" y="2585542"/>
            <a:ext cx="68111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Text Box 51"/>
          <p:cNvSpPr txBox="1">
            <a:spLocks noChangeArrowheads="1"/>
          </p:cNvSpPr>
          <p:nvPr/>
        </p:nvSpPr>
        <p:spPr bwMode="auto">
          <a:xfrm>
            <a:off x="3386526" y="2585542"/>
            <a:ext cx="400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" name="Text Box 50"/>
          <p:cNvSpPr txBox="1">
            <a:spLocks noChangeArrowheads="1"/>
          </p:cNvSpPr>
          <p:nvPr/>
        </p:nvSpPr>
        <p:spPr bwMode="auto">
          <a:xfrm>
            <a:off x="2843808" y="2564904"/>
            <a:ext cx="39604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树莓派系统安装</a:t>
            </a:r>
            <a:endParaRPr kumimoji="1" lang="en-US" altLang="ko-KR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gray">
          <a:xfrm rot="-5400000">
            <a:off x="2465449" y="2762491"/>
            <a:ext cx="498475" cy="1579563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70000"/>
              <a:buFontTx/>
              <a:buNone/>
            </a:pP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gray">
          <a:xfrm rot="-5400000">
            <a:off x="4553787" y="1377417"/>
            <a:ext cx="582612" cy="43608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84776"/>
              </a:gs>
              <a:gs pos="50000">
                <a:srgbClr val="3399FF"/>
              </a:gs>
              <a:gs pos="100000">
                <a:srgbClr val="184776"/>
              </a:gs>
            </a:gsLst>
            <a:lin ang="0" scaled="1"/>
          </a:gra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70000"/>
              <a:buFontTx/>
              <a:buNone/>
            </a:pP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" name="Text Box 46"/>
          <p:cNvSpPr txBox="1">
            <a:spLocks noChangeArrowheads="1"/>
          </p:cNvSpPr>
          <p:nvPr/>
        </p:nvSpPr>
        <p:spPr bwMode="auto">
          <a:xfrm>
            <a:off x="1951893" y="3342723"/>
            <a:ext cx="68111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1" name="Text Box 51"/>
          <p:cNvSpPr txBox="1">
            <a:spLocks noChangeArrowheads="1"/>
          </p:cNvSpPr>
          <p:nvPr/>
        </p:nvSpPr>
        <p:spPr bwMode="auto">
          <a:xfrm>
            <a:off x="3391755" y="3342723"/>
            <a:ext cx="400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" name="Text Box 50"/>
          <p:cNvSpPr txBox="1">
            <a:spLocks noChangeArrowheads="1"/>
          </p:cNvSpPr>
          <p:nvPr/>
        </p:nvSpPr>
        <p:spPr bwMode="auto">
          <a:xfrm>
            <a:off x="2849037" y="3322085"/>
            <a:ext cx="39604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树莓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派</a:t>
            </a:r>
            <a:endParaRPr kumimoji="1" lang="en-US" altLang="ko-KR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AutoShape 3"/>
          <p:cNvSpPr>
            <a:spLocks noChangeArrowheads="1"/>
          </p:cNvSpPr>
          <p:nvPr/>
        </p:nvSpPr>
        <p:spPr bwMode="gray">
          <a:xfrm rot="-5400000">
            <a:off x="2460220" y="3478507"/>
            <a:ext cx="498475" cy="1579563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70000"/>
              <a:buFontTx/>
              <a:buNone/>
            </a:pP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4" name="AutoShape 4"/>
          <p:cNvSpPr>
            <a:spLocks noChangeArrowheads="1"/>
          </p:cNvSpPr>
          <p:nvPr/>
        </p:nvSpPr>
        <p:spPr bwMode="gray">
          <a:xfrm rot="-5400000">
            <a:off x="4548558" y="2093433"/>
            <a:ext cx="582612" cy="43608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84776"/>
              </a:gs>
              <a:gs pos="50000">
                <a:srgbClr val="3399FF"/>
              </a:gs>
              <a:gs pos="100000">
                <a:srgbClr val="184776"/>
              </a:gs>
            </a:gsLst>
            <a:lin ang="0" scaled="1"/>
          </a:gra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70000"/>
              <a:buFontTx/>
              <a:buNone/>
            </a:pP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1946664" y="4058739"/>
            <a:ext cx="68111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6" name="Text Box 51"/>
          <p:cNvSpPr txBox="1">
            <a:spLocks noChangeArrowheads="1"/>
          </p:cNvSpPr>
          <p:nvPr/>
        </p:nvSpPr>
        <p:spPr bwMode="auto">
          <a:xfrm>
            <a:off x="3386526" y="4058739"/>
            <a:ext cx="400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7" name="Text Box 50"/>
          <p:cNvSpPr txBox="1">
            <a:spLocks noChangeArrowheads="1"/>
          </p:cNvSpPr>
          <p:nvPr/>
        </p:nvSpPr>
        <p:spPr bwMode="auto">
          <a:xfrm>
            <a:off x="2843808" y="4038101"/>
            <a:ext cx="39604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endParaRPr kumimoji="1" lang="en-US" altLang="ko-KR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36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488" y="-22561"/>
            <a:ext cx="7162800" cy="563562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FF0000"/>
                </a:solidFill>
              </a:rPr>
              <a:t>测试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657600" y="6386513"/>
            <a:ext cx="2133600" cy="211137"/>
          </a:xfrm>
        </p:spPr>
        <p:txBody>
          <a:bodyPr/>
          <a:lstStyle/>
          <a:p>
            <a:pPr>
              <a:defRPr/>
            </a:pPr>
            <a:fld id="{A9CE9EAE-3DEF-49C8-8D37-87CBACD5764A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01986" y="908720"/>
            <a:ext cx="41762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、测试摄像头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b="0" dirty="0" smtClean="0"/>
              <a:t>通过</a:t>
            </a:r>
            <a:r>
              <a:rPr lang="en-US" altLang="zh-CN" b="0" dirty="0" err="1" smtClean="0"/>
              <a:t>Xshell</a:t>
            </a:r>
            <a:r>
              <a:rPr lang="zh-CN" altLang="en-US" b="0" dirty="0" smtClean="0"/>
              <a:t>连接树莓派</a:t>
            </a:r>
            <a:endParaRPr lang="en-US" altLang="zh-CN" b="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b="0" dirty="0" smtClean="0"/>
              <a:t>在</a:t>
            </a:r>
            <a:r>
              <a:rPr lang="zh-CN" altLang="en-US" b="0" dirty="0"/>
              <a:t>终端输入</a:t>
            </a:r>
            <a:r>
              <a:rPr lang="en-US" altLang="zh-CN" b="0" dirty="0" err="1"/>
              <a:t>sudo</a:t>
            </a:r>
            <a:r>
              <a:rPr lang="en-US" altLang="zh-CN" b="0" dirty="0"/>
              <a:t> </a:t>
            </a:r>
            <a:r>
              <a:rPr lang="en-US" altLang="zh-CN" b="0" dirty="0" err="1" smtClean="0"/>
              <a:t>raspi-config</a:t>
            </a:r>
            <a:endParaRPr lang="en-US" altLang="zh-CN" b="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b="0" dirty="0" smtClean="0"/>
              <a:t>选择</a:t>
            </a:r>
            <a:r>
              <a:rPr lang="en-US" altLang="zh-CN" b="0" dirty="0" smtClean="0"/>
              <a:t>Interfacing Options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b="0" dirty="0" smtClean="0"/>
              <a:t>选择</a:t>
            </a:r>
            <a:r>
              <a:rPr lang="en-US" altLang="zh-CN" b="0" dirty="0" smtClean="0"/>
              <a:t>P1Camera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b="0" dirty="0" smtClean="0"/>
              <a:t>打开摄像头</a:t>
            </a:r>
            <a:endParaRPr lang="en-US" altLang="zh-CN" b="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b="0" dirty="0" smtClean="0"/>
              <a:t>终端输入</a:t>
            </a:r>
            <a:r>
              <a:rPr lang="en-US" altLang="zh-CN" b="0" dirty="0" err="1" smtClean="0"/>
              <a:t>sudo</a:t>
            </a:r>
            <a:r>
              <a:rPr lang="en-US" altLang="zh-CN" b="0" dirty="0" smtClean="0"/>
              <a:t> reboot</a:t>
            </a:r>
            <a:r>
              <a:rPr lang="zh-CN" altLang="en-US" b="0" dirty="0" smtClean="0"/>
              <a:t>重启</a:t>
            </a:r>
            <a:endParaRPr lang="en-US" altLang="zh-CN" b="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b="0" dirty="0" smtClean="0"/>
              <a:t>终端输入</a:t>
            </a:r>
            <a:r>
              <a:rPr lang="en-US" altLang="zh-CN" b="0" dirty="0" err="1" smtClean="0"/>
              <a:t>raspistill</a:t>
            </a:r>
            <a:r>
              <a:rPr lang="en-US" altLang="zh-CN" b="0" dirty="0" smtClean="0"/>
              <a:t> –o test.jpg</a:t>
            </a:r>
            <a:r>
              <a:rPr lang="zh-CN" altLang="en-US" b="0" dirty="0" smtClean="0"/>
              <a:t>拍照测试</a:t>
            </a:r>
            <a:endParaRPr lang="en-US" altLang="zh-CN" b="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b="0" dirty="0" smtClean="0"/>
              <a:t>终端输入</a:t>
            </a:r>
            <a:r>
              <a:rPr lang="en-US" altLang="zh-CN" b="0" dirty="0" err="1" smtClean="0"/>
              <a:t>ls</a:t>
            </a:r>
            <a:r>
              <a:rPr lang="zh-CN" altLang="en-US" b="0" dirty="0" smtClean="0"/>
              <a:t>可看见当前目录有一张名为</a:t>
            </a:r>
            <a:r>
              <a:rPr lang="en-US" altLang="zh-CN" b="0" dirty="0" smtClean="0"/>
              <a:t>test</a:t>
            </a:r>
            <a:r>
              <a:rPr lang="zh-CN" altLang="en-US" b="0" dirty="0" smtClean="0"/>
              <a:t>的图片，或者通过</a:t>
            </a:r>
            <a:r>
              <a:rPr lang="en-US" altLang="zh-CN" b="0" dirty="0" err="1" smtClean="0"/>
              <a:t>Xftp</a:t>
            </a:r>
            <a:r>
              <a:rPr lang="zh-CN" altLang="en-US" b="0" dirty="0" smtClean="0"/>
              <a:t>连接树莓派下载查看</a:t>
            </a:r>
            <a:endParaRPr lang="en-US" altLang="zh-CN" b="0" dirty="0" smtClean="0"/>
          </a:p>
        </p:txBody>
      </p:sp>
      <p:sp>
        <p:nvSpPr>
          <p:cNvPr id="6" name="矩形 5"/>
          <p:cNvSpPr/>
          <p:nvPr/>
        </p:nvSpPr>
        <p:spPr>
          <a:xfrm>
            <a:off x="4531822" y="908720"/>
            <a:ext cx="30645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、测试小车运行</a:t>
            </a:r>
            <a:endParaRPr lang="en-US" altLang="zh-CN" dirty="0"/>
          </a:p>
          <a:p>
            <a:r>
              <a:rPr lang="zh-CN" altLang="en-US" b="0" dirty="0" smtClean="0">
                <a:solidFill>
                  <a:srgbClr val="FF0000"/>
                </a:solidFill>
              </a:rPr>
              <a:t>下载文件：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AlphaBot.py  </a:t>
            </a:r>
            <a:r>
              <a:rPr lang="en-US" altLang="zh-CN" dirty="0" err="1" smtClean="0"/>
              <a:t>AlphaBot.pyc</a:t>
            </a:r>
            <a:endParaRPr lang="en-US" altLang="zh-CN" dirty="0" smtClean="0"/>
          </a:p>
          <a:p>
            <a:r>
              <a:rPr lang="en-US" altLang="zh-CN" dirty="0" smtClean="0"/>
              <a:t>Infrared_Remote_Control.py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b="0" dirty="0" smtClean="0"/>
          </a:p>
          <a:p>
            <a:pPr marL="0" lvl="1"/>
            <a:r>
              <a:rPr lang="zh-CN" altLang="en-US" b="0" dirty="0" smtClean="0">
                <a:solidFill>
                  <a:srgbClr val="FF0000"/>
                </a:solidFill>
              </a:rPr>
              <a:t>终端</a:t>
            </a:r>
            <a:r>
              <a:rPr lang="zh-CN" altLang="en-US" b="0" dirty="0">
                <a:solidFill>
                  <a:srgbClr val="FF0000"/>
                </a:solidFill>
              </a:rPr>
              <a:t>输入</a:t>
            </a:r>
            <a:r>
              <a:rPr lang="en-US" altLang="zh-CN" b="0" dirty="0">
                <a:solidFill>
                  <a:srgbClr val="FF0000"/>
                </a:solidFill>
              </a:rPr>
              <a:t>python </a:t>
            </a:r>
            <a:r>
              <a:rPr lang="en-US" altLang="zh-CN" dirty="0">
                <a:solidFill>
                  <a:srgbClr val="FF0000"/>
                </a:solidFill>
              </a:rPr>
              <a:t>Infrared_Remote_Control.py</a:t>
            </a:r>
          </a:p>
          <a:p>
            <a:r>
              <a:rPr lang="zh-CN" altLang="en-US" b="0" dirty="0" smtClean="0"/>
              <a:t>完成后用红外遥控器测试小车运行是否正常</a:t>
            </a:r>
            <a:endParaRPr lang="en-US" altLang="zh-CN" b="0" dirty="0" smtClean="0"/>
          </a:p>
          <a:p>
            <a:endParaRPr lang="en-US" altLang="zh-CN" dirty="0"/>
          </a:p>
        </p:txBody>
      </p:sp>
      <p:sp>
        <p:nvSpPr>
          <p:cNvPr id="7" name="AutoShape 2" descr="https://upload-images.jianshu.io/upload_images/1578283-e788ec493b877ea9.png?imageMogr2/auto-orient/strip%7CimageView2/2/w/359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27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488" y="-22561"/>
            <a:ext cx="7162800" cy="563562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FF0000"/>
                </a:solidFill>
              </a:rPr>
              <a:t>如何用</a:t>
            </a:r>
            <a:r>
              <a:rPr lang="en-US" altLang="zh-CN" sz="2400" dirty="0" smtClean="0">
                <a:solidFill>
                  <a:srgbClr val="FF0000"/>
                </a:solidFill>
              </a:rPr>
              <a:t>python</a:t>
            </a:r>
            <a:r>
              <a:rPr lang="zh-CN" altLang="en-US" sz="2400" dirty="0" smtClean="0">
                <a:solidFill>
                  <a:srgbClr val="FF0000"/>
                </a:solidFill>
              </a:rPr>
              <a:t>代码驱动硬件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657600" y="6386513"/>
            <a:ext cx="2133600" cy="211137"/>
          </a:xfrm>
        </p:spPr>
        <p:txBody>
          <a:bodyPr/>
          <a:lstStyle/>
          <a:p>
            <a:pPr>
              <a:defRPr/>
            </a:pPr>
            <a:fld id="{A9CE9EAE-3DEF-49C8-8D37-87CBACD5764A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7" name="AutoShape 2" descr="https://upload-images.jianshu.io/upload_images/1578283-e788ec493b877ea9.png?imageMogr2/auto-orient/strip%7CimageView2/2/w/359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52400" y="1907540"/>
            <a:ext cx="7020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例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：用树莓派控制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LED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灯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7288238210&amp;di=dc71edb79297a9e3dbf324b0c123fe32&amp;imgtype=0&amp;src=http%3A%2F%2Fupload.news.cecb2b.com%2F2017%2F0116%2F148455720869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9554"/>
            <a:ext cx="4391758" cy="30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ï¿ 5.0MMç½åçº¢é¿èååäºæç®¡ çº¢åååäºæç®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799554"/>
            <a:ext cx="3414479" cy="30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152400" y="815303"/>
            <a:ext cx="7020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理解这句话：</a:t>
            </a:r>
            <a:r>
              <a:rPr lang="zh-CN" altLang="en-US" u="sng" dirty="0">
                <a:solidFill>
                  <a:srgbClr val="000000"/>
                </a:solidFill>
                <a:latin typeface="Verdana" panose="020B0604030504040204" pitchFamily="34" charset="0"/>
              </a:rPr>
              <a:t>世界上没有软件，软件只是对硬件的一种</a:t>
            </a:r>
            <a:r>
              <a:rPr lang="zh-CN" altLang="en-US" u="sng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反映。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2400" y="1287341"/>
            <a:ext cx="7515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树莓派提供的 </a:t>
            </a:r>
            <a:r>
              <a:rPr lang="en-US" altLang="zh-CN" b="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 </a:t>
            </a:r>
            <a:r>
              <a:rPr lang="zh-CN" altLang="en-US" b="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个引脚（</a:t>
            </a:r>
            <a:r>
              <a:rPr lang="en-US" altLang="zh-CN" b="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GPIO</a:t>
            </a:r>
            <a:r>
              <a:rPr lang="zh-CN" altLang="en-US" b="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b="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general purpose i/o</a:t>
            </a:r>
            <a:r>
              <a:rPr lang="zh-CN" altLang="en-US" b="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，接收外界输入，并向外界提供运算处理后的输出）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5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488" y="-22561"/>
            <a:ext cx="7162800" cy="563562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FF0000"/>
                </a:solidFill>
              </a:rPr>
              <a:t>如何用</a:t>
            </a:r>
            <a:r>
              <a:rPr lang="en-US" altLang="zh-CN" sz="2400" dirty="0" smtClean="0">
                <a:solidFill>
                  <a:srgbClr val="FF0000"/>
                </a:solidFill>
              </a:rPr>
              <a:t>python</a:t>
            </a:r>
            <a:r>
              <a:rPr lang="zh-CN" altLang="en-US" sz="2400" dirty="0" smtClean="0">
                <a:solidFill>
                  <a:srgbClr val="FF0000"/>
                </a:solidFill>
              </a:rPr>
              <a:t>代码驱动硬件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657600" y="6386513"/>
            <a:ext cx="2133600" cy="211137"/>
          </a:xfrm>
        </p:spPr>
        <p:txBody>
          <a:bodyPr/>
          <a:lstStyle/>
          <a:p>
            <a:pPr>
              <a:defRPr/>
            </a:pPr>
            <a:fld id="{A9CE9EAE-3DEF-49C8-8D37-87CBACD5764A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7" name="AutoShape 2" descr="https://upload-images.jianshu.io/upload_images/1578283-e788ec493b877ea9.png?imageMogr2/auto-orient/strip%7CimageView2/2/w/359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662903"/>
            <a:ext cx="7020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：舵机的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使用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60" y="1084158"/>
            <a:ext cx="79564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/>
              <a:t>舵机是一种位置（角度）伺服的驱动器，适用于那些需要角度不断变化并可以保持的控制系统。目前，在高档遥控玩具，如飞机、潜艇模型，遥控机器人中已经得到了普遍应用。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19872" y="2204864"/>
            <a:ext cx="19407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VCC: 5V</a:t>
            </a:r>
          </a:p>
          <a:p>
            <a:r>
              <a:rPr lang="en-US" altLang="zh-CN" b="0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GND: GND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0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OUT: </a:t>
            </a:r>
            <a:r>
              <a:rPr lang="zh-CN" altLang="en-US" b="0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树莓派引脚</a:t>
            </a:r>
            <a:endParaRPr lang="zh-CN" altLang="en-US" dirty="0"/>
          </a:p>
        </p:txBody>
      </p:sp>
      <p:pic>
        <p:nvPicPr>
          <p:cNvPr id="1026" name="Picture 2" descr="http://c.51hei.com/d/forum/201703/07/004201yj74uk7p35777t5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4864"/>
            <a:ext cx="3051726" cy="14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92" y="3649711"/>
            <a:ext cx="4704762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488" y="-22561"/>
            <a:ext cx="7162800" cy="563562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FF0000"/>
                </a:solidFill>
              </a:rPr>
              <a:t>如何用</a:t>
            </a:r>
            <a:r>
              <a:rPr lang="en-US" altLang="zh-CN" sz="2400" dirty="0" smtClean="0">
                <a:solidFill>
                  <a:srgbClr val="FF0000"/>
                </a:solidFill>
              </a:rPr>
              <a:t>python</a:t>
            </a:r>
            <a:r>
              <a:rPr lang="zh-CN" altLang="en-US" sz="2400" dirty="0" smtClean="0">
                <a:solidFill>
                  <a:srgbClr val="FF0000"/>
                </a:solidFill>
              </a:rPr>
              <a:t>代码驱动硬件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657600" y="6386513"/>
            <a:ext cx="2133600" cy="211137"/>
          </a:xfrm>
        </p:spPr>
        <p:txBody>
          <a:bodyPr/>
          <a:lstStyle/>
          <a:p>
            <a:pPr>
              <a:defRPr/>
            </a:pPr>
            <a:fld id="{A9CE9EAE-3DEF-49C8-8D37-87CBACD5764A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7" name="AutoShape 2" descr="https://upload-images.jianshu.io/upload_images/1578283-e788ec493b877ea9.png?imageMogr2/auto-orient/strip%7CimageView2/2/w/359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88" y="662903"/>
            <a:ext cx="7020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例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：电机控制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61" y="1341755"/>
            <a:ext cx="2323809" cy="208571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656770" y="1341755"/>
            <a:ext cx="53011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L298N</a:t>
            </a:r>
          </a:p>
          <a:p>
            <a:r>
              <a:rPr lang="zh-CN" altLang="en-US" b="0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控制两路电机</a:t>
            </a:r>
            <a:endParaRPr lang="en-US" altLang="zh-CN" b="0" dirty="0" smtClean="0">
              <a:solidFill>
                <a:srgbClr val="4F4F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smtClean="0"/>
              <a:t>3*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控制一路电机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61" y="3590143"/>
            <a:ext cx="5103135" cy="25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main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700808"/>
            <a:ext cx="3790950" cy="31718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6021" name="WordArt 5"/>
          <p:cNvSpPr>
            <a:spLocks noChangeArrowheads="1" noChangeShapeType="1" noTextEdit="1"/>
          </p:cNvSpPr>
          <p:nvPr/>
        </p:nvSpPr>
        <p:spPr bwMode="gray">
          <a:xfrm>
            <a:off x="2411413" y="2781300"/>
            <a:ext cx="5486400" cy="63976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chemeClr val="tx2">
                      <a:alpha val="50000"/>
                    </a:schemeClr>
                  </a:outerShdw>
                </a:effectLst>
                <a:cs typeface="Arial" panose="020B0604020202020204" pitchFamily="34" charset="0"/>
              </a:rPr>
              <a:t>Thank You !</a:t>
            </a:r>
            <a:endParaRPr lang="zh-CN" altLang="en-US" sz="3600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chemeClr val="tx2">
                    <a:alpha val="5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80901" name="文本框 1"/>
          <p:cNvSpPr txBox="1">
            <a:spLocks noChangeArrowheads="1"/>
          </p:cNvSpPr>
          <p:nvPr/>
        </p:nvSpPr>
        <p:spPr bwMode="auto">
          <a:xfrm>
            <a:off x="4427984" y="4119454"/>
            <a:ext cx="48965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欢迎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各位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专家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提出宝贵意见！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2" name="Rectangle 6"/>
          <p:cNvSpPr txBox="1">
            <a:spLocks noChangeArrowheads="1"/>
          </p:cNvSpPr>
          <p:nvPr/>
        </p:nvSpPr>
        <p:spPr bwMode="auto">
          <a:xfrm>
            <a:off x="6552728" y="6219167"/>
            <a:ext cx="233975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汇报人</a:t>
            </a:r>
            <a:r>
              <a:rPr lang="zh-CN" altLang="en-US" sz="1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：季一木  刘尚东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56" y="6165304"/>
            <a:ext cx="936352" cy="35866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75780" y="6217567"/>
            <a:ext cx="344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江苏省</a:t>
            </a:r>
            <a:r>
              <a:rPr lang="zh-CN" altLang="zh-CN" sz="14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大数据安全与智能处理重点实验室</a:t>
            </a:r>
            <a:endParaRPr lang="zh-CN" altLang="en-US" sz="1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5" t="37752" r="10763" b="34844"/>
          <a:stretch/>
        </p:blipFill>
        <p:spPr>
          <a:xfrm>
            <a:off x="84383" y="6119266"/>
            <a:ext cx="5228561" cy="450738"/>
          </a:xfrm>
          <a:prstGeom prst="rect">
            <a:avLst/>
          </a:prstGeom>
        </p:spPr>
      </p:pic>
      <p:sp>
        <p:nvSpPr>
          <p:cNvPr id="12" name="矩形 11"/>
          <p:cNvSpPr>
            <a:spLocks noChangeAspect="1"/>
          </p:cNvSpPr>
          <p:nvPr/>
        </p:nvSpPr>
        <p:spPr>
          <a:xfrm>
            <a:off x="4572000" y="901255"/>
            <a:ext cx="2736304" cy="159910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/>
                </a:solidFill>
                <a:prstDash val="solid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44091" y="5001497"/>
            <a:ext cx="221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合作      共赢</a:t>
            </a:r>
            <a:endParaRPr lang="zh-CN" altLang="en-US" sz="2800" dirty="0"/>
          </a:p>
        </p:txBody>
      </p:sp>
      <p:sp>
        <p:nvSpPr>
          <p:cNvPr id="4" name="笑脸 3"/>
          <p:cNvSpPr/>
          <p:nvPr/>
        </p:nvSpPr>
        <p:spPr>
          <a:xfrm>
            <a:off x="6408712" y="5139471"/>
            <a:ext cx="288032" cy="288032"/>
          </a:xfrm>
          <a:prstGeom prst="smileyFace">
            <a:avLst/>
          </a:prstGeom>
          <a:solidFill>
            <a:srgbClr val="FFCC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978" y="928769"/>
            <a:ext cx="1257537" cy="3143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1" y="912507"/>
            <a:ext cx="1695734" cy="427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9560" y="781058"/>
            <a:ext cx="7162800" cy="5635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  <a:cs typeface="Arial" pitchFamily="34" charset="0"/>
              </a:rPr>
              <a:t>汇报提纲</a:t>
            </a:r>
            <a:endParaRPr lang="en-US" altLang="zh-CN" sz="28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itchFamily="2" charset="-122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8199" name="AutoShape 3"/>
          <p:cNvSpPr>
            <a:spLocks noChangeArrowheads="1"/>
          </p:cNvSpPr>
          <p:nvPr/>
        </p:nvSpPr>
        <p:spPr bwMode="gray">
          <a:xfrm rot="-5400000">
            <a:off x="2460220" y="1276704"/>
            <a:ext cx="498475" cy="1579563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70000"/>
              <a:buFontTx/>
              <a:buNone/>
            </a:pP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203" name="AutoShape 4"/>
          <p:cNvSpPr>
            <a:spLocks noChangeArrowheads="1"/>
          </p:cNvSpPr>
          <p:nvPr/>
        </p:nvSpPr>
        <p:spPr bwMode="gray">
          <a:xfrm rot="-5400000">
            <a:off x="4548558" y="-108370"/>
            <a:ext cx="582612" cy="43608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84776"/>
              </a:gs>
              <a:gs pos="50000">
                <a:srgbClr val="3399FF"/>
              </a:gs>
              <a:gs pos="100000">
                <a:srgbClr val="184776"/>
              </a:gs>
            </a:gsLst>
            <a:lin ang="0" scaled="1"/>
          </a:gra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70000"/>
              <a:buFontTx/>
              <a:buNone/>
            </a:pP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206" name="Text Box 46"/>
          <p:cNvSpPr txBox="1">
            <a:spLocks noChangeArrowheads="1"/>
          </p:cNvSpPr>
          <p:nvPr/>
        </p:nvSpPr>
        <p:spPr bwMode="auto">
          <a:xfrm>
            <a:off x="1946664" y="1856936"/>
            <a:ext cx="68111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209" name="Text Box 51"/>
          <p:cNvSpPr txBox="1">
            <a:spLocks noChangeArrowheads="1"/>
          </p:cNvSpPr>
          <p:nvPr/>
        </p:nvSpPr>
        <p:spPr bwMode="auto">
          <a:xfrm>
            <a:off x="3386526" y="1856936"/>
            <a:ext cx="400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" name="Text Box 50"/>
          <p:cNvSpPr txBox="1">
            <a:spLocks noChangeArrowheads="1"/>
          </p:cNvSpPr>
          <p:nvPr/>
        </p:nvSpPr>
        <p:spPr bwMode="auto">
          <a:xfrm>
            <a:off x="2843808" y="1836298"/>
            <a:ext cx="39604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小车安装</a:t>
            </a:r>
            <a:endParaRPr kumimoji="1" lang="en-US" altLang="ko-KR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3" name="图片 17" descr="head_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" y="0"/>
            <a:ext cx="1990043" cy="37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5" t="37752" r="10763" b="34844"/>
          <a:stretch/>
        </p:blipFill>
        <p:spPr>
          <a:xfrm>
            <a:off x="107504" y="6362638"/>
            <a:ext cx="5228561" cy="450738"/>
          </a:xfrm>
          <a:prstGeom prst="rect">
            <a:avLst/>
          </a:prstGeom>
        </p:spPr>
      </p:pic>
      <p:sp>
        <p:nvSpPr>
          <p:cNvPr id="18" name="AutoShape 3"/>
          <p:cNvSpPr>
            <a:spLocks noChangeArrowheads="1"/>
          </p:cNvSpPr>
          <p:nvPr/>
        </p:nvSpPr>
        <p:spPr bwMode="gray">
          <a:xfrm rot="-5400000">
            <a:off x="2460220" y="2005310"/>
            <a:ext cx="498475" cy="1579563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70000"/>
              <a:buFontTx/>
              <a:buNone/>
            </a:pP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gray">
          <a:xfrm rot="-5400000">
            <a:off x="4548558" y="620236"/>
            <a:ext cx="582612" cy="43608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84776"/>
              </a:gs>
              <a:gs pos="50000">
                <a:srgbClr val="3399FF"/>
              </a:gs>
              <a:gs pos="100000">
                <a:srgbClr val="184776"/>
              </a:gs>
            </a:gsLst>
            <a:lin ang="0" scaled="1"/>
          </a:gra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70000"/>
              <a:buFontTx/>
              <a:buNone/>
            </a:pP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Text Box 46"/>
          <p:cNvSpPr txBox="1">
            <a:spLocks noChangeArrowheads="1"/>
          </p:cNvSpPr>
          <p:nvPr/>
        </p:nvSpPr>
        <p:spPr bwMode="auto">
          <a:xfrm>
            <a:off x="1946664" y="2585542"/>
            <a:ext cx="68111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Text Box 51"/>
          <p:cNvSpPr txBox="1">
            <a:spLocks noChangeArrowheads="1"/>
          </p:cNvSpPr>
          <p:nvPr/>
        </p:nvSpPr>
        <p:spPr bwMode="auto">
          <a:xfrm>
            <a:off x="3386526" y="2585542"/>
            <a:ext cx="400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" name="Text Box 50"/>
          <p:cNvSpPr txBox="1">
            <a:spLocks noChangeArrowheads="1"/>
          </p:cNvSpPr>
          <p:nvPr/>
        </p:nvSpPr>
        <p:spPr bwMode="auto">
          <a:xfrm>
            <a:off x="2843808" y="2564904"/>
            <a:ext cx="39604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树莓派系统安装</a:t>
            </a:r>
            <a:endParaRPr kumimoji="1" lang="en-US" altLang="ko-KR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gray">
          <a:xfrm rot="-5400000">
            <a:off x="2465449" y="2762491"/>
            <a:ext cx="498475" cy="1579563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70000"/>
              <a:buFontTx/>
              <a:buNone/>
            </a:pP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gray">
          <a:xfrm rot="-5400000">
            <a:off x="4553787" y="1377417"/>
            <a:ext cx="582612" cy="43608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84776"/>
              </a:gs>
              <a:gs pos="50000">
                <a:srgbClr val="3399FF"/>
              </a:gs>
              <a:gs pos="100000">
                <a:srgbClr val="184776"/>
              </a:gs>
            </a:gsLst>
            <a:lin ang="0" scaled="1"/>
          </a:gra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70000"/>
              <a:buFontTx/>
              <a:buNone/>
            </a:pP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" name="Text Box 46"/>
          <p:cNvSpPr txBox="1">
            <a:spLocks noChangeArrowheads="1"/>
          </p:cNvSpPr>
          <p:nvPr/>
        </p:nvSpPr>
        <p:spPr bwMode="auto">
          <a:xfrm>
            <a:off x="1951893" y="3342723"/>
            <a:ext cx="68111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1" name="Text Box 51"/>
          <p:cNvSpPr txBox="1">
            <a:spLocks noChangeArrowheads="1"/>
          </p:cNvSpPr>
          <p:nvPr/>
        </p:nvSpPr>
        <p:spPr bwMode="auto">
          <a:xfrm>
            <a:off x="3391755" y="3342723"/>
            <a:ext cx="400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" name="Text Box 50"/>
          <p:cNvSpPr txBox="1">
            <a:spLocks noChangeArrowheads="1"/>
          </p:cNvSpPr>
          <p:nvPr/>
        </p:nvSpPr>
        <p:spPr bwMode="auto">
          <a:xfrm>
            <a:off x="2849037" y="3322085"/>
            <a:ext cx="39604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树莓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派</a:t>
            </a:r>
            <a:endParaRPr kumimoji="1" lang="en-US" altLang="ko-KR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AutoShape 3"/>
          <p:cNvSpPr>
            <a:spLocks noChangeArrowheads="1"/>
          </p:cNvSpPr>
          <p:nvPr/>
        </p:nvSpPr>
        <p:spPr bwMode="gray">
          <a:xfrm rot="-5400000">
            <a:off x="2460220" y="3478507"/>
            <a:ext cx="498475" cy="1579563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70000"/>
              <a:buFontTx/>
              <a:buNone/>
            </a:pP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4" name="AutoShape 4"/>
          <p:cNvSpPr>
            <a:spLocks noChangeArrowheads="1"/>
          </p:cNvSpPr>
          <p:nvPr/>
        </p:nvSpPr>
        <p:spPr bwMode="gray">
          <a:xfrm rot="-5400000">
            <a:off x="4548558" y="2093433"/>
            <a:ext cx="582612" cy="43608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84776"/>
              </a:gs>
              <a:gs pos="50000">
                <a:srgbClr val="3399FF"/>
              </a:gs>
              <a:gs pos="100000">
                <a:srgbClr val="184776"/>
              </a:gs>
            </a:gsLst>
            <a:lin ang="0" scaled="1"/>
          </a:gra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70000"/>
              <a:buFontTx/>
              <a:buNone/>
            </a:pP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1946664" y="4058739"/>
            <a:ext cx="68111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6" name="Text Box 51"/>
          <p:cNvSpPr txBox="1">
            <a:spLocks noChangeArrowheads="1"/>
          </p:cNvSpPr>
          <p:nvPr/>
        </p:nvSpPr>
        <p:spPr bwMode="auto">
          <a:xfrm>
            <a:off x="3386526" y="4058739"/>
            <a:ext cx="400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7" name="Text Box 50"/>
          <p:cNvSpPr txBox="1">
            <a:spLocks noChangeArrowheads="1"/>
          </p:cNvSpPr>
          <p:nvPr/>
        </p:nvSpPr>
        <p:spPr bwMode="auto">
          <a:xfrm>
            <a:off x="2843808" y="4038101"/>
            <a:ext cx="39604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endParaRPr kumimoji="1" lang="en-US" altLang="ko-KR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169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5496" y="9525"/>
            <a:ext cx="7162800" cy="563562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FF0000"/>
                </a:solidFill>
              </a:rPr>
              <a:t>小车安装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657600" y="6386513"/>
            <a:ext cx="2133600" cy="211137"/>
          </a:xfrm>
        </p:spPr>
        <p:txBody>
          <a:bodyPr/>
          <a:lstStyle/>
          <a:p>
            <a:pPr>
              <a:defRPr/>
            </a:pPr>
            <a:fld id="{A9CE9EAE-3DEF-49C8-8D37-87CBACD5764A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5683" y="710665"/>
            <a:ext cx="4176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第一部分：摄像机云台底座</a:t>
            </a:r>
            <a:endParaRPr lang="en-US" altLang="zh-CN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079997"/>
            <a:ext cx="1771429" cy="143809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5496" y="2518092"/>
            <a:ext cx="4176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第二部分：光电测速传感器</a:t>
            </a:r>
            <a:r>
              <a:rPr lang="en-US" altLang="zh-CN" dirty="0"/>
              <a:t>+</a:t>
            </a:r>
            <a:r>
              <a:rPr lang="zh-CN" altLang="en-US" dirty="0"/>
              <a:t>红外避障</a:t>
            </a:r>
            <a:r>
              <a:rPr lang="zh-CN" altLang="en-US" dirty="0" smtClean="0"/>
              <a:t>传感器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35403" y="431156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第三部分：五路红外循迹</a:t>
            </a:r>
            <a:r>
              <a:rPr lang="zh-CN" altLang="en-US" dirty="0" smtClean="0"/>
              <a:t>传感器</a:t>
            </a:r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3" y="3164423"/>
            <a:ext cx="1806049" cy="791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452" y="3158132"/>
            <a:ext cx="1938460" cy="114714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067944" y="71445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第四部分：</a:t>
            </a:r>
            <a:r>
              <a:rPr lang="zh-CN" altLang="en-US" dirty="0" smtClean="0"/>
              <a:t>电机</a:t>
            </a:r>
            <a:endParaRPr lang="en-US" altLang="zh-CN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3" y="4690058"/>
            <a:ext cx="3421970" cy="152607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067944" y="3203684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第五部分：树莓</a:t>
            </a:r>
            <a:r>
              <a:rPr lang="zh-CN" altLang="en-US" dirty="0" smtClean="0"/>
              <a:t>派</a:t>
            </a:r>
            <a:endParaRPr lang="en-US" altLang="zh-CN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944" y="1079998"/>
            <a:ext cx="2232248" cy="18648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588224" y="1268760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第六部分</a:t>
            </a:r>
            <a:r>
              <a:rPr lang="zh-CN" altLang="en-US" dirty="0" smtClean="0"/>
              <a:t>：摄像头</a:t>
            </a:r>
            <a:endParaRPr lang="en-US" altLang="zh-CN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7944" y="3607013"/>
            <a:ext cx="2232248" cy="1910219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6588224" y="3731704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第七部分</a:t>
            </a:r>
            <a:r>
              <a:rPr lang="zh-CN" altLang="en-US" dirty="0" smtClean="0"/>
              <a:t>：牛眼轮</a:t>
            </a:r>
            <a:r>
              <a:rPr lang="en-US" altLang="zh-CN" dirty="0" smtClean="0"/>
              <a:t>+</a:t>
            </a:r>
            <a:r>
              <a:rPr lang="zh-CN" altLang="en-US" dirty="0" smtClean="0"/>
              <a:t>车身</a:t>
            </a:r>
            <a:endParaRPr lang="en-US" altLang="zh-CN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0232" y="1638092"/>
            <a:ext cx="1979839" cy="214049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6256" y="4282558"/>
            <a:ext cx="1800200" cy="178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9560" y="781058"/>
            <a:ext cx="7162800" cy="5635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  <a:cs typeface="Arial" pitchFamily="34" charset="0"/>
              </a:rPr>
              <a:t>汇报提纲</a:t>
            </a:r>
            <a:endParaRPr lang="en-US" altLang="zh-CN" sz="28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itchFamily="2" charset="-122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8199" name="AutoShape 3"/>
          <p:cNvSpPr>
            <a:spLocks noChangeArrowheads="1"/>
          </p:cNvSpPr>
          <p:nvPr/>
        </p:nvSpPr>
        <p:spPr bwMode="gray">
          <a:xfrm rot="-5400000">
            <a:off x="2460220" y="1276704"/>
            <a:ext cx="498475" cy="1579563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70000"/>
              <a:buFontTx/>
              <a:buNone/>
            </a:pP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203" name="AutoShape 4"/>
          <p:cNvSpPr>
            <a:spLocks noChangeArrowheads="1"/>
          </p:cNvSpPr>
          <p:nvPr/>
        </p:nvSpPr>
        <p:spPr bwMode="gray">
          <a:xfrm rot="-5400000">
            <a:off x="4548558" y="-108370"/>
            <a:ext cx="582612" cy="43608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84776"/>
              </a:gs>
              <a:gs pos="50000">
                <a:srgbClr val="3399FF"/>
              </a:gs>
              <a:gs pos="100000">
                <a:srgbClr val="184776"/>
              </a:gs>
            </a:gsLst>
            <a:lin ang="0" scaled="1"/>
          </a:gra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70000"/>
              <a:buFontTx/>
              <a:buNone/>
            </a:pP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206" name="Text Box 46"/>
          <p:cNvSpPr txBox="1">
            <a:spLocks noChangeArrowheads="1"/>
          </p:cNvSpPr>
          <p:nvPr/>
        </p:nvSpPr>
        <p:spPr bwMode="auto">
          <a:xfrm>
            <a:off x="1946664" y="1856936"/>
            <a:ext cx="68111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209" name="Text Box 51"/>
          <p:cNvSpPr txBox="1">
            <a:spLocks noChangeArrowheads="1"/>
          </p:cNvSpPr>
          <p:nvPr/>
        </p:nvSpPr>
        <p:spPr bwMode="auto">
          <a:xfrm>
            <a:off x="3386526" y="1856936"/>
            <a:ext cx="400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" name="Text Box 50"/>
          <p:cNvSpPr txBox="1">
            <a:spLocks noChangeArrowheads="1"/>
          </p:cNvSpPr>
          <p:nvPr/>
        </p:nvSpPr>
        <p:spPr bwMode="auto">
          <a:xfrm>
            <a:off x="2843808" y="1836298"/>
            <a:ext cx="39604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小车安装</a:t>
            </a:r>
            <a:endParaRPr kumimoji="1" lang="en-US" altLang="ko-KR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3" name="图片 17" descr="head_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" y="0"/>
            <a:ext cx="1990043" cy="37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5" t="37752" r="10763" b="34844"/>
          <a:stretch/>
        </p:blipFill>
        <p:spPr>
          <a:xfrm>
            <a:off x="107504" y="6362638"/>
            <a:ext cx="5228561" cy="450738"/>
          </a:xfrm>
          <a:prstGeom prst="rect">
            <a:avLst/>
          </a:prstGeom>
        </p:spPr>
      </p:pic>
      <p:sp>
        <p:nvSpPr>
          <p:cNvPr id="18" name="AutoShape 3"/>
          <p:cNvSpPr>
            <a:spLocks noChangeArrowheads="1"/>
          </p:cNvSpPr>
          <p:nvPr/>
        </p:nvSpPr>
        <p:spPr bwMode="gray">
          <a:xfrm rot="-5400000">
            <a:off x="2460220" y="2005310"/>
            <a:ext cx="498475" cy="1579563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70000"/>
              <a:buFontTx/>
              <a:buNone/>
            </a:pP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gray">
          <a:xfrm rot="-5400000">
            <a:off x="4548558" y="620236"/>
            <a:ext cx="582612" cy="43608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84776"/>
              </a:gs>
              <a:gs pos="50000">
                <a:srgbClr val="3399FF"/>
              </a:gs>
              <a:gs pos="100000">
                <a:srgbClr val="184776"/>
              </a:gs>
            </a:gsLst>
            <a:lin ang="0" scaled="1"/>
          </a:gra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70000"/>
              <a:buFontTx/>
              <a:buNone/>
            </a:pPr>
            <a:endParaRPr lang="zh-CN" altLang="en-US" sz="24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Text Box 46"/>
          <p:cNvSpPr txBox="1">
            <a:spLocks noChangeArrowheads="1"/>
          </p:cNvSpPr>
          <p:nvPr/>
        </p:nvSpPr>
        <p:spPr bwMode="auto">
          <a:xfrm>
            <a:off x="1946664" y="2585542"/>
            <a:ext cx="68111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Text Box 51"/>
          <p:cNvSpPr txBox="1">
            <a:spLocks noChangeArrowheads="1"/>
          </p:cNvSpPr>
          <p:nvPr/>
        </p:nvSpPr>
        <p:spPr bwMode="auto">
          <a:xfrm>
            <a:off x="3386526" y="2585542"/>
            <a:ext cx="400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" name="Text Box 50"/>
          <p:cNvSpPr txBox="1">
            <a:spLocks noChangeArrowheads="1"/>
          </p:cNvSpPr>
          <p:nvPr/>
        </p:nvSpPr>
        <p:spPr bwMode="auto">
          <a:xfrm>
            <a:off x="2843808" y="2564904"/>
            <a:ext cx="39604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树莓派系统安装</a:t>
            </a:r>
            <a:endParaRPr kumimoji="1" lang="en-US" altLang="ko-KR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gray">
          <a:xfrm rot="-5400000">
            <a:off x="2465449" y="2762491"/>
            <a:ext cx="498475" cy="1579563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70000"/>
              <a:buFontTx/>
              <a:buNone/>
            </a:pP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gray">
          <a:xfrm rot="-5400000">
            <a:off x="4553787" y="1377417"/>
            <a:ext cx="582612" cy="43608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84776"/>
              </a:gs>
              <a:gs pos="50000">
                <a:srgbClr val="3399FF"/>
              </a:gs>
              <a:gs pos="100000">
                <a:srgbClr val="184776"/>
              </a:gs>
            </a:gsLst>
            <a:lin ang="0" scaled="1"/>
          </a:gra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70000"/>
              <a:buFontTx/>
              <a:buNone/>
            </a:pP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" name="Text Box 46"/>
          <p:cNvSpPr txBox="1">
            <a:spLocks noChangeArrowheads="1"/>
          </p:cNvSpPr>
          <p:nvPr/>
        </p:nvSpPr>
        <p:spPr bwMode="auto">
          <a:xfrm>
            <a:off x="1951893" y="3342723"/>
            <a:ext cx="68111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1" name="Text Box 51"/>
          <p:cNvSpPr txBox="1">
            <a:spLocks noChangeArrowheads="1"/>
          </p:cNvSpPr>
          <p:nvPr/>
        </p:nvSpPr>
        <p:spPr bwMode="auto">
          <a:xfrm>
            <a:off x="3391755" y="3342723"/>
            <a:ext cx="400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" name="Text Box 50"/>
          <p:cNvSpPr txBox="1">
            <a:spLocks noChangeArrowheads="1"/>
          </p:cNvSpPr>
          <p:nvPr/>
        </p:nvSpPr>
        <p:spPr bwMode="auto">
          <a:xfrm>
            <a:off x="2849037" y="3322085"/>
            <a:ext cx="39604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</a:t>
            </a:r>
            <a:r>
              <a:rPr kumimoji="1"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树莓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派</a:t>
            </a:r>
            <a:endParaRPr kumimoji="1" lang="en-US" altLang="ko-KR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AutoShape 3"/>
          <p:cNvSpPr>
            <a:spLocks noChangeArrowheads="1"/>
          </p:cNvSpPr>
          <p:nvPr/>
        </p:nvSpPr>
        <p:spPr bwMode="gray">
          <a:xfrm rot="-5400000">
            <a:off x="2460220" y="3478507"/>
            <a:ext cx="498475" cy="1579563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70000"/>
              <a:buFontTx/>
              <a:buNone/>
            </a:pP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4" name="AutoShape 4"/>
          <p:cNvSpPr>
            <a:spLocks noChangeArrowheads="1"/>
          </p:cNvSpPr>
          <p:nvPr/>
        </p:nvSpPr>
        <p:spPr bwMode="gray">
          <a:xfrm rot="-5400000">
            <a:off x="4548558" y="2093433"/>
            <a:ext cx="582612" cy="43608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84776"/>
              </a:gs>
              <a:gs pos="50000">
                <a:srgbClr val="3399FF"/>
              </a:gs>
              <a:gs pos="100000">
                <a:srgbClr val="184776"/>
              </a:gs>
            </a:gsLst>
            <a:lin ang="0" scaled="1"/>
          </a:gra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70000"/>
              <a:buFontTx/>
              <a:buNone/>
            </a:pP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1946664" y="4058739"/>
            <a:ext cx="68111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6" name="Text Box 51"/>
          <p:cNvSpPr txBox="1">
            <a:spLocks noChangeArrowheads="1"/>
          </p:cNvSpPr>
          <p:nvPr/>
        </p:nvSpPr>
        <p:spPr bwMode="auto">
          <a:xfrm>
            <a:off x="3386526" y="4058739"/>
            <a:ext cx="400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7" name="Text Box 50"/>
          <p:cNvSpPr txBox="1">
            <a:spLocks noChangeArrowheads="1"/>
          </p:cNvSpPr>
          <p:nvPr/>
        </p:nvSpPr>
        <p:spPr bwMode="auto">
          <a:xfrm>
            <a:off x="2843808" y="4038101"/>
            <a:ext cx="39604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endParaRPr kumimoji="1" lang="en-US" altLang="ko-KR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2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 bwMode="black">
          <a:xfrm>
            <a:off x="1488" y="-22561"/>
            <a:ext cx="71628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/>
            <a:r>
              <a:rPr lang="zh-CN" altLang="en-US" sz="2400" b="0" kern="0" smtClean="0">
                <a:solidFill>
                  <a:srgbClr val="FF0000"/>
                </a:solidFill>
              </a:rPr>
              <a:t>树莓派系统安装所需软硬件</a:t>
            </a:r>
            <a:endParaRPr lang="zh-CN" altLang="en-US" sz="2400" b="0" kern="0" dirty="0">
              <a:solidFill>
                <a:srgbClr val="FF0000"/>
              </a:solidFill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657600" y="6386513"/>
            <a:ext cx="2133600" cy="211137"/>
          </a:xfrm>
        </p:spPr>
        <p:txBody>
          <a:bodyPr/>
          <a:lstStyle/>
          <a:p>
            <a:pPr>
              <a:defRPr/>
            </a:pPr>
            <a:fld id="{A9CE9EAE-3DEF-49C8-8D37-87CBACD5764A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5683" y="710665"/>
            <a:ext cx="41762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、所需硬件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dirty="0" smtClean="0"/>
              <a:t>树莓派</a:t>
            </a:r>
            <a:endParaRPr lang="en-US" altLang="zh-CN" b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dirty="0" smtClean="0"/>
              <a:t>内存卡</a:t>
            </a:r>
            <a:r>
              <a:rPr lang="zh-CN" altLang="en-US" b="0" dirty="0"/>
              <a:t> 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dirty="0" smtClean="0"/>
              <a:t>读卡</a:t>
            </a:r>
            <a:r>
              <a:rPr lang="zh-CN" altLang="en-US" b="0" dirty="0"/>
              <a:t>器 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dirty="0" smtClean="0"/>
              <a:t>Window</a:t>
            </a:r>
            <a:r>
              <a:rPr lang="zh-CN" altLang="en-US" b="0" dirty="0" smtClean="0"/>
              <a:t>系统电脑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35683" y="2357657"/>
            <a:ext cx="76326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、所需软件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dirty="0" smtClean="0"/>
              <a:t>树莓派系统镜像（</a:t>
            </a:r>
            <a:r>
              <a:rPr lang="en-US" altLang="zh-CN" b="0" dirty="0"/>
              <a:t>2018-11-13-raspbian-stretch.img</a:t>
            </a:r>
            <a:r>
              <a:rPr lang="zh-CN" altLang="en-US" b="0" dirty="0" smtClean="0"/>
              <a:t>）</a:t>
            </a:r>
            <a:endParaRPr lang="en-US" altLang="zh-CN" b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dirty="0" smtClean="0"/>
              <a:t>内存卡格式化工具</a:t>
            </a:r>
            <a:r>
              <a:rPr lang="zh-CN" altLang="en-US" b="0" dirty="0"/>
              <a:t> </a:t>
            </a:r>
            <a:r>
              <a:rPr lang="zh-CN" altLang="en-US" b="0" dirty="0" smtClean="0"/>
              <a:t>（</a:t>
            </a:r>
            <a:r>
              <a:rPr lang="en-US" altLang="zh-CN" b="0" dirty="0"/>
              <a:t>SD Card Formatter 5.0.1 Setup.exe</a:t>
            </a:r>
            <a:r>
              <a:rPr lang="zh-CN" altLang="en-US" b="0" dirty="0" smtClean="0"/>
              <a:t>）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dirty="0" smtClean="0"/>
              <a:t>系统镜像写入工具（</a:t>
            </a:r>
            <a:r>
              <a:rPr lang="en-US" altLang="zh-CN" b="0" dirty="0"/>
              <a:t>win32diskimager-1.0.0-install.exe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9280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black">
          <a:xfrm>
            <a:off x="1488" y="-22561"/>
            <a:ext cx="71628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/>
            <a:r>
              <a:rPr lang="zh-CN" altLang="en-US" sz="2400" b="0" kern="0" smtClean="0">
                <a:solidFill>
                  <a:srgbClr val="FF0000"/>
                </a:solidFill>
              </a:rPr>
              <a:t>树莓派系统安装步骤</a:t>
            </a:r>
            <a:endParaRPr lang="zh-CN" altLang="en-US" sz="2400" b="0" kern="0" dirty="0">
              <a:solidFill>
                <a:srgbClr val="FF0000"/>
              </a:solidFill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657600" y="6386513"/>
            <a:ext cx="2133600" cy="211137"/>
          </a:xfrm>
        </p:spPr>
        <p:txBody>
          <a:bodyPr/>
          <a:lstStyle/>
          <a:p>
            <a:pPr>
              <a:defRPr/>
            </a:pPr>
            <a:fld id="{A9CE9EAE-3DEF-49C8-8D37-87CBACD5764A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01986" y="908720"/>
            <a:ext cx="4176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、格式化内存卡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4747846" y="908720"/>
            <a:ext cx="3064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、将系统镜像写入到内存卡</a:t>
            </a:r>
            <a:endParaRPr lang="en-US" altLang="zh-CN" dirty="0" smtClean="0"/>
          </a:p>
        </p:txBody>
      </p:sp>
      <p:pic>
        <p:nvPicPr>
          <p:cNvPr id="7" name="Picture 2" descr="è¿éåå¾çæè¿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86" y="1610832"/>
            <a:ext cx="3843669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è¿éåå¾çæè¿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847" y="1412776"/>
            <a:ext cx="3784593" cy="264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4747846" y="4221088"/>
            <a:ext cx="3064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、将内存卡插入树莓派连接电源即可开机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69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9560" y="781058"/>
            <a:ext cx="7162800" cy="5635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  <a:cs typeface="Arial" pitchFamily="34" charset="0"/>
              </a:rPr>
              <a:t>汇报提纲</a:t>
            </a:r>
            <a:endParaRPr lang="en-US" altLang="zh-CN" sz="28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itchFamily="2" charset="-122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8199" name="AutoShape 3"/>
          <p:cNvSpPr>
            <a:spLocks noChangeArrowheads="1"/>
          </p:cNvSpPr>
          <p:nvPr/>
        </p:nvSpPr>
        <p:spPr bwMode="gray">
          <a:xfrm rot="-5400000">
            <a:off x="2460220" y="1276704"/>
            <a:ext cx="498475" cy="1579563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70000"/>
              <a:buFontTx/>
              <a:buNone/>
            </a:pP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203" name="AutoShape 4"/>
          <p:cNvSpPr>
            <a:spLocks noChangeArrowheads="1"/>
          </p:cNvSpPr>
          <p:nvPr/>
        </p:nvSpPr>
        <p:spPr bwMode="gray">
          <a:xfrm rot="-5400000">
            <a:off x="4548558" y="-108370"/>
            <a:ext cx="582612" cy="43608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84776"/>
              </a:gs>
              <a:gs pos="50000">
                <a:srgbClr val="3399FF"/>
              </a:gs>
              <a:gs pos="100000">
                <a:srgbClr val="184776"/>
              </a:gs>
            </a:gsLst>
            <a:lin ang="0" scaled="1"/>
          </a:gra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70000"/>
              <a:buFontTx/>
              <a:buNone/>
            </a:pP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206" name="Text Box 46"/>
          <p:cNvSpPr txBox="1">
            <a:spLocks noChangeArrowheads="1"/>
          </p:cNvSpPr>
          <p:nvPr/>
        </p:nvSpPr>
        <p:spPr bwMode="auto">
          <a:xfrm>
            <a:off x="1946664" y="1856936"/>
            <a:ext cx="68111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209" name="Text Box 51"/>
          <p:cNvSpPr txBox="1">
            <a:spLocks noChangeArrowheads="1"/>
          </p:cNvSpPr>
          <p:nvPr/>
        </p:nvSpPr>
        <p:spPr bwMode="auto">
          <a:xfrm>
            <a:off x="3386526" y="1856936"/>
            <a:ext cx="400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" name="Text Box 50"/>
          <p:cNvSpPr txBox="1">
            <a:spLocks noChangeArrowheads="1"/>
          </p:cNvSpPr>
          <p:nvPr/>
        </p:nvSpPr>
        <p:spPr bwMode="auto">
          <a:xfrm>
            <a:off x="2843808" y="1836298"/>
            <a:ext cx="39604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小车安装</a:t>
            </a:r>
            <a:endParaRPr kumimoji="1" lang="en-US" altLang="ko-KR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3" name="图片 17" descr="head_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" y="0"/>
            <a:ext cx="1990043" cy="37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5" t="37752" r="10763" b="34844"/>
          <a:stretch/>
        </p:blipFill>
        <p:spPr>
          <a:xfrm>
            <a:off x="107504" y="6362638"/>
            <a:ext cx="5228561" cy="450738"/>
          </a:xfrm>
          <a:prstGeom prst="rect">
            <a:avLst/>
          </a:prstGeom>
        </p:spPr>
      </p:pic>
      <p:sp>
        <p:nvSpPr>
          <p:cNvPr id="18" name="AutoShape 3"/>
          <p:cNvSpPr>
            <a:spLocks noChangeArrowheads="1"/>
          </p:cNvSpPr>
          <p:nvPr/>
        </p:nvSpPr>
        <p:spPr bwMode="gray">
          <a:xfrm rot="-5400000">
            <a:off x="2460220" y="2005310"/>
            <a:ext cx="498475" cy="1579563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70000"/>
              <a:buFontTx/>
              <a:buNone/>
            </a:pP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gray">
          <a:xfrm rot="-5400000">
            <a:off x="4548558" y="620236"/>
            <a:ext cx="582612" cy="43608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84776"/>
              </a:gs>
              <a:gs pos="50000">
                <a:srgbClr val="3399FF"/>
              </a:gs>
              <a:gs pos="100000">
                <a:srgbClr val="184776"/>
              </a:gs>
            </a:gsLst>
            <a:lin ang="0" scaled="1"/>
          </a:gra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70000"/>
              <a:buFontTx/>
              <a:buNone/>
            </a:pP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Text Box 46"/>
          <p:cNvSpPr txBox="1">
            <a:spLocks noChangeArrowheads="1"/>
          </p:cNvSpPr>
          <p:nvPr/>
        </p:nvSpPr>
        <p:spPr bwMode="auto">
          <a:xfrm>
            <a:off x="1946664" y="2585542"/>
            <a:ext cx="68111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Text Box 51"/>
          <p:cNvSpPr txBox="1">
            <a:spLocks noChangeArrowheads="1"/>
          </p:cNvSpPr>
          <p:nvPr/>
        </p:nvSpPr>
        <p:spPr bwMode="auto">
          <a:xfrm>
            <a:off x="3386526" y="2585542"/>
            <a:ext cx="400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" name="Text Box 50"/>
          <p:cNvSpPr txBox="1">
            <a:spLocks noChangeArrowheads="1"/>
          </p:cNvSpPr>
          <p:nvPr/>
        </p:nvSpPr>
        <p:spPr bwMode="auto">
          <a:xfrm>
            <a:off x="2843808" y="2564904"/>
            <a:ext cx="39604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树莓派系统安装</a:t>
            </a:r>
            <a:endParaRPr kumimoji="1" lang="en-US" altLang="ko-KR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gray">
          <a:xfrm rot="-5400000">
            <a:off x="2465449" y="2762491"/>
            <a:ext cx="498475" cy="1579563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70000"/>
              <a:buFontTx/>
              <a:buNone/>
            </a:pP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gray">
          <a:xfrm rot="-5400000">
            <a:off x="4553787" y="1377417"/>
            <a:ext cx="582612" cy="43608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84776"/>
              </a:gs>
              <a:gs pos="50000">
                <a:srgbClr val="3399FF"/>
              </a:gs>
              <a:gs pos="100000">
                <a:srgbClr val="184776"/>
              </a:gs>
            </a:gsLst>
            <a:lin ang="0" scaled="1"/>
          </a:gra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70000"/>
              <a:buFontTx/>
              <a:buNone/>
            </a:pP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" name="Text Box 46"/>
          <p:cNvSpPr txBox="1">
            <a:spLocks noChangeArrowheads="1"/>
          </p:cNvSpPr>
          <p:nvPr/>
        </p:nvSpPr>
        <p:spPr bwMode="auto">
          <a:xfrm>
            <a:off x="1951893" y="3342723"/>
            <a:ext cx="68111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1" name="Text Box 51"/>
          <p:cNvSpPr txBox="1">
            <a:spLocks noChangeArrowheads="1"/>
          </p:cNvSpPr>
          <p:nvPr/>
        </p:nvSpPr>
        <p:spPr bwMode="auto">
          <a:xfrm>
            <a:off x="3391755" y="3342723"/>
            <a:ext cx="400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" name="Text Box 50"/>
          <p:cNvSpPr txBox="1">
            <a:spLocks noChangeArrowheads="1"/>
          </p:cNvSpPr>
          <p:nvPr/>
        </p:nvSpPr>
        <p:spPr bwMode="auto">
          <a:xfrm>
            <a:off x="2849037" y="3322085"/>
            <a:ext cx="39604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</a:t>
            </a:r>
            <a:r>
              <a:rPr kumimoji="1"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树莓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派</a:t>
            </a:r>
            <a:endParaRPr kumimoji="1" lang="en-US" altLang="ko-KR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AutoShape 3"/>
          <p:cNvSpPr>
            <a:spLocks noChangeArrowheads="1"/>
          </p:cNvSpPr>
          <p:nvPr/>
        </p:nvSpPr>
        <p:spPr bwMode="gray">
          <a:xfrm rot="-5400000">
            <a:off x="2460220" y="3478507"/>
            <a:ext cx="498475" cy="1579563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70000"/>
              <a:buFontTx/>
              <a:buNone/>
            </a:pP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4" name="AutoShape 4"/>
          <p:cNvSpPr>
            <a:spLocks noChangeArrowheads="1"/>
          </p:cNvSpPr>
          <p:nvPr/>
        </p:nvSpPr>
        <p:spPr bwMode="gray">
          <a:xfrm rot="-5400000">
            <a:off x="4548558" y="2093433"/>
            <a:ext cx="582612" cy="43608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84776"/>
              </a:gs>
              <a:gs pos="50000">
                <a:srgbClr val="3399FF"/>
              </a:gs>
              <a:gs pos="100000">
                <a:srgbClr val="184776"/>
              </a:gs>
            </a:gsLst>
            <a:lin ang="0" scaled="1"/>
          </a:gra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70000"/>
              <a:buFontTx/>
              <a:buNone/>
            </a:pPr>
            <a:endParaRPr lang="zh-CN" altLang="en-US" sz="24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1946664" y="4058739"/>
            <a:ext cx="68111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6" name="Text Box 51"/>
          <p:cNvSpPr txBox="1">
            <a:spLocks noChangeArrowheads="1"/>
          </p:cNvSpPr>
          <p:nvPr/>
        </p:nvSpPr>
        <p:spPr bwMode="auto">
          <a:xfrm>
            <a:off x="3386526" y="4058739"/>
            <a:ext cx="400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7" name="Text Box 50"/>
          <p:cNvSpPr txBox="1">
            <a:spLocks noChangeArrowheads="1"/>
          </p:cNvSpPr>
          <p:nvPr/>
        </p:nvSpPr>
        <p:spPr bwMode="auto">
          <a:xfrm>
            <a:off x="2843808" y="4038101"/>
            <a:ext cx="39604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endParaRPr kumimoji="1" lang="en-US" altLang="ko-KR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96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488" y="-22561"/>
            <a:ext cx="7162800" cy="563562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FF0000"/>
                </a:solidFill>
              </a:rPr>
              <a:t>连接</a:t>
            </a:r>
            <a:r>
              <a:rPr lang="zh-CN" altLang="en-US" sz="2400" dirty="0">
                <a:solidFill>
                  <a:srgbClr val="FF0000"/>
                </a:solidFill>
              </a:rPr>
              <a:t>树莓</a:t>
            </a:r>
            <a:r>
              <a:rPr lang="zh-CN" altLang="en-US" sz="2400" dirty="0" smtClean="0">
                <a:solidFill>
                  <a:srgbClr val="FF0000"/>
                </a:solidFill>
              </a:rPr>
              <a:t>派所需软硬件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657600" y="6386513"/>
            <a:ext cx="2133600" cy="211137"/>
          </a:xfrm>
        </p:spPr>
        <p:txBody>
          <a:bodyPr/>
          <a:lstStyle/>
          <a:p>
            <a:pPr>
              <a:defRPr/>
            </a:pPr>
            <a:fld id="{A9CE9EAE-3DEF-49C8-8D37-87CBACD5764A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5683" y="710665"/>
            <a:ext cx="41762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、所需硬件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dirty="0" smtClean="0"/>
              <a:t>安装好系统的树莓派</a:t>
            </a:r>
            <a:endParaRPr lang="en-US" altLang="zh-CN" b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dirty="0" smtClean="0"/>
              <a:t>能开热点的手机</a:t>
            </a:r>
            <a:endParaRPr lang="en-US" altLang="zh-CN" b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dirty="0" smtClean="0"/>
              <a:t>电脑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35683" y="2357657"/>
            <a:ext cx="76326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、所需软件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dirty="0" err="1" smtClean="0"/>
              <a:t>Xshell</a:t>
            </a:r>
            <a:endParaRPr lang="en-US" altLang="zh-CN" b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dirty="0" err="1" smtClean="0"/>
              <a:t>Xftp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dirty="0" smtClean="0"/>
              <a:t>网段扫描工具（</a:t>
            </a:r>
            <a:r>
              <a:rPr lang="en-US" altLang="zh-CN" b="0" dirty="0"/>
              <a:t>netscan_portable.zip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223109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488" y="-22561"/>
            <a:ext cx="7162800" cy="563562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FF0000"/>
                </a:solidFill>
              </a:rPr>
              <a:t>连接树莓派步骤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657600" y="6386513"/>
            <a:ext cx="2133600" cy="211137"/>
          </a:xfrm>
        </p:spPr>
        <p:txBody>
          <a:bodyPr/>
          <a:lstStyle/>
          <a:p>
            <a:pPr>
              <a:defRPr/>
            </a:pPr>
            <a:fld id="{A9CE9EAE-3DEF-49C8-8D37-87CBACD5764A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01986" y="908720"/>
            <a:ext cx="41762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、开启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b="0" dirty="0" smtClean="0"/>
              <a:t>将内存卡</a:t>
            </a:r>
            <a:r>
              <a:rPr lang="zh-CN" altLang="en-US" b="0" dirty="0"/>
              <a:t>连接到</a:t>
            </a:r>
            <a:r>
              <a:rPr lang="zh-CN" altLang="en-US" b="0" dirty="0" smtClean="0"/>
              <a:t>电脑，新建</a:t>
            </a:r>
            <a:r>
              <a:rPr lang="zh-CN" altLang="en-US" b="0" dirty="0"/>
              <a:t>“</a:t>
            </a:r>
            <a:r>
              <a:rPr lang="en-US" altLang="zh-CN" b="0" dirty="0"/>
              <a:t>SSH”</a:t>
            </a:r>
            <a:r>
              <a:rPr lang="zh-CN" altLang="en-US" b="0" dirty="0"/>
              <a:t>文件（无后缀）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4531822" y="908720"/>
            <a:ext cx="30645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、设置无线网连接</a:t>
            </a:r>
            <a:endParaRPr lang="en-US" altLang="zh-CN" dirty="0" smtClean="0"/>
          </a:p>
          <a:p>
            <a:r>
              <a:rPr lang="zh-CN" altLang="en-US" b="0" dirty="0" smtClean="0"/>
              <a:t>在内存卡新建文件</a:t>
            </a:r>
            <a:r>
              <a:rPr lang="en-US" altLang="zh-CN" b="0" dirty="0" err="1" smtClean="0"/>
              <a:t>wpa_supplicant.conf</a:t>
            </a:r>
            <a:r>
              <a:rPr lang="zh-CN" altLang="en-US" b="0" dirty="0" smtClean="0"/>
              <a:t>文件，内容如下：</a:t>
            </a:r>
            <a:endParaRPr lang="en-US" altLang="zh-CN" b="0" dirty="0" smtClean="0"/>
          </a:p>
          <a:p>
            <a:r>
              <a:rPr lang="en-US" altLang="zh-CN" dirty="0"/>
              <a:t>country=</a:t>
            </a:r>
            <a:r>
              <a:rPr lang="en-US" altLang="zh-CN" dirty="0" err="1"/>
              <a:t>CNctrl_interface</a:t>
            </a:r>
            <a:r>
              <a:rPr lang="en-US" altLang="zh-CN" dirty="0"/>
              <a:t>=DIR=/</a:t>
            </a:r>
            <a:r>
              <a:rPr lang="en-US" altLang="zh-CN" dirty="0" err="1"/>
              <a:t>var</a:t>
            </a:r>
            <a:r>
              <a:rPr lang="en-US" altLang="zh-CN" dirty="0"/>
              <a:t>/run/</a:t>
            </a:r>
            <a:r>
              <a:rPr lang="en-US" altLang="zh-CN" dirty="0" err="1"/>
              <a:t>wpa_supplicant</a:t>
            </a:r>
            <a:r>
              <a:rPr lang="en-US" altLang="zh-CN" dirty="0"/>
              <a:t> </a:t>
            </a:r>
            <a:r>
              <a:rPr lang="en-US" altLang="zh-CN" dirty="0" smtClean="0"/>
              <a:t>GROUP=</a:t>
            </a:r>
            <a:r>
              <a:rPr lang="en-US" altLang="zh-CN" dirty="0" err="1" smtClean="0"/>
              <a:t>netdev</a:t>
            </a:r>
            <a:endParaRPr lang="en-US" altLang="zh-CN" dirty="0" smtClean="0"/>
          </a:p>
          <a:p>
            <a:r>
              <a:rPr lang="en-US" altLang="zh-CN" dirty="0" err="1" smtClean="0"/>
              <a:t>update_config</a:t>
            </a:r>
            <a:r>
              <a:rPr lang="en-US" altLang="zh-CN" dirty="0" smtClean="0"/>
              <a:t>=1</a:t>
            </a:r>
          </a:p>
          <a:p>
            <a:r>
              <a:rPr lang="en-US" altLang="zh-CN" dirty="0" smtClean="0"/>
              <a:t>network={</a:t>
            </a:r>
          </a:p>
          <a:p>
            <a:r>
              <a:rPr lang="en-US" altLang="zh-CN" dirty="0" err="1" smtClean="0"/>
              <a:t>ssid</a:t>
            </a:r>
            <a:r>
              <a:rPr lang="en-US" altLang="zh-CN" dirty="0" smtClean="0"/>
              <a:t>=“</a:t>
            </a:r>
            <a:r>
              <a:rPr lang="zh-CN" altLang="en-US" dirty="0" smtClean="0">
                <a:solidFill>
                  <a:srgbClr val="FF0000"/>
                </a:solidFill>
              </a:rPr>
              <a:t>无线网名称</a:t>
            </a:r>
            <a:r>
              <a:rPr lang="en-US" altLang="zh-CN" dirty="0" smtClean="0"/>
              <a:t>”      </a:t>
            </a:r>
            <a:r>
              <a:rPr lang="en-US" altLang="zh-CN" dirty="0" err="1" smtClean="0"/>
              <a:t>psk</a:t>
            </a:r>
            <a:r>
              <a:rPr lang="en-US" altLang="zh-CN" dirty="0" smtClean="0"/>
              <a:t>=“</a:t>
            </a:r>
            <a:r>
              <a:rPr lang="zh-CN" altLang="en-US" dirty="0" smtClean="0">
                <a:solidFill>
                  <a:srgbClr val="FF0000"/>
                </a:solidFill>
              </a:rPr>
              <a:t>密码</a:t>
            </a:r>
            <a:r>
              <a:rPr lang="en-US" altLang="zh-CN" dirty="0" smtClean="0"/>
              <a:t>"    </a:t>
            </a:r>
            <a:r>
              <a:rPr lang="en-US" altLang="zh-CN" dirty="0" err="1"/>
              <a:t>key_mgmt</a:t>
            </a:r>
            <a:r>
              <a:rPr lang="en-US" altLang="zh-CN" dirty="0"/>
              <a:t>=WPA-PSK    </a:t>
            </a:r>
            <a:r>
              <a:rPr lang="en-US" altLang="zh-CN" dirty="0" smtClean="0"/>
              <a:t>priority=1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7" name="AutoShape 2" descr="https://upload-images.jianshu.io/upload_images/1578283-e788ec493b877ea9.png?imageMogr2/auto-orient/strip%7CimageView2/2/w/359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Picture 4" descr="https://upload-images.jianshu.io/upload_images/1578283-e788ec493b877ea9.png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06" y="1832050"/>
            <a:ext cx="34194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5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34l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cdb2004134l</Template>
  <TotalTime>19359</TotalTime>
  <Words>676</Words>
  <Application>Microsoft Office PowerPoint</Application>
  <PresentationFormat>全屏显示(4:3)</PresentationFormat>
  <Paragraphs>159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黑体</vt:lpstr>
      <vt:lpstr>华文楷体</vt:lpstr>
      <vt:lpstr>华文细黑</vt:lpstr>
      <vt:lpstr>华文新魏</vt:lpstr>
      <vt:lpstr>宋体</vt:lpstr>
      <vt:lpstr>Microsoft YaHei</vt:lpstr>
      <vt:lpstr>Arial</vt:lpstr>
      <vt:lpstr>Calibri</vt:lpstr>
      <vt:lpstr>Verdana</vt:lpstr>
      <vt:lpstr>Wingdings</vt:lpstr>
      <vt:lpstr>cdb2004134l</vt:lpstr>
      <vt:lpstr>PowerPoint 演示文稿</vt:lpstr>
      <vt:lpstr>汇报提纲</vt:lpstr>
      <vt:lpstr>小车安装</vt:lpstr>
      <vt:lpstr>汇报提纲</vt:lpstr>
      <vt:lpstr>PowerPoint 演示文稿</vt:lpstr>
      <vt:lpstr>PowerPoint 演示文稿</vt:lpstr>
      <vt:lpstr>汇报提纲</vt:lpstr>
      <vt:lpstr>连接树莓派所需软硬件</vt:lpstr>
      <vt:lpstr>连接树莓派步骤</vt:lpstr>
      <vt:lpstr>扫描树莓派局域网IP</vt:lpstr>
      <vt:lpstr>PowerPoint 演示文稿</vt:lpstr>
      <vt:lpstr>汇报提纲</vt:lpstr>
      <vt:lpstr>测试</vt:lpstr>
      <vt:lpstr>如何用python代码驱动硬件</vt:lpstr>
      <vt:lpstr>如何用python代码驱动硬件</vt:lpstr>
      <vt:lpstr>如何用python代码驱动硬件</vt:lpstr>
      <vt:lpstr>PowerPoint 演示文稿</vt:lpstr>
    </vt:vector>
  </TitlesOfParts>
  <Company>Guilddesign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report</dc:title>
  <dc:creator>Yin Jun</dc:creator>
  <cp:lastModifiedBy>jzp</cp:lastModifiedBy>
  <cp:revision>1270</cp:revision>
  <cp:lastPrinted>2016-05-13T04:35:57Z</cp:lastPrinted>
  <dcterms:created xsi:type="dcterms:W3CDTF">2011-02-12T02:05:18Z</dcterms:created>
  <dcterms:modified xsi:type="dcterms:W3CDTF">2019-01-19T02:39:52Z</dcterms:modified>
</cp:coreProperties>
</file>