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59" r:id="rId6"/>
    <p:sldId id="261" r:id="rId7"/>
    <p:sldId id="270" r:id="rId8"/>
    <p:sldId id="262" r:id="rId9"/>
    <p:sldId id="266" r:id="rId10"/>
    <p:sldId id="271" r:id="rId11"/>
    <p:sldId id="272" r:id="rId12"/>
    <p:sldId id="273" r:id="rId13"/>
    <p:sldId id="267" r:id="rId14"/>
    <p:sldId id="276" r:id="rId15"/>
    <p:sldId id="277" r:id="rId16"/>
    <p:sldId id="278" r:id="rId17"/>
    <p:sldId id="279" r:id="rId18"/>
    <p:sldId id="280" r:id="rId19"/>
    <p:sldId id="268" r:id="rId20"/>
    <p:sldId id="269" r:id="rId21"/>
    <p:sldId id="28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69448" autoAdjust="0"/>
  </p:normalViewPr>
  <p:slideViewPr>
    <p:cSldViewPr snapToGrid="0">
      <p:cViewPr varScale="1">
        <p:scale>
          <a:sx n="69" d="100"/>
          <a:sy n="69" d="100"/>
        </p:scale>
        <p:origin x="72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6490-6609-4838-A0B5-9710D95BAD1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984F-8189-4E34-BF22-DEDCCE6AD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1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5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2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47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17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54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04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7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6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5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2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5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2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1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2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6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20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984F-8189-4E34-BF22-DEDCCE6AD6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5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1A839-E506-41E9-AD78-0EBBB27AC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F4048-02EA-46DC-B229-C69B2AC0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0CBC2-86B2-4EF9-A8B7-CFE819E8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C8D8D-ED09-413B-BFDB-EA207793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DF191-414D-4CD8-8E27-B4ECAB06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8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3D489-A969-42CB-8614-44FF8271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8952D0-F440-407E-AC15-B5EBD3FE5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995C6-6634-4A05-B093-47D7E7AC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576A4-0841-4B6B-A5E6-FE1CF497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15763-0712-4E79-B793-5746DEB3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2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3E97C5-0A28-4B75-BD3A-AC522487D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3AFD7-6971-47B5-A423-B0B036FD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F5AC7-2EDE-4B10-81CA-9828A306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72D72-9469-4F19-B2D1-D59D5D05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AD62B-3892-4E0D-84FC-7080E033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0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4E6A-1B80-48DE-80C1-77CD7495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03B38-7A9F-478B-A513-151726A9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A301A-4EEA-4C33-8C57-2FED4D95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BE94C-782C-40EF-875D-6A914C33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BCA03-C867-43AA-8264-989FF0FA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62ECD-D92F-48FB-B3DA-5DBCEF6D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D897E-2B05-46DB-A946-95E7F111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0B854-18E3-4557-A4F4-86120302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8FF90-FC51-4DA8-B31A-8163066B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60CD8-4A22-465D-A677-AB31A563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1174-DE1B-42B0-8301-A53D270C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9CB10-C92C-4065-BD8F-AA538A472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EA5E1-C232-419F-8E3D-09D0B4AE7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82073-31DC-4077-9635-3CAB307B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6210F-4C56-4B5D-B037-8C4ADBCF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BB19E7-8F61-414A-BBEB-0DDE1A32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7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CF02-0351-4B70-897F-6F7402EE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A67C5-18D6-4681-BEC1-3354FC6C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E82CF-A9AF-4B9E-B7D1-2E334A45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80E78B-900D-4F66-A2E8-E82991305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AD40E5-9490-46D5-97EC-6F03CD661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69467-E773-4EEE-991E-AC5031FB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3ABA25-E735-43A8-BFC4-87863774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894E7-63CD-4DD1-A31E-1C678EE8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6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E69B1-34E7-4DFC-85BE-D7255AD6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A39711-8173-4070-A2C1-DE789D24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66E62-2660-478F-A1B7-C13F5085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DDC86F-870B-4B3D-86D1-2E4CBFB2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0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61E2D-725A-48F1-8DD7-DE6B514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BE4FCA-C50D-4A4D-AFEC-C84E6501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D6F5A-0556-4E8B-887F-08EF134F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1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8E10-B44B-4C25-8808-5D8E2F65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C57C8-D829-46DF-B14D-5F504B0F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FE55C-BAD6-41A3-8366-E536E796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DB413-BC81-47AC-9E02-74681856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40C6E-2A48-4A77-AB66-860725D2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D0D62-66F3-4AE2-BCC5-5BE12F43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9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DDB6E-DC7D-43FE-A81A-81ED354A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B93BF-0035-430A-A285-683EC74E8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23F36-C095-4CC5-954D-ED5C49776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6C5A6-DD9E-4E92-AB10-2ED3D88F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FD423-EAA3-497E-87C9-D2BAC795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10D8E-1B76-47EB-BBEB-2010A841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B0836C-9124-4229-A30E-EAB739B2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B9761-4CBC-4E0F-9A2B-92E2BBD0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6BBBC-050F-496C-BFE5-867113F29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0F58-4E45-4A2E-B709-1BD3EB06857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20038-6B3C-4EC1-AA8C-7AB13A05C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05E6F-DAA2-4CC1-AAA5-08325545F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5712-3512-453D-A1FA-7CF8BF8E4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9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E49AF58-B8E8-4431-AD30-04DD810DFC70}"/>
              </a:ext>
            </a:extLst>
          </p:cNvPr>
          <p:cNvSpPr txBox="1"/>
          <p:nvPr/>
        </p:nvSpPr>
        <p:spPr>
          <a:xfrm>
            <a:off x="8306131" y="3101253"/>
            <a:ext cx="3628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ICCV 2021 best paper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68F7E1-7ED2-4F5A-A13F-854336C5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3256908"/>
            <a:ext cx="7234661" cy="339052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1F77509-B0B0-4C9E-85FE-BB1810F49A00}"/>
              </a:ext>
            </a:extLst>
          </p:cNvPr>
          <p:cNvSpPr/>
          <p:nvPr/>
        </p:nvSpPr>
        <p:spPr>
          <a:xfrm>
            <a:off x="833762" y="351365"/>
            <a:ext cx="10565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 Transformer: Hierarchical Vision Transformer using Shifted Windows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19FE85-EB06-4EFD-9407-F8D169672DC3}"/>
              </a:ext>
            </a:extLst>
          </p:cNvPr>
          <p:cNvSpPr/>
          <p:nvPr/>
        </p:nvSpPr>
        <p:spPr>
          <a:xfrm>
            <a:off x="2401436" y="1214348"/>
            <a:ext cx="7020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 Liu</a:t>
            </a:r>
            <a:r>
              <a:rPr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†*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Yutong Lin</a:t>
            </a:r>
            <a:r>
              <a:rPr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†*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Yue Cao* Han Hu</a:t>
            </a:r>
            <a:r>
              <a:rPr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*‡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Yixuan Wei</a:t>
            </a:r>
            <a:r>
              <a:rPr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†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Zheng Zhang   Stephen Lin    Baining Guo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Research Asia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CF3592E-634C-470D-9A11-66E12BEDD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42666"/>
              </p:ext>
            </p:extLst>
          </p:nvPr>
        </p:nvGraphicFramePr>
        <p:xfrm>
          <a:off x="9206144" y="2230011"/>
          <a:ext cx="1899822" cy="523220"/>
        </p:xfrm>
        <a:graphic>
          <a:graphicData uri="http://schemas.openxmlformats.org/drawingml/2006/table">
            <a:tbl>
              <a:tblPr/>
              <a:tblGrid>
                <a:gridCol w="1899822">
                  <a:extLst>
                    <a:ext uri="{9D8B030D-6E8A-4147-A177-3AD203B41FA5}">
                      <a16:colId xmlns:a16="http://schemas.microsoft.com/office/drawing/2014/main" val="3191565227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2021 ICCV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95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64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95309"/>
            <a:ext cx="32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Shifted Window</a:t>
            </a:r>
            <a:endParaRPr lang="zh-CN" altLang="en-US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0FB8ED-C024-40F7-8099-E5879FD4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71" y="890905"/>
            <a:ext cx="11342857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9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95309"/>
            <a:ext cx="32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Shifted Window</a:t>
            </a:r>
            <a:endParaRPr lang="zh-CN" altLang="en-US" sz="2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181C3E-6EE8-4B20-84AF-CA9B380E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62" y="943285"/>
            <a:ext cx="11190476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4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95309"/>
            <a:ext cx="32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Shifted Window</a:t>
            </a:r>
            <a:endParaRPr lang="zh-CN" altLang="en-US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006C03-D085-4B13-A0FA-F9B56B8D0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1" y="4373699"/>
            <a:ext cx="6372771" cy="2484301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EB1923-67A2-452C-B11F-B266EEE5D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60642"/>
              </p:ext>
            </p:extLst>
          </p:nvPr>
        </p:nvGraphicFramePr>
        <p:xfrm>
          <a:off x="380643" y="1553659"/>
          <a:ext cx="2925672" cy="274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418">
                  <a:extLst>
                    <a:ext uri="{9D8B030D-6E8A-4147-A177-3AD203B41FA5}">
                      <a16:colId xmlns:a16="http://schemas.microsoft.com/office/drawing/2014/main" val="2207439706"/>
                    </a:ext>
                  </a:extLst>
                </a:gridCol>
                <a:gridCol w="731418">
                  <a:extLst>
                    <a:ext uri="{9D8B030D-6E8A-4147-A177-3AD203B41FA5}">
                      <a16:colId xmlns:a16="http://schemas.microsoft.com/office/drawing/2014/main" val="3302022395"/>
                    </a:ext>
                  </a:extLst>
                </a:gridCol>
                <a:gridCol w="731418">
                  <a:extLst>
                    <a:ext uri="{9D8B030D-6E8A-4147-A177-3AD203B41FA5}">
                      <a16:colId xmlns:a16="http://schemas.microsoft.com/office/drawing/2014/main" val="24505057"/>
                    </a:ext>
                  </a:extLst>
                </a:gridCol>
                <a:gridCol w="731418">
                  <a:extLst>
                    <a:ext uri="{9D8B030D-6E8A-4147-A177-3AD203B41FA5}">
                      <a16:colId xmlns:a16="http://schemas.microsoft.com/office/drawing/2014/main" val="3340546759"/>
                    </a:ext>
                  </a:extLst>
                </a:gridCol>
              </a:tblGrid>
              <a:tr h="68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36720"/>
                  </a:ext>
                </a:extLst>
              </a:tr>
              <a:tr h="6896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5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999200"/>
                  </a:ext>
                </a:extLst>
              </a:tr>
              <a:tr h="6896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8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9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10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11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51888"/>
                  </a:ext>
                </a:extLst>
              </a:tr>
              <a:tr h="6896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12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13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14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15</a:t>
                      </a:r>
                      <a:endParaRPr lang="zh-CN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54603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07044A9-EFD4-4E59-B691-D5A11F9644BD}"/>
              </a:ext>
            </a:extLst>
          </p:cNvPr>
          <p:cNvSpPr txBox="1"/>
          <p:nvPr/>
        </p:nvSpPr>
        <p:spPr>
          <a:xfrm>
            <a:off x="624558" y="701640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区域</a:t>
            </a:r>
            <a:r>
              <a:rPr lang="en-US" altLang="zh-CN" sz="2000" b="1" dirty="0"/>
              <a:t>5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14C520-264F-45F9-AFCA-827D2963CF13}"/>
              </a:ext>
            </a:extLst>
          </p:cNvPr>
          <p:cNvSpPr txBox="1"/>
          <p:nvPr/>
        </p:nvSpPr>
        <p:spPr>
          <a:xfrm>
            <a:off x="2151226" y="70164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区域</a:t>
            </a:r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2FA0C197-48F6-491D-9D10-F271287F44A4}"/>
              </a:ext>
            </a:extLst>
          </p:cNvPr>
          <p:cNvSpPr/>
          <p:nvPr/>
        </p:nvSpPr>
        <p:spPr>
          <a:xfrm rot="5400000">
            <a:off x="914956" y="640875"/>
            <a:ext cx="308782" cy="13774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3C4F1343-A344-4DFC-8BC8-10C1B7BC74B5}"/>
              </a:ext>
            </a:extLst>
          </p:cNvPr>
          <p:cNvSpPr/>
          <p:nvPr/>
        </p:nvSpPr>
        <p:spPr>
          <a:xfrm rot="5400000">
            <a:off x="2416983" y="638376"/>
            <a:ext cx="308782" cy="13774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0298C1E-00BE-46C7-8596-C0BD00835FD2}"/>
                  </a:ext>
                </a:extLst>
              </p:cNvPr>
              <p:cNvSpPr txBox="1"/>
              <p:nvPr/>
            </p:nvSpPr>
            <p:spPr>
              <a:xfrm>
                <a:off x="3306315" y="1902763"/>
                <a:ext cx="8654345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0,0 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0,3 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0,4 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0,5  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0,6  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0,7  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0,8  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0,9 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0,10 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0,11 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0,12 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0,13 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0,14  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0,15 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0298C1E-00BE-46C7-8596-C0BD0083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315" y="1902763"/>
                <a:ext cx="8654345" cy="289182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66CDE44-1158-40E3-9667-D8DF496C0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96674"/>
              </p:ext>
            </p:extLst>
          </p:nvPr>
        </p:nvGraphicFramePr>
        <p:xfrm>
          <a:off x="4689566" y="1920240"/>
          <a:ext cx="888274" cy="365760"/>
        </p:xfrm>
        <a:graphic>
          <a:graphicData uri="http://schemas.openxmlformats.org/drawingml/2006/table">
            <a:tbl>
              <a:tblPr/>
              <a:tblGrid>
                <a:gridCol w="888274">
                  <a:extLst>
                    <a:ext uri="{9D8B030D-6E8A-4147-A177-3AD203B41FA5}">
                      <a16:colId xmlns:a16="http://schemas.microsoft.com/office/drawing/2014/main" val="3553160883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0070C0"/>
                      </a:solidFill>
                      <a:prstDash val="solid"/>
                    </a:lnL>
                    <a:lnR w="38100" cmpd="sng">
                      <a:solidFill>
                        <a:srgbClr val="0070C0"/>
                      </a:solidFill>
                      <a:prstDash val="solid"/>
                    </a:lnR>
                    <a:lnT w="38100" cmpd="sng">
                      <a:solidFill>
                        <a:srgbClr val="0070C0"/>
                      </a:solidFill>
                      <a:prstDash val="solid"/>
                    </a:lnT>
                    <a:lnB w="38100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22283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6CE11F5-BCD4-40BA-95CD-467572729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23925"/>
              </p:ext>
            </p:extLst>
          </p:nvPr>
        </p:nvGraphicFramePr>
        <p:xfrm>
          <a:off x="6400801" y="1920240"/>
          <a:ext cx="901337" cy="365760"/>
        </p:xfrm>
        <a:graphic>
          <a:graphicData uri="http://schemas.openxmlformats.org/drawingml/2006/table">
            <a:tbl>
              <a:tblPr/>
              <a:tblGrid>
                <a:gridCol w="901337">
                  <a:extLst>
                    <a:ext uri="{9D8B030D-6E8A-4147-A177-3AD203B41FA5}">
                      <a16:colId xmlns:a16="http://schemas.microsoft.com/office/drawing/2014/main" val="652218802"/>
                    </a:ext>
                  </a:extLst>
                </a:gridCol>
              </a:tblGrid>
              <a:tr h="2481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0070C0"/>
                      </a:solidFill>
                      <a:prstDash val="solid"/>
                    </a:lnL>
                    <a:lnR w="38100" cmpd="sng">
                      <a:solidFill>
                        <a:srgbClr val="0070C0"/>
                      </a:solidFill>
                      <a:prstDash val="solid"/>
                    </a:lnR>
                    <a:lnT w="38100" cmpd="sng">
                      <a:solidFill>
                        <a:srgbClr val="0070C0"/>
                      </a:solidFill>
                      <a:prstDash val="solid"/>
                    </a:lnT>
                    <a:lnB w="38100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4698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BC42F3E-2CBD-4CD4-8622-01C5CB3B1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23920"/>
              </p:ext>
            </p:extLst>
          </p:nvPr>
        </p:nvGraphicFramePr>
        <p:xfrm>
          <a:off x="8275319" y="1907177"/>
          <a:ext cx="1071154" cy="365760"/>
        </p:xfrm>
        <a:graphic>
          <a:graphicData uri="http://schemas.openxmlformats.org/drawingml/2006/table">
            <a:tbl>
              <a:tblPr/>
              <a:tblGrid>
                <a:gridCol w="1071154">
                  <a:extLst>
                    <a:ext uri="{9D8B030D-6E8A-4147-A177-3AD203B41FA5}">
                      <a16:colId xmlns:a16="http://schemas.microsoft.com/office/drawing/2014/main" val="3882097568"/>
                    </a:ext>
                  </a:extLst>
                </a:gridCol>
              </a:tblGrid>
              <a:tr h="3526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0070C0"/>
                      </a:solidFill>
                      <a:prstDash val="solid"/>
                    </a:lnL>
                    <a:lnR w="38100" cmpd="sng">
                      <a:solidFill>
                        <a:srgbClr val="0070C0"/>
                      </a:solidFill>
                      <a:prstDash val="solid"/>
                    </a:lnR>
                    <a:lnT w="38100" cmpd="sng">
                      <a:solidFill>
                        <a:srgbClr val="0070C0"/>
                      </a:solidFill>
                      <a:prstDash val="solid"/>
                    </a:lnT>
                    <a:lnB w="38100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09864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B111D04-9593-42B6-8D7B-4BC7C76E3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70301"/>
              </p:ext>
            </p:extLst>
          </p:nvPr>
        </p:nvGraphicFramePr>
        <p:xfrm>
          <a:off x="10371908" y="1907177"/>
          <a:ext cx="1045028" cy="378823"/>
        </p:xfrm>
        <a:graphic>
          <a:graphicData uri="http://schemas.openxmlformats.org/drawingml/2006/table">
            <a:tbl>
              <a:tblPr/>
              <a:tblGrid>
                <a:gridCol w="1045028">
                  <a:extLst>
                    <a:ext uri="{9D8B030D-6E8A-4147-A177-3AD203B41FA5}">
                      <a16:colId xmlns:a16="http://schemas.microsoft.com/office/drawing/2014/main" val="338105923"/>
                    </a:ext>
                  </a:extLst>
                </a:gridCol>
              </a:tblGrid>
              <a:tr h="378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0070C0"/>
                      </a:solidFill>
                      <a:prstDash val="solid"/>
                    </a:lnL>
                    <a:lnR w="38100" cmpd="sng">
                      <a:solidFill>
                        <a:srgbClr val="0070C0"/>
                      </a:solidFill>
                      <a:prstDash val="solid"/>
                    </a:lnR>
                    <a:lnT w="38100" cmpd="sng">
                      <a:solidFill>
                        <a:srgbClr val="0070C0"/>
                      </a:solidFill>
                      <a:prstDash val="solid"/>
                    </a:lnT>
                    <a:lnB w="38100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3672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73200FF-733F-4617-877D-8F520A084B11}"/>
              </a:ext>
            </a:extLst>
          </p:cNvPr>
          <p:cNvSpPr txBox="1"/>
          <p:nvPr/>
        </p:nvSpPr>
        <p:spPr>
          <a:xfrm>
            <a:off x="4650504" y="232217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-100</a:t>
            </a:r>
            <a:endParaRPr lang="zh-CN" altLang="en-US" sz="20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AF821-1DA7-412E-BB67-B59C22A31F4B}"/>
              </a:ext>
            </a:extLst>
          </p:cNvPr>
          <p:cNvSpPr txBox="1"/>
          <p:nvPr/>
        </p:nvSpPr>
        <p:spPr>
          <a:xfrm>
            <a:off x="6481015" y="235694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-100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CA7AB4-20F5-4E56-8185-AFFABB64C122}"/>
              </a:ext>
            </a:extLst>
          </p:cNvPr>
          <p:cNvSpPr txBox="1"/>
          <p:nvPr/>
        </p:nvSpPr>
        <p:spPr>
          <a:xfrm>
            <a:off x="8321041" y="232217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-100</a:t>
            </a:r>
            <a:endParaRPr lang="zh-CN" altLang="en-US" sz="2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FF3AD9-850B-4529-9712-46F9809F7EC2}"/>
              </a:ext>
            </a:extLst>
          </p:cNvPr>
          <p:cNvSpPr txBox="1"/>
          <p:nvPr/>
        </p:nvSpPr>
        <p:spPr>
          <a:xfrm>
            <a:off x="10396623" y="234099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-100</a:t>
            </a:r>
            <a:endParaRPr lang="zh-CN" altLang="en-US" sz="2000" b="1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B6BAC6C-3481-42AF-9792-A9D7267A0C87}"/>
              </a:ext>
            </a:extLst>
          </p:cNvPr>
          <p:cNvSpPr/>
          <p:nvPr/>
        </p:nvSpPr>
        <p:spPr>
          <a:xfrm>
            <a:off x="7471954" y="2741104"/>
            <a:ext cx="404949" cy="57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42010D-5822-4C4F-8D8A-86DA09C940CD}"/>
              </a:ext>
            </a:extLst>
          </p:cNvPr>
          <p:cNvSpPr txBox="1"/>
          <p:nvPr/>
        </p:nvSpPr>
        <p:spPr>
          <a:xfrm>
            <a:off x="7950587" y="2829480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Softmax</a:t>
            </a:r>
            <a:endParaRPr lang="zh-CN" altLang="en-US" sz="2000" b="1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FC6638-7AE3-424A-9948-F2E9C1E78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523" y="3603254"/>
            <a:ext cx="6523809" cy="447619"/>
          </a:xfrm>
          <a:prstGeom prst="rect">
            <a:avLst/>
          </a:prstGeom>
        </p:spPr>
      </p:pic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4FFF42F6-0BC1-4A21-9DAD-CB1BE1D2D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74671"/>
              </p:ext>
            </p:extLst>
          </p:nvPr>
        </p:nvGraphicFramePr>
        <p:xfrm>
          <a:off x="5534843" y="3638022"/>
          <a:ext cx="517820" cy="381182"/>
        </p:xfrm>
        <a:graphic>
          <a:graphicData uri="http://schemas.openxmlformats.org/drawingml/2006/table">
            <a:tbl>
              <a:tblPr/>
              <a:tblGrid>
                <a:gridCol w="517820">
                  <a:extLst>
                    <a:ext uri="{9D8B030D-6E8A-4147-A177-3AD203B41FA5}">
                      <a16:colId xmlns:a16="http://schemas.microsoft.com/office/drawing/2014/main" val="3553160883"/>
                    </a:ext>
                  </a:extLst>
                </a:gridCol>
              </a:tblGrid>
              <a:tr h="3811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0070C0"/>
                      </a:solidFill>
                      <a:prstDash val="solid"/>
                    </a:lnL>
                    <a:lnR w="38100" cmpd="sng">
                      <a:solidFill>
                        <a:srgbClr val="0070C0"/>
                      </a:solidFill>
                      <a:prstDash val="solid"/>
                    </a:lnR>
                    <a:lnT w="38100" cmpd="sng">
                      <a:solidFill>
                        <a:srgbClr val="0070C0"/>
                      </a:solidFill>
                      <a:prstDash val="solid"/>
                    </a:lnT>
                    <a:lnB w="38100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222831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72EDABE8-144D-437E-B040-407BFBBB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53589"/>
              </p:ext>
            </p:extLst>
          </p:nvPr>
        </p:nvGraphicFramePr>
        <p:xfrm>
          <a:off x="7121655" y="3671368"/>
          <a:ext cx="517820" cy="381182"/>
        </p:xfrm>
        <a:graphic>
          <a:graphicData uri="http://schemas.openxmlformats.org/drawingml/2006/table">
            <a:tbl>
              <a:tblPr/>
              <a:tblGrid>
                <a:gridCol w="517820">
                  <a:extLst>
                    <a:ext uri="{9D8B030D-6E8A-4147-A177-3AD203B41FA5}">
                      <a16:colId xmlns:a16="http://schemas.microsoft.com/office/drawing/2014/main" val="3553160883"/>
                    </a:ext>
                  </a:extLst>
                </a:gridCol>
              </a:tblGrid>
              <a:tr h="3811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0070C0"/>
                      </a:solidFill>
                      <a:prstDash val="solid"/>
                    </a:lnL>
                    <a:lnR w="38100" cmpd="sng">
                      <a:solidFill>
                        <a:srgbClr val="0070C0"/>
                      </a:solidFill>
                      <a:prstDash val="solid"/>
                    </a:lnR>
                    <a:lnT w="38100" cmpd="sng">
                      <a:solidFill>
                        <a:srgbClr val="0070C0"/>
                      </a:solidFill>
                      <a:prstDash val="solid"/>
                    </a:lnT>
                    <a:lnB w="38100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222831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F0C38C1D-BE21-4608-BA40-A90EF667D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18708"/>
              </p:ext>
            </p:extLst>
          </p:nvPr>
        </p:nvGraphicFramePr>
        <p:xfrm>
          <a:off x="8621495" y="3659510"/>
          <a:ext cx="517820" cy="381182"/>
        </p:xfrm>
        <a:graphic>
          <a:graphicData uri="http://schemas.openxmlformats.org/drawingml/2006/table">
            <a:tbl>
              <a:tblPr/>
              <a:tblGrid>
                <a:gridCol w="517820">
                  <a:extLst>
                    <a:ext uri="{9D8B030D-6E8A-4147-A177-3AD203B41FA5}">
                      <a16:colId xmlns:a16="http://schemas.microsoft.com/office/drawing/2014/main" val="3553160883"/>
                    </a:ext>
                  </a:extLst>
                </a:gridCol>
              </a:tblGrid>
              <a:tr h="3811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0070C0"/>
                      </a:solidFill>
                      <a:prstDash val="solid"/>
                    </a:lnL>
                    <a:lnR w="38100" cmpd="sng">
                      <a:solidFill>
                        <a:srgbClr val="0070C0"/>
                      </a:solidFill>
                      <a:prstDash val="solid"/>
                    </a:lnR>
                    <a:lnT w="38100" cmpd="sng">
                      <a:solidFill>
                        <a:srgbClr val="0070C0"/>
                      </a:solidFill>
                      <a:prstDash val="solid"/>
                    </a:lnT>
                    <a:lnB w="38100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222831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E4FB5DF-6073-4F18-A92B-8862731E1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24491"/>
              </p:ext>
            </p:extLst>
          </p:nvPr>
        </p:nvGraphicFramePr>
        <p:xfrm>
          <a:off x="10398017" y="3671368"/>
          <a:ext cx="517820" cy="381182"/>
        </p:xfrm>
        <a:graphic>
          <a:graphicData uri="http://schemas.openxmlformats.org/drawingml/2006/table">
            <a:tbl>
              <a:tblPr/>
              <a:tblGrid>
                <a:gridCol w="517820">
                  <a:extLst>
                    <a:ext uri="{9D8B030D-6E8A-4147-A177-3AD203B41FA5}">
                      <a16:colId xmlns:a16="http://schemas.microsoft.com/office/drawing/2014/main" val="3553160883"/>
                    </a:ext>
                  </a:extLst>
                </a:gridCol>
              </a:tblGrid>
              <a:tr h="3811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0070C0"/>
                      </a:solidFill>
                      <a:prstDash val="solid"/>
                    </a:lnL>
                    <a:lnR w="38100" cmpd="sng">
                      <a:solidFill>
                        <a:srgbClr val="0070C0"/>
                      </a:solidFill>
                      <a:prstDash val="solid"/>
                    </a:lnR>
                    <a:lnT w="38100" cmpd="sng">
                      <a:solidFill>
                        <a:srgbClr val="0070C0"/>
                      </a:solidFill>
                      <a:prstDash val="solid"/>
                    </a:lnT>
                    <a:lnB w="38100" cmpd="sng">
                      <a:solidFill>
                        <a:srgbClr val="007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222831"/>
                  </a:ext>
                </a:extLst>
              </a:tr>
            </a:tbl>
          </a:graphicData>
        </a:graphic>
      </p:graphicFrame>
      <p:pic>
        <p:nvPicPr>
          <p:cNvPr id="30" name="图片 29">
            <a:extLst>
              <a:ext uri="{FF2B5EF4-FFF2-40B4-BE49-F238E27FC236}">
                <a16:creationId xmlns:a16="http://schemas.microsoft.com/office/drawing/2014/main" id="{72432CB7-B814-4EDF-8B45-D10FD106A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011" y="993563"/>
            <a:ext cx="5907757" cy="46812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4A422A4-2047-4690-9707-02BFED8B4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1655" y="4775583"/>
            <a:ext cx="4815716" cy="16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9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4" y="169817"/>
            <a:ext cx="436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Relative position bias</a:t>
            </a:r>
            <a:endParaRPr lang="zh-CN" altLang="en-US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DD1297-1662-4CA0-99FB-2B7817EB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76" y="948047"/>
            <a:ext cx="10219048" cy="49619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C220D87-3EF6-42E8-8614-BF3F8936DCF1}"/>
              </a:ext>
            </a:extLst>
          </p:cNvPr>
          <p:cNvSpPr/>
          <p:nvPr/>
        </p:nvSpPr>
        <p:spPr>
          <a:xfrm>
            <a:off x="6869036" y="590995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相对位置索引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380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4" y="169817"/>
            <a:ext cx="436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Relative position bias</a:t>
            </a:r>
            <a:endParaRPr lang="zh-CN" altLang="en-US" sz="2800" b="1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A33C9D1-4895-4556-A0DC-B999DD35051C}"/>
              </a:ext>
            </a:extLst>
          </p:cNvPr>
          <p:cNvSpPr/>
          <p:nvPr/>
        </p:nvSpPr>
        <p:spPr>
          <a:xfrm>
            <a:off x="5107577" y="2952206"/>
            <a:ext cx="2108269" cy="476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6C1A3E-7013-4FD6-9843-858BAD0DD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65701"/>
              </p:ext>
            </p:extLst>
          </p:nvPr>
        </p:nvGraphicFramePr>
        <p:xfrm>
          <a:off x="801363" y="1538308"/>
          <a:ext cx="3888200" cy="360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50">
                  <a:extLst>
                    <a:ext uri="{9D8B030D-6E8A-4147-A177-3AD203B41FA5}">
                      <a16:colId xmlns:a16="http://schemas.microsoft.com/office/drawing/2014/main" val="2602529633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1744107058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3987747149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565581383"/>
                    </a:ext>
                  </a:extLst>
                </a:gridCol>
              </a:tblGrid>
              <a:tr h="94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0,-1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-1,0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-1,-1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00241"/>
                  </a:ext>
                </a:extLst>
              </a:tr>
              <a:tr h="886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-1,1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-1,0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44006"/>
                  </a:ext>
                </a:extLst>
              </a:tr>
              <a:tr h="886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1,-1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0,-1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671554"/>
                  </a:ext>
                </a:extLst>
              </a:tr>
              <a:tr h="886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99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CE7158C-7EFE-4C8D-928F-3C7EE322ED96}"/>
              </a:ext>
            </a:extLst>
          </p:cNvPr>
          <p:cNvSpPr txBox="1"/>
          <p:nvPr/>
        </p:nvSpPr>
        <p:spPr>
          <a:xfrm>
            <a:off x="5041865" y="2103120"/>
            <a:ext cx="210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偏移从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行、列标加上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M-1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ACF4CB8-66DD-464D-868D-46F8A20B6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57993"/>
              </p:ext>
            </p:extLst>
          </p:nvPr>
        </p:nvGraphicFramePr>
        <p:xfrm>
          <a:off x="7633860" y="1538308"/>
          <a:ext cx="3888200" cy="356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50">
                  <a:extLst>
                    <a:ext uri="{9D8B030D-6E8A-4147-A177-3AD203B41FA5}">
                      <a16:colId xmlns:a16="http://schemas.microsoft.com/office/drawing/2014/main" val="2602529633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1744107058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3987747149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565581383"/>
                    </a:ext>
                  </a:extLst>
                </a:gridCol>
              </a:tblGrid>
              <a:tr h="930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00241"/>
                  </a:ext>
                </a:extLst>
              </a:tr>
              <a:tr h="87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44006"/>
                  </a:ext>
                </a:extLst>
              </a:tr>
              <a:tr h="87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671554"/>
                  </a:ext>
                </a:extLst>
              </a:tr>
              <a:tr h="87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9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4" y="169817"/>
            <a:ext cx="436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Relative position bias</a:t>
            </a:r>
            <a:endParaRPr lang="zh-CN" altLang="en-US" sz="2800" b="1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A33C9D1-4895-4556-A0DC-B999DD35051C}"/>
              </a:ext>
            </a:extLst>
          </p:cNvPr>
          <p:cNvSpPr/>
          <p:nvPr/>
        </p:nvSpPr>
        <p:spPr>
          <a:xfrm>
            <a:off x="5107577" y="2952206"/>
            <a:ext cx="2108269" cy="476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6C1A3E-7013-4FD6-9843-858BAD0DD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30542"/>
              </p:ext>
            </p:extLst>
          </p:nvPr>
        </p:nvGraphicFramePr>
        <p:xfrm>
          <a:off x="801363" y="1538308"/>
          <a:ext cx="3888200" cy="360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50">
                  <a:extLst>
                    <a:ext uri="{9D8B030D-6E8A-4147-A177-3AD203B41FA5}">
                      <a16:colId xmlns:a16="http://schemas.microsoft.com/office/drawing/2014/main" val="2602529633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1744107058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3987747149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565581383"/>
                    </a:ext>
                  </a:extLst>
                </a:gridCol>
              </a:tblGrid>
              <a:tr h="94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00241"/>
                  </a:ext>
                </a:extLst>
              </a:tr>
              <a:tr h="886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44006"/>
                  </a:ext>
                </a:extLst>
              </a:tr>
              <a:tr h="886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671554"/>
                  </a:ext>
                </a:extLst>
              </a:tr>
              <a:tr h="886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99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CE7158C-7EFE-4C8D-928F-3C7EE322ED96}"/>
              </a:ext>
            </a:extLst>
          </p:cNvPr>
          <p:cNvSpPr txBox="1"/>
          <p:nvPr/>
        </p:nvSpPr>
        <p:spPr>
          <a:xfrm>
            <a:off x="5234225" y="240356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行标乘上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2M-1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ACF4CB8-66DD-464D-868D-46F8A20B6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41308"/>
              </p:ext>
            </p:extLst>
          </p:nvPr>
        </p:nvGraphicFramePr>
        <p:xfrm>
          <a:off x="7633860" y="1538308"/>
          <a:ext cx="3888200" cy="356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50">
                  <a:extLst>
                    <a:ext uri="{9D8B030D-6E8A-4147-A177-3AD203B41FA5}">
                      <a16:colId xmlns:a16="http://schemas.microsoft.com/office/drawing/2014/main" val="2602529633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1744107058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3987747149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565581383"/>
                    </a:ext>
                  </a:extLst>
                </a:gridCol>
              </a:tblGrid>
              <a:tr h="930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00241"/>
                  </a:ext>
                </a:extLst>
              </a:tr>
              <a:tr h="87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44006"/>
                  </a:ext>
                </a:extLst>
              </a:tr>
              <a:tr h="87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671554"/>
                  </a:ext>
                </a:extLst>
              </a:tr>
              <a:tr h="87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9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4" y="169817"/>
            <a:ext cx="436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Relative position bias</a:t>
            </a:r>
            <a:endParaRPr lang="zh-CN" altLang="en-US" sz="2800" b="1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A33C9D1-4895-4556-A0DC-B999DD35051C}"/>
              </a:ext>
            </a:extLst>
          </p:cNvPr>
          <p:cNvSpPr/>
          <p:nvPr/>
        </p:nvSpPr>
        <p:spPr>
          <a:xfrm>
            <a:off x="5107577" y="2952206"/>
            <a:ext cx="2108269" cy="476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6C1A3E-7013-4FD6-9843-858BAD0DD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30368"/>
              </p:ext>
            </p:extLst>
          </p:nvPr>
        </p:nvGraphicFramePr>
        <p:xfrm>
          <a:off x="801363" y="1538308"/>
          <a:ext cx="3888200" cy="360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50">
                  <a:extLst>
                    <a:ext uri="{9D8B030D-6E8A-4147-A177-3AD203B41FA5}">
                      <a16:colId xmlns:a16="http://schemas.microsoft.com/office/drawing/2014/main" val="2602529633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1744107058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3987747149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565581383"/>
                    </a:ext>
                  </a:extLst>
                </a:gridCol>
              </a:tblGrid>
              <a:tr h="94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00241"/>
                  </a:ext>
                </a:extLst>
              </a:tr>
              <a:tr h="886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44006"/>
                  </a:ext>
                </a:extLst>
              </a:tr>
              <a:tr h="886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671554"/>
                  </a:ext>
                </a:extLst>
              </a:tr>
              <a:tr h="886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99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CE7158C-7EFE-4C8D-928F-3C7EE322ED96}"/>
              </a:ext>
            </a:extLst>
          </p:cNvPr>
          <p:cNvSpPr txBox="1"/>
          <p:nvPr/>
        </p:nvSpPr>
        <p:spPr>
          <a:xfrm>
            <a:off x="5234225" y="240356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行、列标相加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ACF4CB8-66DD-464D-868D-46F8A20B6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65087"/>
              </p:ext>
            </p:extLst>
          </p:nvPr>
        </p:nvGraphicFramePr>
        <p:xfrm>
          <a:off x="7633860" y="1538308"/>
          <a:ext cx="3888200" cy="356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50">
                  <a:extLst>
                    <a:ext uri="{9D8B030D-6E8A-4147-A177-3AD203B41FA5}">
                      <a16:colId xmlns:a16="http://schemas.microsoft.com/office/drawing/2014/main" val="2602529633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1744107058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3987747149"/>
                    </a:ext>
                  </a:extLst>
                </a:gridCol>
                <a:gridCol w="972050">
                  <a:extLst>
                    <a:ext uri="{9D8B030D-6E8A-4147-A177-3AD203B41FA5}">
                      <a16:colId xmlns:a16="http://schemas.microsoft.com/office/drawing/2014/main" val="565581383"/>
                    </a:ext>
                  </a:extLst>
                </a:gridCol>
              </a:tblGrid>
              <a:tr h="930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00241"/>
                  </a:ext>
                </a:extLst>
              </a:tr>
              <a:tr h="87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44006"/>
                  </a:ext>
                </a:extLst>
              </a:tr>
              <a:tr h="87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671554"/>
                  </a:ext>
                </a:extLst>
              </a:tr>
              <a:tr h="877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10441" marR="110441" marT="55220" marB="552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24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4" y="169817"/>
            <a:ext cx="436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Relative position bias</a:t>
            </a:r>
            <a:endParaRPr lang="zh-CN" altLang="en-US" sz="2800" b="1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A33C9D1-4895-4556-A0DC-B999DD35051C}"/>
              </a:ext>
            </a:extLst>
          </p:cNvPr>
          <p:cNvSpPr/>
          <p:nvPr/>
        </p:nvSpPr>
        <p:spPr>
          <a:xfrm rot="18373861">
            <a:off x="3882270" y="2994906"/>
            <a:ext cx="1735222" cy="39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6C1A3E-7013-4FD6-9843-858BAD0DD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57883"/>
              </p:ext>
            </p:extLst>
          </p:nvPr>
        </p:nvGraphicFramePr>
        <p:xfrm>
          <a:off x="543294" y="3102005"/>
          <a:ext cx="3200396" cy="296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099">
                  <a:extLst>
                    <a:ext uri="{9D8B030D-6E8A-4147-A177-3AD203B41FA5}">
                      <a16:colId xmlns:a16="http://schemas.microsoft.com/office/drawing/2014/main" val="2602529633"/>
                    </a:ext>
                  </a:extLst>
                </a:gridCol>
                <a:gridCol w="800099">
                  <a:extLst>
                    <a:ext uri="{9D8B030D-6E8A-4147-A177-3AD203B41FA5}">
                      <a16:colId xmlns:a16="http://schemas.microsoft.com/office/drawing/2014/main" val="1744107058"/>
                    </a:ext>
                  </a:extLst>
                </a:gridCol>
                <a:gridCol w="800099">
                  <a:extLst>
                    <a:ext uri="{9D8B030D-6E8A-4147-A177-3AD203B41FA5}">
                      <a16:colId xmlns:a16="http://schemas.microsoft.com/office/drawing/2014/main" val="3987747149"/>
                    </a:ext>
                  </a:extLst>
                </a:gridCol>
                <a:gridCol w="800099">
                  <a:extLst>
                    <a:ext uri="{9D8B030D-6E8A-4147-A177-3AD203B41FA5}">
                      <a16:colId xmlns:a16="http://schemas.microsoft.com/office/drawing/2014/main" val="565581383"/>
                    </a:ext>
                  </a:extLst>
                </a:gridCol>
              </a:tblGrid>
              <a:tr h="773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00241"/>
                  </a:ext>
                </a:extLst>
              </a:tr>
              <a:tr h="729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44006"/>
                  </a:ext>
                </a:extLst>
              </a:tr>
              <a:tr h="729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671554"/>
                  </a:ext>
                </a:extLst>
              </a:tr>
              <a:tr h="729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99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ACF4CB8-66DD-464D-868D-46F8A20B6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74059"/>
              </p:ext>
            </p:extLst>
          </p:nvPr>
        </p:nvGraphicFramePr>
        <p:xfrm>
          <a:off x="7991111" y="3193588"/>
          <a:ext cx="3200396" cy="2931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099">
                  <a:extLst>
                    <a:ext uri="{9D8B030D-6E8A-4147-A177-3AD203B41FA5}">
                      <a16:colId xmlns:a16="http://schemas.microsoft.com/office/drawing/2014/main" val="2602529633"/>
                    </a:ext>
                  </a:extLst>
                </a:gridCol>
                <a:gridCol w="800099">
                  <a:extLst>
                    <a:ext uri="{9D8B030D-6E8A-4147-A177-3AD203B41FA5}">
                      <a16:colId xmlns:a16="http://schemas.microsoft.com/office/drawing/2014/main" val="1744107058"/>
                    </a:ext>
                  </a:extLst>
                </a:gridCol>
                <a:gridCol w="800099">
                  <a:extLst>
                    <a:ext uri="{9D8B030D-6E8A-4147-A177-3AD203B41FA5}">
                      <a16:colId xmlns:a16="http://schemas.microsoft.com/office/drawing/2014/main" val="3987747149"/>
                    </a:ext>
                  </a:extLst>
                </a:gridCol>
                <a:gridCol w="800099">
                  <a:extLst>
                    <a:ext uri="{9D8B030D-6E8A-4147-A177-3AD203B41FA5}">
                      <a16:colId xmlns:a16="http://schemas.microsoft.com/office/drawing/2014/main" val="565581383"/>
                    </a:ext>
                  </a:extLst>
                </a:gridCol>
              </a:tblGrid>
              <a:tr h="765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0.8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0.2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00241"/>
                  </a:ext>
                </a:extLst>
              </a:tr>
              <a:tr h="72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0.6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0.3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0.2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44006"/>
                  </a:ext>
                </a:extLst>
              </a:tr>
              <a:tr h="72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0.4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0.4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0.8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671554"/>
                  </a:ext>
                </a:extLst>
              </a:tr>
              <a:tr h="72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0.7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0.4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0.6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905" marR="90905" marT="45452" marB="4545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9970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267CB212-D6AD-4019-A52C-C8E8837ED6ED}"/>
              </a:ext>
            </a:extLst>
          </p:cNvPr>
          <p:cNvSpPr/>
          <p:nvPr/>
        </p:nvSpPr>
        <p:spPr>
          <a:xfrm rot="2756191">
            <a:off x="6139286" y="3212091"/>
            <a:ext cx="1843743" cy="37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6DE9EF2-E642-4B84-995B-741438B9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96298"/>
              </p:ext>
            </p:extLst>
          </p:nvPr>
        </p:nvGraphicFramePr>
        <p:xfrm>
          <a:off x="1463310" y="1419155"/>
          <a:ext cx="8127999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4733304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842607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13275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193145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1188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767432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750611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33259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63156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0.1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0.2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0.3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0.8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0.1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0.6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0.4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0.4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0.7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61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2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3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4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5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6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7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8</a:t>
                      </a:r>
                      <a:endParaRPr lang="zh-CN" altLang="en-US" sz="2000" b="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32776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E1A429A-7923-4C19-9C5D-6523CA12DCF9}"/>
              </a:ext>
            </a:extLst>
          </p:cNvPr>
          <p:cNvSpPr txBox="1"/>
          <p:nvPr/>
        </p:nvSpPr>
        <p:spPr>
          <a:xfrm>
            <a:off x="3743690" y="792816"/>
            <a:ext cx="394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Relative position bias table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46FF28-2F9B-48BC-9425-C1EB8D7565ED}"/>
              </a:ext>
            </a:extLst>
          </p:cNvPr>
          <p:cNvSpPr txBox="1"/>
          <p:nvPr/>
        </p:nvSpPr>
        <p:spPr>
          <a:xfrm>
            <a:off x="543294" y="6229859"/>
            <a:ext cx="394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Relative position index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284EEA-59BD-4488-8417-0E5B7572BE77}"/>
              </a:ext>
            </a:extLst>
          </p:cNvPr>
          <p:cNvSpPr txBox="1"/>
          <p:nvPr/>
        </p:nvSpPr>
        <p:spPr>
          <a:xfrm>
            <a:off x="7991111" y="6290123"/>
            <a:ext cx="394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Relative position bias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18870B1-C1F5-4F0C-AC99-B2FBBBDA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08" y="2252957"/>
            <a:ext cx="5907757" cy="468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5E68EAE-EA87-41A3-8690-E7963956D3C1}"/>
                  </a:ext>
                </a:extLst>
              </p:cNvPr>
              <p:cNvSpPr txBox="1"/>
              <p:nvPr/>
            </p:nvSpPr>
            <p:spPr>
              <a:xfrm>
                <a:off x="7149530" y="779963"/>
                <a:ext cx="2441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(2M-1)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(2M-1)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5E68EAE-EA87-41A3-8690-E7963956D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530" y="779963"/>
                <a:ext cx="2441779" cy="461665"/>
              </a:xfrm>
              <a:prstGeom prst="rect">
                <a:avLst/>
              </a:prstGeom>
              <a:blipFill>
                <a:blip r:embed="rId4"/>
                <a:stretch>
                  <a:fillRect l="-40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15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4" y="169817"/>
            <a:ext cx="436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Ablation Study</a:t>
            </a:r>
            <a:endParaRPr lang="zh-CN" altLang="en-US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29C36B-898D-4473-AA2F-032D32CF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74" y="1083513"/>
            <a:ext cx="6886987" cy="52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5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228A1D-1792-469F-A8D1-9FCE2EEA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5" y="395364"/>
            <a:ext cx="9666514" cy="28367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95309"/>
            <a:ext cx="32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Patch Merging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4E4F2C-3524-4979-A1E5-57415FCF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10" y="3354551"/>
            <a:ext cx="9300755" cy="33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95309"/>
            <a:ext cx="32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ViT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A919CE-4FB3-4488-8DE5-EC2FEA4E250A}"/>
              </a:ext>
            </a:extLst>
          </p:cNvPr>
          <p:cNvSpPr/>
          <p:nvPr/>
        </p:nvSpPr>
        <p:spPr>
          <a:xfrm>
            <a:off x="502646" y="670307"/>
            <a:ext cx="11689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AN IMAGE IS WORTH 16X16 WORDS: TRANSFORMERS FOR IMAGE RECOGNITION AT SCALE</a:t>
            </a:r>
            <a:endParaRPr lang="en-US" altLang="zh-CN" sz="20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449C9-F508-4A09-8496-B9F8287D8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0" y="1545415"/>
            <a:ext cx="9162207" cy="48098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11EBCA-D77C-45C4-936B-10933D8591E0}"/>
              </a:ext>
            </a:extLst>
          </p:cNvPr>
          <p:cNvSpPr txBox="1"/>
          <p:nvPr/>
        </p:nvSpPr>
        <p:spPr>
          <a:xfrm>
            <a:off x="10300282" y="1314582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2021 ICLR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417C55-9579-4177-9C68-EFDF0B0047F6}"/>
              </a:ext>
            </a:extLst>
          </p:cNvPr>
          <p:cNvSpPr txBox="1"/>
          <p:nvPr/>
        </p:nvSpPr>
        <p:spPr>
          <a:xfrm>
            <a:off x="2806453" y="5679695"/>
            <a:ext cx="62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Patch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6855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82881"/>
            <a:ext cx="447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Image Classification</a:t>
            </a:r>
            <a:endParaRPr lang="zh-CN" altLang="en-US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801712-0764-4F23-86D9-B70F586C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7" y="862148"/>
            <a:ext cx="6000976" cy="54210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0A4D42-9E0B-4E5B-9C11-0F7A3149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119" y="1032482"/>
            <a:ext cx="6112372" cy="36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2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82881"/>
            <a:ext cx="447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Conclusion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506F8F-83D3-40EE-9B37-BD80AFFFBC56}"/>
              </a:ext>
            </a:extLst>
          </p:cNvPr>
          <p:cNvSpPr txBox="1"/>
          <p:nvPr/>
        </p:nvSpPr>
        <p:spPr>
          <a:xfrm>
            <a:off x="1009650" y="1613118"/>
            <a:ext cx="10471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zh-CN" sz="2800" dirty="0" err="1"/>
              <a:t>Swin</a:t>
            </a:r>
            <a:r>
              <a:rPr lang="en-US" altLang="zh-CN" sz="2800" dirty="0"/>
              <a:t> Transformer</a:t>
            </a:r>
            <a:r>
              <a:rPr lang="zh-CN" altLang="en-US" sz="2800" dirty="0"/>
              <a:t>能够提供分层的特征表示，可以有效解决单层级模型处理视觉任务中目标尺寸多变的问题。</a:t>
            </a:r>
            <a:endParaRPr lang="en-US" altLang="zh-CN" sz="2800" dirty="0"/>
          </a:p>
          <a:p>
            <a:pPr marL="514350" indent="-514350" algn="just">
              <a:buAutoNum type="arabicPeriod"/>
            </a:pPr>
            <a:endParaRPr lang="en-US" altLang="zh-CN" sz="2800" dirty="0"/>
          </a:p>
          <a:p>
            <a:pPr marL="514350" indent="-514350" algn="just">
              <a:buAutoNum type="arabicPeriod"/>
            </a:pPr>
            <a:r>
              <a:rPr lang="zh-CN" altLang="en-US" sz="2800" dirty="0"/>
              <a:t>用</a:t>
            </a:r>
            <a:r>
              <a:rPr lang="en-US" altLang="zh-CN" sz="2800" dirty="0"/>
              <a:t>window</a:t>
            </a:r>
            <a:r>
              <a:rPr lang="zh-CN" altLang="en-US" sz="2800" dirty="0"/>
              <a:t>的概念将</a:t>
            </a:r>
            <a:r>
              <a:rPr lang="en-US" altLang="zh-CN" sz="2800" dirty="0"/>
              <a:t>CNN</a:t>
            </a:r>
            <a:r>
              <a:rPr lang="zh-CN" altLang="en-US" sz="2800" dirty="0"/>
              <a:t>中局部性计算的思想引入到</a:t>
            </a:r>
            <a:r>
              <a:rPr lang="en-US" altLang="zh-CN" sz="2800" dirty="0"/>
              <a:t>transformer</a:t>
            </a:r>
            <a:r>
              <a:rPr lang="zh-CN" altLang="en-US" sz="2800" dirty="0"/>
              <a:t>中，提出了有效的基于移动窗口的</a:t>
            </a:r>
            <a:r>
              <a:rPr lang="en-US" altLang="zh-CN" sz="2800" dirty="0"/>
              <a:t>self-attention</a:t>
            </a:r>
            <a:r>
              <a:rPr lang="zh-CN" altLang="en-US" sz="2800" dirty="0"/>
              <a:t>，并且大大降低了计算复杂度。</a:t>
            </a:r>
            <a:endParaRPr lang="en-US" altLang="zh-CN" sz="2800" dirty="0"/>
          </a:p>
          <a:p>
            <a:pPr algn="just"/>
            <a:endParaRPr lang="en-US" altLang="zh-CN" sz="2800" dirty="0"/>
          </a:p>
          <a:p>
            <a:pPr marL="514350" indent="-514350" algn="just">
              <a:buAutoNum type="arabicPeriod" startAt="3"/>
            </a:pPr>
            <a:r>
              <a:rPr lang="zh-CN" altLang="en-US" sz="2800" dirty="0"/>
              <a:t>在多种任务（图像分类，目标检测，语义分割）中都取得最好的结果。</a:t>
            </a:r>
          </a:p>
        </p:txBody>
      </p:sp>
    </p:spTree>
    <p:extLst>
      <p:ext uri="{BB962C8B-B14F-4D97-AF65-F5344CB8AC3E}">
        <p14:creationId xmlns:p14="http://schemas.microsoft.com/office/powerpoint/2010/main" val="5372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95309"/>
            <a:ext cx="323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网络整体框架对比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834587-0992-414D-B61E-AC9AF1F5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68" y="1902387"/>
            <a:ext cx="7835648" cy="47603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2669EC0-61C2-4FE1-B615-30A13C81BE45}"/>
              </a:ext>
            </a:extLst>
          </p:cNvPr>
          <p:cNvSpPr/>
          <p:nvPr/>
        </p:nvSpPr>
        <p:spPr>
          <a:xfrm>
            <a:off x="328475" y="866804"/>
            <a:ext cx="81090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Window Multi-Head Self-Attention(W-MSA)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-&gt; Shifted Window Multi-Head Self-Attention(SW-MSA)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009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5A8568-B9D2-4CCD-A543-55A338A0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5" y="195309"/>
            <a:ext cx="10945709" cy="38468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95309"/>
            <a:ext cx="32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网络整体框架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5E766E-F18D-4D75-8A8C-7260682E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645" y="4350123"/>
            <a:ext cx="7372447" cy="18666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8677F0-A31C-4A07-ADA9-16FB3933B68B}"/>
              </a:ext>
            </a:extLst>
          </p:cNvPr>
          <p:cNvSpPr txBox="1"/>
          <p:nvPr/>
        </p:nvSpPr>
        <p:spPr>
          <a:xfrm>
            <a:off x="623145" y="4350123"/>
            <a:ext cx="2621230" cy="1698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     [H, W, 3]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-&gt; [H/4, W/4, 48]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-&gt; [H/4, W/4, C]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667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95309"/>
            <a:ext cx="32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Patch Merging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87C233-7EE4-4D77-914F-C1FC34BB3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96" y="1228044"/>
            <a:ext cx="9563407" cy="49972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4198E1-9BE1-4343-B90A-291369BB7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39" y="4001831"/>
            <a:ext cx="1952381" cy="8761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E64DA3-8254-4E89-ACF1-8E5D4CF19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86" y="5530101"/>
            <a:ext cx="1914286" cy="695238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1B3E48F-99DD-494B-8A7F-7857690091D6}"/>
              </a:ext>
            </a:extLst>
          </p:cNvPr>
          <p:cNvCxnSpPr/>
          <p:nvPr/>
        </p:nvCxnSpPr>
        <p:spPr>
          <a:xfrm>
            <a:off x="1672045" y="4976948"/>
            <a:ext cx="0" cy="452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88364" y="258371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W-MSA</a:t>
            </a:r>
            <a:endParaRPr lang="zh-CN" altLang="en-US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A4FDD5-5E4F-4410-836D-87C7727BF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5" y="2637072"/>
            <a:ext cx="10018379" cy="4216278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4008048-FA38-43A0-893D-57BAB5A4E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71399"/>
              </p:ext>
            </p:extLst>
          </p:nvPr>
        </p:nvGraphicFramePr>
        <p:xfrm>
          <a:off x="5880539" y="666206"/>
          <a:ext cx="5344509" cy="910346"/>
        </p:xfrm>
        <a:graphic>
          <a:graphicData uri="http://schemas.openxmlformats.org/drawingml/2006/table">
            <a:tbl>
              <a:tblPr/>
              <a:tblGrid>
                <a:gridCol w="5344509">
                  <a:extLst>
                    <a:ext uri="{9D8B030D-6E8A-4147-A177-3AD203B41FA5}">
                      <a16:colId xmlns:a16="http://schemas.microsoft.com/office/drawing/2014/main" val="3396533837"/>
                    </a:ext>
                  </a:extLst>
                </a:gridCol>
              </a:tblGrid>
              <a:tr h="910346">
                <a:tc>
                  <a:txBody>
                    <a:bodyPr/>
                    <a:lstStyle/>
                    <a:p>
                      <a:r>
                        <a:rPr lang="zh-CN" altLang="en-US" sz="2400" b="0" dirty="0"/>
                        <a:t>目的：减少计算量</a:t>
                      </a:r>
                      <a:endParaRPr lang="en-US" altLang="zh-CN" sz="2400" b="0" dirty="0"/>
                    </a:p>
                    <a:p>
                      <a:r>
                        <a:rPr lang="zh-CN" altLang="en-US" sz="2400" b="0" dirty="0"/>
                        <a:t>缺点：窗口之间无法进行信息交互</a:t>
                      </a:r>
                    </a:p>
                  </a:txBody>
                  <a:tcPr>
                    <a:lnL w="28575" cmpd="sng">
                      <a:solidFill>
                        <a:schemeClr val="accent4"/>
                      </a:solidFill>
                      <a:prstDash val="solid"/>
                    </a:lnL>
                    <a:lnR w="28575" cmpd="sng">
                      <a:solidFill>
                        <a:schemeClr val="accent4"/>
                      </a:solidFill>
                      <a:prstDash val="solid"/>
                    </a:lnR>
                    <a:lnT w="28575" cmpd="sng">
                      <a:solidFill>
                        <a:schemeClr val="accent4"/>
                      </a:solidFill>
                      <a:prstDash val="solid"/>
                    </a:lnT>
                    <a:lnB w="28575" cmpd="sng">
                      <a:solidFill>
                        <a:schemeClr val="accent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6787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3D41F09-3AE3-4E87-8184-99334F8B19E6}"/>
              </a:ext>
            </a:extLst>
          </p:cNvPr>
          <p:cNvSpPr txBox="1"/>
          <p:nvPr/>
        </p:nvSpPr>
        <p:spPr>
          <a:xfrm>
            <a:off x="388364" y="1056609"/>
            <a:ext cx="5202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Patch</a:t>
            </a:r>
            <a:r>
              <a:rPr lang="zh-CN" altLang="en-US" sz="2200" dirty="0"/>
              <a:t>：通过</a:t>
            </a:r>
            <a:r>
              <a:rPr lang="en-US" altLang="zh-CN" sz="2200" dirty="0" err="1"/>
              <a:t>W</a:t>
            </a:r>
            <a:r>
              <a:rPr lang="en-US" altLang="zh-CN" sz="2200" baseline="-25000" dirty="0" err="1"/>
              <a:t>q</a:t>
            </a:r>
            <a:r>
              <a:rPr lang="en-US" altLang="zh-CN" sz="2200" dirty="0" err="1"/>
              <a:t>,W</a:t>
            </a:r>
            <a:r>
              <a:rPr lang="en-US" altLang="zh-CN" sz="2200" baseline="-25000" dirty="0" err="1"/>
              <a:t>k</a:t>
            </a:r>
            <a:r>
              <a:rPr lang="en-US" altLang="zh-CN" sz="2200" dirty="0" err="1"/>
              <a:t>,W</a:t>
            </a:r>
            <a:r>
              <a:rPr lang="en-US" altLang="zh-CN" sz="2200" baseline="-25000" dirty="0" err="1"/>
              <a:t>v</a:t>
            </a:r>
            <a:r>
              <a:rPr lang="en-US" altLang="zh-CN" sz="2200" dirty="0"/>
              <a:t>, </a:t>
            </a:r>
            <a:r>
              <a:rPr lang="zh-CN" altLang="en-US" sz="2200" dirty="0"/>
              <a:t>生成</a:t>
            </a:r>
            <a:r>
              <a:rPr lang="en-US" altLang="zh-CN" sz="2200" dirty="0"/>
              <a:t>Q</a:t>
            </a:r>
            <a:r>
              <a:rPr lang="zh-CN" altLang="en-US" sz="2200" dirty="0"/>
              <a:t>，</a:t>
            </a:r>
            <a:r>
              <a:rPr lang="en-US" altLang="zh-CN" sz="2200" dirty="0"/>
              <a:t>K</a:t>
            </a:r>
            <a:r>
              <a:rPr lang="zh-CN" altLang="en-US" sz="2200" dirty="0"/>
              <a:t>，</a:t>
            </a:r>
            <a:r>
              <a:rPr lang="en-US" altLang="zh-CN" sz="2200" dirty="0"/>
              <a:t>V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E53677B-0473-412D-93C4-479BAE2AB452}"/>
                  </a:ext>
                </a:extLst>
              </p:cNvPr>
              <p:cNvSpPr txBox="1"/>
              <p:nvPr/>
            </p:nvSpPr>
            <p:spPr>
              <a:xfrm>
                <a:off x="502225" y="1576552"/>
                <a:ext cx="5492175" cy="504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𝑆𝑜𝑓𝑡𝑀𝑎𝑥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E53677B-0473-412D-93C4-479BAE2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5" y="1576552"/>
                <a:ext cx="5492175" cy="504369"/>
              </a:xfrm>
              <a:prstGeom prst="rect">
                <a:avLst/>
              </a:prstGeom>
              <a:blipFill>
                <a:blip r:embed="rId4"/>
                <a:stretch>
                  <a:fillRect b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EB2C3BBC-D9A3-42F8-86A7-1176EF6FC0D1}"/>
              </a:ext>
            </a:extLst>
          </p:cNvPr>
          <p:cNvSpPr/>
          <p:nvPr/>
        </p:nvSpPr>
        <p:spPr>
          <a:xfrm>
            <a:off x="388364" y="2175407"/>
            <a:ext cx="5420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cs typeface="Times New Roman" panose="02020603050405020304" pitchFamily="18" charset="0"/>
              </a:rPr>
              <a:t>MSA(z) = [SA1(z); SA2(z); · · · ; SAk(z)]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8700F0E-0B51-4192-9241-F8E89C16DF7C}"/>
                  </a:ext>
                </a:extLst>
              </p:cNvPr>
              <p:cNvSpPr txBox="1"/>
              <p:nvPr/>
            </p:nvSpPr>
            <p:spPr>
              <a:xfrm>
                <a:off x="4684211" y="3097427"/>
                <a:ext cx="113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8700F0E-0B51-4192-9241-F8E89C16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11" y="3097427"/>
                <a:ext cx="1138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68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88364" y="258371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W-MSA</a:t>
            </a:r>
            <a:endParaRPr lang="zh-CN" altLang="en-US" sz="3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14172A-5663-4C3E-8720-3D41BE39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4" y="1357399"/>
            <a:ext cx="7838095" cy="140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53E6EF1-ED08-4386-A5EA-EF988137B147}"/>
              </a:ext>
            </a:extLst>
          </p:cNvPr>
          <p:cNvSpPr txBox="1"/>
          <p:nvPr/>
        </p:nvSpPr>
        <p:spPr>
          <a:xfrm>
            <a:off x="388364" y="3799490"/>
            <a:ext cx="60740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 </a:t>
            </a:r>
            <a:r>
              <a:rPr lang="zh-CN" altLang="en-US" sz="2800" b="1" dirty="0"/>
              <a:t>代表 </a:t>
            </a:r>
            <a:r>
              <a:rPr lang="en-US" altLang="zh-CN" sz="2800" b="1" dirty="0"/>
              <a:t>feature map</a:t>
            </a:r>
            <a:r>
              <a:rPr lang="zh-CN" altLang="en-US" sz="2800" b="1" dirty="0"/>
              <a:t>的高度</a:t>
            </a:r>
            <a:endParaRPr lang="en-US" altLang="zh-CN" sz="2800" b="1" dirty="0"/>
          </a:p>
          <a:p>
            <a:r>
              <a:rPr lang="en-US" altLang="zh-CN" sz="2800" b="1" dirty="0"/>
              <a:t>w </a:t>
            </a:r>
            <a:r>
              <a:rPr lang="zh-CN" altLang="en-US" sz="2800" b="1" dirty="0"/>
              <a:t>代表 </a:t>
            </a:r>
            <a:r>
              <a:rPr lang="en-US" altLang="zh-CN" sz="2800" b="1" dirty="0"/>
              <a:t>feature map </a:t>
            </a:r>
            <a:r>
              <a:rPr lang="zh-CN" altLang="en-US" sz="2800" b="1" dirty="0"/>
              <a:t>的宽度</a:t>
            </a:r>
            <a:endParaRPr lang="en-US" altLang="zh-CN" sz="2800" b="1" dirty="0"/>
          </a:p>
          <a:p>
            <a:r>
              <a:rPr lang="en-US" altLang="zh-CN" sz="2800" b="1" dirty="0"/>
              <a:t>C </a:t>
            </a:r>
            <a:r>
              <a:rPr lang="zh-CN" altLang="en-US" sz="2800" b="1" dirty="0"/>
              <a:t>代表 </a:t>
            </a:r>
            <a:r>
              <a:rPr lang="en-US" altLang="zh-CN" sz="2800" b="1" dirty="0"/>
              <a:t>feature map </a:t>
            </a:r>
            <a:r>
              <a:rPr lang="zh-CN" altLang="en-US" sz="2800" b="1" dirty="0"/>
              <a:t>的深度</a:t>
            </a:r>
            <a:endParaRPr lang="en-US" altLang="zh-CN" sz="2800" b="1" dirty="0"/>
          </a:p>
          <a:p>
            <a:r>
              <a:rPr lang="en-US" altLang="zh-CN" sz="2800" b="1" dirty="0"/>
              <a:t>M </a:t>
            </a:r>
            <a:r>
              <a:rPr lang="zh-CN" altLang="en-US" sz="2800" b="1" dirty="0"/>
              <a:t>代表每个窗口（</a:t>
            </a:r>
            <a:r>
              <a:rPr lang="en-US" altLang="zh-CN" sz="2800" b="1" dirty="0"/>
              <a:t>Windows</a:t>
            </a:r>
            <a:r>
              <a:rPr lang="zh-CN" altLang="en-US" sz="2800" b="1" dirty="0"/>
              <a:t>）的大小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C6EBCA1-80B8-4FF5-BAB9-6F2620D23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23757"/>
              </p:ext>
            </p:extLst>
          </p:nvPr>
        </p:nvGraphicFramePr>
        <p:xfrm>
          <a:off x="7170689" y="3429000"/>
          <a:ext cx="4661337" cy="2245362"/>
        </p:xfrm>
        <a:graphic>
          <a:graphicData uri="http://schemas.openxmlformats.org/drawingml/2006/table">
            <a:tbl>
              <a:tblPr/>
              <a:tblGrid>
                <a:gridCol w="4661337">
                  <a:extLst>
                    <a:ext uri="{9D8B030D-6E8A-4147-A177-3AD203B41FA5}">
                      <a16:colId xmlns:a16="http://schemas.microsoft.com/office/drawing/2014/main" val="3396533837"/>
                    </a:ext>
                  </a:extLst>
                </a:gridCol>
              </a:tblGrid>
              <a:tr h="22453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/>
                        <a:t>h=w=112</a:t>
                      </a:r>
                    </a:p>
                    <a:p>
                      <a:pPr algn="l"/>
                      <a:r>
                        <a:rPr lang="en-US" altLang="zh-CN" sz="2800" b="1" dirty="0"/>
                        <a:t>M=7</a:t>
                      </a:r>
                    </a:p>
                    <a:p>
                      <a:pPr algn="l"/>
                      <a:r>
                        <a:rPr lang="en-US" altLang="zh-CN" sz="2800" b="1" dirty="0"/>
                        <a:t>C=128</a:t>
                      </a:r>
                    </a:p>
                    <a:p>
                      <a:pPr algn="l"/>
                      <a:endParaRPr lang="en-US" altLang="zh-CN" sz="2800" b="1" dirty="0"/>
                    </a:p>
                    <a:p>
                      <a:pPr algn="l"/>
                      <a:r>
                        <a:rPr lang="zh-CN" altLang="en-US" sz="2800" b="1" dirty="0"/>
                        <a:t>节省：</a:t>
                      </a:r>
                      <a:r>
                        <a:rPr lang="en-US" altLang="zh-CN" sz="2800" b="1" dirty="0"/>
                        <a:t>40124743680 FLOPs</a:t>
                      </a:r>
                    </a:p>
                  </a:txBody>
                  <a:tcPr>
                    <a:lnL w="28575" cmpd="sng">
                      <a:solidFill>
                        <a:schemeClr val="accent4"/>
                      </a:solidFill>
                      <a:prstDash val="solid"/>
                    </a:lnL>
                    <a:lnR w="28575" cmpd="sng">
                      <a:solidFill>
                        <a:schemeClr val="accent4"/>
                      </a:solidFill>
                      <a:prstDash val="solid"/>
                    </a:lnR>
                    <a:lnT w="28575" cmpd="sng">
                      <a:solidFill>
                        <a:schemeClr val="accent4"/>
                      </a:solidFill>
                      <a:prstDash val="solid"/>
                    </a:lnT>
                    <a:lnB w="28575" cmpd="sng">
                      <a:solidFill>
                        <a:schemeClr val="accent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6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95309"/>
            <a:ext cx="323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SW-MSA</a:t>
            </a:r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C7DBE3-BE36-4A86-B405-92D58F07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2" y="847995"/>
            <a:ext cx="6934441" cy="26288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9276C7-8D50-482C-9D32-CB1AC5D1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669" y="3847729"/>
            <a:ext cx="7587052" cy="3010271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0F4359D-239A-4E37-8270-60384AED4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99893"/>
              </p:ext>
            </p:extLst>
          </p:nvPr>
        </p:nvGraphicFramePr>
        <p:xfrm>
          <a:off x="8324195" y="718529"/>
          <a:ext cx="3598374" cy="1371600"/>
        </p:xfrm>
        <a:graphic>
          <a:graphicData uri="http://schemas.openxmlformats.org/drawingml/2006/table">
            <a:tbl>
              <a:tblPr/>
              <a:tblGrid>
                <a:gridCol w="3598374">
                  <a:extLst>
                    <a:ext uri="{9D8B030D-6E8A-4147-A177-3AD203B41FA5}">
                      <a16:colId xmlns:a16="http://schemas.microsoft.com/office/drawing/2014/main" val="3396533837"/>
                    </a:ext>
                  </a:extLst>
                </a:gridCol>
              </a:tblGrid>
              <a:tr h="1204486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目的：实现不同</a:t>
                      </a:r>
                      <a:r>
                        <a:rPr lang="en-US" altLang="zh-CN" sz="2800" b="1" dirty="0"/>
                        <a:t>Window</a:t>
                      </a:r>
                      <a:r>
                        <a:rPr lang="zh-CN" altLang="en-US" sz="2800" b="1" dirty="0"/>
                        <a:t>之间的信息交互</a:t>
                      </a:r>
                      <a:endParaRPr lang="en-US" altLang="zh-CN" sz="2800" b="1" dirty="0"/>
                    </a:p>
                  </a:txBody>
                  <a:tcPr>
                    <a:lnL w="28575" cmpd="sng">
                      <a:solidFill>
                        <a:schemeClr val="accent4"/>
                      </a:solidFill>
                      <a:prstDash val="solid"/>
                    </a:lnL>
                    <a:lnR w="28575" cmpd="sng">
                      <a:solidFill>
                        <a:schemeClr val="accent4"/>
                      </a:solidFill>
                      <a:prstDash val="solid"/>
                    </a:lnR>
                    <a:lnT w="28575" cmpd="sng">
                      <a:solidFill>
                        <a:schemeClr val="accent4"/>
                      </a:solidFill>
                      <a:prstDash val="solid"/>
                    </a:lnT>
                    <a:lnB w="28575" cmpd="sng">
                      <a:solidFill>
                        <a:schemeClr val="accent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6787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83AE6B9-5942-41A2-BD48-2A43A6C4EF1E}"/>
              </a:ext>
            </a:extLst>
          </p:cNvPr>
          <p:cNvSpPr/>
          <p:nvPr/>
        </p:nvSpPr>
        <p:spPr>
          <a:xfrm>
            <a:off x="608348" y="3476841"/>
            <a:ext cx="6516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Shifted Window </a:t>
            </a:r>
            <a:r>
              <a:rPr lang="en-US" altLang="zh-CN" sz="2000" b="1" dirty="0"/>
              <a:t>Multi-Head Self-Attention (SW-MSA)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900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7995C2-FC00-4E0A-85DC-06E64164FE50}"/>
              </a:ext>
            </a:extLst>
          </p:cNvPr>
          <p:cNvSpPr txBox="1"/>
          <p:nvPr/>
        </p:nvSpPr>
        <p:spPr>
          <a:xfrm>
            <a:off x="328475" y="195309"/>
            <a:ext cx="32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Shifted Window</a:t>
            </a:r>
            <a:endParaRPr lang="zh-CN" altLang="en-US" sz="2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BCBF4B-C207-4E61-ADB1-FB93EED5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5" y="1004913"/>
            <a:ext cx="5029201" cy="50292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62BD42-BF9F-4707-B4BC-CBF27F100BB5}"/>
              </a:ext>
            </a:extLst>
          </p:cNvPr>
          <p:cNvSpPr txBox="1"/>
          <p:nvPr/>
        </p:nvSpPr>
        <p:spPr>
          <a:xfrm>
            <a:off x="851338" y="1418896"/>
            <a:ext cx="34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2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EAF9767-0512-4C90-A95B-125D12920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32120"/>
              </p:ext>
            </p:extLst>
          </p:nvPr>
        </p:nvGraphicFramePr>
        <p:xfrm>
          <a:off x="6658304" y="1133510"/>
          <a:ext cx="4682358" cy="4590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352">
                  <a:extLst>
                    <a:ext uri="{9D8B030D-6E8A-4147-A177-3AD203B41FA5}">
                      <a16:colId xmlns:a16="http://schemas.microsoft.com/office/drawing/2014/main" val="17148730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042737046"/>
                    </a:ext>
                  </a:extLst>
                </a:gridCol>
                <a:gridCol w="1056289">
                  <a:extLst>
                    <a:ext uri="{9D8B030D-6E8A-4147-A177-3AD203B41FA5}">
                      <a16:colId xmlns:a16="http://schemas.microsoft.com/office/drawing/2014/main" val="575017660"/>
                    </a:ext>
                  </a:extLst>
                </a:gridCol>
              </a:tblGrid>
              <a:tr h="9301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3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3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3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789426"/>
                  </a:ext>
                </a:extLst>
              </a:tr>
              <a:tr h="2648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3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3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3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473189"/>
                  </a:ext>
                </a:extLst>
              </a:tr>
              <a:tr h="10122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3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3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sz="3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76389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160F64-D642-4BD9-85DE-0CEBB86D7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31466"/>
              </p:ext>
            </p:extLst>
          </p:nvPr>
        </p:nvGraphicFramePr>
        <p:xfrm>
          <a:off x="1721043" y="1004913"/>
          <a:ext cx="3636633" cy="1170728"/>
        </p:xfrm>
        <a:graphic>
          <a:graphicData uri="http://schemas.openxmlformats.org/drawingml/2006/table">
            <a:tbl>
              <a:tblPr/>
              <a:tblGrid>
                <a:gridCol w="3636633">
                  <a:extLst>
                    <a:ext uri="{9D8B030D-6E8A-4147-A177-3AD203B41FA5}">
                      <a16:colId xmlns:a16="http://schemas.microsoft.com/office/drawing/2014/main" val="2060731353"/>
                    </a:ext>
                  </a:extLst>
                </a:gridCol>
              </a:tblGrid>
              <a:tr h="1170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C</a:t>
                      </a:r>
                      <a:endParaRPr lang="zh-CN" altLang="en-US" sz="3600" b="1" dirty="0"/>
                    </a:p>
                  </a:txBody>
                  <a:tcPr anchor="ctr">
                    <a:lnL w="38100" cmpd="sng">
                      <a:solidFill>
                        <a:srgbClr val="00FF00"/>
                      </a:solidFill>
                      <a:prstDash val="solid"/>
                    </a:lnL>
                    <a:lnR w="38100" cmpd="sng">
                      <a:solidFill>
                        <a:srgbClr val="00FF00"/>
                      </a:solidFill>
                      <a:prstDash val="solid"/>
                    </a:lnR>
                    <a:lnT w="38100" cmpd="sng">
                      <a:solidFill>
                        <a:srgbClr val="00FF00"/>
                      </a:solidFill>
                      <a:prstDash val="solid"/>
                    </a:lnT>
                    <a:lnB w="38100" cmpd="sng">
                      <a:solidFill>
                        <a:srgbClr val="00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4376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D516DCF-E6CD-426C-9275-82B2B054C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66357"/>
              </p:ext>
            </p:extLst>
          </p:nvPr>
        </p:nvGraphicFramePr>
        <p:xfrm>
          <a:off x="472966" y="2350614"/>
          <a:ext cx="1135117" cy="3502474"/>
        </p:xfrm>
        <a:graphic>
          <a:graphicData uri="http://schemas.openxmlformats.org/drawingml/2006/table">
            <a:tbl>
              <a:tblPr/>
              <a:tblGrid>
                <a:gridCol w="1135117">
                  <a:extLst>
                    <a:ext uri="{9D8B030D-6E8A-4147-A177-3AD203B41FA5}">
                      <a16:colId xmlns:a16="http://schemas.microsoft.com/office/drawing/2014/main" val="2060731353"/>
                    </a:ext>
                  </a:extLst>
                </a:gridCol>
              </a:tblGrid>
              <a:tr h="3502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B</a:t>
                      </a:r>
                      <a:endParaRPr lang="zh-CN" altLang="en-US" sz="3600" b="1" dirty="0"/>
                    </a:p>
                  </a:txBody>
                  <a:tcPr anchor="ctr">
                    <a:lnL w="38100" cmpd="sng">
                      <a:solidFill>
                        <a:srgbClr val="00FF00"/>
                      </a:solidFill>
                      <a:prstDash val="solid"/>
                    </a:lnL>
                    <a:lnR w="38100" cmpd="sng">
                      <a:solidFill>
                        <a:srgbClr val="00FF00"/>
                      </a:solidFill>
                      <a:prstDash val="solid"/>
                    </a:lnR>
                    <a:lnT w="38100" cmpd="sng">
                      <a:solidFill>
                        <a:srgbClr val="00FF00"/>
                      </a:solidFill>
                      <a:prstDash val="solid"/>
                    </a:lnT>
                    <a:lnB w="38100" cmpd="sng">
                      <a:solidFill>
                        <a:srgbClr val="00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24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5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748</Words>
  <Application>Microsoft Office PowerPoint</Application>
  <PresentationFormat>宽屏</PresentationFormat>
  <Paragraphs>265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坚</dc:creator>
  <cp:lastModifiedBy>吴 坚</cp:lastModifiedBy>
  <cp:revision>191</cp:revision>
  <dcterms:created xsi:type="dcterms:W3CDTF">2021-11-23T12:45:40Z</dcterms:created>
  <dcterms:modified xsi:type="dcterms:W3CDTF">2021-11-30T09:24:10Z</dcterms:modified>
</cp:coreProperties>
</file>