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Helvetica World Bold" panose="020B0604020202020204" charset="-128"/>
      <p:regular r:id="rId19"/>
    </p:embeddedFont>
    <p:embeddedFont>
      <p:font typeface="Baskerville Old Face" panose="02020602080505020303" pitchFamily="18" charset="0"/>
      <p:regular r:id="rId20"/>
    </p:embeddedFont>
    <p:embeddedFont>
      <p:font typeface="Open Sans" panose="020B0606030504020204" pitchFamily="34" charset="0"/>
      <p:regular r:id="rId21"/>
    </p:embeddedFont>
    <p:embeddedFont>
      <p:font typeface="Open Sans Bold" panose="020B0806030504020204" charset="0"/>
      <p:regular r:id="rId22"/>
    </p:embeddedFont>
    <p:embeddedFont>
      <p:font typeface="Tufuli Arabic Light Bold" panose="020B0604020202020204" charset="-78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3F06E330-70B5-44CD-91BC-843CEFC13CA6}" type="datetimeFigureOut">
              <a:rPr lang="ar-SA" smtClean="0"/>
              <a:t>20/11/46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2123067-28B5-4CCE-8A71-02B5713F8D1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74151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23067-28B5-4CCE-8A71-02B5713F8D1B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5898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48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" TargetMode="External"/><Relationship Id="rId3" Type="http://schemas.openxmlformats.org/officeDocument/2006/relationships/image" Target="../media/image21.svg"/><Relationship Id="rId7" Type="http://schemas.openxmlformats.org/officeDocument/2006/relationships/image" Target="../media/image48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hyperlink" Target="https://docs.python.org/3/library/os.html" TargetMode="External"/><Relationship Id="rId5" Type="http://schemas.openxmlformats.org/officeDocument/2006/relationships/image" Target="../media/image46.svg"/><Relationship Id="rId10" Type="http://schemas.openxmlformats.org/officeDocument/2006/relationships/hyperlink" Target="https://docs.python.org/3/library/datetime.html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json.org/json-en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C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070226" flipH="1" flipV="1">
            <a:off x="4633257" y="351584"/>
            <a:ext cx="7373988" cy="6433805"/>
          </a:xfrm>
          <a:custGeom>
            <a:avLst/>
            <a:gdLst/>
            <a:ahLst/>
            <a:cxnLst/>
            <a:rect l="l" t="t" r="r" b="b"/>
            <a:pathLst>
              <a:path w="7373988" h="6433805">
                <a:moveTo>
                  <a:pt x="7373988" y="6433805"/>
                </a:moveTo>
                <a:lnTo>
                  <a:pt x="0" y="6433805"/>
                </a:lnTo>
                <a:lnTo>
                  <a:pt x="0" y="0"/>
                </a:lnTo>
                <a:lnTo>
                  <a:pt x="7373988" y="0"/>
                </a:lnTo>
                <a:lnTo>
                  <a:pt x="7373988" y="643380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7731022" y="910179"/>
            <a:ext cx="9530789" cy="6172200"/>
          </a:xfrm>
          <a:custGeom>
            <a:avLst/>
            <a:gdLst/>
            <a:ahLst/>
            <a:cxnLst/>
            <a:rect l="l" t="t" r="r" b="b"/>
            <a:pathLst>
              <a:path w="9530789" h="6172200">
                <a:moveTo>
                  <a:pt x="9530790" y="0"/>
                </a:moveTo>
                <a:lnTo>
                  <a:pt x="0" y="0"/>
                </a:lnTo>
                <a:lnTo>
                  <a:pt x="0" y="6172200"/>
                </a:lnTo>
                <a:lnTo>
                  <a:pt x="9530790" y="6172200"/>
                </a:lnTo>
                <a:lnTo>
                  <a:pt x="9530790" y="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05162" y="6627069"/>
            <a:ext cx="7315200" cy="1847088"/>
          </a:xfrm>
          <a:custGeom>
            <a:avLst/>
            <a:gdLst/>
            <a:ahLst/>
            <a:cxnLst/>
            <a:rect l="l" t="t" r="r" b="b"/>
            <a:pathLst>
              <a:path w="7315200" h="1847088">
                <a:moveTo>
                  <a:pt x="0" y="0"/>
                </a:moveTo>
                <a:lnTo>
                  <a:pt x="7315200" y="0"/>
                </a:lnTo>
                <a:lnTo>
                  <a:pt x="7315200" y="1847088"/>
                </a:lnTo>
                <a:lnTo>
                  <a:pt x="0" y="18470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597158" y="8173403"/>
            <a:ext cx="3469935" cy="1704605"/>
          </a:xfrm>
          <a:custGeom>
            <a:avLst/>
            <a:gdLst/>
            <a:ahLst/>
            <a:cxnLst/>
            <a:rect l="l" t="t" r="r" b="b"/>
            <a:pathLst>
              <a:path w="3469935" h="1704605">
                <a:moveTo>
                  <a:pt x="0" y="0"/>
                </a:moveTo>
                <a:lnTo>
                  <a:pt x="3469934" y="0"/>
                </a:lnTo>
                <a:lnTo>
                  <a:pt x="3469934" y="1704606"/>
                </a:lnTo>
                <a:lnTo>
                  <a:pt x="0" y="17046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191635" y="1514855"/>
            <a:ext cx="7986651" cy="7257289"/>
          </a:xfrm>
          <a:custGeom>
            <a:avLst/>
            <a:gdLst/>
            <a:ahLst/>
            <a:cxnLst/>
            <a:rect l="l" t="t" r="r" b="b"/>
            <a:pathLst>
              <a:path w="8170200" h="8170200">
                <a:moveTo>
                  <a:pt x="0" y="0"/>
                </a:moveTo>
                <a:lnTo>
                  <a:pt x="8170200" y="0"/>
                </a:lnTo>
                <a:lnTo>
                  <a:pt x="8170200" y="8170199"/>
                </a:lnTo>
                <a:lnTo>
                  <a:pt x="0" y="817019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934295" y="7203780"/>
            <a:ext cx="4487983" cy="481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7"/>
              </a:lnSpc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73C0EC-9EFA-535B-704D-C1441CF4A668}"/>
              </a:ext>
            </a:extLst>
          </p:cNvPr>
          <p:cNvSpPr txBox="1"/>
          <p:nvPr/>
        </p:nvSpPr>
        <p:spPr>
          <a:xfrm>
            <a:off x="5191635" y="8876780"/>
            <a:ext cx="9829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>
                <a:latin typeface="Baskerville Old Face" panose="02020602080505020303" pitchFamily="18" charset="0"/>
              </a:rPr>
              <a:t>WOMEN IN TECH PROGRAM</a:t>
            </a:r>
            <a:endParaRPr lang="ar-SA" sz="4800" b="1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C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7BE20F-FFD5-28B2-604F-54534C5F3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571" y="876300"/>
            <a:ext cx="9960429" cy="899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4F30EF-8AE9-EAF8-AA6D-268530D88F2C}"/>
              </a:ext>
            </a:extLst>
          </p:cNvPr>
          <p:cNvSpPr txBox="1"/>
          <p:nvPr/>
        </p:nvSpPr>
        <p:spPr>
          <a:xfrm>
            <a:off x="152400" y="1562100"/>
            <a:ext cx="3810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i="1" u="sng" dirty="0">
                <a:effectLst/>
                <a:cs typeface="+mj-cs"/>
              </a:rPr>
              <a:t>Booking Retrieval:</a:t>
            </a:r>
            <a:endParaRPr lang="ar-SA" sz="3600" u="sng" dirty="0"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6D6BC-7162-BD87-207E-C1221EB80679}"/>
              </a:ext>
            </a:extLst>
          </p:cNvPr>
          <p:cNvSpPr txBox="1"/>
          <p:nvPr/>
        </p:nvSpPr>
        <p:spPr>
          <a:xfrm>
            <a:off x="119743" y="2552700"/>
            <a:ext cx="6268896" cy="8617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i="0" dirty="0">
                <a:effectLst/>
              </a:rPr>
              <a:t>User Input Collection &amp; Validation  :</a:t>
            </a:r>
            <a:endParaRPr lang="en-US" sz="3200" b="0" i="0" dirty="0">
              <a:effectLst/>
            </a:endParaRPr>
          </a:p>
          <a:p>
            <a:endParaRPr lang="ar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765F9-98F9-139E-8985-C05823C9D87E}"/>
              </a:ext>
            </a:extLst>
          </p:cNvPr>
          <p:cNvSpPr txBox="1"/>
          <p:nvPr/>
        </p:nvSpPr>
        <p:spPr>
          <a:xfrm>
            <a:off x="152400" y="3284747"/>
            <a:ext cx="2464136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i="0" dirty="0">
                <a:effectLst/>
              </a:rPr>
              <a:t>Key Features</a:t>
            </a:r>
            <a:r>
              <a:rPr lang="en-US" sz="3200" b="0" i="0" dirty="0">
                <a:effectLst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538A1-A55A-EA50-120C-11E95082D6EF}"/>
              </a:ext>
            </a:extLst>
          </p:cNvPr>
          <p:cNvSpPr txBox="1"/>
          <p:nvPr/>
        </p:nvSpPr>
        <p:spPr>
          <a:xfrm>
            <a:off x="0" y="4283340"/>
            <a:ext cx="8116196" cy="248529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.</a:t>
            </a:r>
            <a:r>
              <a:rPr lang="en-US" sz="3200" b="0" i="0" dirty="0">
                <a:solidFill>
                  <a:srgbClr val="404040"/>
                </a:solidFill>
                <a:effectLst/>
              </a:rPr>
              <a:t>strip()removes accidental leading/trailing </a:t>
            </a:r>
          </a:p>
          <a:p>
            <a:pPr algn="l">
              <a:lnSpc>
                <a:spcPts val="2143"/>
              </a:lnSpc>
              <a:spcBef>
                <a:spcPts val="300"/>
              </a:spcBef>
            </a:pPr>
            <a:endParaRPr lang="en-US" sz="3200" b="0" i="0" dirty="0">
              <a:solidFill>
                <a:srgbClr val="404040"/>
              </a:solidFill>
              <a:effectLst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</a:pPr>
            <a:r>
              <a:rPr lang="en-US" sz="3200" b="0" i="0" dirty="0">
                <a:solidFill>
                  <a:srgbClr val="404040"/>
                </a:solidFill>
                <a:effectLst/>
              </a:rPr>
              <a:t>   spaces .</a:t>
            </a:r>
          </a:p>
          <a:p>
            <a:pPr algn="l">
              <a:lnSpc>
                <a:spcPts val="2143"/>
              </a:lnSpc>
              <a:spcBef>
                <a:spcPts val="300"/>
              </a:spcBef>
            </a:pPr>
            <a:endParaRPr lang="en-US" sz="3200" b="0" i="0" dirty="0">
              <a:solidFill>
                <a:srgbClr val="404040"/>
              </a:solidFill>
              <a:effectLst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04040"/>
                </a:solidFill>
                <a:effectLst/>
              </a:rPr>
              <a:t> Explicit validation prevents null entries .</a:t>
            </a:r>
          </a:p>
          <a:p>
            <a:pPr algn="l">
              <a:lnSpc>
                <a:spcPts val="2143"/>
              </a:lnSpc>
              <a:spcBef>
                <a:spcPts val="300"/>
              </a:spcBef>
            </a:pPr>
            <a:endParaRPr lang="en-US" sz="3200" b="0" i="0" dirty="0">
              <a:solidFill>
                <a:srgbClr val="404040"/>
              </a:solidFill>
              <a:effectLst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04040"/>
                </a:solidFill>
                <a:effectLst/>
              </a:rPr>
              <a:t> Early return pattern avoids nested conditions .</a:t>
            </a:r>
          </a:p>
          <a:p>
            <a:endParaRPr lang="ar-S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AC319-80B7-B06D-03EA-3EA01948BC16}"/>
              </a:ext>
            </a:extLst>
          </p:cNvPr>
          <p:cNvSpPr txBox="1"/>
          <p:nvPr/>
        </p:nvSpPr>
        <p:spPr>
          <a:xfrm>
            <a:off x="0" y="6443790"/>
            <a:ext cx="6030818" cy="8617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i="0" dirty="0">
                <a:effectLst/>
              </a:rPr>
              <a:t>Data Loading with Error Handling :</a:t>
            </a:r>
            <a:endParaRPr lang="en-US" sz="3200" b="0" i="0" dirty="0">
              <a:effectLst/>
            </a:endParaRPr>
          </a:p>
          <a:p>
            <a:endParaRPr lang="ar-S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85143-4873-964F-5917-E79C3D110787}"/>
              </a:ext>
            </a:extLst>
          </p:cNvPr>
          <p:cNvSpPr txBox="1"/>
          <p:nvPr/>
        </p:nvSpPr>
        <p:spPr>
          <a:xfrm>
            <a:off x="116007" y="7037337"/>
            <a:ext cx="3585212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i="0" dirty="0">
                <a:effectLst/>
              </a:rPr>
              <a:t>Safety Mechanisms</a:t>
            </a:r>
            <a:r>
              <a:rPr lang="en-US" sz="3200" b="0" i="0" dirty="0">
                <a:effectLst/>
              </a:rPr>
              <a:t>:</a:t>
            </a:r>
            <a:endParaRPr lang="ar-SA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4EEDF-C8CD-C573-CA7A-9474956A7C58}"/>
              </a:ext>
            </a:extLst>
          </p:cNvPr>
          <p:cNvSpPr txBox="1"/>
          <p:nvPr/>
        </p:nvSpPr>
        <p:spPr>
          <a:xfrm>
            <a:off x="236022" y="7840326"/>
            <a:ext cx="7710380" cy="248529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  </a:t>
            </a:r>
            <a:r>
              <a:rPr lang="en-US" sz="3200" dirty="0" err="1">
                <a:solidFill>
                  <a:srgbClr val="404040"/>
                </a:solidFill>
              </a:rPr>
              <a:t>os.path.exists</a:t>
            </a: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b="0" i="0" dirty="0">
                <a:solidFill>
                  <a:srgbClr val="404040"/>
                </a:solidFill>
                <a:effectLst/>
              </a:rPr>
              <a:t>prevents </a:t>
            </a:r>
            <a:r>
              <a:rPr lang="en-US" sz="3200" b="0" i="0" dirty="0" err="1">
                <a:solidFill>
                  <a:srgbClr val="404040"/>
                </a:solidFill>
                <a:effectLst/>
              </a:rPr>
              <a:t>FileNotFoundError</a:t>
            </a:r>
            <a:r>
              <a:rPr lang="en-US" sz="3200" b="0" i="0" dirty="0">
                <a:solidFill>
                  <a:srgbClr val="404040"/>
                </a:solidFill>
                <a:effectLst/>
              </a:rPr>
              <a:t> .</a:t>
            </a:r>
          </a:p>
          <a:p>
            <a:pPr algn="l">
              <a:lnSpc>
                <a:spcPts val="2143"/>
              </a:lnSpc>
              <a:spcBef>
                <a:spcPts val="300"/>
              </a:spcBef>
            </a:pPr>
            <a:endParaRPr lang="en-US" sz="3200" b="0" i="0" dirty="0">
              <a:solidFill>
                <a:srgbClr val="404040"/>
              </a:solidFill>
              <a:effectLst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04040"/>
                </a:solidFill>
                <a:effectLst/>
              </a:rPr>
              <a:t> Try-catch handles malformed JSON 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404040"/>
              </a:solidFill>
              <a:effectLst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04040"/>
                </a:solidFill>
                <a:effectLst/>
              </a:rPr>
              <a:t> Returns empty list if no file exists</a:t>
            </a:r>
          </a:p>
          <a:p>
            <a:pPr algn="l">
              <a:lnSpc>
                <a:spcPts val="2143"/>
              </a:lnSpc>
              <a:spcBef>
                <a:spcPts val="300"/>
              </a:spcBef>
            </a:pPr>
            <a:endParaRPr lang="en-US" sz="3200" b="0" i="0" dirty="0">
              <a:solidFill>
                <a:srgbClr val="404040"/>
              </a:solidFill>
              <a:effectLst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</a:pP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b="0" i="0" dirty="0">
                <a:solidFill>
                  <a:srgbClr val="404040"/>
                </a:solidFill>
                <a:effectLst/>
              </a:rPr>
              <a:t> (</a:t>
            </a:r>
            <a:r>
              <a:rPr lang="en-US" sz="3200" b="0" i="0" dirty="0">
                <a:solidFill>
                  <a:srgbClr val="404040"/>
                </a:solidFill>
                <a:effectLst/>
                <a:latin typeface="DeepSeek-CJK-patch"/>
              </a:rPr>
              <a:t>fail-safe design</a:t>
            </a:r>
            <a:r>
              <a:rPr lang="en-US" sz="3200" b="0" i="0" dirty="0">
                <a:solidFill>
                  <a:srgbClr val="404040"/>
                </a:solidFill>
                <a:effectLst/>
              </a:rPr>
              <a:t>) .</a:t>
            </a:r>
          </a:p>
          <a:p>
            <a:endParaRPr lang="ar-S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C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2286000" y="1748808"/>
            <a:ext cx="12115800" cy="7847446"/>
          </a:xfrm>
          <a:custGeom>
            <a:avLst/>
            <a:gdLst/>
            <a:ahLst/>
            <a:cxnLst/>
            <a:rect l="l" t="t" r="r" b="b"/>
            <a:pathLst>
              <a:path w="13722564" h="10656952">
                <a:moveTo>
                  <a:pt x="0" y="0"/>
                </a:moveTo>
                <a:lnTo>
                  <a:pt x="13722564" y="0"/>
                </a:lnTo>
                <a:lnTo>
                  <a:pt x="13722564" y="10656952"/>
                </a:lnTo>
                <a:lnTo>
                  <a:pt x="0" y="106569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-1828800" y="2396149"/>
            <a:ext cx="18067591" cy="946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80"/>
              </a:lnSpc>
            </a:pPr>
            <a:r>
              <a:rPr lang="en-US" sz="4400" b="1" i="1" u="sng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CHALLENGES FACED AND HOW I OVER CAME THEM</a:t>
            </a:r>
            <a:r>
              <a:rPr lang="en-US" sz="5628" b="1" i="1" u="sng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0551" y="4001060"/>
            <a:ext cx="16846897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BE6C5D5-3362-D0C3-124C-932262577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5593996"/>
            <a:ext cx="65" cy="371187992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83661923" rIns="0" bIns="18366192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EA296-DA64-4634-0EFB-54AD4EBD21C7}"/>
              </a:ext>
            </a:extLst>
          </p:cNvPr>
          <p:cNvSpPr txBox="1"/>
          <p:nvPr/>
        </p:nvSpPr>
        <p:spPr>
          <a:xfrm flipH="1">
            <a:off x="457266" y="3968139"/>
            <a:ext cx="868673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i="0" dirty="0">
                <a:effectLst/>
              </a:rPr>
              <a:t>Challenge 1</a:t>
            </a:r>
            <a:r>
              <a:rPr lang="en-US" sz="3600" b="0" i="0" dirty="0">
                <a:effectLst/>
              </a:rPr>
              <a:t>: Date format synchronization .</a:t>
            </a:r>
            <a:endParaRPr lang="ar-SA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B45B6-A338-2C29-6798-9905D55E54B5}"/>
              </a:ext>
            </a:extLst>
          </p:cNvPr>
          <p:cNvSpPr txBox="1"/>
          <p:nvPr/>
        </p:nvSpPr>
        <p:spPr>
          <a:xfrm>
            <a:off x="468152" y="4820334"/>
            <a:ext cx="1211573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/>
              <a:t>Solution</a:t>
            </a:r>
            <a:r>
              <a:rPr lang="en-US" sz="3600" dirty="0"/>
              <a:t> : Dual-layer validation with data time module .</a:t>
            </a:r>
            <a:endParaRPr lang="ar-SA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47E450-992D-FA46-1A70-29E378B6E3FA}"/>
              </a:ext>
            </a:extLst>
          </p:cNvPr>
          <p:cNvSpPr txBox="1"/>
          <p:nvPr/>
        </p:nvSpPr>
        <p:spPr>
          <a:xfrm>
            <a:off x="500809" y="5736982"/>
            <a:ext cx="8915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i="0" dirty="0">
                <a:solidFill>
                  <a:srgbClr val="404040"/>
                </a:solidFill>
                <a:effectLst/>
              </a:rPr>
              <a:t>Challenge </a:t>
            </a:r>
            <a:r>
              <a:rPr lang="en-US" sz="3600" b="1" i="0" dirty="0">
                <a:effectLst/>
              </a:rPr>
              <a:t>2</a:t>
            </a:r>
            <a:r>
              <a:rPr lang="en-US" sz="3600" b="0" i="0" dirty="0">
                <a:effectLst/>
              </a:rPr>
              <a:t>: Concurrent file access </a:t>
            </a:r>
            <a:r>
              <a:rPr lang="en-US" sz="3600" b="0" i="0" dirty="0">
                <a:solidFill>
                  <a:srgbClr val="404040"/>
                </a:solidFill>
                <a:effectLst/>
              </a:rPr>
              <a:t>.</a:t>
            </a:r>
            <a:endParaRPr lang="ar-SA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27F1BE-6E4A-D5E5-986A-938CE4734BAB}"/>
              </a:ext>
            </a:extLst>
          </p:cNvPr>
          <p:cNvSpPr txBox="1"/>
          <p:nvPr/>
        </p:nvSpPr>
        <p:spPr>
          <a:xfrm>
            <a:off x="511695" y="6561963"/>
            <a:ext cx="1105988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/>
              <a:t>Solution : </a:t>
            </a:r>
            <a:r>
              <a:rPr lang="en-US" sz="3600" dirty="0"/>
              <a:t>Atomic write operations with </a:t>
            </a:r>
            <a:r>
              <a:rPr lang="en-US" sz="3600" dirty="0" err="1"/>
              <a:t>Json.dump</a:t>
            </a:r>
            <a:r>
              <a:rPr lang="en-US" sz="3600" dirty="0"/>
              <a:t>() .</a:t>
            </a:r>
            <a:endParaRPr lang="ar-SA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2070D-9F52-F880-F8EA-57444A34AFEA}"/>
              </a:ext>
            </a:extLst>
          </p:cNvPr>
          <p:cNvSpPr txBox="1"/>
          <p:nvPr/>
        </p:nvSpPr>
        <p:spPr>
          <a:xfrm>
            <a:off x="511695" y="7432777"/>
            <a:ext cx="92746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i="0" dirty="0">
                <a:solidFill>
                  <a:srgbClr val="404040"/>
                </a:solidFill>
                <a:effectLst/>
                <a:latin typeface="DeepSeek-CJK-patch"/>
              </a:rPr>
              <a:t>Challenge 3</a:t>
            </a:r>
            <a:r>
              <a:rPr lang="en-US" sz="3600" b="0" i="0" dirty="0">
                <a:solidFill>
                  <a:srgbClr val="404040"/>
                </a:solidFill>
                <a:effectLst/>
                <a:latin typeface="DeepSeek-CJK-patch"/>
              </a:rPr>
              <a:t>: Case-sensitive user names .</a:t>
            </a:r>
            <a:endParaRPr lang="ar-SA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AFE67-21D1-6854-48FE-D39783EC7F84}"/>
              </a:ext>
            </a:extLst>
          </p:cNvPr>
          <p:cNvSpPr txBox="1"/>
          <p:nvPr/>
        </p:nvSpPr>
        <p:spPr>
          <a:xfrm flipH="1">
            <a:off x="533465" y="8514515"/>
            <a:ext cx="838180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i="0" dirty="0">
                <a:effectLst/>
              </a:rPr>
              <a:t>Solution</a:t>
            </a:r>
            <a:r>
              <a:rPr lang="en-US" sz="3600" b="0" i="0" dirty="0">
                <a:effectLst/>
              </a:rPr>
              <a:t>: Unified lower ()</a:t>
            </a:r>
            <a:r>
              <a:rPr lang="en-US" sz="3600" b="0" i="0" dirty="0">
                <a:effectLst/>
                <a:latin typeface="DeepSeek-CJK-patch"/>
              </a:rPr>
              <a:t> normalization </a:t>
            </a:r>
            <a:r>
              <a:rPr lang="en-US" sz="3600" b="0" i="0" dirty="0">
                <a:solidFill>
                  <a:srgbClr val="404040"/>
                </a:solidFill>
                <a:effectLst/>
                <a:latin typeface="DeepSeek-CJK-patch"/>
              </a:rPr>
              <a:t>. </a:t>
            </a:r>
            <a:endParaRPr lang="ar-SA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C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705101">
            <a:off x="5763637" y="3349609"/>
            <a:ext cx="6105069" cy="4752550"/>
          </a:xfrm>
          <a:custGeom>
            <a:avLst/>
            <a:gdLst/>
            <a:ahLst/>
            <a:cxnLst/>
            <a:rect l="l" t="t" r="r" b="b"/>
            <a:pathLst>
              <a:path w="15414714" h="14798125">
                <a:moveTo>
                  <a:pt x="0" y="0"/>
                </a:moveTo>
                <a:lnTo>
                  <a:pt x="15414714" y="0"/>
                </a:lnTo>
                <a:lnTo>
                  <a:pt x="15414714" y="14798125"/>
                </a:lnTo>
                <a:lnTo>
                  <a:pt x="0" y="14798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66030" y="2030183"/>
            <a:ext cx="15555218" cy="1079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16"/>
              </a:lnSpc>
            </a:pPr>
            <a:r>
              <a:rPr lang="en-US" sz="6654" b="1" dirty="0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D5C2D-2764-9550-06AC-5F64B45BE3F8}"/>
              </a:ext>
            </a:extLst>
          </p:cNvPr>
          <p:cNvSpPr txBox="1"/>
          <p:nvPr/>
        </p:nvSpPr>
        <p:spPr>
          <a:xfrm>
            <a:off x="0" y="2492356"/>
            <a:ext cx="141732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b="1" i="1" u="sng" dirty="0"/>
              <a:t>ADDED VALUE AND INNOVATION ASPECT  : </a:t>
            </a:r>
            <a:r>
              <a:rPr lang="en-US" dirty="0"/>
              <a:t>:</a:t>
            </a:r>
            <a:endParaRPr lang="ar-S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E09D8-B285-41AB-5FA9-BC3C20B7BF79}"/>
              </a:ext>
            </a:extLst>
          </p:cNvPr>
          <p:cNvSpPr txBox="1"/>
          <p:nvPr/>
        </p:nvSpPr>
        <p:spPr>
          <a:xfrm>
            <a:off x="611094" y="4937138"/>
            <a:ext cx="11352305" cy="29290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404040"/>
                </a:solidFill>
                <a:effectLst/>
              </a:rPr>
              <a:t>  </a:t>
            </a:r>
            <a:r>
              <a:rPr lang="en-US" sz="3200" b="1" i="1" dirty="0">
                <a:effectLst/>
              </a:rPr>
              <a:t>JSON-as-DB</a:t>
            </a:r>
            <a:r>
              <a:rPr lang="en-US" sz="3200" b="0" i="1" dirty="0">
                <a:effectLst/>
              </a:rPr>
              <a:t>: File-based storage for zero-config setup 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sz="3200" b="0" i="1" dirty="0">
              <a:effectLst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200" b="1" i="1" dirty="0">
                <a:effectLst/>
              </a:rPr>
              <a:t> CLI Optimizations</a:t>
            </a:r>
            <a:r>
              <a:rPr lang="en-US" sz="3200" b="0" i="1" dirty="0">
                <a:effectLst/>
              </a:rPr>
              <a:t>: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3200" b="0" i="1" dirty="0">
              <a:effectLst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3200" b="0" i="1" dirty="0">
                <a:effectLst/>
              </a:rPr>
              <a:t>Single-character navigation 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3200" b="0" i="1" dirty="0">
                <a:effectLst/>
              </a:rPr>
              <a:t>Instant search feedback 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3200" b="0" i="1" dirty="0">
                <a:effectLst/>
              </a:rPr>
              <a:t>Machine-readable outputs  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C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15600" y="2470010"/>
            <a:ext cx="7315200" cy="3822192"/>
          </a:xfrm>
          <a:custGeom>
            <a:avLst/>
            <a:gdLst/>
            <a:ahLst/>
            <a:cxnLst/>
            <a:rect l="l" t="t" r="r" b="b"/>
            <a:pathLst>
              <a:path w="7315200" h="3822192">
                <a:moveTo>
                  <a:pt x="0" y="0"/>
                </a:moveTo>
                <a:lnTo>
                  <a:pt x="7315200" y="0"/>
                </a:lnTo>
                <a:lnTo>
                  <a:pt x="7315200" y="3822192"/>
                </a:lnTo>
                <a:lnTo>
                  <a:pt x="0" y="3822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95595" y="2760716"/>
            <a:ext cx="6212545" cy="6020521"/>
          </a:xfrm>
          <a:custGeom>
            <a:avLst/>
            <a:gdLst/>
            <a:ahLst/>
            <a:cxnLst/>
            <a:rect l="l" t="t" r="r" b="b"/>
            <a:pathLst>
              <a:path w="6212545" h="6020521">
                <a:moveTo>
                  <a:pt x="0" y="0"/>
                </a:moveTo>
                <a:lnTo>
                  <a:pt x="6212545" y="0"/>
                </a:lnTo>
                <a:lnTo>
                  <a:pt x="6212545" y="6020521"/>
                </a:lnTo>
                <a:lnTo>
                  <a:pt x="0" y="60205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0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838200"/>
            <a:ext cx="16560109" cy="1462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12617"/>
              </a:lnSpc>
            </a:pPr>
            <a:r>
              <a:rPr lang="ar-EG" sz="9012" b="1" dirty="0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  <a:rtl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F8F56-2D20-6E35-5110-E568812C2415}"/>
              </a:ext>
            </a:extLst>
          </p:cNvPr>
          <p:cNvSpPr txBox="1"/>
          <p:nvPr/>
        </p:nvSpPr>
        <p:spPr>
          <a:xfrm>
            <a:off x="152400" y="1877140"/>
            <a:ext cx="1049655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b="1" i="1" u="sng" dirty="0"/>
              <a:t>LIVE DEMONSTATION PLAN :</a:t>
            </a:r>
            <a:endParaRPr lang="ar-SA" sz="6000" b="1" i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3CAA7-3284-6050-95EC-EC86AACCCA39}"/>
              </a:ext>
            </a:extLst>
          </p:cNvPr>
          <p:cNvSpPr txBox="1"/>
          <p:nvPr/>
        </p:nvSpPr>
        <p:spPr>
          <a:xfrm>
            <a:off x="1219200" y="4084959"/>
            <a:ext cx="12954000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3200" b="0" i="1" dirty="0">
                <a:effectLst/>
              </a:rPr>
              <a:t> Search → Yemen to </a:t>
            </a:r>
            <a:r>
              <a:rPr lang="en-US" sz="3200" i="1" dirty="0"/>
              <a:t> New York </a:t>
            </a:r>
            <a:r>
              <a:rPr lang="en-US" sz="3200" b="0" i="1" dirty="0">
                <a:effectLst/>
              </a:rPr>
              <a:t>on 2025-06-15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endParaRPr lang="en-US" sz="3200" b="0" i="1" dirty="0">
              <a:effectLst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sz="3200" b="0" i="1" dirty="0">
                <a:effectLst/>
              </a:rPr>
              <a:t>2 . Book flight → Test User 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n-US" sz="3200" b="0" i="1" dirty="0">
              <a:effectLst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sz="3200" i="1" dirty="0"/>
              <a:t>3 . </a:t>
            </a:r>
            <a:r>
              <a:rPr lang="en-US" sz="3200" b="0" i="1" dirty="0">
                <a:effectLst/>
              </a:rPr>
              <a:t> Verify booking → Test User 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n-US" sz="3200" b="0" i="1" dirty="0">
              <a:effectLst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sz="3200" b="0" i="1" dirty="0">
                <a:effectLst/>
              </a:rPr>
              <a:t>4 . Edge case demo → Invalid date input   </a:t>
            </a:r>
            <a:r>
              <a:rPr lang="en-US" sz="3200" b="0" i="1" dirty="0">
                <a:effectLst/>
                <a:latin typeface="DeepSeek-CJK-patch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7807-99D2-DF1E-7943-65C0988BDE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168" y="1585883"/>
            <a:ext cx="7802064" cy="8420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8A663C-36D0-A8F2-9BD2-C974F35ABDD5}"/>
              </a:ext>
            </a:extLst>
          </p:cNvPr>
          <p:cNvSpPr txBox="1"/>
          <p:nvPr/>
        </p:nvSpPr>
        <p:spPr>
          <a:xfrm>
            <a:off x="13106400" y="882274"/>
            <a:ext cx="25908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i="1" u="sng" dirty="0">
                <a:cs typeface="+mj-cs"/>
              </a:rPr>
              <a:t>Out outputs  </a:t>
            </a:r>
            <a:endParaRPr lang="ar-SA" sz="3200" b="1" i="1" u="sng" dirty="0"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C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57200" y="5829300"/>
            <a:ext cx="4083939" cy="4114800"/>
          </a:xfrm>
          <a:custGeom>
            <a:avLst/>
            <a:gdLst/>
            <a:ahLst/>
            <a:cxnLst/>
            <a:rect l="l" t="t" r="r" b="b"/>
            <a:pathLst>
              <a:path w="4083939" h="4114800">
                <a:moveTo>
                  <a:pt x="0" y="0"/>
                </a:moveTo>
                <a:lnTo>
                  <a:pt x="4083939" y="0"/>
                </a:lnTo>
                <a:lnTo>
                  <a:pt x="40839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2785976" y="8076924"/>
            <a:ext cx="4083939" cy="4114800"/>
          </a:xfrm>
          <a:custGeom>
            <a:avLst/>
            <a:gdLst/>
            <a:ahLst/>
            <a:cxnLst/>
            <a:rect l="l" t="t" r="r" b="b"/>
            <a:pathLst>
              <a:path w="4083939" h="4114800">
                <a:moveTo>
                  <a:pt x="0" y="4114800"/>
                </a:moveTo>
                <a:lnTo>
                  <a:pt x="4083939" y="4114800"/>
                </a:lnTo>
                <a:lnTo>
                  <a:pt x="40839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80216" y="4914900"/>
            <a:ext cx="17842470" cy="3901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3200" b="0" i="1" dirty="0">
                <a:solidFill>
                  <a:srgbClr val="404040"/>
                </a:solidFill>
                <a:effectLst/>
              </a:rPr>
              <a:t> </a:t>
            </a:r>
            <a:r>
              <a:rPr lang="en-US" sz="3200" b="0" i="1" dirty="0">
                <a:effectLst/>
              </a:rPr>
              <a:t>Add seat selection logic 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sz="3200" b="0" i="1" dirty="0">
              <a:effectLst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3200" b="0" i="1" dirty="0">
                <a:effectLst/>
              </a:rPr>
              <a:t> Implement price comparison engine 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sz="3200" b="0" i="1" dirty="0">
              <a:effectLst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3200" b="0" i="1" dirty="0">
                <a:effectLst/>
              </a:rPr>
              <a:t> Develop REST API layer 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sz="3200" b="0" i="1" dirty="0">
                <a:effectLst/>
              </a:rPr>
              <a:t>  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3200" b="0" i="1" dirty="0">
                <a:effectLst/>
              </a:rPr>
              <a:t> Build web interface (Flask/Django) 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sz="3200" b="0" i="1" dirty="0">
              <a:effectLst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3200" b="0" i="1" dirty="0">
                <a:effectLst/>
              </a:rPr>
              <a:t> Add cancellation policies </a:t>
            </a:r>
            <a:r>
              <a:rPr lang="en-US" sz="3600" b="0" i="0" dirty="0">
                <a:effectLst/>
                <a:latin typeface="DeepSeek-CJK-patch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58382-51C3-3940-127A-1DE2208BB2A4}"/>
              </a:ext>
            </a:extLst>
          </p:cNvPr>
          <p:cNvSpPr txBox="1"/>
          <p:nvPr/>
        </p:nvSpPr>
        <p:spPr>
          <a:xfrm flipH="1">
            <a:off x="211879" y="2702159"/>
            <a:ext cx="97536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b="1" i="1" u="sng" dirty="0"/>
              <a:t>FUTURE ENHANCEMENTS :</a:t>
            </a:r>
            <a:endParaRPr lang="ar-SA" sz="6000" b="1" i="1" u="sn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C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085" y="2107884"/>
            <a:ext cx="13669515" cy="6382088"/>
          </a:xfrm>
          <a:custGeom>
            <a:avLst/>
            <a:gdLst/>
            <a:ahLst/>
            <a:cxnLst/>
            <a:rect l="l" t="t" r="r" b="b"/>
            <a:pathLst>
              <a:path w="15451830" h="15062597">
                <a:moveTo>
                  <a:pt x="0" y="0"/>
                </a:moveTo>
                <a:lnTo>
                  <a:pt x="15451830" y="0"/>
                </a:lnTo>
                <a:lnTo>
                  <a:pt x="15451830" y="15062596"/>
                </a:lnTo>
                <a:lnTo>
                  <a:pt x="0" y="1506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226164" y="368647"/>
            <a:ext cx="4083939" cy="4114800"/>
          </a:xfrm>
          <a:custGeom>
            <a:avLst/>
            <a:gdLst/>
            <a:ahLst/>
            <a:cxnLst/>
            <a:rect l="l" t="t" r="r" b="b"/>
            <a:pathLst>
              <a:path w="4083939" h="4114800">
                <a:moveTo>
                  <a:pt x="0" y="0"/>
                </a:moveTo>
                <a:lnTo>
                  <a:pt x="4083939" y="0"/>
                </a:lnTo>
                <a:lnTo>
                  <a:pt x="40839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2785976" y="8076924"/>
            <a:ext cx="4083939" cy="4114800"/>
          </a:xfrm>
          <a:custGeom>
            <a:avLst/>
            <a:gdLst/>
            <a:ahLst/>
            <a:cxnLst/>
            <a:rect l="l" t="t" r="r" b="b"/>
            <a:pathLst>
              <a:path w="4083939" h="4114800">
                <a:moveTo>
                  <a:pt x="0" y="4114800"/>
                </a:moveTo>
                <a:lnTo>
                  <a:pt x="4083939" y="4114800"/>
                </a:lnTo>
                <a:lnTo>
                  <a:pt x="40839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590696" y="2657813"/>
            <a:ext cx="7620404" cy="6382088"/>
          </a:xfrm>
          <a:custGeom>
            <a:avLst/>
            <a:gdLst/>
            <a:ahLst/>
            <a:cxnLst/>
            <a:rect l="l" t="t" r="r" b="b"/>
            <a:pathLst>
              <a:path w="7620404" h="6382088">
                <a:moveTo>
                  <a:pt x="0" y="0"/>
                </a:moveTo>
                <a:lnTo>
                  <a:pt x="7620404" y="0"/>
                </a:lnTo>
                <a:lnTo>
                  <a:pt x="7620404" y="6382088"/>
                </a:lnTo>
                <a:lnTo>
                  <a:pt x="0" y="63820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FBEE6-8441-CDD7-C3AE-EBC9623791C4}"/>
              </a:ext>
            </a:extLst>
          </p:cNvPr>
          <p:cNvSpPr txBox="1"/>
          <p:nvPr/>
        </p:nvSpPr>
        <p:spPr>
          <a:xfrm flipH="1">
            <a:off x="247933" y="2506880"/>
            <a:ext cx="1400146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b="1" i="1" u="sng" dirty="0"/>
              <a:t>CONCLUSION AND ACKNOWLEDGMENTS :</a:t>
            </a:r>
            <a:endParaRPr lang="ar-SA" sz="6000" b="1" i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22E0D-1B27-C30D-F1B8-0424F5C6E6E5}"/>
              </a:ext>
            </a:extLst>
          </p:cNvPr>
          <p:cNvSpPr txBox="1"/>
          <p:nvPr/>
        </p:nvSpPr>
        <p:spPr>
          <a:xfrm>
            <a:off x="226164" y="3737630"/>
            <a:ext cx="17160967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0" i="1" dirty="0">
                <a:solidFill>
                  <a:srgbClr val="404040"/>
                </a:solidFill>
                <a:effectLst/>
                <a:latin typeface="DeepSeek-CJK-patch"/>
              </a:rPr>
              <a:t>Our system builds on Python's robust standard libraries,</a:t>
            </a:r>
          </a:p>
          <a:p>
            <a:r>
              <a:rPr lang="en-US" sz="3200" b="0" i="1" dirty="0">
                <a:solidFill>
                  <a:srgbClr val="404040"/>
                </a:solidFill>
                <a:effectLst/>
                <a:latin typeface="DeepSeek-CJK-patch"/>
              </a:rPr>
              <a:t> requiring no external dependencies – this ensures easy installation and offline use. </a:t>
            </a:r>
          </a:p>
          <a:p>
            <a:r>
              <a:rPr lang="en-US" sz="3200" b="0" i="1" dirty="0">
                <a:solidFill>
                  <a:srgbClr val="404040"/>
                </a:solidFill>
                <a:effectLst/>
                <a:latin typeface="DeepSeek-CJK-patch"/>
              </a:rPr>
              <a:t>The JSON format was chosen for its human-readability, </a:t>
            </a:r>
          </a:p>
          <a:p>
            <a:r>
              <a:rPr lang="en-US" sz="3200" b="0" i="1" dirty="0">
                <a:solidFill>
                  <a:srgbClr val="404040"/>
                </a:solidFill>
                <a:effectLst/>
                <a:latin typeface="DeepSeek-CJK-patch"/>
              </a:rPr>
              <a:t>making it accessible to travel agencies who might need manual edits.</a:t>
            </a:r>
            <a:endParaRPr lang="ar-SA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4BAC7-AEDB-EA84-EB63-06E1D518A135}"/>
              </a:ext>
            </a:extLst>
          </p:cNvPr>
          <p:cNvSpPr txBox="1"/>
          <p:nvPr/>
        </p:nvSpPr>
        <p:spPr>
          <a:xfrm>
            <a:off x="21771" y="6222684"/>
            <a:ext cx="14227628" cy="31264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3200" b="1" i="0" dirty="0">
                <a:effectLst/>
              </a:rPr>
              <a:t>Acknowledgments :</a:t>
            </a:r>
            <a:endParaRPr lang="en-US" sz="3200" b="0" i="0" dirty="0">
              <a:effectLst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</a:rPr>
              <a:t> Python Software Foundation</a:t>
            </a:r>
            <a:r>
              <a:rPr lang="en-US" sz="3200" b="0" i="0" dirty="0">
                <a:effectLst/>
              </a:rPr>
              <a:t> for robust standard libraries 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endParaRPr lang="en-US" sz="3200" b="0" i="0" dirty="0">
              <a:effectLst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</a:rPr>
              <a:t> Open-Source Community</a:t>
            </a:r>
            <a:r>
              <a:rPr lang="en-US" sz="3200" b="0" i="0" dirty="0">
                <a:effectLst/>
              </a:rPr>
              <a:t> for JSON/datetime documentation 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n-US" sz="3200" b="0" i="0" dirty="0">
              <a:effectLst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</a:rPr>
              <a:t>Beta Testers</a:t>
            </a:r>
            <a:r>
              <a:rPr lang="en-US" sz="3200" b="0" i="0" dirty="0">
                <a:effectLst/>
              </a:rPr>
              <a:t> for real-world feedback .</a:t>
            </a:r>
          </a:p>
          <a:p>
            <a:r>
              <a:rPr lang="en-US" dirty="0"/>
              <a:t> </a:t>
            </a:r>
            <a:endParaRPr lang="ar-S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C9C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289493-39E8-2390-80B6-CBC0B75E4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6DDBEEC-0931-177A-2480-E979FB1684E5}"/>
              </a:ext>
            </a:extLst>
          </p:cNvPr>
          <p:cNvSpPr/>
          <p:nvPr/>
        </p:nvSpPr>
        <p:spPr>
          <a:xfrm>
            <a:off x="799208" y="2102498"/>
            <a:ext cx="13669515" cy="6382088"/>
          </a:xfrm>
          <a:custGeom>
            <a:avLst/>
            <a:gdLst/>
            <a:ahLst/>
            <a:cxnLst/>
            <a:rect l="l" t="t" r="r" b="b"/>
            <a:pathLst>
              <a:path w="15451830" h="15062597">
                <a:moveTo>
                  <a:pt x="0" y="0"/>
                </a:moveTo>
                <a:lnTo>
                  <a:pt x="15451830" y="0"/>
                </a:lnTo>
                <a:lnTo>
                  <a:pt x="15451830" y="15062596"/>
                </a:lnTo>
                <a:lnTo>
                  <a:pt x="0" y="1506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200B632-FE77-BAE4-0852-CD6849C16682}"/>
              </a:ext>
            </a:extLst>
          </p:cNvPr>
          <p:cNvSpPr/>
          <p:nvPr/>
        </p:nvSpPr>
        <p:spPr>
          <a:xfrm>
            <a:off x="226164" y="368647"/>
            <a:ext cx="4083939" cy="4114800"/>
          </a:xfrm>
          <a:custGeom>
            <a:avLst/>
            <a:gdLst/>
            <a:ahLst/>
            <a:cxnLst/>
            <a:rect l="l" t="t" r="r" b="b"/>
            <a:pathLst>
              <a:path w="4083939" h="4114800">
                <a:moveTo>
                  <a:pt x="0" y="0"/>
                </a:moveTo>
                <a:lnTo>
                  <a:pt x="4083939" y="0"/>
                </a:lnTo>
                <a:lnTo>
                  <a:pt x="40839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C13A362-17A9-B8A6-8DD0-6ECF4F866041}"/>
              </a:ext>
            </a:extLst>
          </p:cNvPr>
          <p:cNvSpPr/>
          <p:nvPr/>
        </p:nvSpPr>
        <p:spPr>
          <a:xfrm flipV="1">
            <a:off x="12785976" y="8076924"/>
            <a:ext cx="4083939" cy="4114800"/>
          </a:xfrm>
          <a:custGeom>
            <a:avLst/>
            <a:gdLst/>
            <a:ahLst/>
            <a:cxnLst/>
            <a:rect l="l" t="t" r="r" b="b"/>
            <a:pathLst>
              <a:path w="4083939" h="4114800">
                <a:moveTo>
                  <a:pt x="0" y="4114800"/>
                </a:moveTo>
                <a:lnTo>
                  <a:pt x="4083939" y="4114800"/>
                </a:lnTo>
                <a:lnTo>
                  <a:pt x="40839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33B3832-8094-9386-9897-8CD1985D7C0E}"/>
              </a:ext>
            </a:extLst>
          </p:cNvPr>
          <p:cNvSpPr/>
          <p:nvPr/>
        </p:nvSpPr>
        <p:spPr>
          <a:xfrm>
            <a:off x="4569612" y="2781300"/>
            <a:ext cx="7620404" cy="6382088"/>
          </a:xfrm>
          <a:custGeom>
            <a:avLst/>
            <a:gdLst/>
            <a:ahLst/>
            <a:cxnLst/>
            <a:rect l="l" t="t" r="r" b="b"/>
            <a:pathLst>
              <a:path w="7620404" h="6382088">
                <a:moveTo>
                  <a:pt x="0" y="0"/>
                </a:moveTo>
                <a:lnTo>
                  <a:pt x="7620404" y="0"/>
                </a:lnTo>
                <a:lnTo>
                  <a:pt x="7620404" y="6382088"/>
                </a:lnTo>
                <a:lnTo>
                  <a:pt x="0" y="63820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F76F6-B8C4-BC94-AA75-70CCF73EC056}"/>
              </a:ext>
            </a:extLst>
          </p:cNvPr>
          <p:cNvSpPr txBox="1"/>
          <p:nvPr/>
        </p:nvSpPr>
        <p:spPr>
          <a:xfrm flipH="1">
            <a:off x="247933" y="2506880"/>
            <a:ext cx="1400146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i="1" u="sng" dirty="0">
                <a:effectLst/>
                <a:cs typeface="+mj-cs"/>
              </a:rPr>
              <a:t>References</a:t>
            </a:r>
            <a:r>
              <a:rPr kumimoji="0" lang="en-US" sz="6000" b="1" i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j-cs"/>
              </a:rPr>
              <a:t>:</a:t>
            </a:r>
            <a:endParaRPr kumimoji="0" lang="ar-SA" sz="6000" b="1" i="1" u="sng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5A0932-7372-22AB-53EA-415DB3C65638}"/>
              </a:ext>
            </a:extLst>
          </p:cNvPr>
          <p:cNvSpPr txBox="1"/>
          <p:nvPr/>
        </p:nvSpPr>
        <p:spPr>
          <a:xfrm>
            <a:off x="21771" y="6222684"/>
            <a:ext cx="142276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ar-S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FC3D1-D87A-2737-FED5-8867B93FA2AC}"/>
              </a:ext>
            </a:extLst>
          </p:cNvPr>
          <p:cNvSpPr txBox="1"/>
          <p:nvPr/>
        </p:nvSpPr>
        <p:spPr>
          <a:xfrm>
            <a:off x="201861" y="3949583"/>
            <a:ext cx="3669594" cy="104387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3200" b="1" i="0" dirty="0">
                <a:effectLst/>
              </a:rPr>
              <a:t>1. Core Technologies</a:t>
            </a:r>
            <a:endParaRPr lang="en-US" sz="3200" b="0" i="0" dirty="0">
              <a:effectLst/>
            </a:endParaRPr>
          </a:p>
          <a:p>
            <a:pPr>
              <a:buNone/>
            </a:pPr>
            <a:br>
              <a:rPr lang="en-US" dirty="0"/>
            </a:br>
            <a:endParaRPr lang="ar-SA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75A45A2-2686-0C97-EEC8-DA37CF169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787807"/>
              </p:ext>
            </p:extLst>
          </p:nvPr>
        </p:nvGraphicFramePr>
        <p:xfrm>
          <a:off x="145444" y="4823195"/>
          <a:ext cx="8588828" cy="3022255"/>
        </p:xfrm>
        <a:graphic>
          <a:graphicData uri="http://schemas.openxmlformats.org/drawingml/2006/table">
            <a:tbl>
              <a:tblPr/>
              <a:tblGrid>
                <a:gridCol w="2829062">
                  <a:extLst>
                    <a:ext uri="{9D8B030D-6E8A-4147-A177-3AD203B41FA5}">
                      <a16:colId xmlns:a16="http://schemas.microsoft.com/office/drawing/2014/main" val="3214880784"/>
                    </a:ext>
                  </a:extLst>
                </a:gridCol>
                <a:gridCol w="2879883">
                  <a:extLst>
                    <a:ext uri="{9D8B030D-6E8A-4147-A177-3AD203B41FA5}">
                      <a16:colId xmlns:a16="http://schemas.microsoft.com/office/drawing/2014/main" val="3290681883"/>
                    </a:ext>
                  </a:extLst>
                </a:gridCol>
                <a:gridCol w="2879883">
                  <a:extLst>
                    <a:ext uri="{9D8B030D-6E8A-4147-A177-3AD203B41FA5}">
                      <a16:colId xmlns:a16="http://schemas.microsoft.com/office/drawing/2014/main" val="2864192353"/>
                    </a:ext>
                  </a:extLst>
                </a:gridCol>
              </a:tblGrid>
              <a:tr h="604451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404040"/>
                          </a:solidFill>
                          <a:effectLst/>
                        </a:rPr>
                        <a:t>Resource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404040"/>
                          </a:solidFill>
                          <a:effectLst/>
                        </a:rPr>
                        <a:t>Purpose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404040"/>
                          </a:solidFill>
                          <a:effectLst/>
                        </a:rPr>
                        <a:t>Documentation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175572"/>
                  </a:ext>
                </a:extLst>
              </a:tr>
              <a:tr h="604451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Python 3.10+</a:t>
                      </a:r>
                      <a:endParaRPr lang="en-US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Base language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3B82F6"/>
                          </a:solidFill>
                          <a:effectLst/>
                          <a:hlinkClick r:id="rId8"/>
                        </a:rPr>
                        <a:t>python.org/doc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164047"/>
                  </a:ext>
                </a:extLst>
              </a:tr>
              <a:tr h="604451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JSON</a:t>
                      </a:r>
                      <a:endParaRPr lang="en-US" dirty="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Data storage format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3B82F6"/>
                          </a:solidFill>
                          <a:effectLst/>
                          <a:hlinkClick r:id="rId9"/>
                        </a:rPr>
                        <a:t>json.org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63985"/>
                  </a:ext>
                </a:extLst>
              </a:tr>
              <a:tr h="60445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datetime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Date handling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3B82F6"/>
                          </a:solidFill>
                          <a:effectLst/>
                          <a:hlinkClick r:id="rId10"/>
                        </a:rPr>
                        <a:t>Python datetime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133671"/>
                  </a:ext>
                </a:extLst>
              </a:tr>
              <a:tr h="60445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os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File operations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solidFill>
                            <a:srgbClr val="3B82F6"/>
                          </a:solidFill>
                          <a:effectLst/>
                          <a:hlinkClick r:id="rId11"/>
                        </a:rPr>
                        <a:t>Python </a:t>
                      </a:r>
                      <a:r>
                        <a:rPr lang="en-US" u="none" strike="noStrike" dirty="0" err="1">
                          <a:solidFill>
                            <a:srgbClr val="3B82F6"/>
                          </a:solidFill>
                          <a:effectLst/>
                          <a:hlinkClick r:id="rId11"/>
                        </a:rPr>
                        <a:t>os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33552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CB6C0C5-5D12-F8CB-BB4B-C277E8BE3C3C}"/>
              </a:ext>
            </a:extLst>
          </p:cNvPr>
          <p:cNvSpPr txBox="1"/>
          <p:nvPr/>
        </p:nvSpPr>
        <p:spPr>
          <a:xfrm>
            <a:off x="10416820" y="3890066"/>
            <a:ext cx="4142352" cy="8617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i="0" dirty="0">
                <a:solidFill>
                  <a:srgbClr val="404040"/>
                </a:solidFill>
                <a:effectLst/>
              </a:rPr>
              <a:t>  2 . Development Tools</a:t>
            </a:r>
            <a:endParaRPr lang="en-US" sz="3200" b="0" i="0" dirty="0">
              <a:solidFill>
                <a:srgbClr val="404040"/>
              </a:solidFill>
              <a:effectLst/>
            </a:endParaRPr>
          </a:p>
          <a:p>
            <a:endParaRPr lang="ar-SA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852DACB-60B1-D06C-2D18-8428341A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42155"/>
              </p:ext>
            </p:extLst>
          </p:nvPr>
        </p:nvGraphicFramePr>
        <p:xfrm>
          <a:off x="9834768" y="4775976"/>
          <a:ext cx="8229600" cy="2805924"/>
        </p:xfrm>
        <a:graphic>
          <a:graphicData uri="http://schemas.openxmlformats.org/drawingml/2006/table">
            <a:tbl>
              <a:tblPr/>
              <a:tblGrid>
                <a:gridCol w="4078170">
                  <a:extLst>
                    <a:ext uri="{9D8B030D-6E8A-4147-A177-3AD203B41FA5}">
                      <a16:colId xmlns:a16="http://schemas.microsoft.com/office/drawing/2014/main" val="1226986686"/>
                    </a:ext>
                  </a:extLst>
                </a:gridCol>
                <a:gridCol w="4151430">
                  <a:extLst>
                    <a:ext uri="{9D8B030D-6E8A-4147-A177-3AD203B41FA5}">
                      <a16:colId xmlns:a16="http://schemas.microsoft.com/office/drawing/2014/main" val="1134916074"/>
                    </a:ext>
                  </a:extLst>
                </a:gridCol>
              </a:tblGrid>
              <a:tr h="701481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404040"/>
                          </a:solidFill>
                          <a:effectLst/>
                        </a:rPr>
                        <a:t>Tool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404040"/>
                          </a:solidFill>
                          <a:effectLst/>
                        </a:rPr>
                        <a:t>Usage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946395"/>
                  </a:ext>
                </a:extLst>
              </a:tr>
              <a:tr h="701481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VS Code</a:t>
                      </a:r>
                      <a:endParaRPr lang="en-US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Code editor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220085"/>
                  </a:ext>
                </a:extLst>
              </a:tr>
              <a:tr h="701481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Git</a:t>
                      </a:r>
                      <a:endParaRPr lang="en-US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Version control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311149"/>
                  </a:ext>
                </a:extLst>
              </a:tr>
              <a:tr h="701481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Pylint</a:t>
                      </a:r>
                      <a:endParaRPr lang="en-US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Code quality check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989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5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C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070226" flipH="1" flipV="1">
            <a:off x="4633257" y="351584"/>
            <a:ext cx="7373988" cy="6433805"/>
          </a:xfrm>
          <a:custGeom>
            <a:avLst/>
            <a:gdLst/>
            <a:ahLst/>
            <a:cxnLst/>
            <a:rect l="l" t="t" r="r" b="b"/>
            <a:pathLst>
              <a:path w="7373988" h="6433805">
                <a:moveTo>
                  <a:pt x="7373988" y="6433805"/>
                </a:moveTo>
                <a:lnTo>
                  <a:pt x="0" y="6433805"/>
                </a:lnTo>
                <a:lnTo>
                  <a:pt x="0" y="0"/>
                </a:lnTo>
                <a:lnTo>
                  <a:pt x="7373988" y="0"/>
                </a:lnTo>
                <a:lnTo>
                  <a:pt x="7373988" y="643380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8757211" y="122558"/>
            <a:ext cx="9530789" cy="6172200"/>
          </a:xfrm>
          <a:custGeom>
            <a:avLst/>
            <a:gdLst/>
            <a:ahLst/>
            <a:cxnLst/>
            <a:rect l="l" t="t" r="r" b="b"/>
            <a:pathLst>
              <a:path w="9530789" h="6172200">
                <a:moveTo>
                  <a:pt x="9530790" y="0"/>
                </a:moveTo>
                <a:lnTo>
                  <a:pt x="0" y="0"/>
                </a:lnTo>
                <a:lnTo>
                  <a:pt x="0" y="6172200"/>
                </a:lnTo>
                <a:lnTo>
                  <a:pt x="9530790" y="6172200"/>
                </a:lnTo>
                <a:lnTo>
                  <a:pt x="9530790" y="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05162" y="7868812"/>
            <a:ext cx="7315200" cy="1847088"/>
          </a:xfrm>
          <a:custGeom>
            <a:avLst/>
            <a:gdLst/>
            <a:ahLst/>
            <a:cxnLst/>
            <a:rect l="l" t="t" r="r" b="b"/>
            <a:pathLst>
              <a:path w="7315200" h="1847088">
                <a:moveTo>
                  <a:pt x="0" y="0"/>
                </a:moveTo>
                <a:lnTo>
                  <a:pt x="7315200" y="0"/>
                </a:lnTo>
                <a:lnTo>
                  <a:pt x="7315200" y="1847088"/>
                </a:lnTo>
                <a:lnTo>
                  <a:pt x="0" y="18470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597158" y="8173403"/>
            <a:ext cx="3469935" cy="1704605"/>
          </a:xfrm>
          <a:custGeom>
            <a:avLst/>
            <a:gdLst/>
            <a:ahLst/>
            <a:cxnLst/>
            <a:rect l="l" t="t" r="r" b="b"/>
            <a:pathLst>
              <a:path w="3469935" h="1704605">
                <a:moveTo>
                  <a:pt x="0" y="0"/>
                </a:moveTo>
                <a:lnTo>
                  <a:pt x="3469934" y="0"/>
                </a:lnTo>
                <a:lnTo>
                  <a:pt x="3469934" y="1704606"/>
                </a:lnTo>
                <a:lnTo>
                  <a:pt x="0" y="17046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797681" y="3208658"/>
            <a:ext cx="4207802" cy="2119680"/>
          </a:xfrm>
          <a:custGeom>
            <a:avLst/>
            <a:gdLst/>
            <a:ahLst/>
            <a:cxnLst/>
            <a:rect l="l" t="t" r="r" b="b"/>
            <a:pathLst>
              <a:path w="4207802" h="2119680">
                <a:moveTo>
                  <a:pt x="0" y="0"/>
                </a:moveTo>
                <a:lnTo>
                  <a:pt x="4207802" y="0"/>
                </a:lnTo>
                <a:lnTo>
                  <a:pt x="4207802" y="2119680"/>
                </a:lnTo>
                <a:lnTo>
                  <a:pt x="0" y="21196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8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238596" y="8173403"/>
            <a:ext cx="2041407" cy="2041407"/>
          </a:xfrm>
          <a:custGeom>
            <a:avLst/>
            <a:gdLst/>
            <a:ahLst/>
            <a:cxnLst/>
            <a:rect l="l" t="t" r="r" b="b"/>
            <a:pathLst>
              <a:path w="2041407" h="2041407">
                <a:moveTo>
                  <a:pt x="0" y="0"/>
                </a:moveTo>
                <a:lnTo>
                  <a:pt x="2041408" y="0"/>
                </a:lnTo>
                <a:lnTo>
                  <a:pt x="2041408" y="2041408"/>
                </a:lnTo>
                <a:lnTo>
                  <a:pt x="0" y="20414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934295" y="7203780"/>
            <a:ext cx="4487983" cy="481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7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187061" y="1956576"/>
            <a:ext cx="13692750" cy="3148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288"/>
              </a:lnSpc>
            </a:pPr>
            <a:endParaRPr lang="en-US" sz="8777" b="1" dirty="0">
              <a:solidFill>
                <a:srgbClr val="000000"/>
              </a:solidFill>
              <a:latin typeface="Tufuli Arabic Light Bold"/>
              <a:ea typeface="Tufuli Arabic Light Bold"/>
              <a:cs typeface="Tufuli Arabic Light Bold"/>
              <a:sym typeface="Tufuli Arabic Light Bold"/>
            </a:endParaRPr>
          </a:p>
          <a:p>
            <a:pPr algn="ctr">
              <a:lnSpc>
                <a:spcPts val="12288"/>
              </a:lnSpc>
            </a:pPr>
            <a:endParaRPr lang="en-US" sz="8777" b="1" dirty="0">
              <a:solidFill>
                <a:srgbClr val="000000"/>
              </a:solidFill>
              <a:latin typeface="Tufuli Arabic Light Bold"/>
              <a:ea typeface="Tufuli Arabic Light Bold"/>
              <a:cs typeface="Tufuli Arabic Light Bold"/>
              <a:sym typeface="Tufuli Arabic Light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6F1D2-8530-069F-4A83-1848C038CB01}"/>
              </a:ext>
            </a:extLst>
          </p:cNvPr>
          <p:cNvSpPr txBox="1"/>
          <p:nvPr/>
        </p:nvSpPr>
        <p:spPr>
          <a:xfrm>
            <a:off x="205162" y="1618081"/>
            <a:ext cx="1031269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b="1" i="1" dirty="0">
                <a:cs typeface="+mj-cs"/>
              </a:rPr>
              <a:t>Flight Booking System</a:t>
            </a:r>
            <a:endParaRPr lang="ar-SA" sz="6000" b="1" i="1" dirty="0"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DC059-89B1-5052-B969-719DFD955AEB}"/>
              </a:ext>
            </a:extLst>
          </p:cNvPr>
          <p:cNvSpPr txBox="1"/>
          <p:nvPr/>
        </p:nvSpPr>
        <p:spPr>
          <a:xfrm>
            <a:off x="375072" y="3531030"/>
            <a:ext cx="7110509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i="1" dirty="0"/>
              <a:t>Name :  Narges Saeed</a:t>
            </a:r>
            <a:endParaRPr lang="ar-SA" sz="44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435E70-99F3-A1BC-8A34-FF66AB9FE313}"/>
              </a:ext>
            </a:extLst>
          </p:cNvPr>
          <p:cNvSpPr txBox="1"/>
          <p:nvPr/>
        </p:nvSpPr>
        <p:spPr>
          <a:xfrm>
            <a:off x="139848" y="4703273"/>
            <a:ext cx="54102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i="1" dirty="0"/>
              <a:t>Tutor Name : Mulham</a:t>
            </a:r>
            <a:endParaRPr lang="ar-SA" sz="44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667CC3-19D9-822B-2A93-36F6551B9478}"/>
              </a:ext>
            </a:extLst>
          </p:cNvPr>
          <p:cNvSpPr txBox="1"/>
          <p:nvPr/>
        </p:nvSpPr>
        <p:spPr>
          <a:xfrm>
            <a:off x="61524" y="5875516"/>
            <a:ext cx="7872038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i="1" dirty="0"/>
              <a:t>Mentor Name : Mohamad Issa</a:t>
            </a:r>
            <a:endParaRPr lang="ar-SA" sz="4400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C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768432" y="63063"/>
            <a:ext cx="2437895" cy="2411300"/>
          </a:xfrm>
          <a:custGeom>
            <a:avLst/>
            <a:gdLst/>
            <a:ahLst/>
            <a:cxnLst/>
            <a:rect l="l" t="t" r="r" b="b"/>
            <a:pathLst>
              <a:path w="2437895" h="2411300">
                <a:moveTo>
                  <a:pt x="0" y="0"/>
                </a:moveTo>
                <a:lnTo>
                  <a:pt x="2437895" y="0"/>
                </a:lnTo>
                <a:lnTo>
                  <a:pt x="2437895" y="2411300"/>
                </a:lnTo>
                <a:lnTo>
                  <a:pt x="0" y="2411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08588" y="2242887"/>
            <a:ext cx="17510116" cy="13537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12192"/>
              </a:lnSpc>
            </a:pPr>
            <a:r>
              <a:rPr lang="ar-EG" sz="6000" b="1" dirty="0">
                <a:solidFill>
                  <a:srgbClr val="000000"/>
                </a:solidFill>
                <a:latin typeface="Helvetica World Bold"/>
                <a:ea typeface="Helvetica World Bold"/>
                <a:cs typeface="+mj-cs"/>
                <a:sym typeface="Helvetica World Bold"/>
                <a:rtl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B6580F-127D-69D8-846A-134053BEB638}"/>
              </a:ext>
            </a:extLst>
          </p:cNvPr>
          <p:cNvSpPr txBox="1"/>
          <p:nvPr/>
        </p:nvSpPr>
        <p:spPr>
          <a:xfrm>
            <a:off x="92558" y="1714797"/>
            <a:ext cx="1167170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b="1" i="1" u="sng" dirty="0"/>
              <a:t>PROJECT OBJECTIVES AND GOALS : </a:t>
            </a:r>
            <a:endParaRPr lang="ar-SA" sz="6000" b="1" i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BBA9D-49FB-065B-0DCF-EE3C557025E2}"/>
              </a:ext>
            </a:extLst>
          </p:cNvPr>
          <p:cNvSpPr txBox="1"/>
          <p:nvPr/>
        </p:nvSpPr>
        <p:spPr>
          <a:xfrm>
            <a:off x="-97702" y="3832358"/>
            <a:ext cx="1609970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i="1" dirty="0">
                <a:solidFill>
                  <a:srgbClr val="404040"/>
                </a:solidFill>
                <a:effectLst/>
              </a:rPr>
              <a:t> </a:t>
            </a:r>
            <a:r>
              <a:rPr lang="en-US" sz="3200" b="1" i="1" dirty="0">
                <a:solidFill>
                  <a:srgbClr val="404040"/>
                </a:solidFill>
                <a:effectLst/>
              </a:rPr>
              <a:t> Objective </a:t>
            </a:r>
            <a:r>
              <a:rPr lang="en-US" sz="3200" b="0" i="0" dirty="0">
                <a:solidFill>
                  <a:srgbClr val="404040"/>
                </a:solidFill>
                <a:effectLst/>
                <a:latin typeface="DeepSeek-CJK-patch"/>
              </a:rPr>
              <a:t>: </a:t>
            </a:r>
            <a:r>
              <a:rPr lang="en-US" sz="3200" i="1" dirty="0">
                <a:effectLst/>
                <a:latin typeface="DeepSeek-CJK-patch"/>
              </a:rPr>
              <a:t>Create Command Line Interface-based system for flight booking management </a:t>
            </a:r>
            <a:r>
              <a:rPr lang="en-US" sz="3200" i="1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A7837-87BF-32EC-9667-BAABC74A8760}"/>
              </a:ext>
            </a:extLst>
          </p:cNvPr>
          <p:cNvSpPr txBox="1"/>
          <p:nvPr/>
        </p:nvSpPr>
        <p:spPr>
          <a:xfrm>
            <a:off x="92557" y="4656745"/>
            <a:ext cx="18113769" cy="44627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ts val="2143"/>
              </a:lnSpc>
              <a:spcAft>
                <a:spcPts val="300"/>
              </a:spcAft>
              <a:buNone/>
            </a:pPr>
            <a:r>
              <a:rPr lang="en-US" sz="3200" b="1" i="1" dirty="0">
                <a:solidFill>
                  <a:srgbClr val="404040"/>
                </a:solidFill>
                <a:effectLst/>
                <a:latin typeface="DeepSeek-CJK-patch"/>
              </a:rPr>
              <a:t>Goals:</a:t>
            </a:r>
          </a:p>
          <a:p>
            <a:pPr algn="l">
              <a:lnSpc>
                <a:spcPts val="2143"/>
              </a:lnSpc>
              <a:spcAft>
                <a:spcPts val="300"/>
              </a:spcAft>
              <a:buNone/>
            </a:pPr>
            <a:endParaRPr lang="en-US" sz="3200" i="1" dirty="0">
              <a:latin typeface="DeepSeek-CJK-patch"/>
            </a:endParaRPr>
          </a:p>
          <a:p>
            <a:pPr algn="l">
              <a:lnSpc>
                <a:spcPts val="2143"/>
              </a:lnSpc>
              <a:spcAft>
                <a:spcPts val="300"/>
              </a:spcAft>
              <a:buNone/>
            </a:pPr>
            <a:endParaRPr lang="en-US" sz="3200" i="1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i="1" dirty="0">
                <a:effectLst/>
                <a:latin typeface="DeepSeek-CJK-patch"/>
              </a:rPr>
              <a:t> Simplify flight search/booking with minimal UI 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3200" i="1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i="1" dirty="0">
                <a:effectLst/>
                <a:latin typeface="DeepSeek-CJK-patch"/>
              </a:rPr>
              <a:t> Ensure data persistence using JSON 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3200" i="1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i="1" dirty="0">
                <a:effectLst/>
                <a:latin typeface="DeepSeek-CJK-patch"/>
              </a:rPr>
              <a:t> Handle concurrent bookings safely 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3200" i="1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i="1" dirty="0">
                <a:effectLst/>
                <a:latin typeface="DeepSeek-CJK-patch"/>
              </a:rPr>
              <a:t> Provide error-resistant user input handling .</a:t>
            </a:r>
          </a:p>
          <a:p>
            <a:pPr algn="l">
              <a:lnSpc>
                <a:spcPts val="2143"/>
              </a:lnSpc>
              <a:spcBef>
                <a:spcPts val="300"/>
              </a:spcBef>
            </a:pPr>
            <a:endParaRPr lang="en-US" sz="3200" i="1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000000"/>
                </a:solidFill>
                <a:effectLst/>
              </a:rPr>
              <a:t> </a:t>
            </a:r>
            <a:r>
              <a:rPr lang="en-US" sz="3200" i="1" dirty="0">
                <a:effectLst/>
              </a:rPr>
              <a:t>Show how flight booking systems work behind the scenes, valuable for understanding travel technology .</a:t>
            </a:r>
            <a:br>
              <a:rPr lang="en-US" sz="3200" i="1" dirty="0"/>
            </a:br>
            <a:endParaRPr lang="ar-SA" sz="32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85698-F551-87A8-008E-BE1884B3AE8B}"/>
              </a:ext>
            </a:extLst>
          </p:cNvPr>
          <p:cNvSpPr txBox="1"/>
          <p:nvPr/>
        </p:nvSpPr>
        <p:spPr>
          <a:xfrm>
            <a:off x="81674" y="8820508"/>
            <a:ext cx="1847709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1" dirty="0">
                <a:solidFill>
                  <a:srgbClr val="000000"/>
                </a:solidFill>
                <a:effectLst/>
              </a:rPr>
              <a:t>Demonstrates automation concepts, like quick flight searches and bookings, which can save time in real-world systems</a:t>
            </a:r>
            <a:r>
              <a:rPr lang="en-US" sz="3200" i="1" dirty="0">
                <a:solidFill>
                  <a:srgbClr val="000000"/>
                </a:solidFill>
              </a:rPr>
              <a:t> .</a:t>
            </a:r>
            <a:endParaRPr lang="ar-SA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C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38724" y="478871"/>
            <a:ext cx="4381933" cy="5155216"/>
          </a:xfrm>
          <a:custGeom>
            <a:avLst/>
            <a:gdLst/>
            <a:ahLst/>
            <a:cxnLst/>
            <a:rect l="l" t="t" r="r" b="b"/>
            <a:pathLst>
              <a:path w="4381933" h="5155216">
                <a:moveTo>
                  <a:pt x="0" y="0"/>
                </a:moveTo>
                <a:lnTo>
                  <a:pt x="4381933" y="0"/>
                </a:lnTo>
                <a:lnTo>
                  <a:pt x="4381933" y="5155216"/>
                </a:lnTo>
                <a:lnTo>
                  <a:pt x="0" y="51552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" y="8801100"/>
            <a:ext cx="1981200" cy="1638565"/>
          </a:xfrm>
          <a:custGeom>
            <a:avLst/>
            <a:gdLst/>
            <a:ahLst/>
            <a:cxnLst/>
            <a:rect l="l" t="t" r="r" b="b"/>
            <a:pathLst>
              <a:path w="2362731" h="2362731">
                <a:moveTo>
                  <a:pt x="0" y="0"/>
                </a:moveTo>
                <a:lnTo>
                  <a:pt x="2362731" y="0"/>
                </a:lnTo>
                <a:lnTo>
                  <a:pt x="2362731" y="2362732"/>
                </a:lnTo>
                <a:lnTo>
                  <a:pt x="0" y="23627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97556-37B5-6B49-4E1F-C6F87BF899CE}"/>
              </a:ext>
            </a:extLst>
          </p:cNvPr>
          <p:cNvSpPr txBox="1"/>
          <p:nvPr/>
        </p:nvSpPr>
        <p:spPr>
          <a:xfrm>
            <a:off x="0" y="1117487"/>
            <a:ext cx="147828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b="1" i="1" dirty="0"/>
              <a:t>PROBLEM STATEMENT AND PROPOSED </a:t>
            </a:r>
            <a:r>
              <a:rPr lang="en-US" sz="6000" b="1" i="1" u="sng" dirty="0"/>
              <a:t>SOLUTION WITH TARGET AUDIENCE  :</a:t>
            </a:r>
            <a:endParaRPr lang="ar-SA" sz="6000" b="1" i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48651-5A41-3000-E277-4C948C6E5ADB}"/>
              </a:ext>
            </a:extLst>
          </p:cNvPr>
          <p:cNvSpPr txBox="1"/>
          <p:nvPr/>
        </p:nvSpPr>
        <p:spPr>
          <a:xfrm>
            <a:off x="0" y="3314700"/>
            <a:ext cx="17602201" cy="101899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3200" b="1" i="0" dirty="0">
                <a:solidFill>
                  <a:srgbClr val="404040"/>
                </a:solidFill>
                <a:effectLst/>
              </a:rPr>
              <a:t>Problem :</a:t>
            </a:r>
            <a:endParaRPr lang="en-US" sz="3200" b="0" i="0" dirty="0">
              <a:solidFill>
                <a:srgbClr val="404040"/>
              </a:solidFill>
              <a:effectLst/>
            </a:endParaRPr>
          </a:p>
          <a:p>
            <a:pPr marL="742950" lvl="1" indent="-285750"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3200" b="1" i="0" dirty="0">
                <a:solidFill>
                  <a:srgbClr val="404040"/>
                </a:solidFill>
                <a:effectLst/>
              </a:rPr>
              <a:t>Time-Consuming Process :</a:t>
            </a:r>
          </a:p>
          <a:p>
            <a:pPr marL="914400" lvl="1" indent="-457200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</a:rPr>
              <a:t>Average flight booking takes 15-20 minutes on commercial platforms .</a:t>
            </a:r>
          </a:p>
          <a:p>
            <a:pPr lvl="1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endParaRPr lang="en-US" sz="3200" b="0" i="0" dirty="0">
              <a:effectLst/>
            </a:endParaRPr>
          </a:p>
          <a:p>
            <a:pPr marL="914400" lvl="1" indent="-457200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3200" b="0" i="0" dirty="0">
              <a:effectLst/>
            </a:endParaRPr>
          </a:p>
          <a:p>
            <a:pPr lvl="1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en-US" sz="3200" b="1" i="0" dirty="0">
                <a:effectLst/>
              </a:rPr>
              <a:t>2 .  Accessibility Issues :</a:t>
            </a:r>
          </a:p>
          <a:p>
            <a:pPr lvl="1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endParaRPr lang="en-US" sz="3200" b="0" i="0" dirty="0">
              <a:effectLst/>
            </a:endParaRPr>
          </a:p>
          <a:p>
            <a:pPr marL="1371600" lvl="2" indent="-4572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</a:rPr>
              <a:t>Elderly/non-tech users struggle with visual-heavy interfaces .</a:t>
            </a:r>
          </a:p>
          <a:p>
            <a:pPr lvl="2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n-US" sz="3200" b="0" i="0" dirty="0">
              <a:effectLst/>
            </a:endParaRPr>
          </a:p>
          <a:p>
            <a:pPr marL="1371600" lvl="2" indent="-4572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</a:rPr>
              <a:t>Mobile responsiveness challenges in rural/low-bandwidth areas .</a:t>
            </a:r>
          </a:p>
          <a:p>
            <a:r>
              <a:rPr lang="en-US" sz="3200" b="1" dirty="0">
                <a:latin typeface="DeepSeek-CJK-patch"/>
              </a:rPr>
              <a:t>       Solution :</a:t>
            </a:r>
            <a:endParaRPr lang="en-US" sz="3200" dirty="0"/>
          </a:p>
          <a:p>
            <a:pPr>
              <a:buNone/>
            </a:pPr>
            <a:endParaRPr lang="en-US" sz="3200" dirty="0">
              <a:solidFill>
                <a:srgbClr val="404040"/>
              </a:solidFill>
            </a:endParaRPr>
          </a:p>
          <a:p>
            <a:pPr marL="1371600" lvl="2" indent="-4572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404040"/>
              </a:solidFill>
              <a:effectLst/>
            </a:endParaRPr>
          </a:p>
          <a:p>
            <a:pPr>
              <a:buNone/>
            </a:pPr>
            <a:b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en-US" sz="3200" b="1" i="0" dirty="0">
              <a:solidFill>
                <a:srgbClr val="404040"/>
              </a:solidFill>
              <a:effectLst/>
            </a:endParaRPr>
          </a:p>
          <a:p>
            <a:pPr lvl="1"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endParaRPr lang="en-US" sz="3200" b="0" i="0" dirty="0">
              <a:solidFill>
                <a:srgbClr val="404040"/>
              </a:solidFill>
              <a:effectLst/>
            </a:endParaRPr>
          </a:p>
          <a:p>
            <a:pPr lvl="1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en-US" sz="3200" b="1" i="0" dirty="0">
                <a:solidFill>
                  <a:srgbClr val="404040"/>
                </a:solidFill>
                <a:effectLst/>
              </a:rPr>
              <a:t> </a:t>
            </a:r>
          </a:p>
          <a:p>
            <a:pPr lvl="1"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endParaRPr lang="en-US" sz="3200" b="0" i="0" dirty="0">
              <a:solidFill>
                <a:srgbClr val="404040"/>
              </a:solidFill>
              <a:effectLst/>
            </a:endParaRPr>
          </a:p>
          <a:p>
            <a:pPr lvl="2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n-US" sz="3200" b="0" i="0" dirty="0">
              <a:solidFill>
                <a:srgbClr val="404040"/>
              </a:solidFill>
              <a:effectLst/>
            </a:endParaRPr>
          </a:p>
          <a:p>
            <a:pPr lvl="2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n-US" sz="3200" b="0" i="0" dirty="0">
              <a:solidFill>
                <a:srgbClr val="404040"/>
              </a:solidFill>
              <a:effectLst/>
            </a:endParaRPr>
          </a:p>
          <a:p>
            <a:pPr lvl="1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endParaRPr lang="en-US" sz="3200" b="0" i="0" dirty="0">
              <a:solidFill>
                <a:srgbClr val="404040"/>
              </a:solidFill>
              <a:effectLst/>
            </a:endParaRPr>
          </a:p>
          <a:p>
            <a:pPr lvl="2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n-US" sz="3200" b="0" i="0" dirty="0">
              <a:solidFill>
                <a:srgbClr val="404040"/>
              </a:solidFill>
              <a:effectLst/>
            </a:endParaRPr>
          </a:p>
          <a:p>
            <a:pPr>
              <a:buNone/>
            </a:pPr>
            <a:b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en-US" sz="3200" b="0" i="1" dirty="0">
                <a:effectLst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20096-C9AE-2381-F64C-05BC8271E434}"/>
              </a:ext>
            </a:extLst>
          </p:cNvPr>
          <p:cNvSpPr txBox="1"/>
          <p:nvPr/>
        </p:nvSpPr>
        <p:spPr>
          <a:xfrm flipH="1">
            <a:off x="342575" y="4805010"/>
            <a:ext cx="12616869" cy="4026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3200" b="1" i="0" dirty="0">
                <a:solidFill>
                  <a:srgbClr val="404040"/>
                </a:solidFill>
                <a:effectLst/>
                <a:latin typeface="DeepSeek-CJK-patch"/>
              </a:rPr>
              <a:t>Solution</a:t>
            </a:r>
            <a:r>
              <a:rPr lang="en-US" sz="3200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7170B-181F-78C2-49B9-8B2E12D614FB}"/>
              </a:ext>
            </a:extLst>
          </p:cNvPr>
          <p:cNvSpPr txBox="1"/>
          <p:nvPr/>
        </p:nvSpPr>
        <p:spPr>
          <a:xfrm>
            <a:off x="2095500" y="4805010"/>
            <a:ext cx="10591800" cy="4026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sz="3200" dirty="0">
                <a:latin typeface="DeepSeek-CJK-patch"/>
              </a:rPr>
              <a:t>Cuts booking time to &lt;2 minutes with minimal inputs . </a:t>
            </a:r>
            <a:endParaRPr lang="en-US" sz="3200" b="0" i="0" dirty="0">
              <a:effectLst/>
              <a:latin typeface="DeepSeek-CJK-patch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3D00F5-202C-362E-E31C-2280C50F487B}"/>
              </a:ext>
            </a:extLst>
          </p:cNvPr>
          <p:cNvSpPr txBox="1"/>
          <p:nvPr/>
        </p:nvSpPr>
        <p:spPr>
          <a:xfrm>
            <a:off x="2464431" y="7690356"/>
            <a:ext cx="9677400" cy="4026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sz="3200" b="0" i="0" dirty="0">
                <a:solidFill>
                  <a:srgbClr val="404040"/>
                </a:solidFill>
                <a:effectLst/>
              </a:rPr>
              <a:t> </a:t>
            </a:r>
            <a:r>
              <a:rPr lang="en-US" sz="3200" b="0" i="0" dirty="0">
                <a:effectLst/>
              </a:rPr>
              <a:t>Works on any device (even legacy computers) 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3C8BA-B751-FE37-028C-55223E05AA95}"/>
              </a:ext>
            </a:extLst>
          </p:cNvPr>
          <p:cNvSpPr txBox="1"/>
          <p:nvPr/>
        </p:nvSpPr>
        <p:spPr>
          <a:xfrm>
            <a:off x="2095500" y="5628644"/>
            <a:ext cx="8839200" cy="40267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sz="3200" b="0" i="0" dirty="0">
                <a:solidFill>
                  <a:srgbClr val="404040"/>
                </a:solidFill>
                <a:effectLst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2C0A9-EAB2-72A5-EC28-22E1D3CCC189}"/>
              </a:ext>
            </a:extLst>
          </p:cNvPr>
          <p:cNvSpPr txBox="1"/>
          <p:nvPr/>
        </p:nvSpPr>
        <p:spPr>
          <a:xfrm flipV="1">
            <a:off x="14693660" y="6699605"/>
            <a:ext cx="3331031" cy="32504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30BEFB-57B2-8CEC-0A2F-423829F4E64F}"/>
              </a:ext>
            </a:extLst>
          </p:cNvPr>
          <p:cNvSpPr txBox="1"/>
          <p:nvPr/>
        </p:nvSpPr>
        <p:spPr>
          <a:xfrm>
            <a:off x="12926787" y="6448990"/>
            <a:ext cx="7450247" cy="328808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2800" b="1" i="1" u="sng" dirty="0">
                <a:solidFill>
                  <a:srgbClr val="404040"/>
                </a:solidFill>
                <a:effectLst/>
              </a:rPr>
              <a:t>Target Audience:</a:t>
            </a:r>
            <a:endParaRPr lang="en-US" sz="2800" b="1" i="1" u="sng" dirty="0">
              <a:effectLst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DeepSeek-CJK-patch"/>
              </a:rPr>
              <a:t> Casual travelers</a:t>
            </a:r>
            <a:r>
              <a:rPr lang="en-US" sz="3200" b="0" i="0" dirty="0">
                <a:effectLst/>
                <a:latin typeface="DeepSeek-CJK-patch"/>
              </a:rPr>
              <a:t>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DeepSeek-CJK-patch"/>
              </a:rPr>
              <a:t> "I just need a ticket from A to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sz="3200" b="0" i="0" dirty="0">
                <a:effectLst/>
                <a:latin typeface="DeepSeek-CJK-patch"/>
              </a:rPr>
              <a:t> B tomorrow"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DeepSeek-CJK-patch"/>
              </a:rPr>
              <a:t> Senior citizens</a:t>
            </a:r>
            <a:r>
              <a:rPr lang="en-US" sz="3200" b="0" i="0" dirty="0">
                <a:effectLst/>
                <a:latin typeface="DeepSeek-CJK-patch"/>
              </a:rPr>
              <a:t>: 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DeepSeek-CJK-patch"/>
              </a:rPr>
              <a:t> "I want to book without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sz="3200" b="0" i="0" dirty="0">
                <a:effectLst/>
                <a:latin typeface="DeepSeek-CJK-patch"/>
              </a:rPr>
              <a:t>zooming/clicking tiny buttons"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C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17111" y="1333500"/>
            <a:ext cx="9863641" cy="8557962"/>
          </a:xfrm>
          <a:custGeom>
            <a:avLst/>
            <a:gdLst/>
            <a:ahLst/>
            <a:cxnLst/>
            <a:rect l="l" t="t" r="r" b="b"/>
            <a:pathLst>
              <a:path w="14610454" h="14242415">
                <a:moveTo>
                  <a:pt x="0" y="0"/>
                </a:moveTo>
                <a:lnTo>
                  <a:pt x="14610454" y="0"/>
                </a:lnTo>
                <a:lnTo>
                  <a:pt x="14610454" y="14242415"/>
                </a:lnTo>
                <a:lnTo>
                  <a:pt x="0" y="14242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6781800" y="2611364"/>
            <a:ext cx="5671609" cy="5671609"/>
          </a:xfrm>
          <a:custGeom>
            <a:avLst/>
            <a:gdLst/>
            <a:ahLst/>
            <a:cxnLst/>
            <a:rect l="l" t="t" r="r" b="b"/>
            <a:pathLst>
              <a:path w="5671609" h="5671609">
                <a:moveTo>
                  <a:pt x="0" y="0"/>
                </a:moveTo>
                <a:lnTo>
                  <a:pt x="5671609" y="0"/>
                </a:lnTo>
                <a:lnTo>
                  <a:pt x="5671609" y="5671609"/>
                </a:lnTo>
                <a:lnTo>
                  <a:pt x="0" y="56716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738302" y="15274"/>
            <a:ext cx="1549698" cy="2026853"/>
          </a:xfrm>
          <a:custGeom>
            <a:avLst/>
            <a:gdLst/>
            <a:ahLst/>
            <a:cxnLst/>
            <a:rect l="l" t="t" r="r" b="b"/>
            <a:pathLst>
              <a:path w="1549698" h="2026853">
                <a:moveTo>
                  <a:pt x="0" y="0"/>
                </a:moveTo>
                <a:lnTo>
                  <a:pt x="1549698" y="0"/>
                </a:lnTo>
                <a:lnTo>
                  <a:pt x="1549698" y="2026852"/>
                </a:lnTo>
                <a:lnTo>
                  <a:pt x="0" y="20268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1307" y="4764813"/>
            <a:ext cx="16279004" cy="16953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46"/>
              </a:lnSpc>
            </a:pPr>
            <a:r>
              <a:rPr lang="en-US" sz="3200" i="1" dirty="0">
                <a:solidFill>
                  <a:srgbClr val="000000"/>
                </a:solidFill>
                <a:ea typeface="Open Sans"/>
                <a:cs typeface="+mj-cs"/>
                <a:sym typeface="Open Sans"/>
              </a:rPr>
              <a:t>For small travel agencies or startups , the system could provide a cost-effective way to offer basic flight booking service internally .They can use it for internal operation , such as managing bookings  </a:t>
            </a:r>
          </a:p>
          <a:p>
            <a:pPr algn="ctr">
              <a:lnSpc>
                <a:spcPts val="4546"/>
              </a:lnSpc>
            </a:pPr>
            <a:r>
              <a:rPr lang="en-US" sz="3200" dirty="0">
                <a:solidFill>
                  <a:srgbClr val="000000"/>
                </a:solidFill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E1A44-932C-94C2-5234-5F68D2DBAB83}"/>
              </a:ext>
            </a:extLst>
          </p:cNvPr>
          <p:cNvSpPr txBox="1"/>
          <p:nvPr/>
        </p:nvSpPr>
        <p:spPr>
          <a:xfrm>
            <a:off x="101307" y="2515635"/>
            <a:ext cx="873776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b="1" i="1" u="sng" dirty="0"/>
              <a:t>COMPETITE ADVANTAGE:</a:t>
            </a:r>
            <a:endParaRPr lang="ar-SA" sz="6000" b="1" i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934931-406B-8FAF-7220-43EA95038F49}"/>
              </a:ext>
            </a:extLst>
          </p:cNvPr>
          <p:cNvSpPr txBox="1"/>
          <p:nvPr/>
        </p:nvSpPr>
        <p:spPr>
          <a:xfrm>
            <a:off x="0" y="5978723"/>
            <a:ext cx="15316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i="1" dirty="0">
                <a:solidFill>
                  <a:srgbClr val="000000"/>
                </a:solidFill>
                <a:ea typeface="Open Sans"/>
                <a:cs typeface="+mj-cs"/>
                <a:sym typeface="Open Sans"/>
              </a:rPr>
              <a:t>for a small client base , until they can afford or develop a more advanced system.</a:t>
            </a:r>
            <a:endParaRPr lang="ar-SA" sz="32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C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67200" y="373113"/>
            <a:ext cx="10254192" cy="9995888"/>
          </a:xfrm>
          <a:custGeom>
            <a:avLst/>
            <a:gdLst/>
            <a:ahLst/>
            <a:cxnLst/>
            <a:rect l="l" t="t" r="r" b="b"/>
            <a:pathLst>
              <a:path w="10254192" h="9995888">
                <a:moveTo>
                  <a:pt x="0" y="0"/>
                </a:moveTo>
                <a:lnTo>
                  <a:pt x="10254192" y="0"/>
                </a:lnTo>
                <a:lnTo>
                  <a:pt x="10254192" y="9995888"/>
                </a:lnTo>
                <a:lnTo>
                  <a:pt x="0" y="9995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16787776" y="7395002"/>
            <a:ext cx="1500224" cy="2891998"/>
          </a:xfrm>
          <a:custGeom>
            <a:avLst/>
            <a:gdLst/>
            <a:ahLst/>
            <a:cxnLst/>
            <a:rect l="l" t="t" r="r" b="b"/>
            <a:pathLst>
              <a:path w="1500224" h="2891998">
                <a:moveTo>
                  <a:pt x="0" y="0"/>
                </a:moveTo>
                <a:lnTo>
                  <a:pt x="1500224" y="0"/>
                </a:lnTo>
                <a:lnTo>
                  <a:pt x="1500224" y="2891998"/>
                </a:lnTo>
                <a:lnTo>
                  <a:pt x="0" y="28919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-838200" y="4397910"/>
            <a:ext cx="1419982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ctr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a typeface="Open Sans"/>
                <a:cs typeface="Open Sans"/>
                <a:sym typeface="Open Sans"/>
              </a:rPr>
              <a:t>procedural programming with functions for each feature 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2181" y="5371057"/>
            <a:ext cx="1475735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ctr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a typeface="Open Sans"/>
                <a:cs typeface="Open Sans"/>
                <a:sym typeface="Open Sans"/>
              </a:rPr>
              <a:t>Python , JSON for data storage ,standard libraries like </a:t>
            </a:r>
            <a:r>
              <a:rPr lang="en-US" sz="3200" dirty="0" err="1">
                <a:ea typeface="Open Sans"/>
                <a:cs typeface="Open Sans"/>
                <a:sym typeface="Open Sans"/>
              </a:rPr>
              <a:t>json</a:t>
            </a:r>
            <a:r>
              <a:rPr lang="en-US" sz="3200" dirty="0">
                <a:ea typeface="Open Sans"/>
                <a:cs typeface="Open Sans"/>
                <a:sym typeface="Open Sans"/>
              </a:rPr>
              <a:t> and </a:t>
            </a:r>
            <a:r>
              <a:rPr lang="en-US" sz="3200" dirty="0" err="1">
                <a:ea typeface="Open Sans"/>
                <a:cs typeface="Open Sans"/>
                <a:sym typeface="Open Sans"/>
              </a:rPr>
              <a:t>datatime</a:t>
            </a:r>
            <a:r>
              <a:rPr lang="en-US" sz="3200" dirty="0">
                <a:ea typeface="Open Sans"/>
                <a:cs typeface="Open Sans"/>
                <a:sym typeface="Open Sans"/>
              </a:rPr>
              <a:t> 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C8BD2-5320-A9C5-0910-05B687CB1FDD}"/>
              </a:ext>
            </a:extLst>
          </p:cNvPr>
          <p:cNvSpPr txBox="1"/>
          <p:nvPr/>
        </p:nvSpPr>
        <p:spPr>
          <a:xfrm>
            <a:off x="159524" y="2044055"/>
            <a:ext cx="12565876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b="1" i="1" u="sng" dirty="0"/>
              <a:t>METHODOLOGY AND TECHNOLOGIES  </a:t>
            </a:r>
            <a:r>
              <a:rPr lang="en-US" sz="6000" dirty="0"/>
              <a:t>:</a:t>
            </a:r>
            <a:endParaRPr lang="ar-SA" sz="6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8FF47-A690-83F1-E95A-7DBF8039675F}"/>
              </a:ext>
            </a:extLst>
          </p:cNvPr>
          <p:cNvSpPr txBox="1"/>
          <p:nvPr/>
        </p:nvSpPr>
        <p:spPr>
          <a:xfrm>
            <a:off x="1272475" y="6616736"/>
            <a:ext cx="7958611" cy="31414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1" dirty="0"/>
              <a:t> Core: Python 3.10+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1" dirty="0"/>
              <a:t> Storage: JSON files (NoSQL-like structure)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1" dirty="0"/>
              <a:t> Libraries:</a:t>
            </a:r>
          </a:p>
          <a:p>
            <a:r>
              <a:rPr lang="en-US" sz="3200" i="1" dirty="0"/>
              <a:t>-  datetime (time manipulation)</a:t>
            </a:r>
          </a:p>
          <a:p>
            <a:r>
              <a:rPr lang="en-US" sz="3200" i="1" dirty="0"/>
              <a:t>-  </a:t>
            </a:r>
            <a:r>
              <a:rPr lang="en-US" sz="3200" i="1" dirty="0" err="1"/>
              <a:t>json</a:t>
            </a:r>
            <a:r>
              <a:rPr lang="en-US" sz="3200" i="1" dirty="0"/>
              <a:t> (data serialization)</a:t>
            </a:r>
          </a:p>
          <a:p>
            <a:r>
              <a:rPr lang="en-US" sz="3200" i="1" dirty="0"/>
              <a:t>-  </a:t>
            </a:r>
            <a:r>
              <a:rPr lang="en-US" sz="3200" i="1" dirty="0" err="1"/>
              <a:t>os</a:t>
            </a:r>
            <a:r>
              <a:rPr lang="en-US" sz="3200" i="1" dirty="0"/>
              <a:t> (file existence checks)</a:t>
            </a:r>
            <a:endParaRPr lang="ar-SA" sz="32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C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505800">
            <a:off x="14726889" y="-29396"/>
            <a:ext cx="2907760" cy="2780545"/>
          </a:xfrm>
          <a:custGeom>
            <a:avLst/>
            <a:gdLst/>
            <a:ahLst/>
            <a:cxnLst/>
            <a:rect l="l" t="t" r="r" b="b"/>
            <a:pathLst>
              <a:path w="2907760" h="2780545">
                <a:moveTo>
                  <a:pt x="0" y="0"/>
                </a:moveTo>
                <a:lnTo>
                  <a:pt x="2907760" y="0"/>
                </a:lnTo>
                <a:lnTo>
                  <a:pt x="2907760" y="2780546"/>
                </a:lnTo>
                <a:lnTo>
                  <a:pt x="0" y="2780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9302580"/>
            <a:ext cx="3464443" cy="982642"/>
          </a:xfrm>
          <a:custGeom>
            <a:avLst/>
            <a:gdLst/>
            <a:ahLst/>
            <a:cxnLst/>
            <a:rect l="l" t="t" r="r" b="b"/>
            <a:pathLst>
              <a:path w="3464443" h="982642">
                <a:moveTo>
                  <a:pt x="0" y="0"/>
                </a:moveTo>
                <a:lnTo>
                  <a:pt x="3464443" y="0"/>
                </a:lnTo>
                <a:lnTo>
                  <a:pt x="3464443" y="982642"/>
                </a:lnTo>
                <a:lnTo>
                  <a:pt x="0" y="9826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76963" y="4152900"/>
            <a:ext cx="12246388" cy="4943450"/>
          </a:xfrm>
          <a:custGeom>
            <a:avLst/>
            <a:gdLst/>
            <a:ahLst/>
            <a:cxnLst/>
            <a:rect l="l" t="t" r="r" b="b"/>
            <a:pathLst>
              <a:path w="12246388" h="4943450">
                <a:moveTo>
                  <a:pt x="0" y="0"/>
                </a:moveTo>
                <a:lnTo>
                  <a:pt x="12246388" y="0"/>
                </a:lnTo>
                <a:lnTo>
                  <a:pt x="12246388" y="4943449"/>
                </a:lnTo>
                <a:lnTo>
                  <a:pt x="0" y="49434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04" t="-58735" b="-3089"/>
            </a:stretch>
          </a:blipFill>
        </p:spPr>
        <p:txBody>
          <a:bodyPr/>
          <a:lstStyle/>
          <a:p>
            <a:endParaRPr lang="ar-SA" dirty="0"/>
          </a:p>
        </p:txBody>
      </p:sp>
      <p:sp>
        <p:nvSpPr>
          <p:cNvPr id="6" name="TextBox 6"/>
          <p:cNvSpPr txBox="1"/>
          <p:nvPr/>
        </p:nvSpPr>
        <p:spPr>
          <a:xfrm>
            <a:off x="3464443" y="6897420"/>
            <a:ext cx="2573536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369FE1-D9B9-6652-987C-FB7574259EFE}"/>
              </a:ext>
            </a:extLst>
          </p:cNvPr>
          <p:cNvSpPr txBox="1"/>
          <p:nvPr/>
        </p:nvSpPr>
        <p:spPr>
          <a:xfrm flipH="1">
            <a:off x="32657" y="2150500"/>
            <a:ext cx="133350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000" b="1" i="1" u="sng" dirty="0"/>
              <a:t>KEY FEATURES AND FUNCTIONALITIES </a:t>
            </a:r>
            <a:r>
              <a:rPr lang="en-US" sz="6000" dirty="0"/>
              <a:t>:</a:t>
            </a:r>
            <a:endParaRPr lang="ar-SA" sz="6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831494-877F-BF3E-4E50-F9FAEF319C6C}"/>
              </a:ext>
            </a:extLst>
          </p:cNvPr>
          <p:cNvSpPr txBox="1"/>
          <p:nvPr/>
        </p:nvSpPr>
        <p:spPr>
          <a:xfrm rot="10800000" flipV="1">
            <a:off x="1219200" y="6897420"/>
            <a:ext cx="2852037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lang="en-US" sz="3200" b="1" i="1" dirty="0">
                <a:solidFill>
                  <a:srgbClr val="404040"/>
                </a:solidFill>
                <a:effectLst/>
              </a:rPr>
              <a:t>Intelligent Flight Search</a:t>
            </a:r>
            <a:endParaRPr lang="ar-SA" sz="32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9892BA-8189-3D26-DB8B-291CE99272BB}"/>
              </a:ext>
            </a:extLst>
          </p:cNvPr>
          <p:cNvSpPr txBox="1"/>
          <p:nvPr/>
        </p:nvSpPr>
        <p:spPr>
          <a:xfrm>
            <a:off x="5595257" y="6897421"/>
            <a:ext cx="22098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lang="en-US" sz="3200" b="1" i="1" dirty="0">
                <a:solidFill>
                  <a:srgbClr val="404040"/>
                </a:solidFill>
                <a:effectLst/>
              </a:rPr>
              <a:t>Booking Workflow</a:t>
            </a:r>
            <a:endParaRPr lang="ar-SA" sz="32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3285B2-6E9A-77CF-C1B5-F74AAF07046C}"/>
              </a:ext>
            </a:extLst>
          </p:cNvPr>
          <p:cNvSpPr txBox="1"/>
          <p:nvPr/>
        </p:nvSpPr>
        <p:spPr>
          <a:xfrm>
            <a:off x="9329077" y="7120838"/>
            <a:ext cx="37925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lang="en-US" sz="3200" b="1" i="1" dirty="0">
                <a:solidFill>
                  <a:srgbClr val="404040"/>
                </a:solidFill>
                <a:effectLst/>
              </a:rPr>
              <a:t>Booking Retrieval</a:t>
            </a:r>
            <a:endParaRPr lang="ar-SA" sz="32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C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CEAF4D-901F-A92C-9D4C-0A1D83F67198}"/>
              </a:ext>
            </a:extLst>
          </p:cNvPr>
          <p:cNvSpPr txBox="1"/>
          <p:nvPr/>
        </p:nvSpPr>
        <p:spPr>
          <a:xfrm>
            <a:off x="152400" y="1638300"/>
            <a:ext cx="6934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i="1" u="sng" dirty="0">
                <a:solidFill>
                  <a:srgbClr val="404040"/>
                </a:solidFill>
                <a:effectLst/>
                <a:cs typeface="+mj-cs"/>
              </a:rPr>
              <a:t>Intelligent Flight Search  :</a:t>
            </a:r>
            <a:endParaRPr lang="ar-SA" sz="4000" u="sng" dirty="0"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73632-25CE-864C-3F8B-9E1D716B7E70}"/>
              </a:ext>
            </a:extLst>
          </p:cNvPr>
          <p:cNvSpPr txBox="1"/>
          <p:nvPr/>
        </p:nvSpPr>
        <p:spPr>
          <a:xfrm>
            <a:off x="152400" y="2781300"/>
            <a:ext cx="48006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/>
              <a:t>User input collection </a:t>
            </a:r>
            <a:r>
              <a:rPr lang="en-US" sz="3600" dirty="0"/>
              <a:t>:</a:t>
            </a:r>
            <a:endParaRPr lang="ar-SA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A277B-EF99-9257-68EF-444BF442DFC7}"/>
              </a:ext>
            </a:extLst>
          </p:cNvPr>
          <p:cNvSpPr txBox="1"/>
          <p:nvPr/>
        </p:nvSpPr>
        <p:spPr>
          <a:xfrm>
            <a:off x="185057" y="3846416"/>
            <a:ext cx="5943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Input () captures user text input .</a:t>
            </a:r>
            <a:endParaRPr lang="ar-SA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12AA8-AF82-D5AB-558D-F3072019BBA1}"/>
              </a:ext>
            </a:extLst>
          </p:cNvPr>
          <p:cNvSpPr txBox="1"/>
          <p:nvPr/>
        </p:nvSpPr>
        <p:spPr>
          <a:xfrm>
            <a:off x="0" y="4468148"/>
            <a:ext cx="7566687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dirty="0"/>
              <a:t>.Strip() </a:t>
            </a:r>
            <a:r>
              <a:rPr lang="en-US" sz="3200" b="0" i="0" dirty="0">
                <a:effectLst/>
                <a:latin typeface="DeepSeek-CJK-patch"/>
              </a:rPr>
              <a:t>removes leading/trailing whitespace </a:t>
            </a:r>
          </a:p>
          <a:p>
            <a:r>
              <a:rPr lang="en-US" sz="3200" b="0" i="0" dirty="0">
                <a:effectLst/>
                <a:latin typeface="DeepSeek-CJK-patch"/>
              </a:rPr>
              <a:t>   (fixes accidental spaces) </a:t>
            </a:r>
            <a:r>
              <a:rPr lang="en-US" sz="3200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  <a:endParaRPr lang="ar-SA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D3168-DD1F-7409-D736-5BE5DD6CE693}"/>
              </a:ext>
            </a:extLst>
          </p:cNvPr>
          <p:cNvSpPr txBox="1"/>
          <p:nvPr/>
        </p:nvSpPr>
        <p:spPr>
          <a:xfrm>
            <a:off x="-85946" y="5552744"/>
            <a:ext cx="6146041" cy="107721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0" i="0" dirty="0">
                <a:effectLst/>
              </a:rPr>
              <a:t>  </a:t>
            </a:r>
            <a:r>
              <a:rPr lang="en-US" sz="3200" dirty="0"/>
              <a:t> . </a:t>
            </a:r>
            <a:r>
              <a:rPr lang="en-US" sz="3200" b="0" i="0" dirty="0">
                <a:effectLst/>
              </a:rPr>
              <a:t>lower() converts to lowercase for</a:t>
            </a:r>
          </a:p>
          <a:p>
            <a:r>
              <a:rPr lang="en-US" sz="3200" b="0" i="0" dirty="0">
                <a:effectLst/>
              </a:rPr>
              <a:t>     case-insensitive matching . </a:t>
            </a:r>
            <a:endParaRPr lang="ar-SA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BD131F-0674-74E0-64C7-4DE802A133BA}"/>
              </a:ext>
            </a:extLst>
          </p:cNvPr>
          <p:cNvSpPr txBox="1"/>
          <p:nvPr/>
        </p:nvSpPr>
        <p:spPr>
          <a:xfrm>
            <a:off x="293913" y="6550007"/>
            <a:ext cx="48006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i="0" dirty="0">
                <a:solidFill>
                  <a:srgbClr val="404040"/>
                </a:solidFill>
                <a:effectLst/>
              </a:rPr>
              <a:t>Flight Filtering :</a:t>
            </a:r>
            <a:r>
              <a:rPr lang="en-US" sz="3200" b="0" i="0" dirty="0">
                <a:solidFill>
                  <a:srgbClr val="404040"/>
                </a:solidFill>
                <a:effectLst/>
              </a:rPr>
              <a:t> </a:t>
            </a:r>
            <a:endParaRPr lang="ar-SA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97DFD-04D1-D696-51E0-6329B18B1306}"/>
              </a:ext>
            </a:extLst>
          </p:cNvPr>
          <p:cNvSpPr txBox="1"/>
          <p:nvPr/>
        </p:nvSpPr>
        <p:spPr>
          <a:xfrm>
            <a:off x="762000" y="7505700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ar-S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061BA-50EA-54E5-75E4-FF6640108480}"/>
              </a:ext>
            </a:extLst>
          </p:cNvPr>
          <p:cNvSpPr txBox="1"/>
          <p:nvPr/>
        </p:nvSpPr>
        <p:spPr>
          <a:xfrm>
            <a:off x="319989" y="7955893"/>
            <a:ext cx="7957457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0" i="0" dirty="0">
                <a:solidFill>
                  <a:srgbClr val="404040"/>
                </a:solidFill>
                <a:effectLst/>
              </a:rPr>
              <a:t>Three matching conditions:</a:t>
            </a:r>
            <a:br>
              <a:rPr lang="en-US" sz="3200" dirty="0"/>
            </a:br>
            <a:r>
              <a:rPr lang="en-US" sz="3200" b="0" i="0" dirty="0">
                <a:solidFill>
                  <a:srgbClr val="404040"/>
                </a:solidFill>
                <a:effectLst/>
              </a:rPr>
              <a:t>a) Origin match (case-insensitive) .</a:t>
            </a:r>
            <a:br>
              <a:rPr lang="en-US" sz="3200" dirty="0"/>
            </a:br>
            <a:r>
              <a:rPr lang="en-US" sz="3200" b="0" i="0" dirty="0">
                <a:solidFill>
                  <a:srgbClr val="404040"/>
                </a:solidFill>
                <a:effectLst/>
              </a:rPr>
              <a:t>b) Destination match (case-insensitive) .</a:t>
            </a:r>
            <a:br>
              <a:rPr lang="en-US" sz="3200" dirty="0"/>
            </a:br>
            <a:r>
              <a:rPr lang="en-US" sz="3200" b="0" i="0" dirty="0">
                <a:solidFill>
                  <a:srgbClr val="404040"/>
                </a:solidFill>
                <a:effectLst/>
              </a:rPr>
              <a:t>c) Date match (ignoring time component .</a:t>
            </a:r>
            <a:endParaRPr lang="ar-SA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FDC46E-4B84-34E4-CE42-EAA98494DBE5}"/>
              </a:ext>
            </a:extLst>
          </p:cNvPr>
          <p:cNvSpPr txBox="1"/>
          <p:nvPr/>
        </p:nvSpPr>
        <p:spPr>
          <a:xfrm flipH="1">
            <a:off x="141514" y="7172882"/>
            <a:ext cx="6477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0" i="0" dirty="0">
                <a:solidFill>
                  <a:srgbClr val="404040"/>
                </a:solidFill>
                <a:effectLst/>
                <a:latin typeface="DeepSeek-CJK-patch"/>
              </a:rPr>
              <a:t>Iterates through all flights (flights list):</a:t>
            </a:r>
            <a:endParaRPr lang="ar-SA" sz="3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A611633-FCCB-4BD4-9FE4-16D613167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447" y="762963"/>
            <a:ext cx="10010554" cy="93890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C9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76B79E-A558-8888-44B8-007216DF9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876300"/>
            <a:ext cx="9525000" cy="891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D706C1-C4E8-4997-07A3-97409FFF66BE}"/>
              </a:ext>
            </a:extLst>
          </p:cNvPr>
          <p:cNvSpPr txBox="1"/>
          <p:nvPr/>
        </p:nvSpPr>
        <p:spPr>
          <a:xfrm>
            <a:off x="228600" y="1562100"/>
            <a:ext cx="4876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i="1" u="sng" dirty="0">
                <a:solidFill>
                  <a:srgbClr val="404040"/>
                </a:solidFill>
                <a:effectLst/>
                <a:cs typeface="+mj-cs"/>
              </a:rPr>
              <a:t>Booking Workflow : </a:t>
            </a:r>
            <a:endParaRPr lang="ar-SA" sz="3600" u="sng" dirty="0"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DD458-6353-517F-1AFF-56111F7F964D}"/>
              </a:ext>
            </a:extLst>
          </p:cNvPr>
          <p:cNvSpPr txBox="1"/>
          <p:nvPr/>
        </p:nvSpPr>
        <p:spPr>
          <a:xfrm>
            <a:off x="228600" y="2628900"/>
            <a:ext cx="4370940" cy="8617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i="0" dirty="0">
                <a:effectLst/>
              </a:rPr>
              <a:t>Flight Selection Process :</a:t>
            </a:r>
            <a:endParaRPr lang="en-US" sz="3200" b="0" i="0" dirty="0">
              <a:effectLst/>
            </a:endParaRPr>
          </a:p>
          <a:p>
            <a:endParaRPr lang="ar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49140-27BA-2CE2-CFF8-1DD9A64543DA}"/>
              </a:ext>
            </a:extLst>
          </p:cNvPr>
          <p:cNvSpPr txBox="1"/>
          <p:nvPr/>
        </p:nvSpPr>
        <p:spPr>
          <a:xfrm>
            <a:off x="381000" y="3198286"/>
            <a:ext cx="316774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i="0" dirty="0">
                <a:effectLst/>
              </a:rPr>
              <a:t>Key Points</a:t>
            </a:r>
            <a:endParaRPr lang="ar-SA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C34C1-88C2-7BD5-0883-CB4C308166F7}"/>
              </a:ext>
            </a:extLst>
          </p:cNvPr>
          <p:cNvSpPr txBox="1"/>
          <p:nvPr/>
        </p:nvSpPr>
        <p:spPr>
          <a:xfrm>
            <a:off x="228600" y="4167781"/>
            <a:ext cx="807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</a:rPr>
              <a:t>Reuses search_ fights() to ensure consistency</a:t>
            </a:r>
            <a:endParaRPr lang="ar-SA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44359-D7FB-2092-759C-A2D59266B9D6}"/>
              </a:ext>
            </a:extLst>
          </p:cNvPr>
          <p:cNvSpPr txBox="1"/>
          <p:nvPr/>
        </p:nvSpPr>
        <p:spPr>
          <a:xfrm>
            <a:off x="228600" y="4880637"/>
            <a:ext cx="7891712" cy="135421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</a:rPr>
              <a:t>Implements guard clause pattern for empty</a:t>
            </a:r>
          </a:p>
          <a:p>
            <a:r>
              <a:rPr lang="en-US" sz="3200" b="0" i="0" dirty="0">
                <a:effectLst/>
              </a:rPr>
              <a:t>      results</a:t>
            </a:r>
            <a:br>
              <a:rPr lang="en-US" dirty="0"/>
            </a:br>
            <a:endParaRPr lang="ar-S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41C4E-EA73-57D6-6829-073DAD5B5796}"/>
              </a:ext>
            </a:extLst>
          </p:cNvPr>
          <p:cNvSpPr txBox="1"/>
          <p:nvPr/>
        </p:nvSpPr>
        <p:spPr>
          <a:xfrm>
            <a:off x="228600" y="6365440"/>
            <a:ext cx="6058710" cy="8617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200" b="1" i="0" dirty="0">
                <a:effectLst/>
              </a:rPr>
              <a:t>Input Validation &amp; Error Handling :</a:t>
            </a:r>
            <a:endParaRPr lang="en-US" sz="3200" b="0" i="0" dirty="0">
              <a:effectLst/>
            </a:endParaRPr>
          </a:p>
          <a:p>
            <a:endParaRPr lang="ar-S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CCD2CE-EA64-0671-B010-70BC5CEB9609}"/>
              </a:ext>
            </a:extLst>
          </p:cNvPr>
          <p:cNvSpPr txBox="1"/>
          <p:nvPr/>
        </p:nvSpPr>
        <p:spPr>
          <a:xfrm>
            <a:off x="163286" y="7227214"/>
            <a:ext cx="7157152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sz="3200" b="0" i="0" dirty="0">
                <a:effectLst/>
              </a:rPr>
              <a:t>try / except catches non-integer inputs .</a:t>
            </a:r>
            <a:endParaRPr lang="ar-SA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6FB7A2-AD5D-408E-913D-003B420912BF}"/>
              </a:ext>
            </a:extLst>
          </p:cNvPr>
          <p:cNvSpPr txBox="1"/>
          <p:nvPr/>
        </p:nvSpPr>
        <p:spPr>
          <a:xfrm>
            <a:off x="-48708" y="8050888"/>
            <a:ext cx="5988562" cy="135421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</a:rPr>
              <a:t>Index bounds checking prevents</a:t>
            </a:r>
          </a:p>
          <a:p>
            <a:r>
              <a:rPr lang="en-US" sz="3200" b="0" i="0" dirty="0">
                <a:effectLst/>
              </a:rPr>
              <a:t>     out-of-range errors .</a:t>
            </a:r>
            <a:br>
              <a:rPr lang="en-US" dirty="0"/>
            </a:br>
            <a:endParaRPr lang="ar-S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16110</TotalTime>
  <Words>867</Words>
  <Application>Microsoft Office PowerPoint</Application>
  <PresentationFormat>Custom</PresentationFormat>
  <Paragraphs>189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Tufuli Arabic Light Bold</vt:lpstr>
      <vt:lpstr>Open Sans Bold</vt:lpstr>
      <vt:lpstr>Helvetica World Bold</vt:lpstr>
      <vt:lpstr>Arial</vt:lpstr>
      <vt:lpstr>Baskerville Old Face</vt:lpstr>
      <vt:lpstr>Calibri</vt:lpstr>
      <vt:lpstr>DeepSeek-CJK-patch</vt:lpstr>
      <vt:lpstr>Aptos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@reallygreatsite</dc:title>
  <dc:creator>narges</dc:creator>
  <cp:lastModifiedBy>narges</cp:lastModifiedBy>
  <cp:revision>13</cp:revision>
  <dcterms:created xsi:type="dcterms:W3CDTF">2006-08-16T00:00:00Z</dcterms:created>
  <dcterms:modified xsi:type="dcterms:W3CDTF">2025-05-17T20:20:45Z</dcterms:modified>
  <dc:identifier>DAGl7U6QfDA</dc:identifier>
</cp:coreProperties>
</file>