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3" r:id="rId3"/>
    <p:sldId id="257" r:id="rId4"/>
    <p:sldId id="268" r:id="rId5"/>
    <p:sldId id="265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37"/>
    <a:srgbClr val="D1EBDC"/>
    <a:srgbClr val="62B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016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73A7D-E0B5-451B-9B63-16D7D1882F68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91E78-6A5B-4D56-A2A7-6DAA2DC8D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23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91E78-6A5B-4D56-A2A7-6DAA2DC8D3C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928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91E78-6A5B-4D56-A2A7-6DAA2DC8D3C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32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91E78-6A5B-4D56-A2A7-6DAA2DC8D3C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580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91E78-6A5B-4D56-A2A7-6DAA2DC8D3C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93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8C982-7B1A-182A-C7A5-11ED463DA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0647C4-7885-6A04-94EC-DA2138AE2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AA70CA-74B6-54E7-2E35-E458E322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E77866-10E6-E95C-6EBB-08439695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DB143-1520-956A-AACA-21E4ED97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3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5B03F-609D-F029-119B-BEF191A5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D711E1-FF08-1CCB-E7E7-122700CA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C462E-18FD-4681-6339-7CE0C257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513329-BF66-F377-E185-7627A574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5D194-4C05-3CD2-4A50-5CEF6604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92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749FCC-0D88-271D-4581-FC9F04EED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BCBDCC-038D-D0F5-A809-C8F6791D9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64FE3A-4394-36D4-95C3-7CBD6114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50C6E-3896-D688-12D8-A793FBB1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98C971-72DC-DF43-E411-5590F804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3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0299E-9ED8-8693-556A-5473A78B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2D00C-89AE-87F2-4D65-8ABB9460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3C08E3-ED99-FE7D-B80A-5259F7C1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3C6CAB-1434-5C29-65CF-7BDE352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EC011-4D02-F1CF-65DF-A64B8B54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30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26304-7743-AC3F-AE2E-FAA21C86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76D60A-67E4-52E2-C377-35D8C040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44B4E1-B264-BD7D-7EF8-101057E1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1BCE35-5535-9026-7D4F-86E0E19C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0B429-5591-FB56-FD62-58F34C0B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19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FC3BB-3531-FBBC-DB5C-E16C1C45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3CA50D-EB71-DE5F-FD3F-4D4B73919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CE3BDE-402E-3834-AD9E-AE5FFE623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C898C6-1BEF-6164-3C53-4B13B363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952C14-0449-D371-E53A-28D5CF3E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630988-DE61-7CD5-BD55-89471A2D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80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2479B-182E-119E-E2C3-792F54AB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058F62-8888-41B9-9E05-EE02C4B1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978094-01E7-8C60-314B-19BCA9A9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ED8CAF-CB80-ACD2-EEAC-A187BDC46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A034EA-18D3-1DC3-E84F-BB7F83CE5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796BD4-0C34-A2C1-902D-0A70F7A3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265C65-1816-4403-3F55-039C29E3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C22AA0-B6F5-D9BB-C175-0ECCF7E4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98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8225C-3D6E-6F06-8319-DD6BCA20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25D1DD-F532-240A-B9B7-EAF1CBC7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738FF0-F08F-F08C-2993-21FB5166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099078-82E4-CC33-81D1-87C9C172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1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9C4DD8-180A-2588-BCFB-600BF204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358618-D253-09DC-C226-A3958776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32494-4E0D-EC62-74CC-9EE7B8AC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2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BC53F-14F4-3B5F-F936-1B21BBC9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F67050-FE8E-D9DE-D68B-DBD739DB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08DF9F-1FBC-7434-8617-D09D86B3B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840E4C-E72A-A0E3-2818-26EF21F3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6B9337-07FA-366E-240C-8775124A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6E4922-EA0A-D654-65E8-4FA5807B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03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1798F-894D-FFDD-7617-D637EF60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BCCEED-F4E3-96E7-D8E5-D05F28837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F5D27E-4925-68A1-1753-CB3F42B58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B645DB-AC46-5BF8-63BC-B32E16E9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529-7A02-4253-9539-A7AEC5E68CB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31615-64FA-3F5C-04A1-C3B164F0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08D329-E6AE-9E13-655B-CC0D73A5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42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6C7537-AF62-ED93-54F9-40ECD36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C48A34-374D-7CC5-98B1-78735BD65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B81B7-A323-00DE-BABD-9A5C8876B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22529-7A02-4253-9539-A7AEC5E68CB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2D390E-DB28-02BA-D894-E8324F437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ECD177-5CFE-8AFF-C91B-D78FF0363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1DD3-7498-47D3-9724-B688387FA3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99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7IcXOwG_Q&amp;t=4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7IcXOwG_Q&amp;t=4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7IcXOwG_Q&amp;t=4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7IcXOwG_Q&amp;t=4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E7IcXOwG_Q&amp;t=4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E7IcXOwG_Q&amp;t=4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6DDFB-94B3-1DC8-234E-2D995FDD2430}"/>
              </a:ext>
            </a:extLst>
          </p:cNvPr>
          <p:cNvSpPr/>
          <p:nvPr/>
        </p:nvSpPr>
        <p:spPr>
          <a:xfrm>
            <a:off x="0" y="2392680"/>
            <a:ext cx="12192000" cy="2072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73F92A-8B01-4F81-1749-0CE743C9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80" y="2681605"/>
            <a:ext cx="10515600" cy="1783715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Comment créer un diagramme de PERT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27B047-37F5-1E3D-58A4-CCC72A9C2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8" y="252613"/>
            <a:ext cx="3175724" cy="10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3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1E7A8CF-AA4B-4035-7E1B-D8E638F219D0}"/>
              </a:ext>
            </a:extLst>
          </p:cNvPr>
          <p:cNvGrpSpPr/>
          <p:nvPr/>
        </p:nvGrpSpPr>
        <p:grpSpPr>
          <a:xfrm>
            <a:off x="892491" y="2248529"/>
            <a:ext cx="6072373" cy="1891465"/>
            <a:chOff x="1116011" y="1903089"/>
            <a:chExt cx="6072373" cy="189146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4D328068-AF12-A14B-B662-5574B4C8DD97}"/>
                </a:ext>
              </a:extLst>
            </p:cNvPr>
            <p:cNvSpPr/>
            <p:nvPr/>
          </p:nvSpPr>
          <p:spPr>
            <a:xfrm>
              <a:off x="1116011" y="1903089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6DAAE84-2608-B043-A56A-085C89EAB4A4}"/>
                </a:ext>
              </a:extLst>
            </p:cNvPr>
            <p:cNvCxnSpPr>
              <a:cxnSpLocks/>
              <a:stCxn id="4" idx="2"/>
              <a:endCxn id="4" idx="6"/>
            </p:cNvCxnSpPr>
            <p:nvPr/>
          </p:nvCxnSpPr>
          <p:spPr>
            <a:xfrm>
              <a:off x="1116011" y="2517452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06570B9-27F1-9C47-88F3-033FF1D3E3CC}"/>
                </a:ext>
              </a:extLst>
            </p:cNvPr>
            <p:cNvCxnSpPr>
              <a:endCxn id="4" idx="4"/>
            </p:cNvCxnSpPr>
            <p:nvPr/>
          </p:nvCxnSpPr>
          <p:spPr>
            <a:xfrm>
              <a:off x="1766092" y="2517451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6585534-7136-5541-9208-9896BAB2D5C9}"/>
                </a:ext>
              </a:extLst>
            </p:cNvPr>
            <p:cNvSpPr txBox="1"/>
            <p:nvPr/>
          </p:nvSpPr>
          <p:spPr>
            <a:xfrm>
              <a:off x="1183817" y="2090967"/>
              <a:ext cx="1164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N° d’étape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7D824DF-B0B6-7347-8749-972029633E9F}"/>
                </a:ext>
              </a:extLst>
            </p:cNvPr>
            <p:cNvSpPr txBox="1"/>
            <p:nvPr/>
          </p:nvSpPr>
          <p:spPr>
            <a:xfrm>
              <a:off x="1158876" y="2543164"/>
              <a:ext cx="65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Date au plus tôt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5028010-41F9-2A41-BB69-711EDA24D1F1}"/>
                </a:ext>
              </a:extLst>
            </p:cNvPr>
            <p:cNvSpPr txBox="1"/>
            <p:nvPr/>
          </p:nvSpPr>
          <p:spPr>
            <a:xfrm>
              <a:off x="1708947" y="2574606"/>
              <a:ext cx="65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Date au plus tard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A6BF47C-C674-C448-8347-C5EFF39ACF2C}"/>
                </a:ext>
              </a:extLst>
            </p:cNvPr>
            <p:cNvSpPr/>
            <p:nvPr/>
          </p:nvSpPr>
          <p:spPr>
            <a:xfrm>
              <a:off x="4668848" y="1903089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B4F64DD-0725-844B-81C6-C8145379A03F}"/>
                </a:ext>
              </a:extLst>
            </p:cNvPr>
            <p:cNvCxnSpPr>
              <a:cxnSpLocks/>
              <a:stCxn id="15" idx="2"/>
              <a:endCxn id="15" idx="6"/>
            </p:cNvCxnSpPr>
            <p:nvPr/>
          </p:nvCxnSpPr>
          <p:spPr>
            <a:xfrm>
              <a:off x="4668848" y="2517452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1143D99-66EA-0142-B60B-B25D6F6918C0}"/>
                </a:ext>
              </a:extLst>
            </p:cNvPr>
            <p:cNvCxnSpPr>
              <a:endCxn id="15" idx="4"/>
            </p:cNvCxnSpPr>
            <p:nvPr/>
          </p:nvCxnSpPr>
          <p:spPr>
            <a:xfrm>
              <a:off x="5318929" y="2517451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7533130-AE30-EA41-92CF-CC16FD29BB6C}"/>
                </a:ext>
              </a:extLst>
            </p:cNvPr>
            <p:cNvSpPr txBox="1"/>
            <p:nvPr/>
          </p:nvSpPr>
          <p:spPr>
            <a:xfrm>
              <a:off x="4736654" y="2090967"/>
              <a:ext cx="1164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N° d’étape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34C4862-E9E9-F344-93BD-5D3962AEA8FB}"/>
                </a:ext>
              </a:extLst>
            </p:cNvPr>
            <p:cNvSpPr txBox="1"/>
            <p:nvPr/>
          </p:nvSpPr>
          <p:spPr>
            <a:xfrm>
              <a:off x="4711713" y="2543164"/>
              <a:ext cx="65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Date au plus tôt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DBF637B-0C0C-5E4E-B330-A3C49856F154}"/>
                </a:ext>
              </a:extLst>
            </p:cNvPr>
            <p:cNvSpPr txBox="1"/>
            <p:nvPr/>
          </p:nvSpPr>
          <p:spPr>
            <a:xfrm>
              <a:off x="5261784" y="2574606"/>
              <a:ext cx="65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Date au plus tard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9252B9A7-0C8E-D64D-A42E-2116046D9D92}"/>
                </a:ext>
              </a:extLst>
            </p:cNvPr>
            <p:cNvCxnSpPr>
              <a:stCxn id="4" idx="6"/>
              <a:endCxn id="15" idx="2"/>
            </p:cNvCxnSpPr>
            <p:nvPr/>
          </p:nvCxnSpPr>
          <p:spPr>
            <a:xfrm>
              <a:off x="2416174" y="2517452"/>
              <a:ext cx="22526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13BD15C-CEF6-4646-A223-C0D836E96CE4}"/>
                </a:ext>
              </a:extLst>
            </p:cNvPr>
            <p:cNvSpPr txBox="1"/>
            <p:nvPr/>
          </p:nvSpPr>
          <p:spPr>
            <a:xfrm>
              <a:off x="3244993" y="223490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A30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9D490C5-129A-A641-A715-B11445A756D0}"/>
                </a:ext>
              </a:extLst>
            </p:cNvPr>
            <p:cNvSpPr txBox="1"/>
            <p:nvPr/>
          </p:nvSpPr>
          <p:spPr>
            <a:xfrm>
              <a:off x="3985263" y="3486777"/>
              <a:ext cx="3203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>
                  <a:latin typeface="Book Antiqua" panose="02040602050305030304" pitchFamily="18" charset="0"/>
                </a:rPr>
                <a:t>Identifiant + durée de tâche (par exemple)</a:t>
              </a:r>
            </a:p>
          </p:txBody>
        </p:sp>
        <p:cxnSp>
          <p:nvCxnSpPr>
            <p:cNvPr id="25" name="Connecteur en angle 24">
              <a:extLst>
                <a:ext uri="{FF2B5EF4-FFF2-40B4-BE49-F238E27FC236}">
                  <a16:creationId xmlns:a16="http://schemas.microsoft.com/office/drawing/2014/main" id="{2B657C8F-5328-8F49-BECA-49772A73B456}"/>
                </a:ext>
              </a:extLst>
            </p:cNvPr>
            <p:cNvCxnSpPr>
              <a:stCxn id="22" idx="2"/>
              <a:endCxn id="23" idx="1"/>
            </p:cNvCxnSpPr>
            <p:nvPr/>
          </p:nvCxnSpPr>
          <p:spPr>
            <a:xfrm rot="16200000" flipH="1">
              <a:off x="3245673" y="2901075"/>
              <a:ext cx="1036429" cy="4427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097AFA6-3DE6-2EA4-AFAD-A36A36ECA92C}"/>
              </a:ext>
            </a:extLst>
          </p:cNvPr>
          <p:cNvSpPr txBox="1"/>
          <p:nvPr/>
        </p:nvSpPr>
        <p:spPr>
          <a:xfrm>
            <a:off x="7294880" y="1413063"/>
            <a:ext cx="443959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</a:rPr>
              <a:t>Avant de dessiner le réseau PERT, voici les règles de notation à connaitre :</a:t>
            </a:r>
          </a:p>
          <a:p>
            <a:endParaRPr lang="fr-FR" sz="14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entury Gothic" panose="020B0502020202020204" pitchFamily="34" charset="0"/>
              </a:rPr>
              <a:t>Etapes</a:t>
            </a:r>
            <a:r>
              <a:rPr lang="fr-FR" sz="1400" dirty="0">
                <a:latin typeface="Century Gothic" panose="020B0502020202020204" pitchFamily="34" charset="0"/>
              </a:rPr>
              <a:t> sont représentées par des </a:t>
            </a:r>
            <a:r>
              <a:rPr lang="fr-FR" sz="1400" b="1" dirty="0">
                <a:latin typeface="Century Gothic" panose="020B0502020202020204" pitchFamily="34" charset="0"/>
              </a:rPr>
              <a:t>cercles</a:t>
            </a:r>
            <a:r>
              <a:rPr lang="fr-FR" sz="1400" dirty="0">
                <a:latin typeface="Century Gothic" panose="020B0502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Century Gothic" panose="020B0502020202020204" pitchFamily="34" charset="0"/>
              </a:rPr>
              <a:t>Tâches</a:t>
            </a:r>
            <a:r>
              <a:rPr lang="fr-FR" sz="1400" dirty="0">
                <a:latin typeface="Century Gothic" panose="020B0502020202020204" pitchFamily="34" charset="0"/>
              </a:rPr>
              <a:t> sont représentées par des </a:t>
            </a:r>
            <a:r>
              <a:rPr lang="fr-FR" sz="1400" b="1" dirty="0">
                <a:latin typeface="Century Gothic" panose="020B0502020202020204" pitchFamily="34" charset="0"/>
              </a:rPr>
              <a:t>flèches</a:t>
            </a:r>
            <a:r>
              <a:rPr lang="fr-FR" sz="1400" dirty="0">
                <a:latin typeface="Century Gothic" panose="020B0502020202020204" pitchFamily="34" charset="0"/>
              </a:rPr>
              <a:t> pour atteindre ces étapes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entury Gothic" panose="020B0502020202020204" pitchFamily="34" charset="0"/>
              </a:rPr>
              <a:t>Le </a:t>
            </a:r>
            <a:r>
              <a:rPr lang="fr-FR" sz="1400" b="1" dirty="0">
                <a:latin typeface="Century Gothic" panose="020B0502020202020204" pitchFamily="34" charset="0"/>
              </a:rPr>
              <a:t>début de la tâche </a:t>
            </a:r>
            <a:r>
              <a:rPr lang="fr-FR" sz="1400" dirty="0">
                <a:latin typeface="Century Gothic" panose="020B0502020202020204" pitchFamily="34" charset="0"/>
              </a:rPr>
              <a:t>est exprimé par l’extrémité de la flèche à </a:t>
            </a:r>
            <a:r>
              <a:rPr lang="fr-FR" sz="1400" b="1" dirty="0">
                <a:latin typeface="Century Gothic" panose="020B0502020202020204" pitchFamily="34" charset="0"/>
              </a:rPr>
              <a:t>gauche</a:t>
            </a:r>
            <a:r>
              <a:rPr lang="fr-FR" sz="1400" dirty="0">
                <a:latin typeface="Century Gothic" panose="020B0502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entury Gothic" panose="020B0502020202020204" pitchFamily="34" charset="0"/>
              </a:rPr>
              <a:t>La </a:t>
            </a:r>
            <a:r>
              <a:rPr lang="fr-FR" sz="1400" b="1" dirty="0">
                <a:latin typeface="Century Gothic" panose="020B0502020202020204" pitchFamily="34" charset="0"/>
              </a:rPr>
              <a:t>fin de la tâche </a:t>
            </a:r>
            <a:r>
              <a:rPr lang="fr-FR" sz="1400" dirty="0">
                <a:latin typeface="Century Gothic" panose="020B0502020202020204" pitchFamily="34" charset="0"/>
              </a:rPr>
              <a:t>par l’extrémité de la flèche à </a:t>
            </a:r>
            <a:r>
              <a:rPr lang="fr-FR" sz="1400" b="1" dirty="0">
                <a:latin typeface="Century Gothic" panose="020B0502020202020204" pitchFamily="34" charset="0"/>
              </a:rPr>
              <a:t>droite</a:t>
            </a:r>
            <a:endParaRPr lang="fr-FR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entury Gothic" panose="020B0502020202020204" pitchFamily="34" charset="0"/>
              </a:rPr>
              <a:t>Chaque </a:t>
            </a:r>
            <a:r>
              <a:rPr lang="fr-FR" sz="1400" b="1" dirty="0">
                <a:latin typeface="Century Gothic" panose="020B0502020202020204" pitchFamily="34" charset="0"/>
              </a:rPr>
              <a:t>étape</a:t>
            </a:r>
            <a:r>
              <a:rPr lang="fr-FR" sz="1400" dirty="0">
                <a:latin typeface="Century Gothic" panose="020B0502020202020204" pitchFamily="34" charset="0"/>
              </a:rPr>
              <a:t>, représentée par un cercle, contient une </a:t>
            </a:r>
            <a:r>
              <a:rPr lang="fr-FR" sz="1400" b="1" dirty="0">
                <a:latin typeface="Century Gothic" panose="020B0502020202020204" pitchFamily="34" charset="0"/>
              </a:rPr>
              <a:t>date</a:t>
            </a:r>
            <a:r>
              <a:rPr lang="fr-FR" sz="1400" dirty="0">
                <a:latin typeface="Century Gothic" panose="020B0502020202020204" pitchFamily="34" charset="0"/>
              </a:rPr>
              <a:t> de commencement </a:t>
            </a:r>
            <a:r>
              <a:rPr lang="fr-FR" sz="1400" b="1" dirty="0">
                <a:latin typeface="Century Gothic" panose="020B0502020202020204" pitchFamily="34" charset="0"/>
              </a:rPr>
              <a:t>au plus tôt</a:t>
            </a:r>
            <a:r>
              <a:rPr lang="fr-FR" sz="1400" dirty="0">
                <a:latin typeface="Century Gothic" panose="020B0502020202020204" pitchFamily="34" charset="0"/>
              </a:rPr>
              <a:t> et une </a:t>
            </a:r>
            <a:r>
              <a:rPr lang="fr-FR" sz="1400" b="1" dirty="0">
                <a:latin typeface="Century Gothic" panose="020B0502020202020204" pitchFamily="34" charset="0"/>
              </a:rPr>
              <a:t>date au plus tard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Century Gothic" panose="020B0502020202020204" pitchFamily="34" charset="0"/>
              </a:rPr>
              <a:t>Certaines tâches peuvent être parallélisées et d’autres sont dépendantes de tâches qui doivent les précéder.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399758-F53D-833B-0B72-364B6C5EB395}"/>
              </a:ext>
            </a:extLst>
          </p:cNvPr>
          <p:cNvSpPr/>
          <p:nvPr/>
        </p:nvSpPr>
        <p:spPr>
          <a:xfrm>
            <a:off x="0" y="0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335DDAF-B7F3-1311-C702-8F626986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80" y="121600"/>
            <a:ext cx="8326120" cy="45432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1. Connaitre les règles de notation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69DA364-3AD9-13A1-CA27-5AAEBEC22295}"/>
              </a:ext>
            </a:extLst>
          </p:cNvPr>
          <p:cNvSpPr txBox="1"/>
          <p:nvPr/>
        </p:nvSpPr>
        <p:spPr>
          <a:xfrm>
            <a:off x="507494" y="6428623"/>
            <a:ext cx="94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3"/>
              </a:rPr>
              <a:t>dans ce tutoriel</a:t>
            </a:r>
            <a:r>
              <a:rPr lang="fr-F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74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F457FFD0-78E5-4404-0412-251669E89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26426"/>
              </p:ext>
            </p:extLst>
          </p:nvPr>
        </p:nvGraphicFramePr>
        <p:xfrm>
          <a:off x="507494" y="2267675"/>
          <a:ext cx="5908653" cy="2712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96666">
                  <a:extLst>
                    <a:ext uri="{9D8B030D-6E8A-4147-A177-3AD203B41FA5}">
                      <a16:colId xmlns:a16="http://schemas.microsoft.com/office/drawing/2014/main" val="2095251373"/>
                    </a:ext>
                  </a:extLst>
                </a:gridCol>
                <a:gridCol w="1700477">
                  <a:extLst>
                    <a:ext uri="{9D8B030D-6E8A-4147-A177-3AD203B41FA5}">
                      <a16:colId xmlns:a16="http://schemas.microsoft.com/office/drawing/2014/main" val="1546053385"/>
                    </a:ext>
                  </a:extLst>
                </a:gridCol>
                <a:gridCol w="1911510">
                  <a:extLst>
                    <a:ext uri="{9D8B030D-6E8A-4147-A177-3AD203B41FA5}">
                      <a16:colId xmlns:a16="http://schemas.microsoft.com/office/drawing/2014/main" val="766829145"/>
                    </a:ext>
                  </a:extLst>
                </a:gridCol>
              </a:tblGrid>
              <a:tr h="327364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Ressources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Durée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Prédécesseurs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53481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A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30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C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95348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B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10</a:t>
                      </a:r>
                      <a:endParaRPr sz="14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967042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C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20</a:t>
                      </a:r>
                      <a:endParaRPr sz="14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D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42579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D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12</a:t>
                      </a:r>
                      <a:endParaRPr sz="14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-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67976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E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60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A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47117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5</a:t>
                      </a:r>
                      <a:endParaRPr sz="14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C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671604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G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17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B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826967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2FBDD913-E540-B639-C8FF-FB5DD5CE9B70}"/>
              </a:ext>
            </a:extLst>
          </p:cNvPr>
          <p:cNvSpPr txBox="1"/>
          <p:nvPr/>
        </p:nvSpPr>
        <p:spPr>
          <a:xfrm>
            <a:off x="6811307" y="2611390"/>
            <a:ext cx="5031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</a:rPr>
              <a:t>Colonne </a:t>
            </a:r>
            <a:r>
              <a:rPr lang="fr-FR" sz="1400" dirty="0">
                <a:latin typeface="Century Gothic" panose="020B0502020202020204" pitchFamily="34" charset="0"/>
              </a:rPr>
              <a:t>«</a:t>
            </a:r>
            <a:r>
              <a:rPr lang="fr-FR" sz="1400" b="1" dirty="0">
                <a:latin typeface="Century Gothic" panose="020B0502020202020204" pitchFamily="34" charset="0"/>
              </a:rPr>
              <a:t> Tâche</a:t>
            </a:r>
            <a:r>
              <a:rPr lang="fr-FR" sz="1400" dirty="0">
                <a:latin typeface="Century Gothic" panose="020B0502020202020204" pitchFamily="34" charset="0"/>
              </a:rPr>
              <a:t> »</a:t>
            </a:r>
            <a:r>
              <a:rPr lang="fr-FR" sz="1400" b="1" dirty="0">
                <a:latin typeface="Century Gothic" panose="020B0502020202020204" pitchFamily="34" charset="0"/>
              </a:rPr>
              <a:t> </a:t>
            </a:r>
            <a:r>
              <a:rPr lang="fr-FR" sz="1400" dirty="0">
                <a:latin typeface="Century Gothic" panose="020B0502020202020204" pitchFamily="34" charset="0"/>
              </a:rPr>
              <a:t>: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Lister les tâches qui composent votre projet.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Dans cet exemple, les tâches ont été nommées de A à G</a:t>
            </a:r>
          </a:p>
          <a:p>
            <a:endParaRPr lang="fr-FR" sz="1400" dirty="0">
              <a:latin typeface="Century Gothic" panose="020B0502020202020204" pitchFamily="34" charset="0"/>
            </a:endParaRPr>
          </a:p>
          <a:p>
            <a:r>
              <a:rPr lang="fr-FR" sz="1400" b="1" dirty="0">
                <a:latin typeface="Century Gothic" panose="020B0502020202020204" pitchFamily="34" charset="0"/>
              </a:rPr>
              <a:t>Colonne</a:t>
            </a:r>
            <a:r>
              <a:rPr lang="fr-FR" sz="1400" dirty="0">
                <a:latin typeface="Century Gothic" panose="020B0502020202020204" pitchFamily="34" charset="0"/>
              </a:rPr>
              <a:t> « </a:t>
            </a:r>
            <a:r>
              <a:rPr lang="fr-FR" sz="1400" b="1" dirty="0">
                <a:latin typeface="Century Gothic" panose="020B0502020202020204" pitchFamily="34" charset="0"/>
              </a:rPr>
              <a:t>Durée</a:t>
            </a:r>
            <a:r>
              <a:rPr lang="fr-FR" sz="1400" dirty="0">
                <a:latin typeface="Century Gothic" panose="020B0502020202020204" pitchFamily="34" charset="0"/>
              </a:rPr>
              <a:t> » :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Mettez les durées estimées pour chacune de ces tâches.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Ici, la tâche A </a:t>
            </a:r>
            <a:r>
              <a:rPr lang="fr-FR" sz="1400" dirty="0" err="1">
                <a:latin typeface="Century Gothic" panose="020B0502020202020204" pitchFamily="34" charset="0"/>
              </a:rPr>
              <a:t>a</a:t>
            </a:r>
            <a:r>
              <a:rPr lang="fr-FR" sz="1400" dirty="0">
                <a:latin typeface="Century Gothic" panose="020B0502020202020204" pitchFamily="34" charset="0"/>
              </a:rPr>
              <a:t> une durée de 30 jours, la tâche B 10 jours, et ainsi de suite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2257A6-737E-F871-3113-878CC7B76856}"/>
              </a:ext>
            </a:extLst>
          </p:cNvPr>
          <p:cNvSpPr/>
          <p:nvPr/>
        </p:nvSpPr>
        <p:spPr>
          <a:xfrm>
            <a:off x="-16770" y="13769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16E8CF-5689-E101-F3C9-478A26E3FFE6}"/>
              </a:ext>
            </a:extLst>
          </p:cNvPr>
          <p:cNvSpPr txBox="1"/>
          <p:nvPr/>
        </p:nvSpPr>
        <p:spPr>
          <a:xfrm>
            <a:off x="507494" y="6428623"/>
            <a:ext cx="94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3"/>
              </a:rPr>
              <a:t>dans ce tutoriel</a:t>
            </a:r>
            <a:r>
              <a:rPr lang="fr-FR" sz="1400" dirty="0"/>
              <a:t>.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CBA6363-49DB-F1FA-FC22-CE46BA0EAB89}"/>
              </a:ext>
            </a:extLst>
          </p:cNvPr>
          <p:cNvSpPr txBox="1">
            <a:spLocks/>
          </p:cNvSpPr>
          <p:nvPr/>
        </p:nvSpPr>
        <p:spPr>
          <a:xfrm>
            <a:off x="1529080" y="121600"/>
            <a:ext cx="8326120" cy="454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Sprint 12 – Capacité de la </a:t>
            </a:r>
            <a:r>
              <a:rPr lang="fr-FR" sz="2400" b="1" dirty="0" err="1">
                <a:solidFill>
                  <a:srgbClr val="004837"/>
                </a:solidFill>
                <a:latin typeface="Century Gothic" panose="020B0502020202020204" pitchFamily="34" charset="0"/>
              </a:rPr>
              <a:t>squad</a:t>
            </a:r>
            <a:endParaRPr lang="fr-FR" sz="2400" b="1" dirty="0">
              <a:solidFill>
                <a:srgbClr val="004837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F457FFD0-78E5-4404-0412-251669E89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65405"/>
              </p:ext>
            </p:extLst>
          </p:nvPr>
        </p:nvGraphicFramePr>
        <p:xfrm>
          <a:off x="741174" y="1932395"/>
          <a:ext cx="5908653" cy="2712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96666">
                  <a:extLst>
                    <a:ext uri="{9D8B030D-6E8A-4147-A177-3AD203B41FA5}">
                      <a16:colId xmlns:a16="http://schemas.microsoft.com/office/drawing/2014/main" val="2095251373"/>
                    </a:ext>
                  </a:extLst>
                </a:gridCol>
                <a:gridCol w="1700477">
                  <a:extLst>
                    <a:ext uri="{9D8B030D-6E8A-4147-A177-3AD203B41FA5}">
                      <a16:colId xmlns:a16="http://schemas.microsoft.com/office/drawing/2014/main" val="1546053385"/>
                    </a:ext>
                  </a:extLst>
                </a:gridCol>
                <a:gridCol w="1911510">
                  <a:extLst>
                    <a:ext uri="{9D8B030D-6E8A-4147-A177-3AD203B41FA5}">
                      <a16:colId xmlns:a16="http://schemas.microsoft.com/office/drawing/2014/main" val="766829145"/>
                    </a:ext>
                  </a:extLst>
                </a:gridCol>
              </a:tblGrid>
              <a:tr h="327364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Tâche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Durée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Prédécesseurs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53481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A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30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C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95348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B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10</a:t>
                      </a:r>
                      <a:endParaRPr sz="14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967042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C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20</a:t>
                      </a:r>
                      <a:endParaRPr sz="14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D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42579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D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12</a:t>
                      </a:r>
                      <a:endParaRPr sz="14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-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67976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E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60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A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47117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F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5</a:t>
                      </a:r>
                      <a:endParaRPr sz="14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C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671604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G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17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dirty="0"/>
                        <a:t>B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826967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2FBDD913-E540-B639-C8FF-FB5DD5CE9B70}"/>
              </a:ext>
            </a:extLst>
          </p:cNvPr>
          <p:cNvSpPr txBox="1"/>
          <p:nvPr/>
        </p:nvSpPr>
        <p:spPr>
          <a:xfrm>
            <a:off x="6994187" y="2432000"/>
            <a:ext cx="50319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</a:rPr>
              <a:t>Colonne</a:t>
            </a:r>
            <a:r>
              <a:rPr lang="fr-FR" sz="1400" dirty="0">
                <a:latin typeface="Century Gothic" panose="020B0502020202020204" pitchFamily="34" charset="0"/>
              </a:rPr>
              <a:t> « </a:t>
            </a:r>
            <a:r>
              <a:rPr lang="fr-FR" sz="1400" b="1" dirty="0">
                <a:latin typeface="Century Gothic" panose="020B0502020202020204" pitchFamily="34" charset="0"/>
              </a:rPr>
              <a:t>Prédécesseurs</a:t>
            </a:r>
            <a:r>
              <a:rPr lang="fr-FR" sz="1400" dirty="0">
                <a:latin typeface="Century Gothic" panose="020B0502020202020204" pitchFamily="34" charset="0"/>
              </a:rPr>
              <a:t> » :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Déterminez les tâches à réaliser obligatoirement avant de démarrer la tâche en question.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Ici, la tâche C doit se dérouler avant la tâche A, et ainsi de suite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2257A6-737E-F871-3113-878CC7B76856}"/>
              </a:ext>
            </a:extLst>
          </p:cNvPr>
          <p:cNvSpPr/>
          <p:nvPr/>
        </p:nvSpPr>
        <p:spPr>
          <a:xfrm>
            <a:off x="0" y="0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16E8CF-5689-E101-F3C9-478A26E3FFE6}"/>
              </a:ext>
            </a:extLst>
          </p:cNvPr>
          <p:cNvSpPr txBox="1"/>
          <p:nvPr/>
        </p:nvSpPr>
        <p:spPr>
          <a:xfrm>
            <a:off x="507494" y="6428623"/>
            <a:ext cx="94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3"/>
              </a:rPr>
              <a:t>dans ce tutoriel</a:t>
            </a:r>
            <a:r>
              <a:rPr lang="fr-FR" sz="1400" dirty="0"/>
              <a:t>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311E1F8-3AE4-A88B-139F-13EAC9BF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80" y="121600"/>
            <a:ext cx="8326120" cy="45432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Chiffrage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EE6711-3D10-85DF-3816-9EB818223CC4}"/>
              </a:ext>
            </a:extLst>
          </p:cNvPr>
          <p:cNvSpPr txBox="1"/>
          <p:nvPr/>
        </p:nvSpPr>
        <p:spPr>
          <a:xfrm>
            <a:off x="1888568" y="1504134"/>
            <a:ext cx="33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837"/>
                </a:solidFill>
                <a:latin typeface="Century Gothic" panose="020B0502020202020204" pitchFamily="34" charset="0"/>
              </a:rPr>
              <a:t>Tableau des tâches</a:t>
            </a:r>
          </a:p>
        </p:txBody>
      </p:sp>
    </p:spTree>
    <p:extLst>
      <p:ext uri="{BB962C8B-B14F-4D97-AF65-F5344CB8AC3E}">
        <p14:creationId xmlns:p14="http://schemas.microsoft.com/office/powerpoint/2010/main" val="111023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F457FFD0-78E5-4404-0412-251669E89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089262"/>
              </p:ext>
            </p:extLst>
          </p:nvPr>
        </p:nvGraphicFramePr>
        <p:xfrm>
          <a:off x="507494" y="1869305"/>
          <a:ext cx="6729278" cy="29261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46688">
                  <a:extLst>
                    <a:ext uri="{9D8B030D-6E8A-4147-A177-3AD203B41FA5}">
                      <a16:colId xmlns:a16="http://schemas.microsoft.com/office/drawing/2014/main" val="2095251373"/>
                    </a:ext>
                  </a:extLst>
                </a:gridCol>
                <a:gridCol w="1139890">
                  <a:extLst>
                    <a:ext uri="{9D8B030D-6E8A-4147-A177-3AD203B41FA5}">
                      <a16:colId xmlns:a16="http://schemas.microsoft.com/office/drawing/2014/main" val="1546053385"/>
                    </a:ext>
                  </a:extLst>
                </a:gridCol>
                <a:gridCol w="1715170">
                  <a:extLst>
                    <a:ext uri="{9D8B030D-6E8A-4147-A177-3AD203B41FA5}">
                      <a16:colId xmlns:a16="http://schemas.microsoft.com/office/drawing/2014/main" val="766829145"/>
                    </a:ext>
                  </a:extLst>
                </a:gridCol>
                <a:gridCol w="1427530">
                  <a:extLst>
                    <a:ext uri="{9D8B030D-6E8A-4147-A177-3AD203B41FA5}">
                      <a16:colId xmlns:a16="http://schemas.microsoft.com/office/drawing/2014/main" val="1766205267"/>
                    </a:ext>
                  </a:extLst>
                </a:gridCol>
              </a:tblGrid>
              <a:tr h="3273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Tâche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Durée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Prédécesseurs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Successeurs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53481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95348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10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G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967042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20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A, 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42579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12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67976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60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47117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5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70213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G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17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B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662875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2FBDD913-E540-B639-C8FF-FB5DD5CE9B70}"/>
              </a:ext>
            </a:extLst>
          </p:cNvPr>
          <p:cNvSpPr txBox="1"/>
          <p:nvPr/>
        </p:nvSpPr>
        <p:spPr>
          <a:xfrm>
            <a:off x="7648216" y="2521059"/>
            <a:ext cx="4305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entury Gothic" panose="020B0502020202020204" pitchFamily="34" charset="0"/>
              </a:rPr>
              <a:t>Colonne</a:t>
            </a:r>
            <a:r>
              <a:rPr lang="fr-FR" sz="1400" dirty="0">
                <a:latin typeface="Century Gothic" panose="020B0502020202020204" pitchFamily="34" charset="0"/>
              </a:rPr>
              <a:t> « </a:t>
            </a:r>
            <a:r>
              <a:rPr lang="fr-FR" sz="1400" b="1" dirty="0">
                <a:latin typeface="Century Gothic" panose="020B0502020202020204" pitchFamily="34" charset="0"/>
              </a:rPr>
              <a:t>Successeurs</a:t>
            </a:r>
            <a:r>
              <a:rPr lang="fr-FR" sz="1400" dirty="0">
                <a:latin typeface="Century Gothic" panose="020B0502020202020204" pitchFamily="34" charset="0"/>
              </a:rPr>
              <a:t> » :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Les successeurs sont les tâches qui ne peuvent pas démarrer avant la fin de la tâche en question.</a:t>
            </a:r>
          </a:p>
          <a:p>
            <a:r>
              <a:rPr lang="fr-FR" sz="1400" dirty="0">
                <a:latin typeface="Century Gothic" panose="020B0502020202020204" pitchFamily="34" charset="0"/>
              </a:rPr>
              <a:t>Ils sont à déduire à partir des prédécesseurs.</a:t>
            </a:r>
          </a:p>
          <a:p>
            <a:endParaRPr lang="fr-FR" sz="1400" dirty="0">
              <a:latin typeface="Century Gothic" panose="020B0502020202020204" pitchFamily="34" charset="0"/>
            </a:endParaRPr>
          </a:p>
          <a:p>
            <a:r>
              <a:rPr lang="fr-FR" sz="1400" dirty="0">
                <a:latin typeface="Century Gothic" panose="020B0502020202020204" pitchFamily="34" charset="0"/>
              </a:rPr>
              <a:t>Vous aurez compris le principe, ici, la tâche E se déroule donc après la tâche A, et ainsi de suite.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697AE3-DE94-2AED-AC56-B5CC004FC11A}"/>
              </a:ext>
            </a:extLst>
          </p:cNvPr>
          <p:cNvSpPr/>
          <p:nvPr/>
        </p:nvSpPr>
        <p:spPr>
          <a:xfrm>
            <a:off x="0" y="0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2270384-AA4E-8589-D21E-A881660D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80" y="121600"/>
            <a:ext cx="8326120" cy="45432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4. Déduire les successeurs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8D8367-71F4-494E-B800-41C5C4F71AC0}"/>
              </a:ext>
            </a:extLst>
          </p:cNvPr>
          <p:cNvSpPr txBox="1"/>
          <p:nvPr/>
        </p:nvSpPr>
        <p:spPr>
          <a:xfrm>
            <a:off x="507494" y="6428623"/>
            <a:ext cx="94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3"/>
              </a:rPr>
              <a:t>dans ce tutoriel</a:t>
            </a:r>
            <a:r>
              <a:rPr lang="fr-FR" sz="1400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973548-737C-A961-A84F-4609875796DA}"/>
              </a:ext>
            </a:extLst>
          </p:cNvPr>
          <p:cNvSpPr txBox="1"/>
          <p:nvPr/>
        </p:nvSpPr>
        <p:spPr>
          <a:xfrm>
            <a:off x="2118826" y="1499973"/>
            <a:ext cx="33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837"/>
                </a:solidFill>
                <a:latin typeface="Century Gothic" panose="020B0502020202020204" pitchFamily="34" charset="0"/>
              </a:rPr>
              <a:t>Tableau des tâches</a:t>
            </a:r>
          </a:p>
        </p:txBody>
      </p:sp>
    </p:spTree>
    <p:extLst>
      <p:ext uri="{BB962C8B-B14F-4D97-AF65-F5344CB8AC3E}">
        <p14:creationId xmlns:p14="http://schemas.microsoft.com/office/powerpoint/2010/main" val="18420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1BDCA81-8956-3E24-C640-AF9AC70F5594}"/>
              </a:ext>
            </a:extLst>
          </p:cNvPr>
          <p:cNvSpPr txBox="1"/>
          <p:nvPr/>
        </p:nvSpPr>
        <p:spPr>
          <a:xfrm>
            <a:off x="6384845" y="1070086"/>
            <a:ext cx="56799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latin typeface="Century Gothic" panose="020B0502020202020204" pitchFamily="34" charset="0"/>
              </a:rPr>
              <a:t>Etapes à suivre pour dessiner le réseau PERT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1300" b="1" dirty="0">
                <a:latin typeface="Century Gothic" panose="020B0502020202020204" pitchFamily="34" charset="0"/>
              </a:rPr>
              <a:t>Utiliser le tableau des tâches ci-contre</a:t>
            </a:r>
          </a:p>
          <a:p>
            <a:endParaRPr lang="fr-FR" sz="1300" b="1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D’abord placer les étapes Début et Fin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Placer vers la fin les tâches qui n’ont pas de successeurs (ici E et G)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Puis placer vers le début les tâches qui n’ont pas de prédécesseurs (ici D)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Renseigner les durées des tâches au dessus des flèches (D12, G17,…)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Positionner les tâches restantes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Renseigner les dates de début au plus tôt de chaque tâche</a:t>
            </a:r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0B05F5DA-40A4-910B-6EFA-649BD4A1D6CD}"/>
              </a:ext>
            </a:extLst>
          </p:cNvPr>
          <p:cNvGrpSpPr/>
          <p:nvPr/>
        </p:nvGrpSpPr>
        <p:grpSpPr>
          <a:xfrm>
            <a:off x="3667760" y="3848710"/>
            <a:ext cx="8088467" cy="2777454"/>
            <a:chOff x="924560" y="3429000"/>
            <a:chExt cx="9719147" cy="313441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1022C833-2B6A-9B82-E63F-9B6703CFF5AB}"/>
                </a:ext>
              </a:extLst>
            </p:cNvPr>
            <p:cNvGrpSpPr/>
            <p:nvPr/>
          </p:nvGrpSpPr>
          <p:grpSpPr>
            <a:xfrm>
              <a:off x="924560" y="3429000"/>
              <a:ext cx="9719147" cy="3134416"/>
              <a:chOff x="164308" y="842931"/>
              <a:chExt cx="11820519" cy="3764684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35A2D982-3DE5-8926-3B3C-3C07517B411A}"/>
                  </a:ext>
                </a:extLst>
              </p:cNvPr>
              <p:cNvSpPr/>
              <p:nvPr/>
            </p:nvSpPr>
            <p:spPr>
              <a:xfrm>
                <a:off x="164308" y="2514564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D23FFD89-4E9C-CE4F-EEB7-5B9CD452C886}"/>
                  </a:ext>
                </a:extLst>
              </p:cNvPr>
              <p:cNvCxnSpPr>
                <a:cxnSpLocks/>
                <a:stCxn id="8" idx="2"/>
                <a:endCxn id="8" idx="6"/>
              </p:cNvCxnSpPr>
              <p:nvPr/>
            </p:nvCxnSpPr>
            <p:spPr>
              <a:xfrm>
                <a:off x="164308" y="3128927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C90F8160-F4E5-EA80-585C-645268D72AE8}"/>
                  </a:ext>
                </a:extLst>
              </p:cNvPr>
              <p:cNvCxnSpPr>
                <a:endCxn id="8" idx="4"/>
              </p:cNvCxnSpPr>
              <p:nvPr/>
            </p:nvCxnSpPr>
            <p:spPr>
              <a:xfrm>
                <a:off x="814389" y="3128926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A3E4D0B-8983-DE2E-7098-B4FCD3CD8977}"/>
                  </a:ext>
                </a:extLst>
              </p:cNvPr>
              <p:cNvSpPr txBox="1"/>
              <p:nvPr/>
            </p:nvSpPr>
            <p:spPr>
              <a:xfrm>
                <a:off x="375568" y="2702441"/>
                <a:ext cx="76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/>
                  <a:t>Début</a:t>
                </a: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13EFE08-1954-8371-F9D4-00FB6C9138F3}"/>
                  </a:ext>
                </a:extLst>
              </p:cNvPr>
              <p:cNvSpPr txBox="1"/>
              <p:nvPr/>
            </p:nvSpPr>
            <p:spPr>
              <a:xfrm>
                <a:off x="292897" y="3226077"/>
                <a:ext cx="4643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0</a:t>
                </a: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CA5EC93-4CA1-C9EA-DAAD-516CF5280E0C}"/>
                  </a:ext>
                </a:extLst>
              </p:cNvPr>
              <p:cNvSpPr txBox="1"/>
              <p:nvPr/>
            </p:nvSpPr>
            <p:spPr>
              <a:xfrm>
                <a:off x="857255" y="3292282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0</a:t>
                </a:r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CC021353-7569-2F7C-41F5-690ACB038E07}"/>
                  </a:ext>
                </a:extLst>
              </p:cNvPr>
              <p:cNvSpPr/>
              <p:nvPr/>
            </p:nvSpPr>
            <p:spPr>
              <a:xfrm>
                <a:off x="2706088" y="2500274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6CA29603-99EC-29C8-0186-D1BA843A136E}"/>
                  </a:ext>
                </a:extLst>
              </p:cNvPr>
              <p:cNvCxnSpPr>
                <a:cxnSpLocks/>
                <a:stCxn id="24" idx="2"/>
                <a:endCxn id="24" idx="6"/>
              </p:cNvCxnSpPr>
              <p:nvPr/>
            </p:nvCxnSpPr>
            <p:spPr>
              <a:xfrm>
                <a:off x="2706088" y="3114637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445CF725-2F79-6DA5-A163-E75FD7196D2D}"/>
                  </a:ext>
                </a:extLst>
              </p:cNvPr>
              <p:cNvCxnSpPr>
                <a:endCxn id="24" idx="4"/>
              </p:cNvCxnSpPr>
              <p:nvPr/>
            </p:nvCxnSpPr>
            <p:spPr>
              <a:xfrm>
                <a:off x="3356169" y="3114636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B7040389-FD63-F3CA-7B15-72BC66F8D8C7}"/>
                  </a:ext>
                </a:extLst>
              </p:cNvPr>
              <p:cNvSpPr txBox="1"/>
              <p:nvPr/>
            </p:nvSpPr>
            <p:spPr>
              <a:xfrm>
                <a:off x="3188127" y="268815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1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6FE773C6-DD25-1FBD-8F68-CB0BEFB3A137}"/>
                  </a:ext>
                </a:extLst>
              </p:cNvPr>
              <p:cNvSpPr txBox="1"/>
              <p:nvPr/>
            </p:nvSpPr>
            <p:spPr>
              <a:xfrm>
                <a:off x="2791817" y="3226077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12</a:t>
                </a: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04ADEA1-184C-94CD-6604-57680FD8F78E}"/>
                  </a:ext>
                </a:extLst>
              </p:cNvPr>
              <p:cNvSpPr txBox="1"/>
              <p:nvPr/>
            </p:nvSpPr>
            <p:spPr>
              <a:xfrm>
                <a:off x="3356176" y="3243231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12</a:t>
                </a:r>
              </a:p>
            </p:txBody>
          </p:sp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3B232F27-6E8F-0A84-9B31-0E042F22FE85}"/>
                  </a:ext>
                </a:extLst>
              </p:cNvPr>
              <p:cNvCxnSpPr>
                <a:stCxn id="8" idx="6"/>
                <a:endCxn id="24" idx="2"/>
              </p:cNvCxnSpPr>
              <p:nvPr/>
            </p:nvCxnSpPr>
            <p:spPr>
              <a:xfrm flipV="1">
                <a:off x="1464471" y="3114637"/>
                <a:ext cx="1241617" cy="1429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50F0932-A0B8-1E62-1B18-38AE8F6CF5FF}"/>
                  </a:ext>
                </a:extLst>
              </p:cNvPr>
              <p:cNvSpPr txBox="1"/>
              <p:nvPr/>
            </p:nvSpPr>
            <p:spPr>
              <a:xfrm>
                <a:off x="1656882" y="2771017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D12</a:t>
                </a:r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F1A4368A-CB23-2EBD-F528-598E9C549EC8}"/>
                  </a:ext>
                </a:extLst>
              </p:cNvPr>
              <p:cNvSpPr/>
              <p:nvPr/>
            </p:nvSpPr>
            <p:spPr>
              <a:xfrm>
                <a:off x="10684664" y="2628110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B713C9A-9EF9-2F59-1B70-3AA0877135D1}"/>
                  </a:ext>
                </a:extLst>
              </p:cNvPr>
              <p:cNvCxnSpPr>
                <a:cxnSpLocks/>
                <a:stCxn id="53" idx="2"/>
                <a:endCxn id="53" idx="6"/>
              </p:cNvCxnSpPr>
              <p:nvPr/>
            </p:nvCxnSpPr>
            <p:spPr>
              <a:xfrm>
                <a:off x="10684664" y="3242473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9972DFA6-2D23-C3A0-0782-0FD2A638A129}"/>
                  </a:ext>
                </a:extLst>
              </p:cNvPr>
              <p:cNvCxnSpPr>
                <a:endCxn id="53" idx="4"/>
              </p:cNvCxnSpPr>
              <p:nvPr/>
            </p:nvCxnSpPr>
            <p:spPr>
              <a:xfrm>
                <a:off x="11334745" y="3242472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1AB7D505-7480-D46B-E6BF-201E3BB7596C}"/>
                  </a:ext>
                </a:extLst>
              </p:cNvPr>
              <p:cNvSpPr txBox="1"/>
              <p:nvPr/>
            </p:nvSpPr>
            <p:spPr>
              <a:xfrm>
                <a:off x="11145013" y="2821279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Fin</a:t>
                </a:r>
              </a:p>
            </p:txBody>
          </p: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AD90076D-4045-00A3-6F4D-801AD56677D2}"/>
                  </a:ext>
                </a:extLst>
              </p:cNvPr>
              <p:cNvSpPr txBox="1"/>
              <p:nvPr/>
            </p:nvSpPr>
            <p:spPr>
              <a:xfrm>
                <a:off x="10827212" y="3378891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122</a:t>
                </a: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11661A39-7E55-F0FC-578B-1B8F93C24E3A}"/>
                  </a:ext>
                </a:extLst>
              </p:cNvPr>
              <p:cNvSpPr txBox="1"/>
              <p:nvPr/>
            </p:nvSpPr>
            <p:spPr>
              <a:xfrm>
                <a:off x="11285165" y="3399443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122</a:t>
                </a:r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9B656E92-AB37-B79C-0F89-9EBCCD55D333}"/>
                  </a:ext>
                </a:extLst>
              </p:cNvPr>
              <p:cNvSpPr/>
              <p:nvPr/>
            </p:nvSpPr>
            <p:spPr>
              <a:xfrm>
                <a:off x="4795837" y="3198328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19637655-F9E4-16BC-D189-315F2B65B47E}"/>
                  </a:ext>
                </a:extLst>
              </p:cNvPr>
              <p:cNvCxnSpPr>
                <a:cxnSpLocks/>
                <a:stCxn id="59" idx="2"/>
                <a:endCxn id="59" idx="6"/>
              </p:cNvCxnSpPr>
              <p:nvPr/>
            </p:nvCxnSpPr>
            <p:spPr>
              <a:xfrm>
                <a:off x="4795837" y="3812691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1CDF265-CFD1-9422-B21E-33BDE6C0B945}"/>
                  </a:ext>
                </a:extLst>
              </p:cNvPr>
              <p:cNvCxnSpPr>
                <a:endCxn id="59" idx="4"/>
              </p:cNvCxnSpPr>
              <p:nvPr/>
            </p:nvCxnSpPr>
            <p:spPr>
              <a:xfrm>
                <a:off x="5445918" y="3812690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FE28289-7B8B-5BE1-3DAB-85FD564C32D4}"/>
                  </a:ext>
                </a:extLst>
              </p:cNvPr>
              <p:cNvSpPr txBox="1"/>
              <p:nvPr/>
            </p:nvSpPr>
            <p:spPr>
              <a:xfrm>
                <a:off x="5323509" y="33779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2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B9A03135-5302-0947-65E7-81E95CA136C8}"/>
                  </a:ext>
                </a:extLst>
              </p:cNvPr>
              <p:cNvSpPr txBox="1"/>
              <p:nvPr/>
            </p:nvSpPr>
            <p:spPr>
              <a:xfrm>
                <a:off x="4954741" y="3907718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32</a:t>
                </a:r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25EDA649-2442-17A9-C1D9-C28FFDE43A18}"/>
                  </a:ext>
                </a:extLst>
              </p:cNvPr>
              <p:cNvSpPr txBox="1"/>
              <p:nvPr/>
            </p:nvSpPr>
            <p:spPr>
              <a:xfrm>
                <a:off x="5388773" y="3869845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32</a:t>
                </a:r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5E0E07E0-D0AD-2184-D83B-3476E9F454BD}"/>
                  </a:ext>
                </a:extLst>
              </p:cNvPr>
              <p:cNvSpPr/>
              <p:nvPr/>
            </p:nvSpPr>
            <p:spPr>
              <a:xfrm>
                <a:off x="4463874" y="842931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D4541766-2AFE-308B-88BA-D5BCC90D6B84}"/>
                  </a:ext>
                </a:extLst>
              </p:cNvPr>
              <p:cNvCxnSpPr>
                <a:cxnSpLocks/>
                <a:stCxn id="72" idx="2"/>
                <a:endCxn id="72" idx="6"/>
              </p:cNvCxnSpPr>
              <p:nvPr/>
            </p:nvCxnSpPr>
            <p:spPr>
              <a:xfrm>
                <a:off x="4463874" y="1457294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FD86BC9E-FD9A-A149-51C7-67E7C3A38AA3}"/>
                  </a:ext>
                </a:extLst>
              </p:cNvPr>
              <p:cNvCxnSpPr>
                <a:endCxn id="72" idx="4"/>
              </p:cNvCxnSpPr>
              <p:nvPr/>
            </p:nvCxnSpPr>
            <p:spPr>
              <a:xfrm>
                <a:off x="5113955" y="1457293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1C35D87-6CB0-5A30-1DD2-AD4260B63F81}"/>
                  </a:ext>
                </a:extLst>
              </p:cNvPr>
              <p:cNvSpPr txBox="1"/>
              <p:nvPr/>
            </p:nvSpPr>
            <p:spPr>
              <a:xfrm>
                <a:off x="5004157" y="10308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3</a:t>
                </a:r>
              </a:p>
            </p:txBody>
          </p: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C8EB7602-582A-D465-064A-6F48A3028BF5}"/>
                  </a:ext>
                </a:extLst>
              </p:cNvPr>
              <p:cNvSpPr txBox="1"/>
              <p:nvPr/>
            </p:nvSpPr>
            <p:spPr>
              <a:xfrm>
                <a:off x="4506739" y="1483006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37</a:t>
                </a:r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7D71004-CE4F-AB10-F092-01CC0F6F9357}"/>
                  </a:ext>
                </a:extLst>
              </p:cNvPr>
              <p:cNvSpPr txBox="1"/>
              <p:nvPr/>
            </p:nvSpPr>
            <p:spPr>
              <a:xfrm>
                <a:off x="5056810" y="1514448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95</a:t>
                </a:r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C266F5A9-5616-9CCA-1D90-CC825D2DAC9E}"/>
                  </a:ext>
                </a:extLst>
              </p:cNvPr>
              <p:cNvSpPr/>
              <p:nvPr/>
            </p:nvSpPr>
            <p:spPr>
              <a:xfrm>
                <a:off x="7677605" y="842931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F0D63165-03AF-5D97-D735-2DEDC7BD4B75}"/>
                  </a:ext>
                </a:extLst>
              </p:cNvPr>
              <p:cNvCxnSpPr>
                <a:cxnSpLocks/>
                <a:stCxn id="79" idx="2"/>
                <a:endCxn id="79" idx="6"/>
              </p:cNvCxnSpPr>
              <p:nvPr/>
            </p:nvCxnSpPr>
            <p:spPr>
              <a:xfrm>
                <a:off x="7677605" y="1457294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B1CB1DCE-CBE2-5EDD-E792-5BCD5D1D3C22}"/>
                  </a:ext>
                </a:extLst>
              </p:cNvPr>
              <p:cNvCxnSpPr>
                <a:endCxn id="79" idx="4"/>
              </p:cNvCxnSpPr>
              <p:nvPr/>
            </p:nvCxnSpPr>
            <p:spPr>
              <a:xfrm>
                <a:off x="8327686" y="1457293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BE7D300C-4CDF-4FF0-B725-019C7AF5542E}"/>
                  </a:ext>
                </a:extLst>
              </p:cNvPr>
              <p:cNvSpPr txBox="1"/>
              <p:nvPr/>
            </p:nvSpPr>
            <p:spPr>
              <a:xfrm>
                <a:off x="8204745" y="1072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4</a:t>
                </a:r>
              </a:p>
            </p:txBody>
          </p:sp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04C16A1-7CEA-BC02-EC56-8491DCC8B014}"/>
                  </a:ext>
                </a:extLst>
              </p:cNvPr>
              <p:cNvSpPr txBox="1"/>
              <p:nvPr/>
            </p:nvSpPr>
            <p:spPr>
              <a:xfrm>
                <a:off x="7777622" y="1611598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47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75D4ED4A-0D7E-9495-37A9-AE20341A258B}"/>
                  </a:ext>
                </a:extLst>
              </p:cNvPr>
              <p:cNvSpPr txBox="1"/>
              <p:nvPr/>
            </p:nvSpPr>
            <p:spPr>
              <a:xfrm>
                <a:off x="8349121" y="1599953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105</a:t>
                </a:r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A4259739-3482-2CD4-65A6-AEA09BF51900}"/>
                  </a:ext>
                </a:extLst>
              </p:cNvPr>
              <p:cNvSpPr/>
              <p:nvPr/>
            </p:nvSpPr>
            <p:spPr>
              <a:xfrm>
                <a:off x="7728439" y="3378890"/>
                <a:ext cx="1300163" cy="12287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75446428-D533-1665-EC57-FFFAF55DFF6E}"/>
                  </a:ext>
                </a:extLst>
              </p:cNvPr>
              <p:cNvCxnSpPr>
                <a:cxnSpLocks/>
                <a:stCxn id="87" idx="2"/>
                <a:endCxn id="87" idx="6"/>
              </p:cNvCxnSpPr>
              <p:nvPr/>
            </p:nvCxnSpPr>
            <p:spPr>
              <a:xfrm>
                <a:off x="7728439" y="3993254"/>
                <a:ext cx="13001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A53309C7-D28E-24E4-DAD4-7A20B191F072}"/>
                  </a:ext>
                </a:extLst>
              </p:cNvPr>
              <p:cNvCxnSpPr>
                <a:endCxn id="87" idx="4"/>
              </p:cNvCxnSpPr>
              <p:nvPr/>
            </p:nvCxnSpPr>
            <p:spPr>
              <a:xfrm>
                <a:off x="8378520" y="3993252"/>
                <a:ext cx="1" cy="6143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4E4B0CAD-EC91-EFB7-6AFF-1947ADE744BF}"/>
                  </a:ext>
                </a:extLst>
              </p:cNvPr>
              <p:cNvSpPr txBox="1"/>
              <p:nvPr/>
            </p:nvSpPr>
            <p:spPr>
              <a:xfrm>
                <a:off x="8270541" y="35667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5</a:t>
                </a:r>
              </a:p>
            </p:txBody>
          </p: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50825BC9-B2F8-2D32-1964-28B9D723BD3F}"/>
                  </a:ext>
                </a:extLst>
              </p:cNvPr>
              <p:cNvSpPr txBox="1"/>
              <p:nvPr/>
            </p:nvSpPr>
            <p:spPr>
              <a:xfrm>
                <a:off x="7814168" y="4133270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62</a:t>
                </a:r>
              </a:p>
            </p:txBody>
          </p:sp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E8934F32-537C-250C-3AD3-E71B09B5E04D}"/>
                  </a:ext>
                </a:extLst>
              </p:cNvPr>
              <p:cNvSpPr txBox="1"/>
              <p:nvPr/>
            </p:nvSpPr>
            <p:spPr>
              <a:xfrm>
                <a:off x="8344821" y="4113280"/>
                <a:ext cx="6500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62</a:t>
                </a:r>
              </a:p>
            </p:txBody>
          </p:sp>
          <p:cxnSp>
            <p:nvCxnSpPr>
              <p:cNvPr id="96" name="Connecteur droit avec flèche 95">
                <a:extLst>
                  <a:ext uri="{FF2B5EF4-FFF2-40B4-BE49-F238E27FC236}">
                    <a16:creationId xmlns:a16="http://schemas.microsoft.com/office/drawing/2014/main" id="{4D622277-2B28-2064-0A9E-571E01A1EBAC}"/>
                  </a:ext>
                </a:extLst>
              </p:cNvPr>
              <p:cNvCxnSpPr>
                <a:cxnSpLocks/>
                <a:stCxn id="87" idx="6"/>
              </p:cNvCxnSpPr>
              <p:nvPr/>
            </p:nvCxnSpPr>
            <p:spPr>
              <a:xfrm flipV="1">
                <a:off x="9028602" y="3597614"/>
                <a:ext cx="1798610" cy="3956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avec flèche 96">
                <a:extLst>
                  <a:ext uri="{FF2B5EF4-FFF2-40B4-BE49-F238E27FC236}">
                    <a16:creationId xmlns:a16="http://schemas.microsoft.com/office/drawing/2014/main" id="{D57E4EC8-3D99-5440-F1C3-B094A71AF65C}"/>
                  </a:ext>
                </a:extLst>
              </p:cNvPr>
              <p:cNvCxnSpPr>
                <a:stCxn id="79" idx="6"/>
                <a:endCxn id="53" idx="1"/>
              </p:cNvCxnSpPr>
              <p:nvPr/>
            </p:nvCxnSpPr>
            <p:spPr>
              <a:xfrm>
                <a:off x="8977768" y="1457294"/>
                <a:ext cx="1897300" cy="1350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287B4AEB-8D13-32F8-014B-F62844A7079E}"/>
                  </a:ext>
                </a:extLst>
              </p:cNvPr>
              <p:cNvSpPr txBox="1"/>
              <p:nvPr/>
            </p:nvSpPr>
            <p:spPr>
              <a:xfrm>
                <a:off x="9761493" y="1634627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G17</a:t>
                </a:r>
              </a:p>
            </p:txBody>
          </p:sp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F2C99B7A-44AD-694C-52A9-211B91DB2FF5}"/>
                  </a:ext>
                </a:extLst>
              </p:cNvPr>
              <p:cNvSpPr txBox="1"/>
              <p:nvPr/>
            </p:nvSpPr>
            <p:spPr>
              <a:xfrm>
                <a:off x="9659685" y="3842645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E60</a:t>
                </a:r>
              </a:p>
            </p:txBody>
          </p:sp>
          <p:cxnSp>
            <p:nvCxnSpPr>
              <p:cNvPr id="100" name="Connecteur droit avec flèche 99">
                <a:extLst>
                  <a:ext uri="{FF2B5EF4-FFF2-40B4-BE49-F238E27FC236}">
                    <a16:creationId xmlns:a16="http://schemas.microsoft.com/office/drawing/2014/main" id="{C9506D75-C072-E6D6-7649-F04CC601C6F5}"/>
                  </a:ext>
                </a:extLst>
              </p:cNvPr>
              <p:cNvCxnSpPr>
                <a:stCxn id="72" idx="6"/>
                <a:endCxn id="79" idx="2"/>
              </p:cNvCxnSpPr>
              <p:nvPr/>
            </p:nvCxnSpPr>
            <p:spPr>
              <a:xfrm>
                <a:off x="5764037" y="1457294"/>
                <a:ext cx="191356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avec flèche 100">
                <a:extLst>
                  <a:ext uri="{FF2B5EF4-FFF2-40B4-BE49-F238E27FC236}">
                    <a16:creationId xmlns:a16="http://schemas.microsoft.com/office/drawing/2014/main" id="{50BFBA73-22D9-E704-1970-F74160CA95D3}"/>
                  </a:ext>
                </a:extLst>
              </p:cNvPr>
              <p:cNvCxnSpPr>
                <a:cxnSpLocks/>
                <a:stCxn id="59" idx="6"/>
                <a:endCxn id="87" idx="2"/>
              </p:cNvCxnSpPr>
              <p:nvPr/>
            </p:nvCxnSpPr>
            <p:spPr>
              <a:xfrm>
                <a:off x="6096000" y="3812691"/>
                <a:ext cx="1632439" cy="1805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avec flèche 101">
                <a:extLst>
                  <a:ext uri="{FF2B5EF4-FFF2-40B4-BE49-F238E27FC236}">
                    <a16:creationId xmlns:a16="http://schemas.microsoft.com/office/drawing/2014/main" id="{13FAFA9B-EEEF-416E-D9D4-34FAB0F012F6}"/>
                  </a:ext>
                </a:extLst>
              </p:cNvPr>
              <p:cNvCxnSpPr>
                <a:cxnSpLocks/>
                <a:stCxn id="24" idx="6"/>
                <a:endCxn id="59" idx="2"/>
              </p:cNvCxnSpPr>
              <p:nvPr/>
            </p:nvCxnSpPr>
            <p:spPr>
              <a:xfrm>
                <a:off x="4006251" y="3114637"/>
                <a:ext cx="789586" cy="6980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avec flèche 102">
                <a:extLst>
                  <a:ext uri="{FF2B5EF4-FFF2-40B4-BE49-F238E27FC236}">
                    <a16:creationId xmlns:a16="http://schemas.microsoft.com/office/drawing/2014/main" id="{8F543D9D-4C45-32BF-3B3E-280B1FF95989}"/>
                  </a:ext>
                </a:extLst>
              </p:cNvPr>
              <p:cNvCxnSpPr>
                <a:stCxn id="59" idx="0"/>
                <a:endCxn id="72" idx="4"/>
              </p:cNvCxnSpPr>
              <p:nvPr/>
            </p:nvCxnSpPr>
            <p:spPr>
              <a:xfrm flipH="1" flipV="1">
                <a:off x="5113956" y="2071656"/>
                <a:ext cx="331963" cy="1126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90CB46B3-36D8-8E3C-475A-D25807B463AC}"/>
                  </a:ext>
                </a:extLst>
              </p:cNvPr>
              <p:cNvSpPr txBox="1"/>
              <p:nvPr/>
            </p:nvSpPr>
            <p:spPr>
              <a:xfrm>
                <a:off x="4252017" y="3110983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C20</a:t>
                </a:r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3FC05E5-B682-10F3-7F74-FDCFF281DECF}"/>
                  </a:ext>
                </a:extLst>
              </p:cNvPr>
              <p:cNvSpPr txBox="1"/>
              <p:nvPr/>
            </p:nvSpPr>
            <p:spPr>
              <a:xfrm>
                <a:off x="5315476" y="233310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F5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BF78E96F-0B24-340B-B579-0F391C871B35}"/>
                  </a:ext>
                </a:extLst>
              </p:cNvPr>
              <p:cNvSpPr txBox="1"/>
              <p:nvPr/>
            </p:nvSpPr>
            <p:spPr>
              <a:xfrm>
                <a:off x="6685387" y="3586191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A30</a:t>
                </a: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7A257628-7370-0E6A-6877-D28515ABE3EB}"/>
                  </a:ext>
                </a:extLst>
              </p:cNvPr>
              <p:cNvSpPr txBox="1"/>
              <p:nvPr/>
            </p:nvSpPr>
            <p:spPr>
              <a:xfrm>
                <a:off x="6257654" y="1113674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Book Antiqua" panose="02040602050305030304" pitchFamily="18" charset="0"/>
                  </a:rPr>
                  <a:t>B10</a:t>
                </a:r>
              </a:p>
            </p:txBody>
          </p: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6FDB068-766C-D156-3DE1-09854C8E2FBD}"/>
                </a:ext>
              </a:extLst>
            </p:cNvPr>
            <p:cNvSpPr/>
            <p:nvPr/>
          </p:nvSpPr>
          <p:spPr>
            <a:xfrm>
              <a:off x="1564640" y="5527040"/>
              <a:ext cx="101600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E931657-E40E-8047-E4E0-7C935809E9DD}"/>
                </a:ext>
              </a:extLst>
            </p:cNvPr>
            <p:cNvSpPr/>
            <p:nvPr/>
          </p:nvSpPr>
          <p:spPr>
            <a:xfrm>
              <a:off x="3649466" y="5477132"/>
              <a:ext cx="201405" cy="155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7C06414-56C9-0628-88A2-BEF49503A245}"/>
                </a:ext>
              </a:extLst>
            </p:cNvPr>
            <p:cNvSpPr/>
            <p:nvPr/>
          </p:nvSpPr>
          <p:spPr>
            <a:xfrm>
              <a:off x="5040448" y="4015407"/>
              <a:ext cx="264955" cy="201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ABEC7A3-FC3B-1896-2974-7EA746106376}"/>
                </a:ext>
              </a:extLst>
            </p:cNvPr>
            <p:cNvSpPr/>
            <p:nvPr/>
          </p:nvSpPr>
          <p:spPr>
            <a:xfrm>
              <a:off x="5305404" y="5977776"/>
              <a:ext cx="176411" cy="190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90C279A-B9C2-BEB6-7AAB-C98F43976993}"/>
                </a:ext>
              </a:extLst>
            </p:cNvPr>
            <p:cNvSpPr/>
            <p:nvPr/>
          </p:nvSpPr>
          <p:spPr>
            <a:xfrm>
              <a:off x="7758773" y="6178277"/>
              <a:ext cx="150386" cy="195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9942F45-1A9B-8305-FD1E-C76F6EE60B62}"/>
                </a:ext>
              </a:extLst>
            </p:cNvPr>
            <p:cNvSpPr/>
            <p:nvPr/>
          </p:nvSpPr>
          <p:spPr>
            <a:xfrm>
              <a:off x="10187436" y="5605187"/>
              <a:ext cx="193653" cy="2267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84CA6D6-67DD-D20E-D507-22A604D20C9E}"/>
                </a:ext>
              </a:extLst>
            </p:cNvPr>
            <p:cNvSpPr/>
            <p:nvPr/>
          </p:nvSpPr>
          <p:spPr>
            <a:xfrm>
              <a:off x="7758773" y="4088153"/>
              <a:ext cx="217896" cy="168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4" name="Tableau 2">
            <a:extLst>
              <a:ext uri="{FF2B5EF4-FFF2-40B4-BE49-F238E27FC236}">
                <a16:creationId xmlns:a16="http://schemas.microsoft.com/office/drawing/2014/main" id="{FA791ADA-7E90-07B1-9C98-114C2047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91791"/>
              </p:ext>
            </p:extLst>
          </p:nvPr>
        </p:nvGraphicFramePr>
        <p:xfrm>
          <a:off x="136889" y="1171137"/>
          <a:ext cx="6135181" cy="29261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5383">
                  <a:extLst>
                    <a:ext uri="{9D8B030D-6E8A-4147-A177-3AD203B41FA5}">
                      <a16:colId xmlns:a16="http://schemas.microsoft.com/office/drawing/2014/main" val="2095251373"/>
                    </a:ext>
                  </a:extLst>
                </a:gridCol>
                <a:gridCol w="1454514">
                  <a:extLst>
                    <a:ext uri="{9D8B030D-6E8A-4147-A177-3AD203B41FA5}">
                      <a16:colId xmlns:a16="http://schemas.microsoft.com/office/drawing/2014/main" val="1546053385"/>
                    </a:ext>
                  </a:extLst>
                </a:gridCol>
                <a:gridCol w="1557359">
                  <a:extLst>
                    <a:ext uri="{9D8B030D-6E8A-4147-A177-3AD203B41FA5}">
                      <a16:colId xmlns:a16="http://schemas.microsoft.com/office/drawing/2014/main" val="766829145"/>
                    </a:ext>
                  </a:extLst>
                </a:gridCol>
                <a:gridCol w="1607925">
                  <a:extLst>
                    <a:ext uri="{9D8B030D-6E8A-4147-A177-3AD203B41FA5}">
                      <a16:colId xmlns:a16="http://schemas.microsoft.com/office/drawing/2014/main" val="1766205267"/>
                    </a:ext>
                  </a:extLst>
                </a:gridCol>
              </a:tblGrid>
              <a:tr h="3273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Tâche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Durée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Prédécesseurs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Successeurs</a:t>
                      </a:r>
                    </a:p>
                  </a:txBody>
                  <a:tcPr>
                    <a:solidFill>
                      <a:srgbClr val="62B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53481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30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95348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10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G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967042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20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A, 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42579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12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67976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60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47117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F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5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70213"/>
                  </a:ext>
                </a:extLst>
              </a:tr>
              <a:tr h="3273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G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17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B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>
                    <a:solidFill>
                      <a:srgbClr val="D1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662875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03DF8F70-7239-F821-0F57-F5F2FF81D4E5}"/>
              </a:ext>
            </a:extLst>
          </p:cNvPr>
          <p:cNvSpPr txBox="1"/>
          <p:nvPr/>
        </p:nvSpPr>
        <p:spPr>
          <a:xfrm>
            <a:off x="136889" y="6459227"/>
            <a:ext cx="945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2"/>
              </a:rPr>
              <a:t>dans ce tutoriel</a:t>
            </a:r>
            <a:r>
              <a:rPr lang="fr-FR" sz="1400" dirty="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E7BE3F-D011-6FB2-9FDE-D5DA43D58108}"/>
              </a:ext>
            </a:extLst>
          </p:cNvPr>
          <p:cNvSpPr/>
          <p:nvPr/>
        </p:nvSpPr>
        <p:spPr>
          <a:xfrm>
            <a:off x="0" y="0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C6CEE365-3DC4-D29F-9027-D3852A20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80" y="121600"/>
            <a:ext cx="8326120" cy="45432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5. Dessiner le réseau PERT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7A0DFB0-0C4C-5363-C1ED-F0FF06920D05}"/>
              </a:ext>
            </a:extLst>
          </p:cNvPr>
          <p:cNvSpPr txBox="1"/>
          <p:nvPr/>
        </p:nvSpPr>
        <p:spPr>
          <a:xfrm>
            <a:off x="1376423" y="750768"/>
            <a:ext cx="33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837"/>
                </a:solidFill>
                <a:latin typeface="Century Gothic" panose="020B0502020202020204" pitchFamily="34" charset="0"/>
              </a:rPr>
              <a:t>Tableau des tâches</a:t>
            </a:r>
          </a:p>
        </p:txBody>
      </p:sp>
    </p:spTree>
    <p:extLst>
      <p:ext uri="{BB962C8B-B14F-4D97-AF65-F5344CB8AC3E}">
        <p14:creationId xmlns:p14="http://schemas.microsoft.com/office/powerpoint/2010/main" val="314456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6601C0-E629-6A96-1BEF-D9553F0E3944}"/>
              </a:ext>
            </a:extLst>
          </p:cNvPr>
          <p:cNvSpPr txBox="1"/>
          <p:nvPr/>
        </p:nvSpPr>
        <p:spPr>
          <a:xfrm>
            <a:off x="325121" y="859483"/>
            <a:ext cx="7061199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latin typeface="Century Gothic" panose="020B0502020202020204" pitchFamily="34" charset="0"/>
              </a:rPr>
              <a:t>Etapes à suivre pour définir le chemin critique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Identifier le nombre de chemins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Dans cet exemple : 2 chemins (</a:t>
            </a:r>
            <a:r>
              <a:rPr lang="da-DK" sz="1300" dirty="0">
                <a:latin typeface="Century Gothic" panose="020B0502020202020204" pitchFamily="34" charset="0"/>
              </a:rPr>
              <a:t>D, C, F, B et G) et (D, C, A, E)</a:t>
            </a:r>
            <a:endParaRPr lang="fr-FR" sz="13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Calculer le total des durées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Ici : 1er chemin D, C, F, B et G, dure 64 jours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2ème chemin D, C, A, E. Il dure 122 jours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Définir le chemin critique (le plus long)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Ici : Le </a:t>
            </a:r>
            <a:r>
              <a:rPr lang="fr-FR" sz="1300" b="1" dirty="0">
                <a:latin typeface="Century Gothic" panose="020B0502020202020204" pitchFamily="34" charset="0"/>
              </a:rPr>
              <a:t>chemin critique est donc le 2ème : D, C, A, E 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La date de fin au plutôt du projet est 122 jours à partir de son démarrage</a:t>
            </a:r>
            <a:r>
              <a:rPr lang="fr-FR" sz="1300" b="0" i="0" dirty="0">
                <a:solidFill>
                  <a:srgbClr val="0C1115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Si l’une des tâches de ce chemin prend du retard, votre projet ne sera pas livré à la date planifiée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Toutes les tâches du chemin critique ont alors une marge nulle. 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C’est-à-dire que les dates de démarrage au plus tard et au plus tôt sont identiques.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300" dirty="0">
                <a:latin typeface="Century Gothic" panose="020B0502020202020204" pitchFamily="34" charset="0"/>
              </a:rPr>
              <a:t>Calculer les dates de début au plus tard de chaque tâche</a:t>
            </a:r>
          </a:p>
          <a:p>
            <a:pPr marL="285750" indent="-285750" algn="just" rtl="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Sur l’autre chemin non critique, les tâches B et G ne sont pas critiques. </a:t>
            </a:r>
          </a:p>
          <a:p>
            <a:pPr algn="just" rtl="0"/>
            <a:r>
              <a:rPr lang="fr-FR" sz="1300" dirty="0">
                <a:latin typeface="Century Gothic" panose="020B0502020202020204" pitchFamily="34" charset="0"/>
              </a:rPr>
              <a:t>Cela veut dire qu’elles peuvent avoir du retard.</a:t>
            </a:r>
          </a:p>
          <a:p>
            <a:pPr marL="285750" indent="-285750" algn="just" rtl="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La date au plus tard de G est de 122 – 17, qui est égale à 105</a:t>
            </a:r>
          </a:p>
          <a:p>
            <a:pPr marL="285750" indent="-285750" algn="just" rtl="0">
              <a:buFont typeface="Symbol" panose="05050102010706020507" pitchFamily="18" charset="2"/>
              <a:buChar char="Þ"/>
            </a:pPr>
            <a:r>
              <a:rPr lang="fr-FR" sz="1300" dirty="0">
                <a:latin typeface="Century Gothic" panose="020B0502020202020204" pitchFamily="34" charset="0"/>
              </a:rPr>
              <a:t>La date au plus tard de B est de 105 – 10, qui est égale à 95.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4BCF99-7B40-8886-D3CC-B081104EDF30}"/>
              </a:ext>
            </a:extLst>
          </p:cNvPr>
          <p:cNvSpPr/>
          <p:nvPr/>
        </p:nvSpPr>
        <p:spPr>
          <a:xfrm>
            <a:off x="0" y="0"/>
            <a:ext cx="12192000" cy="6502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98CEE6-F671-517A-D473-9EE74D3A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80" y="121600"/>
            <a:ext cx="8326120" cy="45432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>
                <a:solidFill>
                  <a:srgbClr val="004837"/>
                </a:solidFill>
                <a:latin typeface="Century Gothic" panose="020B0502020202020204" pitchFamily="34" charset="0"/>
              </a:rPr>
              <a:t>6. Définir le chemin critique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86A3571-6B07-473D-A0F7-C7AEA8BC4857}"/>
              </a:ext>
            </a:extLst>
          </p:cNvPr>
          <p:cNvGrpSpPr/>
          <p:nvPr/>
        </p:nvGrpSpPr>
        <p:grpSpPr>
          <a:xfrm>
            <a:off x="3139438" y="4188360"/>
            <a:ext cx="8727441" cy="2438400"/>
            <a:chOff x="164308" y="842931"/>
            <a:chExt cx="11820519" cy="3764685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F9BA4FC-CC8E-207E-0340-02FB8A9E1C3A}"/>
                </a:ext>
              </a:extLst>
            </p:cNvPr>
            <p:cNvSpPr/>
            <p:nvPr/>
          </p:nvSpPr>
          <p:spPr>
            <a:xfrm>
              <a:off x="164308" y="2514564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FE4B9000-42DF-520A-5AA1-BE813600E24A}"/>
                </a:ext>
              </a:extLst>
            </p:cNvPr>
            <p:cNvCxnSpPr>
              <a:cxnSpLocks/>
              <a:stCxn id="9" idx="2"/>
              <a:endCxn id="9" idx="6"/>
            </p:cNvCxnSpPr>
            <p:nvPr/>
          </p:nvCxnSpPr>
          <p:spPr>
            <a:xfrm>
              <a:off x="164308" y="3128927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1288E057-7D81-6DB8-96F4-192A6AE8EC17}"/>
                </a:ext>
              </a:extLst>
            </p:cNvPr>
            <p:cNvCxnSpPr>
              <a:endCxn id="9" idx="4"/>
            </p:cNvCxnSpPr>
            <p:nvPr/>
          </p:nvCxnSpPr>
          <p:spPr>
            <a:xfrm>
              <a:off x="814389" y="3128926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0F77AA6C-4626-DC8E-762F-8B3126361FEF}"/>
                </a:ext>
              </a:extLst>
            </p:cNvPr>
            <p:cNvSpPr txBox="1"/>
            <p:nvPr/>
          </p:nvSpPr>
          <p:spPr>
            <a:xfrm>
              <a:off x="375568" y="270244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Début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AFD498B7-00FC-8BA6-0D42-A3D1D5253064}"/>
                </a:ext>
              </a:extLst>
            </p:cNvPr>
            <p:cNvSpPr txBox="1"/>
            <p:nvPr/>
          </p:nvSpPr>
          <p:spPr>
            <a:xfrm>
              <a:off x="292897" y="3226077"/>
              <a:ext cx="4643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0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6CE6B852-996D-E4F7-ADCB-2ACA08DCA434}"/>
                </a:ext>
              </a:extLst>
            </p:cNvPr>
            <p:cNvSpPr txBox="1"/>
            <p:nvPr/>
          </p:nvSpPr>
          <p:spPr>
            <a:xfrm>
              <a:off x="857255" y="3292282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0</a:t>
              </a: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704B8ED3-D8CA-182D-9F12-E88C880D7E1D}"/>
                </a:ext>
              </a:extLst>
            </p:cNvPr>
            <p:cNvSpPr/>
            <p:nvPr/>
          </p:nvSpPr>
          <p:spPr>
            <a:xfrm>
              <a:off x="2706088" y="2500274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2BB88BA3-56E0-B472-3854-660CF371CB67}"/>
                </a:ext>
              </a:extLst>
            </p:cNvPr>
            <p:cNvCxnSpPr>
              <a:cxnSpLocks/>
              <a:stCxn id="51" idx="2"/>
              <a:endCxn id="51" idx="6"/>
            </p:cNvCxnSpPr>
            <p:nvPr/>
          </p:nvCxnSpPr>
          <p:spPr>
            <a:xfrm>
              <a:off x="2706088" y="3114637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B992C0CB-0D61-A4D1-C707-B0C5B17549B0}"/>
                </a:ext>
              </a:extLst>
            </p:cNvPr>
            <p:cNvCxnSpPr>
              <a:endCxn id="51" idx="4"/>
            </p:cNvCxnSpPr>
            <p:nvPr/>
          </p:nvCxnSpPr>
          <p:spPr>
            <a:xfrm>
              <a:off x="3356169" y="3114636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151CB1CF-AD46-E5CD-8C37-43B757F0BE8D}"/>
                </a:ext>
              </a:extLst>
            </p:cNvPr>
            <p:cNvSpPr txBox="1"/>
            <p:nvPr/>
          </p:nvSpPr>
          <p:spPr>
            <a:xfrm>
              <a:off x="3188127" y="26881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94E3DD9E-A5F9-400B-671F-4226FDE13D81}"/>
                </a:ext>
              </a:extLst>
            </p:cNvPr>
            <p:cNvSpPr txBox="1"/>
            <p:nvPr/>
          </p:nvSpPr>
          <p:spPr>
            <a:xfrm>
              <a:off x="2791817" y="3226077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12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8E5F1664-C9F3-4B5E-D260-86A42C61D399}"/>
                </a:ext>
              </a:extLst>
            </p:cNvPr>
            <p:cNvSpPr txBox="1"/>
            <p:nvPr/>
          </p:nvSpPr>
          <p:spPr>
            <a:xfrm>
              <a:off x="3356176" y="3243231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12</a:t>
              </a:r>
            </a:p>
          </p:txBody>
        </p: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089500B7-9DB6-136E-D52A-45BB702335F6}"/>
                </a:ext>
              </a:extLst>
            </p:cNvPr>
            <p:cNvCxnSpPr>
              <a:stCxn id="9" idx="6"/>
              <a:endCxn id="51" idx="2"/>
            </p:cNvCxnSpPr>
            <p:nvPr/>
          </p:nvCxnSpPr>
          <p:spPr>
            <a:xfrm flipV="1">
              <a:off x="1464471" y="3114637"/>
              <a:ext cx="1241617" cy="142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794FB574-23D9-8123-D043-D8E7D4654BF6}"/>
                </a:ext>
              </a:extLst>
            </p:cNvPr>
            <p:cNvSpPr txBox="1"/>
            <p:nvPr/>
          </p:nvSpPr>
          <p:spPr>
            <a:xfrm>
              <a:off x="1656882" y="277101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D12</a:t>
              </a: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9E4196FD-C599-321D-74C5-AB77B30257A1}"/>
                </a:ext>
              </a:extLst>
            </p:cNvPr>
            <p:cNvSpPr/>
            <p:nvPr/>
          </p:nvSpPr>
          <p:spPr>
            <a:xfrm>
              <a:off x="10684664" y="2628110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6F1EA87-1809-821A-F159-1E3E8F75042D}"/>
                </a:ext>
              </a:extLst>
            </p:cNvPr>
            <p:cNvCxnSpPr>
              <a:cxnSpLocks/>
              <a:stCxn id="65" idx="2"/>
              <a:endCxn id="65" idx="6"/>
            </p:cNvCxnSpPr>
            <p:nvPr/>
          </p:nvCxnSpPr>
          <p:spPr>
            <a:xfrm>
              <a:off x="10684664" y="3242473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C882CEC7-E5AB-6612-9E3A-268E5046C621}"/>
                </a:ext>
              </a:extLst>
            </p:cNvPr>
            <p:cNvCxnSpPr>
              <a:endCxn id="65" idx="4"/>
            </p:cNvCxnSpPr>
            <p:nvPr/>
          </p:nvCxnSpPr>
          <p:spPr>
            <a:xfrm>
              <a:off x="11334745" y="3242472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2AA417D3-1072-17C0-6D29-C8AC345162CE}"/>
                </a:ext>
              </a:extLst>
            </p:cNvPr>
            <p:cNvSpPr txBox="1"/>
            <p:nvPr/>
          </p:nvSpPr>
          <p:spPr>
            <a:xfrm>
              <a:off x="11145013" y="2821279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Fin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939CFC05-1C91-F318-3A0D-227AB148E05A}"/>
                </a:ext>
              </a:extLst>
            </p:cNvPr>
            <p:cNvSpPr txBox="1"/>
            <p:nvPr/>
          </p:nvSpPr>
          <p:spPr>
            <a:xfrm>
              <a:off x="10827212" y="3378891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122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E92A3D4-B0E8-1A47-4383-B6423C68F253}"/>
                </a:ext>
              </a:extLst>
            </p:cNvPr>
            <p:cNvSpPr txBox="1"/>
            <p:nvPr/>
          </p:nvSpPr>
          <p:spPr>
            <a:xfrm>
              <a:off x="11285165" y="3399443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122</a:t>
              </a: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FDF9D865-F39B-FFE1-70F9-63F65E129912}"/>
                </a:ext>
              </a:extLst>
            </p:cNvPr>
            <p:cNvSpPr/>
            <p:nvPr/>
          </p:nvSpPr>
          <p:spPr>
            <a:xfrm>
              <a:off x="4795837" y="3198328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837C26F-7066-377B-065E-0E3F01E19D51}"/>
                </a:ext>
              </a:extLst>
            </p:cNvPr>
            <p:cNvCxnSpPr>
              <a:cxnSpLocks/>
              <a:stCxn id="75" idx="2"/>
              <a:endCxn id="75" idx="6"/>
            </p:cNvCxnSpPr>
            <p:nvPr/>
          </p:nvCxnSpPr>
          <p:spPr>
            <a:xfrm>
              <a:off x="4795837" y="3812691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3F5219EA-F392-3A70-EEC6-28CCA40BBE4C}"/>
                </a:ext>
              </a:extLst>
            </p:cNvPr>
            <p:cNvCxnSpPr>
              <a:endCxn id="75" idx="4"/>
            </p:cNvCxnSpPr>
            <p:nvPr/>
          </p:nvCxnSpPr>
          <p:spPr>
            <a:xfrm>
              <a:off x="5445918" y="3812690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E7D444A4-9509-FEA4-37F4-C687E71CC263}"/>
                </a:ext>
              </a:extLst>
            </p:cNvPr>
            <p:cNvSpPr txBox="1"/>
            <p:nvPr/>
          </p:nvSpPr>
          <p:spPr>
            <a:xfrm>
              <a:off x="5323509" y="33779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BB36AA8-8862-1E2D-E864-E90C20B6ED66}"/>
                </a:ext>
              </a:extLst>
            </p:cNvPr>
            <p:cNvSpPr txBox="1"/>
            <p:nvPr/>
          </p:nvSpPr>
          <p:spPr>
            <a:xfrm>
              <a:off x="4954741" y="3907718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32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C6C87B2-2257-9114-9136-1C4F62E4862A}"/>
                </a:ext>
              </a:extLst>
            </p:cNvPr>
            <p:cNvSpPr txBox="1"/>
            <p:nvPr/>
          </p:nvSpPr>
          <p:spPr>
            <a:xfrm>
              <a:off x="5388773" y="3869845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32</a:t>
              </a: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64EED4D3-AC9F-0B4F-CC52-560C526E8A2C}"/>
                </a:ext>
              </a:extLst>
            </p:cNvPr>
            <p:cNvSpPr/>
            <p:nvPr/>
          </p:nvSpPr>
          <p:spPr>
            <a:xfrm>
              <a:off x="4463874" y="842931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4968E230-E37D-CB59-E432-3D5584BC8040}"/>
                </a:ext>
              </a:extLst>
            </p:cNvPr>
            <p:cNvCxnSpPr>
              <a:cxnSpLocks/>
              <a:stCxn id="83" idx="2"/>
              <a:endCxn id="83" idx="6"/>
            </p:cNvCxnSpPr>
            <p:nvPr/>
          </p:nvCxnSpPr>
          <p:spPr>
            <a:xfrm>
              <a:off x="4463874" y="1457294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9FEED572-F2B4-D6B6-A7EA-C602A6C6F559}"/>
                </a:ext>
              </a:extLst>
            </p:cNvPr>
            <p:cNvCxnSpPr>
              <a:endCxn id="83" idx="4"/>
            </p:cNvCxnSpPr>
            <p:nvPr/>
          </p:nvCxnSpPr>
          <p:spPr>
            <a:xfrm>
              <a:off x="5113955" y="1457293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4050C328-D835-7990-6BDF-FEE481D86745}"/>
                </a:ext>
              </a:extLst>
            </p:cNvPr>
            <p:cNvSpPr txBox="1"/>
            <p:nvPr/>
          </p:nvSpPr>
          <p:spPr>
            <a:xfrm>
              <a:off x="5004157" y="1030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3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0C546E6F-6763-D532-8B28-DFF145A2F8ED}"/>
                </a:ext>
              </a:extLst>
            </p:cNvPr>
            <p:cNvSpPr txBox="1"/>
            <p:nvPr/>
          </p:nvSpPr>
          <p:spPr>
            <a:xfrm>
              <a:off x="4506739" y="1483006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37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B9A99D2-3B13-00C3-E18F-3B2871D5717D}"/>
                </a:ext>
              </a:extLst>
            </p:cNvPr>
            <p:cNvSpPr txBox="1"/>
            <p:nvPr/>
          </p:nvSpPr>
          <p:spPr>
            <a:xfrm>
              <a:off x="5056810" y="1514448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95</a:t>
              </a: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470DF764-667E-7DAF-5BD0-7C9ABAAD3BBB}"/>
                </a:ext>
              </a:extLst>
            </p:cNvPr>
            <p:cNvSpPr/>
            <p:nvPr/>
          </p:nvSpPr>
          <p:spPr>
            <a:xfrm>
              <a:off x="7677605" y="842931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70BD1953-AEEB-040D-F41D-2721840265C0}"/>
                </a:ext>
              </a:extLst>
            </p:cNvPr>
            <p:cNvCxnSpPr>
              <a:cxnSpLocks/>
              <a:stCxn id="95" idx="2"/>
              <a:endCxn id="95" idx="6"/>
            </p:cNvCxnSpPr>
            <p:nvPr/>
          </p:nvCxnSpPr>
          <p:spPr>
            <a:xfrm>
              <a:off x="7677605" y="1457294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4133A0A1-EB3C-5B05-E3E4-1C46FAAF57E3}"/>
                </a:ext>
              </a:extLst>
            </p:cNvPr>
            <p:cNvCxnSpPr>
              <a:endCxn id="95" idx="4"/>
            </p:cNvCxnSpPr>
            <p:nvPr/>
          </p:nvCxnSpPr>
          <p:spPr>
            <a:xfrm>
              <a:off x="8327686" y="1457293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2F445AA5-EB05-05F1-2772-6BE76340B22C}"/>
                </a:ext>
              </a:extLst>
            </p:cNvPr>
            <p:cNvSpPr txBox="1"/>
            <p:nvPr/>
          </p:nvSpPr>
          <p:spPr>
            <a:xfrm>
              <a:off x="8204745" y="10722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C0AB3710-AE68-3442-9CA0-B07D75F62EC2}"/>
                </a:ext>
              </a:extLst>
            </p:cNvPr>
            <p:cNvSpPr txBox="1"/>
            <p:nvPr/>
          </p:nvSpPr>
          <p:spPr>
            <a:xfrm>
              <a:off x="7777622" y="1611598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47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41B39D88-DA63-4EE6-9CD4-4262174F1C1E}"/>
                </a:ext>
              </a:extLst>
            </p:cNvPr>
            <p:cNvSpPr txBox="1"/>
            <p:nvPr/>
          </p:nvSpPr>
          <p:spPr>
            <a:xfrm>
              <a:off x="8349121" y="1599953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105</a:t>
              </a: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E34C98EE-BD27-FDDA-B631-7472F65D24D0}"/>
                </a:ext>
              </a:extLst>
            </p:cNvPr>
            <p:cNvSpPr/>
            <p:nvPr/>
          </p:nvSpPr>
          <p:spPr>
            <a:xfrm>
              <a:off x="7728439" y="3378891"/>
              <a:ext cx="1300163" cy="122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5DBB972A-49D4-5583-9EC4-C33243CB8811}"/>
                </a:ext>
              </a:extLst>
            </p:cNvPr>
            <p:cNvCxnSpPr>
              <a:cxnSpLocks/>
              <a:stCxn id="101" idx="2"/>
              <a:endCxn id="101" idx="6"/>
            </p:cNvCxnSpPr>
            <p:nvPr/>
          </p:nvCxnSpPr>
          <p:spPr>
            <a:xfrm>
              <a:off x="7728439" y="3993254"/>
              <a:ext cx="13001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424B4F2-3F6E-8641-8A5C-347A5CBA5521}"/>
                </a:ext>
              </a:extLst>
            </p:cNvPr>
            <p:cNvCxnSpPr>
              <a:endCxn id="101" idx="4"/>
            </p:cNvCxnSpPr>
            <p:nvPr/>
          </p:nvCxnSpPr>
          <p:spPr>
            <a:xfrm>
              <a:off x="8378520" y="3993253"/>
              <a:ext cx="1" cy="614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A185F5A3-3B60-23D3-B5DB-5D2E89AC16FC}"/>
                </a:ext>
              </a:extLst>
            </p:cNvPr>
            <p:cNvSpPr txBox="1"/>
            <p:nvPr/>
          </p:nvSpPr>
          <p:spPr>
            <a:xfrm>
              <a:off x="8270541" y="35667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8D2A141E-FCB0-AD76-9DE4-CB0410632744}"/>
                </a:ext>
              </a:extLst>
            </p:cNvPr>
            <p:cNvSpPr txBox="1"/>
            <p:nvPr/>
          </p:nvSpPr>
          <p:spPr>
            <a:xfrm>
              <a:off x="7814168" y="4133270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62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7167223-7656-6A0C-A394-6CD8C27D8FCD}"/>
                </a:ext>
              </a:extLst>
            </p:cNvPr>
            <p:cNvSpPr txBox="1"/>
            <p:nvPr/>
          </p:nvSpPr>
          <p:spPr>
            <a:xfrm>
              <a:off x="8344821" y="4113280"/>
              <a:ext cx="65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62</a:t>
              </a:r>
            </a:p>
          </p:txBody>
        </p: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4531B073-C3B0-314F-D301-B064BAA9E8FA}"/>
                </a:ext>
              </a:extLst>
            </p:cNvPr>
            <p:cNvCxnSpPr>
              <a:cxnSpLocks/>
              <a:stCxn id="101" idx="6"/>
            </p:cNvCxnSpPr>
            <p:nvPr/>
          </p:nvCxnSpPr>
          <p:spPr>
            <a:xfrm flipV="1">
              <a:off x="9028602" y="3597614"/>
              <a:ext cx="1798610" cy="3956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5FDE2A6E-C662-B20F-EDB0-FCABCD5D9F36}"/>
                </a:ext>
              </a:extLst>
            </p:cNvPr>
            <p:cNvCxnSpPr>
              <a:stCxn id="95" idx="6"/>
              <a:endCxn id="65" idx="1"/>
            </p:cNvCxnSpPr>
            <p:nvPr/>
          </p:nvCxnSpPr>
          <p:spPr>
            <a:xfrm>
              <a:off x="8977768" y="1457294"/>
              <a:ext cx="1897300" cy="1350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B307FE1C-C1C3-70DC-8A81-E8A5343DCF93}"/>
                </a:ext>
              </a:extLst>
            </p:cNvPr>
            <p:cNvSpPr txBox="1"/>
            <p:nvPr/>
          </p:nvSpPr>
          <p:spPr>
            <a:xfrm>
              <a:off x="9761493" y="1634627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G17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D9D8C4A9-3901-D0AC-D4F3-BCF00D33A570}"/>
                </a:ext>
              </a:extLst>
            </p:cNvPr>
            <p:cNvSpPr txBox="1"/>
            <p:nvPr/>
          </p:nvSpPr>
          <p:spPr>
            <a:xfrm>
              <a:off x="9659685" y="3842645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E60</a:t>
              </a:r>
            </a:p>
          </p:txBody>
        </p:sp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9572ECAC-F375-931A-8927-6052CF1FFEE8}"/>
                </a:ext>
              </a:extLst>
            </p:cNvPr>
            <p:cNvCxnSpPr>
              <a:stCxn id="83" idx="6"/>
              <a:endCxn id="95" idx="2"/>
            </p:cNvCxnSpPr>
            <p:nvPr/>
          </p:nvCxnSpPr>
          <p:spPr>
            <a:xfrm>
              <a:off x="5764037" y="1457294"/>
              <a:ext cx="19135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F113C798-ECA0-2826-C99E-8452208FDEE1}"/>
                </a:ext>
              </a:extLst>
            </p:cNvPr>
            <p:cNvCxnSpPr>
              <a:cxnSpLocks/>
              <a:stCxn id="75" idx="6"/>
              <a:endCxn id="101" idx="2"/>
            </p:cNvCxnSpPr>
            <p:nvPr/>
          </p:nvCxnSpPr>
          <p:spPr>
            <a:xfrm>
              <a:off x="6096000" y="3812691"/>
              <a:ext cx="1632439" cy="1805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>
              <a:extLst>
                <a:ext uri="{FF2B5EF4-FFF2-40B4-BE49-F238E27FC236}">
                  <a16:creationId xmlns:a16="http://schemas.microsoft.com/office/drawing/2014/main" id="{6D731DCC-C188-074E-2129-7AB300222126}"/>
                </a:ext>
              </a:extLst>
            </p:cNvPr>
            <p:cNvCxnSpPr>
              <a:cxnSpLocks/>
              <a:stCxn id="51" idx="6"/>
              <a:endCxn id="75" idx="2"/>
            </p:cNvCxnSpPr>
            <p:nvPr/>
          </p:nvCxnSpPr>
          <p:spPr>
            <a:xfrm>
              <a:off x="4006251" y="3114637"/>
              <a:ext cx="789586" cy="6980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>
              <a:extLst>
                <a:ext uri="{FF2B5EF4-FFF2-40B4-BE49-F238E27FC236}">
                  <a16:creationId xmlns:a16="http://schemas.microsoft.com/office/drawing/2014/main" id="{50A4F0FF-243D-0BA1-CD1A-B0728D164FFE}"/>
                </a:ext>
              </a:extLst>
            </p:cNvPr>
            <p:cNvCxnSpPr>
              <a:stCxn id="75" idx="0"/>
              <a:endCxn id="83" idx="4"/>
            </p:cNvCxnSpPr>
            <p:nvPr/>
          </p:nvCxnSpPr>
          <p:spPr>
            <a:xfrm flipH="1" flipV="1">
              <a:off x="5113956" y="2071656"/>
              <a:ext cx="331963" cy="1126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61C1A304-20DB-AF2C-9674-DE909E1AF31F}"/>
                </a:ext>
              </a:extLst>
            </p:cNvPr>
            <p:cNvSpPr txBox="1"/>
            <p:nvPr/>
          </p:nvSpPr>
          <p:spPr>
            <a:xfrm>
              <a:off x="4252017" y="311098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C20</a:t>
              </a:r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020B468A-F551-6E09-622F-C0FDB823725C}"/>
                </a:ext>
              </a:extLst>
            </p:cNvPr>
            <p:cNvSpPr txBox="1"/>
            <p:nvPr/>
          </p:nvSpPr>
          <p:spPr>
            <a:xfrm>
              <a:off x="5315476" y="233310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F5</a:t>
              </a:r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605A8210-2D30-E057-749A-3D5492008A5F}"/>
                </a:ext>
              </a:extLst>
            </p:cNvPr>
            <p:cNvSpPr txBox="1"/>
            <p:nvPr/>
          </p:nvSpPr>
          <p:spPr>
            <a:xfrm>
              <a:off x="6685387" y="3586191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A30</a:t>
              </a:r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F0447779-3F36-F91A-E4B2-5463BF7D01C1}"/>
                </a:ext>
              </a:extLst>
            </p:cNvPr>
            <p:cNvSpPr txBox="1"/>
            <p:nvPr/>
          </p:nvSpPr>
          <p:spPr>
            <a:xfrm>
              <a:off x="6257654" y="1113674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Book Antiqua" panose="02040602050305030304" pitchFamily="18" charset="0"/>
                </a:rPr>
                <a:t>B10</a:t>
              </a:r>
            </a:p>
          </p:txBody>
        </p:sp>
      </p:grpSp>
      <p:sp>
        <p:nvSpPr>
          <p:cNvPr id="119" name="ZoneTexte 118">
            <a:extLst>
              <a:ext uri="{FF2B5EF4-FFF2-40B4-BE49-F238E27FC236}">
                <a16:creationId xmlns:a16="http://schemas.microsoft.com/office/drawing/2014/main" id="{A2D06224-0999-D6CE-29DD-8E61C98E8D59}"/>
              </a:ext>
            </a:extLst>
          </p:cNvPr>
          <p:cNvSpPr txBox="1"/>
          <p:nvPr/>
        </p:nvSpPr>
        <p:spPr>
          <a:xfrm>
            <a:off x="136889" y="6459228"/>
            <a:ext cx="583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savoir plus sur le diagramme PERT </a:t>
            </a:r>
            <a:r>
              <a:rPr lang="fr-FR" sz="1400" b="1" u="sng" dirty="0">
                <a:hlinkClick r:id="rId2"/>
              </a:rPr>
              <a:t>dans ce tutoriel</a:t>
            </a:r>
            <a:r>
              <a:rPr lang="fr-F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25848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898</Words>
  <Application>Microsoft Office PowerPoint</Application>
  <PresentationFormat>Grand écran</PresentationFormat>
  <Paragraphs>246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Century Gothic</vt:lpstr>
      <vt:lpstr>Symbol</vt:lpstr>
      <vt:lpstr>Thème Office</vt:lpstr>
      <vt:lpstr>Comment créer un diagramme de PERT</vt:lpstr>
      <vt:lpstr>1. Connaitre les règles de notation</vt:lpstr>
      <vt:lpstr>Présentation PowerPoint</vt:lpstr>
      <vt:lpstr>Chiffrage</vt:lpstr>
      <vt:lpstr>4. Déduire les successeurs</vt:lpstr>
      <vt:lpstr>5. Dessiner le réseau PERT </vt:lpstr>
      <vt:lpstr>6. Définir le chemin critique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Blog Gestion de Projet</dc:creator>
  <cp:lastModifiedBy>Carl Laurier</cp:lastModifiedBy>
  <cp:revision>76</cp:revision>
  <dcterms:created xsi:type="dcterms:W3CDTF">2022-08-24T08:43:54Z</dcterms:created>
  <dcterms:modified xsi:type="dcterms:W3CDTF">2023-05-24T18:09:38Z</dcterms:modified>
</cp:coreProperties>
</file>