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0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8A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1C1A97-1256-4304-B5C4-4B85C21C4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74164-0D0A-4910-B986-7D70EA49E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4DAE-5992-47D6-9ED2-20669465190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6A5FA8-D3CF-4088-BCBD-9B085B2FF6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BD968-3727-4ED5-9D5C-D85C1039E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201A-9F39-4459-AD79-889D58426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0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1F17-1925-4BAF-BA87-63F6A4C0E87E}" type="datetimeFigureOut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6B92-F2CF-4225-8F5D-8053831ED4F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99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0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4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19576" y="-25888"/>
            <a:ext cx="8697407" cy="502086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07747" y="7340"/>
            <a:ext cx="8346976" cy="506675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Rapport flash N°            	Projet : SAP 30 / CMRL		Date: </a:t>
            </a:r>
            <a:r>
              <a:rPr lang="fr-FR" sz="1600" dirty="0">
                <a:solidFill>
                  <a:schemeClr val="bg1"/>
                </a:solidFill>
                <a:latin typeface="Candara" panose="020E0502030303020204" pitchFamily="34" charset="0"/>
              </a:rPr>
              <a:t>Le 29/07/2022</a:t>
            </a:r>
            <a:endParaRPr lang="fr-FR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2" y="7340"/>
            <a:ext cx="2808597" cy="603896"/>
          </a:xfrm>
          <a:prstGeom prst="rect">
            <a:avLst/>
          </a:prstGeom>
        </p:spPr>
      </p:pic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B1881130-7DF1-43BE-A55E-5829CE277BA5}"/>
              </a:ext>
            </a:extLst>
          </p:cNvPr>
          <p:cNvSpPr txBox="1">
            <a:spLocks/>
          </p:cNvSpPr>
          <p:nvPr/>
        </p:nvSpPr>
        <p:spPr>
          <a:xfrm>
            <a:off x="119526" y="2114310"/>
            <a:ext cx="4366856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 b="1" dirty="0">
                <a:solidFill>
                  <a:srgbClr val="439B6A"/>
                </a:solidFill>
              </a:rPr>
              <a:t>Actions, réalisations, points d’attentions et décisions</a:t>
            </a:r>
            <a:endParaRPr lang="fr-FR" sz="1100" b="1" dirty="0">
              <a:solidFill>
                <a:srgbClr val="439B6A"/>
              </a:solidFill>
              <a:latin typeface="Arial Black" panose="020B0A04020102020204" pitchFamily="34" charset="0"/>
              <a:cs typeface="Arial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21022"/>
              </p:ext>
            </p:extLst>
          </p:nvPr>
        </p:nvGraphicFramePr>
        <p:xfrm>
          <a:off x="139816" y="2369842"/>
          <a:ext cx="11629650" cy="28035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2180">
                  <a:extLst>
                    <a:ext uri="{9D8B030D-6E8A-4147-A177-3AD203B41FA5}">
                      <a16:colId xmlns:a16="http://schemas.microsoft.com/office/drawing/2014/main" val="1001322854"/>
                    </a:ext>
                  </a:extLst>
                </a:gridCol>
                <a:gridCol w="3504370">
                  <a:extLst>
                    <a:ext uri="{9D8B030D-6E8A-4147-A177-3AD203B41FA5}">
                      <a16:colId xmlns:a16="http://schemas.microsoft.com/office/drawing/2014/main" val="3706768063"/>
                    </a:ext>
                  </a:extLst>
                </a:gridCol>
                <a:gridCol w="1938275">
                  <a:extLst>
                    <a:ext uri="{9D8B030D-6E8A-4147-A177-3AD203B41FA5}">
                      <a16:colId xmlns:a16="http://schemas.microsoft.com/office/drawing/2014/main" val="2230974053"/>
                    </a:ext>
                  </a:extLst>
                </a:gridCol>
                <a:gridCol w="1938275">
                  <a:extLst>
                    <a:ext uri="{9D8B030D-6E8A-4147-A177-3AD203B41FA5}">
                      <a16:colId xmlns:a16="http://schemas.microsoft.com/office/drawing/2014/main" val="4052894469"/>
                    </a:ext>
                  </a:extLst>
                </a:gridCol>
                <a:gridCol w="1938275">
                  <a:extLst>
                    <a:ext uri="{9D8B030D-6E8A-4147-A177-3AD203B41FA5}">
                      <a16:colId xmlns:a16="http://schemas.microsoft.com/office/drawing/2014/main" val="4973487"/>
                    </a:ext>
                  </a:extLst>
                </a:gridCol>
                <a:gridCol w="1938275">
                  <a:extLst>
                    <a:ext uri="{9D8B030D-6E8A-4147-A177-3AD203B41FA5}">
                      <a16:colId xmlns:a16="http://schemas.microsoft.com/office/drawing/2014/main" val="3921193873"/>
                    </a:ext>
                  </a:extLst>
                </a:gridCol>
              </a:tblGrid>
              <a:tr h="229234">
                <a:tc gridSpan="6">
                  <a:txBody>
                    <a:bodyPr/>
                    <a:lstStyle/>
                    <a:p>
                      <a:r>
                        <a:rPr lang="fr-FR" sz="1200" dirty="0"/>
                        <a:t>Suivi des actions importantes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62B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62B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62B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62B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75736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faire pour 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Mise à jour de la semaine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65872"/>
                  </a:ext>
                </a:extLst>
              </a:tr>
              <a:tr h="187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Finaliser le paramétrage et les test du Grand Livre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Marianne Anselme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28-07-21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Documentation en cours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1316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Préparer </a:t>
                      </a:r>
                      <a:r>
                        <a:rPr lang="fr-FR" sz="1050" dirty="0"/>
                        <a:t>un jeu de test pour les immobilisations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Gérard </a:t>
                      </a:r>
                      <a:r>
                        <a:rPr lang="fr-FR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Lourte</a:t>
                      </a:r>
                      <a:endParaRPr lang="fr-FR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30-07-21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 cours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Echantillon important de cas spéciaux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369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Sélection d'un utilisateur clé pour la 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Georges Clonet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27-07-21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Marcel Huet est disponible pour nous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82154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Evaluer les besoins d'interfaces pour le dépôt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Eric Duteil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30-07-21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 cours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Principalement les systèmes uniques au CMRL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669792"/>
                  </a:ext>
                </a:extLst>
              </a:tr>
              <a:tr h="187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Préparation du comité de pilotage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Chantal Davant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29-07-21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 cours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Date du workshop fixée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44016"/>
                  </a:ext>
                </a:extLst>
              </a:tr>
              <a:tr h="43762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Mise à jour du site intranet projet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Bernard Dupuis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28/07/21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 attente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Préparation terminée, en attente de la revue du sponsor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7455"/>
                  </a:ext>
                </a:extLst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11576201" y="2318062"/>
            <a:ext cx="312738" cy="312738"/>
            <a:chOff x="0" y="0"/>
            <a:chExt cx="313200" cy="3132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C721EB2-E54C-4D57-9B00-A5C326EE29EE}"/>
                </a:ext>
              </a:extLst>
            </p:cNvPr>
            <p:cNvSpPr/>
            <p:nvPr/>
          </p:nvSpPr>
          <p:spPr>
            <a:xfrm>
              <a:off x="0" y="0"/>
              <a:ext cx="313200" cy="31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39B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20F5215B-473F-49D4-A3A6-D4E1B4A9A43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467" y="62710"/>
              <a:ext cx="210906" cy="187781"/>
            </a:xfrm>
            <a:custGeom>
              <a:avLst/>
              <a:gdLst>
                <a:gd name="T0" fmla="*/ 120 w 228"/>
                <a:gd name="T1" fmla="*/ 31 h 203"/>
                <a:gd name="T2" fmla="*/ 110 w 228"/>
                <a:gd name="T3" fmla="*/ 0 h 203"/>
                <a:gd name="T4" fmla="*/ 101 w 228"/>
                <a:gd name="T5" fmla="*/ 31 h 203"/>
                <a:gd name="T6" fmla="*/ 144 w 228"/>
                <a:gd name="T7" fmla="*/ 42 h 203"/>
                <a:gd name="T8" fmla="*/ 155 w 228"/>
                <a:gd name="T9" fmla="*/ 71 h 203"/>
                <a:gd name="T10" fmla="*/ 129 w 228"/>
                <a:gd name="T11" fmla="*/ 16 h 203"/>
                <a:gd name="T12" fmla="*/ 126 w 228"/>
                <a:gd name="T13" fmla="*/ 28 h 203"/>
                <a:gd name="T14" fmla="*/ 144 w 228"/>
                <a:gd name="T15" fmla="*/ 42 h 203"/>
                <a:gd name="T16" fmla="*/ 90 w 228"/>
                <a:gd name="T17" fmla="*/ 16 h 203"/>
                <a:gd name="T18" fmla="*/ 62 w 228"/>
                <a:gd name="T19" fmla="*/ 16 h 203"/>
                <a:gd name="T20" fmla="*/ 95 w 228"/>
                <a:gd name="T21" fmla="*/ 28 h 203"/>
                <a:gd name="T22" fmla="*/ 110 w 228"/>
                <a:gd name="T23" fmla="*/ 145 h 203"/>
                <a:gd name="T24" fmla="*/ 120 w 228"/>
                <a:gd name="T25" fmla="*/ 112 h 203"/>
                <a:gd name="T26" fmla="*/ 110 w 228"/>
                <a:gd name="T27" fmla="*/ 145 h 203"/>
                <a:gd name="T28" fmla="*/ 151 w 228"/>
                <a:gd name="T29" fmla="*/ 134 h 203"/>
                <a:gd name="T30" fmla="*/ 179 w 228"/>
                <a:gd name="T31" fmla="*/ 61 h 203"/>
                <a:gd name="T32" fmla="*/ 46 w 228"/>
                <a:gd name="T33" fmla="*/ 40 h 203"/>
                <a:gd name="T34" fmla="*/ 55 w 228"/>
                <a:gd name="T35" fmla="*/ 9 h 203"/>
                <a:gd name="T36" fmla="*/ 37 w 228"/>
                <a:gd name="T37" fmla="*/ 9 h 203"/>
                <a:gd name="T38" fmla="*/ 46 w 228"/>
                <a:gd name="T39" fmla="*/ 40 h 203"/>
                <a:gd name="T40" fmla="*/ 210 w 228"/>
                <a:gd name="T41" fmla="*/ 45 h 203"/>
                <a:gd name="T42" fmla="*/ 187 w 228"/>
                <a:gd name="T43" fmla="*/ 54 h 203"/>
                <a:gd name="T44" fmla="*/ 224 w 228"/>
                <a:gd name="T45" fmla="*/ 74 h 203"/>
                <a:gd name="T46" fmla="*/ 187 w 228"/>
                <a:gd name="T47" fmla="*/ 54 h 203"/>
                <a:gd name="T48" fmla="*/ 187 w 228"/>
                <a:gd name="T49" fmla="*/ 54 h 203"/>
                <a:gd name="T50" fmla="*/ 144 w 228"/>
                <a:gd name="T51" fmla="*/ 145 h 203"/>
                <a:gd name="T52" fmla="*/ 129 w 228"/>
                <a:gd name="T53" fmla="*/ 191 h 203"/>
                <a:gd name="T54" fmla="*/ 73 w 228"/>
                <a:gd name="T55" fmla="*/ 157 h 203"/>
                <a:gd name="T56" fmla="*/ 12 w 228"/>
                <a:gd name="T57" fmla="*/ 131 h 203"/>
                <a:gd name="T58" fmla="*/ 26 w 228"/>
                <a:gd name="T59" fmla="*/ 28 h 203"/>
                <a:gd name="T60" fmla="*/ 30 w 228"/>
                <a:gd name="T61" fmla="*/ 16 h 203"/>
                <a:gd name="T62" fmla="*/ 18 w 228"/>
                <a:gd name="T63" fmla="*/ 17 h 203"/>
                <a:gd name="T64" fmla="*/ 0 w 228"/>
                <a:gd name="T65" fmla="*/ 42 h 203"/>
                <a:gd name="T66" fmla="*/ 0 w 228"/>
                <a:gd name="T67" fmla="*/ 138 h 203"/>
                <a:gd name="T68" fmla="*/ 26 w 228"/>
                <a:gd name="T69" fmla="*/ 203 h 203"/>
                <a:gd name="T70" fmla="*/ 111 w 228"/>
                <a:gd name="T71" fmla="*/ 203 h 203"/>
                <a:gd name="T72" fmla="*/ 129 w 228"/>
                <a:gd name="T73" fmla="*/ 203 h 203"/>
                <a:gd name="T74" fmla="*/ 129 w 228"/>
                <a:gd name="T75" fmla="*/ 203 h 203"/>
                <a:gd name="T76" fmla="*/ 138 w 228"/>
                <a:gd name="T77" fmla="*/ 201 h 203"/>
                <a:gd name="T78" fmla="*/ 155 w 228"/>
                <a:gd name="T79" fmla="*/ 177 h 203"/>
                <a:gd name="T80" fmla="*/ 150 w 228"/>
                <a:gd name="T81" fmla="*/ 144 h 203"/>
                <a:gd name="T82" fmla="*/ 61 w 228"/>
                <a:gd name="T83" fmla="*/ 184 h 203"/>
                <a:gd name="T84" fmla="*/ 47 w 228"/>
                <a:gd name="T85" fmla="*/ 143 h 203"/>
                <a:gd name="T86" fmla="*/ 61 w 228"/>
                <a:gd name="T87" fmla="*/ 18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8" h="203">
                  <a:moveTo>
                    <a:pt x="110" y="40"/>
                  </a:moveTo>
                  <a:cubicBezTo>
                    <a:pt x="115" y="40"/>
                    <a:pt x="120" y="36"/>
                    <a:pt x="120" y="31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4"/>
                    <a:pt x="115" y="0"/>
                    <a:pt x="110" y="0"/>
                  </a:cubicBezTo>
                  <a:cubicBezTo>
                    <a:pt x="105" y="0"/>
                    <a:pt x="101" y="4"/>
                    <a:pt x="101" y="9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6"/>
                    <a:pt x="105" y="40"/>
                    <a:pt x="110" y="40"/>
                  </a:cubicBezTo>
                  <a:close/>
                  <a:moveTo>
                    <a:pt x="144" y="42"/>
                  </a:moveTo>
                  <a:cubicBezTo>
                    <a:pt x="144" y="81"/>
                    <a:pt x="144" y="81"/>
                    <a:pt x="144" y="81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27"/>
                    <a:pt x="144" y="16"/>
                    <a:pt x="129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7" y="28"/>
                    <a:pt x="144" y="34"/>
                    <a:pt x="144" y="42"/>
                  </a:cubicBezTo>
                  <a:close/>
                  <a:moveTo>
                    <a:pt x="95" y="16"/>
                  </a:move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95" y="28"/>
                    <a:pt x="95" y="28"/>
                    <a:pt x="95" y="28"/>
                  </a:cubicBezTo>
                  <a:lnTo>
                    <a:pt x="95" y="16"/>
                  </a:lnTo>
                  <a:close/>
                  <a:moveTo>
                    <a:pt x="110" y="145"/>
                  </a:moveTo>
                  <a:cubicBezTo>
                    <a:pt x="143" y="139"/>
                    <a:pt x="143" y="139"/>
                    <a:pt x="143" y="139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7" y="144"/>
                    <a:pt x="108" y="146"/>
                    <a:pt x="110" y="145"/>
                  </a:cubicBezTo>
                  <a:close/>
                  <a:moveTo>
                    <a:pt x="127" y="104"/>
                  </a:moveTo>
                  <a:cubicBezTo>
                    <a:pt x="151" y="134"/>
                    <a:pt x="151" y="134"/>
                    <a:pt x="151" y="134"/>
                  </a:cubicBezTo>
                  <a:cubicBezTo>
                    <a:pt x="204" y="91"/>
                    <a:pt x="204" y="91"/>
                    <a:pt x="204" y="91"/>
                  </a:cubicBezTo>
                  <a:cubicBezTo>
                    <a:pt x="179" y="61"/>
                    <a:pt x="179" y="61"/>
                    <a:pt x="179" y="61"/>
                  </a:cubicBezTo>
                  <a:lnTo>
                    <a:pt x="127" y="104"/>
                  </a:lnTo>
                  <a:close/>
                  <a:moveTo>
                    <a:pt x="46" y="40"/>
                  </a:moveTo>
                  <a:cubicBezTo>
                    <a:pt x="51" y="40"/>
                    <a:pt x="55" y="36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ubicBezTo>
                    <a:pt x="41" y="0"/>
                    <a:pt x="37" y="4"/>
                    <a:pt x="37" y="9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6"/>
                    <a:pt x="41" y="40"/>
                    <a:pt x="46" y="40"/>
                  </a:cubicBezTo>
                  <a:close/>
                  <a:moveTo>
                    <a:pt x="225" y="64"/>
                  </a:moveTo>
                  <a:cubicBezTo>
                    <a:pt x="210" y="45"/>
                    <a:pt x="210" y="45"/>
                    <a:pt x="210" y="45"/>
                  </a:cubicBezTo>
                  <a:cubicBezTo>
                    <a:pt x="207" y="42"/>
                    <a:pt x="203" y="41"/>
                    <a:pt x="200" y="44"/>
                  </a:cubicBezTo>
                  <a:cubicBezTo>
                    <a:pt x="187" y="54"/>
                    <a:pt x="187" y="54"/>
                    <a:pt x="187" y="54"/>
                  </a:cubicBezTo>
                  <a:cubicBezTo>
                    <a:pt x="212" y="84"/>
                    <a:pt x="212" y="84"/>
                    <a:pt x="212" y="84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27" y="72"/>
                    <a:pt x="228" y="67"/>
                    <a:pt x="225" y="64"/>
                  </a:cubicBezTo>
                  <a:close/>
                  <a:moveTo>
                    <a:pt x="187" y="54"/>
                  </a:moveTo>
                  <a:cubicBezTo>
                    <a:pt x="187" y="54"/>
                    <a:pt x="187" y="54"/>
                    <a:pt x="187" y="54"/>
                  </a:cubicBezTo>
                  <a:cubicBezTo>
                    <a:pt x="187" y="54"/>
                    <a:pt x="187" y="54"/>
                    <a:pt x="187" y="54"/>
                  </a:cubicBezTo>
                  <a:cubicBezTo>
                    <a:pt x="187" y="54"/>
                    <a:pt x="187" y="54"/>
                    <a:pt x="187" y="54"/>
                  </a:cubicBezTo>
                  <a:close/>
                  <a:moveTo>
                    <a:pt x="144" y="145"/>
                  </a:moveTo>
                  <a:cubicBezTo>
                    <a:pt x="144" y="177"/>
                    <a:pt x="144" y="177"/>
                    <a:pt x="144" y="177"/>
                  </a:cubicBezTo>
                  <a:cubicBezTo>
                    <a:pt x="144" y="185"/>
                    <a:pt x="137" y="191"/>
                    <a:pt x="129" y="191"/>
                  </a:cubicBezTo>
                  <a:cubicBezTo>
                    <a:pt x="73" y="191"/>
                    <a:pt x="73" y="191"/>
                    <a:pt x="73" y="191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43"/>
                    <a:pt x="61" y="131"/>
                    <a:pt x="47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34"/>
                    <a:pt x="18" y="28"/>
                    <a:pt x="26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3" y="16"/>
                    <a:pt x="20" y="16"/>
                    <a:pt x="18" y="17"/>
                  </a:cubicBezTo>
                  <a:cubicBezTo>
                    <a:pt x="9" y="20"/>
                    <a:pt x="3" y="28"/>
                    <a:pt x="1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1"/>
                    <a:pt x="12" y="203"/>
                    <a:pt x="26" y="203"/>
                  </a:cubicBezTo>
                  <a:cubicBezTo>
                    <a:pt x="26" y="203"/>
                    <a:pt x="45" y="203"/>
                    <a:pt x="65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33" y="203"/>
                    <a:pt x="136" y="202"/>
                    <a:pt x="138" y="201"/>
                  </a:cubicBezTo>
                  <a:cubicBezTo>
                    <a:pt x="147" y="198"/>
                    <a:pt x="153" y="191"/>
                    <a:pt x="155" y="182"/>
                  </a:cubicBezTo>
                  <a:cubicBezTo>
                    <a:pt x="155" y="180"/>
                    <a:pt x="155" y="179"/>
                    <a:pt x="155" y="177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0" y="144"/>
                    <a:pt x="150" y="144"/>
                    <a:pt x="150" y="144"/>
                  </a:cubicBezTo>
                  <a:lnTo>
                    <a:pt x="144" y="145"/>
                  </a:lnTo>
                  <a:close/>
                  <a:moveTo>
                    <a:pt x="61" y="184"/>
                  </a:moveTo>
                  <a:cubicBezTo>
                    <a:pt x="20" y="143"/>
                    <a:pt x="20" y="143"/>
                    <a:pt x="20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5" y="143"/>
                    <a:pt x="61" y="150"/>
                    <a:pt x="61" y="157"/>
                  </a:cubicBezTo>
                  <a:lnTo>
                    <a:pt x="61" y="18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439B6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</p:grp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28440"/>
              </p:ext>
            </p:extLst>
          </p:nvPr>
        </p:nvGraphicFramePr>
        <p:xfrm>
          <a:off x="178046" y="5322306"/>
          <a:ext cx="7394606" cy="14796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94606">
                  <a:extLst>
                    <a:ext uri="{9D8B030D-6E8A-4147-A177-3AD203B41FA5}">
                      <a16:colId xmlns:a16="http://schemas.microsoft.com/office/drawing/2014/main" val="1001322854"/>
                    </a:ext>
                  </a:extLst>
                </a:gridCol>
              </a:tblGrid>
              <a:tr h="354271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Informations importantes de la semaine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65872"/>
                  </a:ext>
                </a:extLst>
              </a:tr>
              <a:tr h="187555">
                <a:tc>
                  <a:txBody>
                    <a:bodyPr/>
                    <a:lstStyle/>
                    <a:p>
                      <a:r>
                        <a:rPr lang="fr-FR" sz="1050" dirty="0"/>
                        <a:t> Bonne avancée du paramétrage dans toutes les équipes. Assez peu de corrections après les tests unitaires.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1316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r>
                        <a:rPr lang="fr-FR" sz="1050" dirty="0"/>
                        <a:t> Les premières interfaces logistiques sont disponibles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369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r>
                        <a:rPr lang="fr-FR" sz="1050" dirty="0"/>
                        <a:t> Les définitions des interfaces production sont maintenant terminées  et communiquées aux développeurs.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82154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r>
                        <a:rPr lang="fr-FR" sz="1050" dirty="0"/>
                        <a:t>Les corrections de données on débuté. Le travail sera plus long et laborieux que prévu, malgré nos précautions.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551571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A1D45855-DBD0-42BB-A4D8-494FE0E69D87}"/>
              </a:ext>
            </a:extLst>
          </p:cNvPr>
          <p:cNvGrpSpPr/>
          <p:nvPr/>
        </p:nvGrpSpPr>
        <p:grpSpPr>
          <a:xfrm>
            <a:off x="5364142" y="5297277"/>
            <a:ext cx="355599" cy="323426"/>
            <a:chOff x="0" y="0"/>
            <a:chExt cx="313200" cy="3132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5A5E367-7C59-4918-AC43-F9304857D80D}"/>
                </a:ext>
              </a:extLst>
            </p:cNvPr>
            <p:cNvSpPr/>
            <p:nvPr/>
          </p:nvSpPr>
          <p:spPr>
            <a:xfrm>
              <a:off x="0" y="0"/>
              <a:ext cx="313200" cy="31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39B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2536D277-B81F-4810-A654-A51C5C08BE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782" y="48782"/>
              <a:ext cx="215637" cy="215637"/>
            </a:xfrm>
            <a:custGeom>
              <a:avLst/>
              <a:gdLst>
                <a:gd name="T0" fmla="*/ 113 w 227"/>
                <a:gd name="T1" fmla="*/ 0 h 227"/>
                <a:gd name="T2" fmla="*/ 0 w 227"/>
                <a:gd name="T3" fmla="*/ 113 h 227"/>
                <a:gd name="T4" fmla="*/ 113 w 227"/>
                <a:gd name="T5" fmla="*/ 227 h 227"/>
                <a:gd name="T6" fmla="*/ 227 w 227"/>
                <a:gd name="T7" fmla="*/ 113 h 227"/>
                <a:gd name="T8" fmla="*/ 113 w 227"/>
                <a:gd name="T9" fmla="*/ 0 h 227"/>
                <a:gd name="T10" fmla="*/ 185 w 227"/>
                <a:gd name="T11" fmla="*/ 100 h 227"/>
                <a:gd name="T12" fmla="*/ 117 w 227"/>
                <a:gd name="T13" fmla="*/ 167 h 227"/>
                <a:gd name="T14" fmla="*/ 98 w 227"/>
                <a:gd name="T15" fmla="*/ 175 h 227"/>
                <a:gd name="T16" fmla="*/ 78 w 227"/>
                <a:gd name="T17" fmla="*/ 167 h 227"/>
                <a:gd name="T18" fmla="*/ 41 w 227"/>
                <a:gd name="T19" fmla="*/ 130 h 227"/>
                <a:gd name="T20" fmla="*/ 41 w 227"/>
                <a:gd name="T21" fmla="*/ 91 h 227"/>
                <a:gd name="T22" fmla="*/ 80 w 227"/>
                <a:gd name="T23" fmla="*/ 91 h 227"/>
                <a:gd name="T24" fmla="*/ 98 w 227"/>
                <a:gd name="T25" fmla="*/ 108 h 227"/>
                <a:gd name="T26" fmla="*/ 145 w 227"/>
                <a:gd name="T27" fmla="*/ 61 h 227"/>
                <a:gd name="T28" fmla="*/ 185 w 227"/>
                <a:gd name="T29" fmla="*/ 61 h 227"/>
                <a:gd name="T30" fmla="*/ 185 w 227"/>
                <a:gd name="T31" fmla="*/ 10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7" h="227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76"/>
                    <a:pt x="51" y="227"/>
                    <a:pt x="113" y="227"/>
                  </a:cubicBezTo>
                  <a:cubicBezTo>
                    <a:pt x="176" y="227"/>
                    <a:pt x="227" y="176"/>
                    <a:pt x="227" y="113"/>
                  </a:cubicBezTo>
                  <a:cubicBezTo>
                    <a:pt x="227" y="51"/>
                    <a:pt x="176" y="0"/>
                    <a:pt x="113" y="0"/>
                  </a:cubicBezTo>
                  <a:close/>
                  <a:moveTo>
                    <a:pt x="185" y="100"/>
                  </a:moveTo>
                  <a:cubicBezTo>
                    <a:pt x="117" y="167"/>
                    <a:pt x="117" y="167"/>
                    <a:pt x="117" y="167"/>
                  </a:cubicBezTo>
                  <a:cubicBezTo>
                    <a:pt x="112" y="172"/>
                    <a:pt x="105" y="175"/>
                    <a:pt x="98" y="175"/>
                  </a:cubicBezTo>
                  <a:cubicBezTo>
                    <a:pt x="91" y="175"/>
                    <a:pt x="84" y="172"/>
                    <a:pt x="78" y="167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30" y="119"/>
                    <a:pt x="30" y="102"/>
                    <a:pt x="41" y="91"/>
                  </a:cubicBezTo>
                  <a:cubicBezTo>
                    <a:pt x="52" y="80"/>
                    <a:pt x="70" y="80"/>
                    <a:pt x="80" y="91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56" y="50"/>
                    <a:pt x="174" y="50"/>
                    <a:pt x="185" y="61"/>
                  </a:cubicBezTo>
                  <a:cubicBezTo>
                    <a:pt x="195" y="71"/>
                    <a:pt x="195" y="89"/>
                    <a:pt x="185" y="10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439B6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200">
                <a:latin typeface="+mn-lt"/>
              </a:endParaRPr>
            </a:p>
          </p:txBody>
        </p:sp>
      </p:grp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03336"/>
              </p:ext>
            </p:extLst>
          </p:nvPr>
        </p:nvGraphicFramePr>
        <p:xfrm>
          <a:off x="3707747" y="793202"/>
          <a:ext cx="3886290" cy="109664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943145">
                  <a:extLst>
                    <a:ext uri="{9D8B030D-6E8A-4147-A177-3AD203B41FA5}">
                      <a16:colId xmlns:a16="http://schemas.microsoft.com/office/drawing/2014/main" val="1507710640"/>
                    </a:ext>
                  </a:extLst>
                </a:gridCol>
                <a:gridCol w="1943145">
                  <a:extLst>
                    <a:ext uri="{9D8B030D-6E8A-4147-A177-3AD203B41FA5}">
                      <a16:colId xmlns:a16="http://schemas.microsoft.com/office/drawing/2014/main" val="3486990411"/>
                    </a:ext>
                  </a:extLst>
                </a:gridCol>
              </a:tblGrid>
              <a:tr h="2741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Performance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</a:rPr>
                        <a:t>Tendance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2828207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        BUDGET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3493267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         PLANNING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814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       PERIMETRE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47377"/>
                  </a:ext>
                </a:extLst>
              </a:tr>
            </a:tbl>
          </a:graphicData>
        </a:graphic>
      </p:graphicFrame>
      <p:sp>
        <p:nvSpPr>
          <p:cNvPr id="25" name="Flèche : droite 33">
            <a:extLst>
              <a:ext uri="{FF2B5EF4-FFF2-40B4-BE49-F238E27FC236}">
                <a16:creationId xmlns:a16="http://schemas.microsoft.com/office/drawing/2014/main" id="{E288CACE-78A1-4E74-B4F6-A028A202069C}"/>
              </a:ext>
            </a:extLst>
          </p:cNvPr>
          <p:cNvSpPr/>
          <p:nvPr/>
        </p:nvSpPr>
        <p:spPr>
          <a:xfrm>
            <a:off x="6331930" y="1354532"/>
            <a:ext cx="681038" cy="201612"/>
          </a:xfrm>
          <a:prstGeom prst="rightArrow">
            <a:avLst>
              <a:gd name="adj1" fmla="val 6436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Flèche : droite 33">
            <a:extLst>
              <a:ext uri="{FF2B5EF4-FFF2-40B4-BE49-F238E27FC236}">
                <a16:creationId xmlns:a16="http://schemas.microsoft.com/office/drawing/2014/main" id="{E288CACE-78A1-4E74-B4F6-A028A202069C}"/>
              </a:ext>
            </a:extLst>
          </p:cNvPr>
          <p:cNvSpPr/>
          <p:nvPr/>
        </p:nvSpPr>
        <p:spPr>
          <a:xfrm>
            <a:off x="6331930" y="1618270"/>
            <a:ext cx="681037" cy="200025"/>
          </a:xfrm>
          <a:prstGeom prst="rightArrow">
            <a:avLst>
              <a:gd name="adj1" fmla="val 6436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C94A7051-3DA9-48BB-AF45-ABB5A2E8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2864" y="1352082"/>
            <a:ext cx="291279" cy="219808"/>
          </a:xfrm>
          <a:custGeom>
            <a:avLst/>
            <a:gdLst>
              <a:gd name="T0" fmla="*/ 137 w 227"/>
              <a:gd name="T1" fmla="*/ 89 h 171"/>
              <a:gd name="T2" fmla="*/ 127 w 227"/>
              <a:gd name="T3" fmla="*/ 91 h 171"/>
              <a:gd name="T4" fmla="*/ 84 w 227"/>
              <a:gd name="T5" fmla="*/ 61 h 171"/>
              <a:gd name="T6" fmla="*/ 39 w 227"/>
              <a:gd name="T7" fmla="*/ 103 h 171"/>
              <a:gd name="T8" fmla="*/ 34 w 227"/>
              <a:gd name="T9" fmla="*/ 103 h 171"/>
              <a:gd name="T10" fmla="*/ 0 w 227"/>
              <a:gd name="T11" fmla="*/ 137 h 171"/>
              <a:gd name="T12" fmla="*/ 34 w 227"/>
              <a:gd name="T13" fmla="*/ 171 h 171"/>
              <a:gd name="T14" fmla="*/ 137 w 227"/>
              <a:gd name="T15" fmla="*/ 171 h 171"/>
              <a:gd name="T16" fmla="*/ 178 w 227"/>
              <a:gd name="T17" fmla="*/ 130 h 171"/>
              <a:gd name="T18" fmla="*/ 137 w 227"/>
              <a:gd name="T19" fmla="*/ 89 h 171"/>
              <a:gd name="T20" fmla="*/ 106 w 227"/>
              <a:gd name="T21" fmla="*/ 57 h 171"/>
              <a:gd name="T22" fmla="*/ 113 w 227"/>
              <a:gd name="T23" fmla="*/ 40 h 171"/>
              <a:gd name="T24" fmla="*/ 92 w 227"/>
              <a:gd name="T25" fmla="*/ 40 h 171"/>
              <a:gd name="T26" fmla="*/ 106 w 227"/>
              <a:gd name="T27" fmla="*/ 57 h 171"/>
              <a:gd name="T28" fmla="*/ 134 w 227"/>
              <a:gd name="T29" fmla="*/ 23 h 171"/>
              <a:gd name="T30" fmla="*/ 116 w 227"/>
              <a:gd name="T31" fmla="*/ 12 h 171"/>
              <a:gd name="T32" fmla="*/ 120 w 227"/>
              <a:gd name="T33" fmla="*/ 33 h 171"/>
              <a:gd name="T34" fmla="*/ 134 w 227"/>
              <a:gd name="T35" fmla="*/ 23 h 171"/>
              <a:gd name="T36" fmla="*/ 197 w 227"/>
              <a:gd name="T37" fmla="*/ 57 h 171"/>
              <a:gd name="T38" fmla="*/ 142 w 227"/>
              <a:gd name="T39" fmla="*/ 30 h 171"/>
              <a:gd name="T40" fmla="*/ 113 w 227"/>
              <a:gd name="T41" fmla="*/ 63 h 171"/>
              <a:gd name="T42" fmla="*/ 131 w 227"/>
              <a:gd name="T43" fmla="*/ 84 h 171"/>
              <a:gd name="T44" fmla="*/ 137 w 227"/>
              <a:gd name="T45" fmla="*/ 83 h 171"/>
              <a:gd name="T46" fmla="*/ 179 w 227"/>
              <a:gd name="T47" fmla="*/ 108 h 171"/>
              <a:gd name="T48" fmla="*/ 197 w 227"/>
              <a:gd name="T49" fmla="*/ 57 h 171"/>
              <a:gd name="T50" fmla="*/ 215 w 227"/>
              <a:gd name="T51" fmla="*/ 31 h 171"/>
              <a:gd name="T52" fmla="*/ 194 w 227"/>
              <a:gd name="T53" fmla="*/ 35 h 171"/>
              <a:gd name="T54" fmla="*/ 204 w 227"/>
              <a:gd name="T55" fmla="*/ 50 h 171"/>
              <a:gd name="T56" fmla="*/ 215 w 227"/>
              <a:gd name="T57" fmla="*/ 31 h 171"/>
              <a:gd name="T58" fmla="*/ 227 w 227"/>
              <a:gd name="T59" fmla="*/ 66 h 171"/>
              <a:gd name="T60" fmla="*/ 207 w 227"/>
              <a:gd name="T61" fmla="*/ 59 h 171"/>
              <a:gd name="T62" fmla="*/ 208 w 227"/>
              <a:gd name="T63" fmla="*/ 76 h 171"/>
              <a:gd name="T64" fmla="*/ 227 w 227"/>
              <a:gd name="T65" fmla="*/ 66 h 171"/>
              <a:gd name="T66" fmla="*/ 187 w 227"/>
              <a:gd name="T67" fmla="*/ 7 h 171"/>
              <a:gd name="T68" fmla="*/ 170 w 227"/>
              <a:gd name="T69" fmla="*/ 21 h 171"/>
              <a:gd name="T70" fmla="*/ 187 w 227"/>
              <a:gd name="T71" fmla="*/ 29 h 171"/>
              <a:gd name="T72" fmla="*/ 187 w 227"/>
              <a:gd name="T73" fmla="*/ 7 h 171"/>
              <a:gd name="T74" fmla="*/ 206 w 227"/>
              <a:gd name="T75" fmla="*/ 86 h 171"/>
              <a:gd name="T76" fmla="*/ 203 w 227"/>
              <a:gd name="T77" fmla="*/ 94 h 171"/>
              <a:gd name="T78" fmla="*/ 198 w 227"/>
              <a:gd name="T79" fmla="*/ 102 h 171"/>
              <a:gd name="T80" fmla="*/ 220 w 227"/>
              <a:gd name="T81" fmla="*/ 102 h 171"/>
              <a:gd name="T82" fmla="*/ 206 w 227"/>
              <a:gd name="T83" fmla="*/ 86 h 171"/>
              <a:gd name="T84" fmla="*/ 182 w 227"/>
              <a:gd name="T85" fmla="*/ 116 h 171"/>
              <a:gd name="T86" fmla="*/ 184 w 227"/>
              <a:gd name="T87" fmla="*/ 124 h 171"/>
              <a:gd name="T88" fmla="*/ 196 w 227"/>
              <a:gd name="T89" fmla="*/ 130 h 171"/>
              <a:gd name="T90" fmla="*/ 192 w 227"/>
              <a:gd name="T91" fmla="*/ 109 h 171"/>
              <a:gd name="T92" fmla="*/ 182 w 227"/>
              <a:gd name="T93" fmla="*/ 116 h 171"/>
              <a:gd name="T94" fmla="*/ 161 w 227"/>
              <a:gd name="T95" fmla="*/ 19 h 171"/>
              <a:gd name="T96" fmla="*/ 151 w 227"/>
              <a:gd name="T97" fmla="*/ 0 h 171"/>
              <a:gd name="T98" fmla="*/ 143 w 227"/>
              <a:gd name="T99" fmla="*/ 20 h 171"/>
              <a:gd name="T100" fmla="*/ 156 w 227"/>
              <a:gd name="T101" fmla="*/ 19 h 171"/>
              <a:gd name="T102" fmla="*/ 161 w 227"/>
              <a:gd name="T103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" h="171">
                <a:moveTo>
                  <a:pt x="137" y="89"/>
                </a:moveTo>
                <a:cubicBezTo>
                  <a:pt x="134" y="89"/>
                  <a:pt x="130" y="90"/>
                  <a:pt x="127" y="91"/>
                </a:cubicBezTo>
                <a:cubicBezTo>
                  <a:pt x="121" y="73"/>
                  <a:pt x="104" y="61"/>
                  <a:pt x="84" y="61"/>
                </a:cubicBezTo>
                <a:cubicBezTo>
                  <a:pt x="60" y="61"/>
                  <a:pt x="40" y="80"/>
                  <a:pt x="39" y="103"/>
                </a:cubicBezTo>
                <a:cubicBezTo>
                  <a:pt x="37" y="103"/>
                  <a:pt x="36" y="103"/>
                  <a:pt x="34" y="103"/>
                </a:cubicBezTo>
                <a:cubicBezTo>
                  <a:pt x="15" y="103"/>
                  <a:pt x="0" y="118"/>
                  <a:pt x="0" y="137"/>
                </a:cubicBezTo>
                <a:cubicBezTo>
                  <a:pt x="0" y="156"/>
                  <a:pt x="15" y="171"/>
                  <a:pt x="34" y="171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60" y="171"/>
                  <a:pt x="178" y="153"/>
                  <a:pt x="178" y="130"/>
                </a:cubicBezTo>
                <a:cubicBezTo>
                  <a:pt x="178" y="108"/>
                  <a:pt x="160" y="89"/>
                  <a:pt x="137" y="89"/>
                </a:cubicBezTo>
                <a:close/>
                <a:moveTo>
                  <a:pt x="106" y="57"/>
                </a:moveTo>
                <a:cubicBezTo>
                  <a:pt x="107" y="51"/>
                  <a:pt x="110" y="45"/>
                  <a:pt x="113" y="40"/>
                </a:cubicBezTo>
                <a:cubicBezTo>
                  <a:pt x="107" y="39"/>
                  <a:pt x="100" y="39"/>
                  <a:pt x="92" y="40"/>
                </a:cubicBezTo>
                <a:cubicBezTo>
                  <a:pt x="96" y="47"/>
                  <a:pt x="100" y="52"/>
                  <a:pt x="106" y="57"/>
                </a:cubicBezTo>
                <a:close/>
                <a:moveTo>
                  <a:pt x="134" y="23"/>
                </a:moveTo>
                <a:cubicBezTo>
                  <a:pt x="129" y="19"/>
                  <a:pt x="123" y="15"/>
                  <a:pt x="116" y="12"/>
                </a:cubicBezTo>
                <a:cubicBezTo>
                  <a:pt x="116" y="20"/>
                  <a:pt x="117" y="27"/>
                  <a:pt x="120" y="33"/>
                </a:cubicBezTo>
                <a:cubicBezTo>
                  <a:pt x="124" y="29"/>
                  <a:pt x="129" y="26"/>
                  <a:pt x="134" y="23"/>
                </a:cubicBezTo>
                <a:close/>
                <a:moveTo>
                  <a:pt x="197" y="57"/>
                </a:moveTo>
                <a:cubicBezTo>
                  <a:pt x="189" y="34"/>
                  <a:pt x="164" y="22"/>
                  <a:pt x="142" y="30"/>
                </a:cubicBezTo>
                <a:cubicBezTo>
                  <a:pt x="126" y="35"/>
                  <a:pt x="116" y="48"/>
                  <a:pt x="113" y="63"/>
                </a:cubicBezTo>
                <a:cubicBezTo>
                  <a:pt x="121" y="68"/>
                  <a:pt x="127" y="75"/>
                  <a:pt x="131" y="84"/>
                </a:cubicBezTo>
                <a:cubicBezTo>
                  <a:pt x="133" y="83"/>
                  <a:pt x="135" y="83"/>
                  <a:pt x="137" y="83"/>
                </a:cubicBezTo>
                <a:cubicBezTo>
                  <a:pt x="155" y="83"/>
                  <a:pt x="171" y="93"/>
                  <a:pt x="179" y="108"/>
                </a:cubicBezTo>
                <a:cubicBezTo>
                  <a:pt x="196" y="98"/>
                  <a:pt x="204" y="77"/>
                  <a:pt x="197" y="57"/>
                </a:cubicBezTo>
                <a:close/>
                <a:moveTo>
                  <a:pt x="215" y="31"/>
                </a:moveTo>
                <a:cubicBezTo>
                  <a:pt x="207" y="31"/>
                  <a:pt x="200" y="33"/>
                  <a:pt x="194" y="35"/>
                </a:cubicBezTo>
                <a:cubicBezTo>
                  <a:pt x="198" y="39"/>
                  <a:pt x="201" y="44"/>
                  <a:pt x="204" y="50"/>
                </a:cubicBezTo>
                <a:cubicBezTo>
                  <a:pt x="208" y="44"/>
                  <a:pt x="212" y="38"/>
                  <a:pt x="215" y="31"/>
                </a:cubicBezTo>
                <a:close/>
                <a:moveTo>
                  <a:pt x="227" y="66"/>
                </a:moveTo>
                <a:cubicBezTo>
                  <a:pt x="221" y="62"/>
                  <a:pt x="214" y="60"/>
                  <a:pt x="207" y="59"/>
                </a:cubicBezTo>
                <a:cubicBezTo>
                  <a:pt x="208" y="65"/>
                  <a:pt x="209" y="71"/>
                  <a:pt x="208" y="76"/>
                </a:cubicBezTo>
                <a:cubicBezTo>
                  <a:pt x="215" y="74"/>
                  <a:pt x="221" y="71"/>
                  <a:pt x="227" y="66"/>
                </a:cubicBezTo>
                <a:close/>
                <a:moveTo>
                  <a:pt x="187" y="7"/>
                </a:moveTo>
                <a:cubicBezTo>
                  <a:pt x="181" y="11"/>
                  <a:pt x="175" y="16"/>
                  <a:pt x="170" y="21"/>
                </a:cubicBezTo>
                <a:cubicBezTo>
                  <a:pt x="176" y="22"/>
                  <a:pt x="182" y="25"/>
                  <a:pt x="187" y="29"/>
                </a:cubicBezTo>
                <a:cubicBezTo>
                  <a:pt x="188" y="22"/>
                  <a:pt x="188" y="15"/>
                  <a:pt x="187" y="7"/>
                </a:cubicBezTo>
                <a:close/>
                <a:moveTo>
                  <a:pt x="206" y="86"/>
                </a:moveTo>
                <a:cubicBezTo>
                  <a:pt x="205" y="89"/>
                  <a:pt x="204" y="91"/>
                  <a:pt x="203" y="94"/>
                </a:cubicBezTo>
                <a:cubicBezTo>
                  <a:pt x="202" y="97"/>
                  <a:pt x="200" y="99"/>
                  <a:pt x="198" y="102"/>
                </a:cubicBezTo>
                <a:cubicBezTo>
                  <a:pt x="205" y="103"/>
                  <a:pt x="212" y="103"/>
                  <a:pt x="220" y="102"/>
                </a:cubicBezTo>
                <a:cubicBezTo>
                  <a:pt x="216" y="96"/>
                  <a:pt x="211" y="90"/>
                  <a:pt x="206" y="86"/>
                </a:cubicBezTo>
                <a:close/>
                <a:moveTo>
                  <a:pt x="182" y="116"/>
                </a:moveTo>
                <a:cubicBezTo>
                  <a:pt x="183" y="119"/>
                  <a:pt x="183" y="121"/>
                  <a:pt x="184" y="124"/>
                </a:cubicBezTo>
                <a:cubicBezTo>
                  <a:pt x="188" y="126"/>
                  <a:pt x="192" y="129"/>
                  <a:pt x="196" y="130"/>
                </a:cubicBezTo>
                <a:cubicBezTo>
                  <a:pt x="196" y="123"/>
                  <a:pt x="194" y="116"/>
                  <a:pt x="192" y="109"/>
                </a:cubicBezTo>
                <a:cubicBezTo>
                  <a:pt x="189" y="112"/>
                  <a:pt x="186" y="114"/>
                  <a:pt x="182" y="116"/>
                </a:cubicBezTo>
                <a:close/>
                <a:moveTo>
                  <a:pt x="161" y="19"/>
                </a:moveTo>
                <a:cubicBezTo>
                  <a:pt x="159" y="12"/>
                  <a:pt x="155" y="6"/>
                  <a:pt x="151" y="0"/>
                </a:cubicBezTo>
                <a:cubicBezTo>
                  <a:pt x="147" y="6"/>
                  <a:pt x="145" y="13"/>
                  <a:pt x="143" y="20"/>
                </a:cubicBezTo>
                <a:cubicBezTo>
                  <a:pt x="148" y="19"/>
                  <a:pt x="152" y="19"/>
                  <a:pt x="156" y="19"/>
                </a:cubicBezTo>
                <a:cubicBezTo>
                  <a:pt x="158" y="19"/>
                  <a:pt x="159" y="19"/>
                  <a:pt x="161" y="19"/>
                </a:cubicBezTo>
                <a:close/>
              </a:path>
            </a:pathLst>
          </a:custGeom>
          <a:solidFill>
            <a:srgbClr val="A7D9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Flèche : droite 33">
            <a:extLst>
              <a:ext uri="{FF2B5EF4-FFF2-40B4-BE49-F238E27FC236}">
                <a16:creationId xmlns:a16="http://schemas.microsoft.com/office/drawing/2014/main" id="{E288CACE-78A1-4E74-B4F6-A028A202069C}"/>
              </a:ext>
            </a:extLst>
          </p:cNvPr>
          <p:cNvSpPr/>
          <p:nvPr/>
        </p:nvSpPr>
        <p:spPr>
          <a:xfrm>
            <a:off x="6331930" y="1096228"/>
            <a:ext cx="681038" cy="201612"/>
          </a:xfrm>
          <a:prstGeom prst="rightArrow">
            <a:avLst>
              <a:gd name="adj1" fmla="val 6436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C94A7051-3DA9-48BB-AF45-ABB5A2E8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2863" y="1065179"/>
            <a:ext cx="291279" cy="219808"/>
          </a:xfrm>
          <a:custGeom>
            <a:avLst/>
            <a:gdLst>
              <a:gd name="T0" fmla="*/ 137 w 227"/>
              <a:gd name="T1" fmla="*/ 89 h 171"/>
              <a:gd name="T2" fmla="*/ 127 w 227"/>
              <a:gd name="T3" fmla="*/ 91 h 171"/>
              <a:gd name="T4" fmla="*/ 84 w 227"/>
              <a:gd name="T5" fmla="*/ 61 h 171"/>
              <a:gd name="T6" fmla="*/ 39 w 227"/>
              <a:gd name="T7" fmla="*/ 103 h 171"/>
              <a:gd name="T8" fmla="*/ 34 w 227"/>
              <a:gd name="T9" fmla="*/ 103 h 171"/>
              <a:gd name="T10" fmla="*/ 0 w 227"/>
              <a:gd name="T11" fmla="*/ 137 h 171"/>
              <a:gd name="T12" fmla="*/ 34 w 227"/>
              <a:gd name="T13" fmla="*/ 171 h 171"/>
              <a:gd name="T14" fmla="*/ 137 w 227"/>
              <a:gd name="T15" fmla="*/ 171 h 171"/>
              <a:gd name="T16" fmla="*/ 178 w 227"/>
              <a:gd name="T17" fmla="*/ 130 h 171"/>
              <a:gd name="T18" fmla="*/ 137 w 227"/>
              <a:gd name="T19" fmla="*/ 89 h 171"/>
              <a:gd name="T20" fmla="*/ 106 w 227"/>
              <a:gd name="T21" fmla="*/ 57 h 171"/>
              <a:gd name="T22" fmla="*/ 113 w 227"/>
              <a:gd name="T23" fmla="*/ 40 h 171"/>
              <a:gd name="T24" fmla="*/ 92 w 227"/>
              <a:gd name="T25" fmla="*/ 40 h 171"/>
              <a:gd name="T26" fmla="*/ 106 w 227"/>
              <a:gd name="T27" fmla="*/ 57 h 171"/>
              <a:gd name="T28" fmla="*/ 134 w 227"/>
              <a:gd name="T29" fmla="*/ 23 h 171"/>
              <a:gd name="T30" fmla="*/ 116 w 227"/>
              <a:gd name="T31" fmla="*/ 12 h 171"/>
              <a:gd name="T32" fmla="*/ 120 w 227"/>
              <a:gd name="T33" fmla="*/ 33 h 171"/>
              <a:gd name="T34" fmla="*/ 134 w 227"/>
              <a:gd name="T35" fmla="*/ 23 h 171"/>
              <a:gd name="T36" fmla="*/ 197 w 227"/>
              <a:gd name="T37" fmla="*/ 57 h 171"/>
              <a:gd name="T38" fmla="*/ 142 w 227"/>
              <a:gd name="T39" fmla="*/ 30 h 171"/>
              <a:gd name="T40" fmla="*/ 113 w 227"/>
              <a:gd name="T41" fmla="*/ 63 h 171"/>
              <a:gd name="T42" fmla="*/ 131 w 227"/>
              <a:gd name="T43" fmla="*/ 84 h 171"/>
              <a:gd name="T44" fmla="*/ 137 w 227"/>
              <a:gd name="T45" fmla="*/ 83 h 171"/>
              <a:gd name="T46" fmla="*/ 179 w 227"/>
              <a:gd name="T47" fmla="*/ 108 h 171"/>
              <a:gd name="T48" fmla="*/ 197 w 227"/>
              <a:gd name="T49" fmla="*/ 57 h 171"/>
              <a:gd name="T50" fmla="*/ 215 w 227"/>
              <a:gd name="T51" fmla="*/ 31 h 171"/>
              <a:gd name="T52" fmla="*/ 194 w 227"/>
              <a:gd name="T53" fmla="*/ 35 h 171"/>
              <a:gd name="T54" fmla="*/ 204 w 227"/>
              <a:gd name="T55" fmla="*/ 50 h 171"/>
              <a:gd name="T56" fmla="*/ 215 w 227"/>
              <a:gd name="T57" fmla="*/ 31 h 171"/>
              <a:gd name="T58" fmla="*/ 227 w 227"/>
              <a:gd name="T59" fmla="*/ 66 h 171"/>
              <a:gd name="T60" fmla="*/ 207 w 227"/>
              <a:gd name="T61" fmla="*/ 59 h 171"/>
              <a:gd name="T62" fmla="*/ 208 w 227"/>
              <a:gd name="T63" fmla="*/ 76 h 171"/>
              <a:gd name="T64" fmla="*/ 227 w 227"/>
              <a:gd name="T65" fmla="*/ 66 h 171"/>
              <a:gd name="T66" fmla="*/ 187 w 227"/>
              <a:gd name="T67" fmla="*/ 7 h 171"/>
              <a:gd name="T68" fmla="*/ 170 w 227"/>
              <a:gd name="T69" fmla="*/ 21 h 171"/>
              <a:gd name="T70" fmla="*/ 187 w 227"/>
              <a:gd name="T71" fmla="*/ 29 h 171"/>
              <a:gd name="T72" fmla="*/ 187 w 227"/>
              <a:gd name="T73" fmla="*/ 7 h 171"/>
              <a:gd name="T74" fmla="*/ 206 w 227"/>
              <a:gd name="T75" fmla="*/ 86 h 171"/>
              <a:gd name="T76" fmla="*/ 203 w 227"/>
              <a:gd name="T77" fmla="*/ 94 h 171"/>
              <a:gd name="T78" fmla="*/ 198 w 227"/>
              <a:gd name="T79" fmla="*/ 102 h 171"/>
              <a:gd name="T80" fmla="*/ 220 w 227"/>
              <a:gd name="T81" fmla="*/ 102 h 171"/>
              <a:gd name="T82" fmla="*/ 206 w 227"/>
              <a:gd name="T83" fmla="*/ 86 h 171"/>
              <a:gd name="T84" fmla="*/ 182 w 227"/>
              <a:gd name="T85" fmla="*/ 116 h 171"/>
              <a:gd name="T86" fmla="*/ 184 w 227"/>
              <a:gd name="T87" fmla="*/ 124 h 171"/>
              <a:gd name="T88" fmla="*/ 196 w 227"/>
              <a:gd name="T89" fmla="*/ 130 h 171"/>
              <a:gd name="T90" fmla="*/ 192 w 227"/>
              <a:gd name="T91" fmla="*/ 109 h 171"/>
              <a:gd name="T92" fmla="*/ 182 w 227"/>
              <a:gd name="T93" fmla="*/ 116 h 171"/>
              <a:gd name="T94" fmla="*/ 161 w 227"/>
              <a:gd name="T95" fmla="*/ 19 h 171"/>
              <a:gd name="T96" fmla="*/ 151 w 227"/>
              <a:gd name="T97" fmla="*/ 0 h 171"/>
              <a:gd name="T98" fmla="*/ 143 w 227"/>
              <a:gd name="T99" fmla="*/ 20 h 171"/>
              <a:gd name="T100" fmla="*/ 156 w 227"/>
              <a:gd name="T101" fmla="*/ 19 h 171"/>
              <a:gd name="T102" fmla="*/ 161 w 227"/>
              <a:gd name="T103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" h="171">
                <a:moveTo>
                  <a:pt x="137" y="89"/>
                </a:moveTo>
                <a:cubicBezTo>
                  <a:pt x="134" y="89"/>
                  <a:pt x="130" y="90"/>
                  <a:pt x="127" y="91"/>
                </a:cubicBezTo>
                <a:cubicBezTo>
                  <a:pt x="121" y="73"/>
                  <a:pt x="104" y="61"/>
                  <a:pt x="84" y="61"/>
                </a:cubicBezTo>
                <a:cubicBezTo>
                  <a:pt x="60" y="61"/>
                  <a:pt x="40" y="80"/>
                  <a:pt x="39" y="103"/>
                </a:cubicBezTo>
                <a:cubicBezTo>
                  <a:pt x="37" y="103"/>
                  <a:pt x="36" y="103"/>
                  <a:pt x="34" y="103"/>
                </a:cubicBezTo>
                <a:cubicBezTo>
                  <a:pt x="15" y="103"/>
                  <a:pt x="0" y="118"/>
                  <a:pt x="0" y="137"/>
                </a:cubicBezTo>
                <a:cubicBezTo>
                  <a:pt x="0" y="156"/>
                  <a:pt x="15" y="171"/>
                  <a:pt x="34" y="171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60" y="171"/>
                  <a:pt x="178" y="153"/>
                  <a:pt x="178" y="130"/>
                </a:cubicBezTo>
                <a:cubicBezTo>
                  <a:pt x="178" y="108"/>
                  <a:pt x="160" y="89"/>
                  <a:pt x="137" y="89"/>
                </a:cubicBezTo>
                <a:close/>
                <a:moveTo>
                  <a:pt x="106" y="57"/>
                </a:moveTo>
                <a:cubicBezTo>
                  <a:pt x="107" y="51"/>
                  <a:pt x="110" y="45"/>
                  <a:pt x="113" y="40"/>
                </a:cubicBezTo>
                <a:cubicBezTo>
                  <a:pt x="107" y="39"/>
                  <a:pt x="100" y="39"/>
                  <a:pt x="92" y="40"/>
                </a:cubicBezTo>
                <a:cubicBezTo>
                  <a:pt x="96" y="47"/>
                  <a:pt x="100" y="52"/>
                  <a:pt x="106" y="57"/>
                </a:cubicBezTo>
                <a:close/>
                <a:moveTo>
                  <a:pt x="134" y="23"/>
                </a:moveTo>
                <a:cubicBezTo>
                  <a:pt x="129" y="19"/>
                  <a:pt x="123" y="15"/>
                  <a:pt x="116" y="12"/>
                </a:cubicBezTo>
                <a:cubicBezTo>
                  <a:pt x="116" y="20"/>
                  <a:pt x="117" y="27"/>
                  <a:pt x="120" y="33"/>
                </a:cubicBezTo>
                <a:cubicBezTo>
                  <a:pt x="124" y="29"/>
                  <a:pt x="129" y="26"/>
                  <a:pt x="134" y="23"/>
                </a:cubicBezTo>
                <a:close/>
                <a:moveTo>
                  <a:pt x="197" y="57"/>
                </a:moveTo>
                <a:cubicBezTo>
                  <a:pt x="189" y="34"/>
                  <a:pt x="164" y="22"/>
                  <a:pt x="142" y="30"/>
                </a:cubicBezTo>
                <a:cubicBezTo>
                  <a:pt x="126" y="35"/>
                  <a:pt x="116" y="48"/>
                  <a:pt x="113" y="63"/>
                </a:cubicBezTo>
                <a:cubicBezTo>
                  <a:pt x="121" y="68"/>
                  <a:pt x="127" y="75"/>
                  <a:pt x="131" y="84"/>
                </a:cubicBezTo>
                <a:cubicBezTo>
                  <a:pt x="133" y="83"/>
                  <a:pt x="135" y="83"/>
                  <a:pt x="137" y="83"/>
                </a:cubicBezTo>
                <a:cubicBezTo>
                  <a:pt x="155" y="83"/>
                  <a:pt x="171" y="93"/>
                  <a:pt x="179" y="108"/>
                </a:cubicBezTo>
                <a:cubicBezTo>
                  <a:pt x="196" y="98"/>
                  <a:pt x="204" y="77"/>
                  <a:pt x="197" y="57"/>
                </a:cubicBezTo>
                <a:close/>
                <a:moveTo>
                  <a:pt x="215" y="31"/>
                </a:moveTo>
                <a:cubicBezTo>
                  <a:pt x="207" y="31"/>
                  <a:pt x="200" y="33"/>
                  <a:pt x="194" y="35"/>
                </a:cubicBezTo>
                <a:cubicBezTo>
                  <a:pt x="198" y="39"/>
                  <a:pt x="201" y="44"/>
                  <a:pt x="204" y="50"/>
                </a:cubicBezTo>
                <a:cubicBezTo>
                  <a:pt x="208" y="44"/>
                  <a:pt x="212" y="38"/>
                  <a:pt x="215" y="31"/>
                </a:cubicBezTo>
                <a:close/>
                <a:moveTo>
                  <a:pt x="227" y="66"/>
                </a:moveTo>
                <a:cubicBezTo>
                  <a:pt x="221" y="62"/>
                  <a:pt x="214" y="60"/>
                  <a:pt x="207" y="59"/>
                </a:cubicBezTo>
                <a:cubicBezTo>
                  <a:pt x="208" y="65"/>
                  <a:pt x="209" y="71"/>
                  <a:pt x="208" y="76"/>
                </a:cubicBezTo>
                <a:cubicBezTo>
                  <a:pt x="215" y="74"/>
                  <a:pt x="221" y="71"/>
                  <a:pt x="227" y="66"/>
                </a:cubicBezTo>
                <a:close/>
                <a:moveTo>
                  <a:pt x="187" y="7"/>
                </a:moveTo>
                <a:cubicBezTo>
                  <a:pt x="181" y="11"/>
                  <a:pt x="175" y="16"/>
                  <a:pt x="170" y="21"/>
                </a:cubicBezTo>
                <a:cubicBezTo>
                  <a:pt x="176" y="22"/>
                  <a:pt x="182" y="25"/>
                  <a:pt x="187" y="29"/>
                </a:cubicBezTo>
                <a:cubicBezTo>
                  <a:pt x="188" y="22"/>
                  <a:pt x="188" y="15"/>
                  <a:pt x="187" y="7"/>
                </a:cubicBezTo>
                <a:close/>
                <a:moveTo>
                  <a:pt x="206" y="86"/>
                </a:moveTo>
                <a:cubicBezTo>
                  <a:pt x="205" y="89"/>
                  <a:pt x="204" y="91"/>
                  <a:pt x="203" y="94"/>
                </a:cubicBezTo>
                <a:cubicBezTo>
                  <a:pt x="202" y="97"/>
                  <a:pt x="200" y="99"/>
                  <a:pt x="198" y="102"/>
                </a:cubicBezTo>
                <a:cubicBezTo>
                  <a:pt x="205" y="103"/>
                  <a:pt x="212" y="103"/>
                  <a:pt x="220" y="102"/>
                </a:cubicBezTo>
                <a:cubicBezTo>
                  <a:pt x="216" y="96"/>
                  <a:pt x="211" y="90"/>
                  <a:pt x="206" y="86"/>
                </a:cubicBezTo>
                <a:close/>
                <a:moveTo>
                  <a:pt x="182" y="116"/>
                </a:moveTo>
                <a:cubicBezTo>
                  <a:pt x="183" y="119"/>
                  <a:pt x="183" y="121"/>
                  <a:pt x="184" y="124"/>
                </a:cubicBezTo>
                <a:cubicBezTo>
                  <a:pt x="188" y="126"/>
                  <a:pt x="192" y="129"/>
                  <a:pt x="196" y="130"/>
                </a:cubicBezTo>
                <a:cubicBezTo>
                  <a:pt x="196" y="123"/>
                  <a:pt x="194" y="116"/>
                  <a:pt x="192" y="109"/>
                </a:cubicBezTo>
                <a:cubicBezTo>
                  <a:pt x="189" y="112"/>
                  <a:pt x="186" y="114"/>
                  <a:pt x="182" y="116"/>
                </a:cubicBezTo>
                <a:close/>
                <a:moveTo>
                  <a:pt x="161" y="19"/>
                </a:moveTo>
                <a:cubicBezTo>
                  <a:pt x="159" y="12"/>
                  <a:pt x="155" y="6"/>
                  <a:pt x="151" y="0"/>
                </a:cubicBezTo>
                <a:cubicBezTo>
                  <a:pt x="147" y="6"/>
                  <a:pt x="145" y="13"/>
                  <a:pt x="143" y="20"/>
                </a:cubicBezTo>
                <a:cubicBezTo>
                  <a:pt x="148" y="19"/>
                  <a:pt x="152" y="19"/>
                  <a:pt x="156" y="19"/>
                </a:cubicBezTo>
                <a:cubicBezTo>
                  <a:pt x="158" y="19"/>
                  <a:pt x="159" y="19"/>
                  <a:pt x="161" y="19"/>
                </a:cubicBezTo>
                <a:close/>
              </a:path>
            </a:pathLst>
          </a:custGeom>
          <a:solidFill>
            <a:srgbClr val="A7D9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C94A7051-3DA9-48BB-AF45-ABB5A2E8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2863" y="1606688"/>
            <a:ext cx="291279" cy="219808"/>
          </a:xfrm>
          <a:custGeom>
            <a:avLst/>
            <a:gdLst>
              <a:gd name="T0" fmla="*/ 137 w 227"/>
              <a:gd name="T1" fmla="*/ 89 h 171"/>
              <a:gd name="T2" fmla="*/ 127 w 227"/>
              <a:gd name="T3" fmla="*/ 91 h 171"/>
              <a:gd name="T4" fmla="*/ 84 w 227"/>
              <a:gd name="T5" fmla="*/ 61 h 171"/>
              <a:gd name="T6" fmla="*/ 39 w 227"/>
              <a:gd name="T7" fmla="*/ 103 h 171"/>
              <a:gd name="T8" fmla="*/ 34 w 227"/>
              <a:gd name="T9" fmla="*/ 103 h 171"/>
              <a:gd name="T10" fmla="*/ 0 w 227"/>
              <a:gd name="T11" fmla="*/ 137 h 171"/>
              <a:gd name="T12" fmla="*/ 34 w 227"/>
              <a:gd name="T13" fmla="*/ 171 h 171"/>
              <a:gd name="T14" fmla="*/ 137 w 227"/>
              <a:gd name="T15" fmla="*/ 171 h 171"/>
              <a:gd name="T16" fmla="*/ 178 w 227"/>
              <a:gd name="T17" fmla="*/ 130 h 171"/>
              <a:gd name="T18" fmla="*/ 137 w 227"/>
              <a:gd name="T19" fmla="*/ 89 h 171"/>
              <a:gd name="T20" fmla="*/ 106 w 227"/>
              <a:gd name="T21" fmla="*/ 57 h 171"/>
              <a:gd name="T22" fmla="*/ 113 w 227"/>
              <a:gd name="T23" fmla="*/ 40 h 171"/>
              <a:gd name="T24" fmla="*/ 92 w 227"/>
              <a:gd name="T25" fmla="*/ 40 h 171"/>
              <a:gd name="T26" fmla="*/ 106 w 227"/>
              <a:gd name="T27" fmla="*/ 57 h 171"/>
              <a:gd name="T28" fmla="*/ 134 w 227"/>
              <a:gd name="T29" fmla="*/ 23 h 171"/>
              <a:gd name="T30" fmla="*/ 116 w 227"/>
              <a:gd name="T31" fmla="*/ 12 h 171"/>
              <a:gd name="T32" fmla="*/ 120 w 227"/>
              <a:gd name="T33" fmla="*/ 33 h 171"/>
              <a:gd name="T34" fmla="*/ 134 w 227"/>
              <a:gd name="T35" fmla="*/ 23 h 171"/>
              <a:gd name="T36" fmla="*/ 197 w 227"/>
              <a:gd name="T37" fmla="*/ 57 h 171"/>
              <a:gd name="T38" fmla="*/ 142 w 227"/>
              <a:gd name="T39" fmla="*/ 30 h 171"/>
              <a:gd name="T40" fmla="*/ 113 w 227"/>
              <a:gd name="T41" fmla="*/ 63 h 171"/>
              <a:gd name="T42" fmla="*/ 131 w 227"/>
              <a:gd name="T43" fmla="*/ 84 h 171"/>
              <a:gd name="T44" fmla="*/ 137 w 227"/>
              <a:gd name="T45" fmla="*/ 83 h 171"/>
              <a:gd name="T46" fmla="*/ 179 w 227"/>
              <a:gd name="T47" fmla="*/ 108 h 171"/>
              <a:gd name="T48" fmla="*/ 197 w 227"/>
              <a:gd name="T49" fmla="*/ 57 h 171"/>
              <a:gd name="T50" fmla="*/ 215 w 227"/>
              <a:gd name="T51" fmla="*/ 31 h 171"/>
              <a:gd name="T52" fmla="*/ 194 w 227"/>
              <a:gd name="T53" fmla="*/ 35 h 171"/>
              <a:gd name="T54" fmla="*/ 204 w 227"/>
              <a:gd name="T55" fmla="*/ 50 h 171"/>
              <a:gd name="T56" fmla="*/ 215 w 227"/>
              <a:gd name="T57" fmla="*/ 31 h 171"/>
              <a:gd name="T58" fmla="*/ 227 w 227"/>
              <a:gd name="T59" fmla="*/ 66 h 171"/>
              <a:gd name="T60" fmla="*/ 207 w 227"/>
              <a:gd name="T61" fmla="*/ 59 h 171"/>
              <a:gd name="T62" fmla="*/ 208 w 227"/>
              <a:gd name="T63" fmla="*/ 76 h 171"/>
              <a:gd name="T64" fmla="*/ 227 w 227"/>
              <a:gd name="T65" fmla="*/ 66 h 171"/>
              <a:gd name="T66" fmla="*/ 187 w 227"/>
              <a:gd name="T67" fmla="*/ 7 h 171"/>
              <a:gd name="T68" fmla="*/ 170 w 227"/>
              <a:gd name="T69" fmla="*/ 21 h 171"/>
              <a:gd name="T70" fmla="*/ 187 w 227"/>
              <a:gd name="T71" fmla="*/ 29 h 171"/>
              <a:gd name="T72" fmla="*/ 187 w 227"/>
              <a:gd name="T73" fmla="*/ 7 h 171"/>
              <a:gd name="T74" fmla="*/ 206 w 227"/>
              <a:gd name="T75" fmla="*/ 86 h 171"/>
              <a:gd name="T76" fmla="*/ 203 w 227"/>
              <a:gd name="T77" fmla="*/ 94 h 171"/>
              <a:gd name="T78" fmla="*/ 198 w 227"/>
              <a:gd name="T79" fmla="*/ 102 h 171"/>
              <a:gd name="T80" fmla="*/ 220 w 227"/>
              <a:gd name="T81" fmla="*/ 102 h 171"/>
              <a:gd name="T82" fmla="*/ 206 w 227"/>
              <a:gd name="T83" fmla="*/ 86 h 171"/>
              <a:gd name="T84" fmla="*/ 182 w 227"/>
              <a:gd name="T85" fmla="*/ 116 h 171"/>
              <a:gd name="T86" fmla="*/ 184 w 227"/>
              <a:gd name="T87" fmla="*/ 124 h 171"/>
              <a:gd name="T88" fmla="*/ 196 w 227"/>
              <a:gd name="T89" fmla="*/ 130 h 171"/>
              <a:gd name="T90" fmla="*/ 192 w 227"/>
              <a:gd name="T91" fmla="*/ 109 h 171"/>
              <a:gd name="T92" fmla="*/ 182 w 227"/>
              <a:gd name="T93" fmla="*/ 116 h 171"/>
              <a:gd name="T94" fmla="*/ 161 w 227"/>
              <a:gd name="T95" fmla="*/ 19 h 171"/>
              <a:gd name="T96" fmla="*/ 151 w 227"/>
              <a:gd name="T97" fmla="*/ 0 h 171"/>
              <a:gd name="T98" fmla="*/ 143 w 227"/>
              <a:gd name="T99" fmla="*/ 20 h 171"/>
              <a:gd name="T100" fmla="*/ 156 w 227"/>
              <a:gd name="T101" fmla="*/ 19 h 171"/>
              <a:gd name="T102" fmla="*/ 161 w 227"/>
              <a:gd name="T103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" h="171">
                <a:moveTo>
                  <a:pt x="137" y="89"/>
                </a:moveTo>
                <a:cubicBezTo>
                  <a:pt x="134" y="89"/>
                  <a:pt x="130" y="90"/>
                  <a:pt x="127" y="91"/>
                </a:cubicBezTo>
                <a:cubicBezTo>
                  <a:pt x="121" y="73"/>
                  <a:pt x="104" y="61"/>
                  <a:pt x="84" y="61"/>
                </a:cubicBezTo>
                <a:cubicBezTo>
                  <a:pt x="60" y="61"/>
                  <a:pt x="40" y="80"/>
                  <a:pt x="39" y="103"/>
                </a:cubicBezTo>
                <a:cubicBezTo>
                  <a:pt x="37" y="103"/>
                  <a:pt x="36" y="103"/>
                  <a:pt x="34" y="103"/>
                </a:cubicBezTo>
                <a:cubicBezTo>
                  <a:pt x="15" y="103"/>
                  <a:pt x="0" y="118"/>
                  <a:pt x="0" y="137"/>
                </a:cubicBezTo>
                <a:cubicBezTo>
                  <a:pt x="0" y="156"/>
                  <a:pt x="15" y="171"/>
                  <a:pt x="34" y="171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60" y="171"/>
                  <a:pt x="178" y="153"/>
                  <a:pt x="178" y="130"/>
                </a:cubicBezTo>
                <a:cubicBezTo>
                  <a:pt x="178" y="108"/>
                  <a:pt x="160" y="89"/>
                  <a:pt x="137" y="89"/>
                </a:cubicBezTo>
                <a:close/>
                <a:moveTo>
                  <a:pt x="106" y="57"/>
                </a:moveTo>
                <a:cubicBezTo>
                  <a:pt x="107" y="51"/>
                  <a:pt x="110" y="45"/>
                  <a:pt x="113" y="40"/>
                </a:cubicBezTo>
                <a:cubicBezTo>
                  <a:pt x="107" y="39"/>
                  <a:pt x="100" y="39"/>
                  <a:pt x="92" y="40"/>
                </a:cubicBezTo>
                <a:cubicBezTo>
                  <a:pt x="96" y="47"/>
                  <a:pt x="100" y="52"/>
                  <a:pt x="106" y="57"/>
                </a:cubicBezTo>
                <a:close/>
                <a:moveTo>
                  <a:pt x="134" y="23"/>
                </a:moveTo>
                <a:cubicBezTo>
                  <a:pt x="129" y="19"/>
                  <a:pt x="123" y="15"/>
                  <a:pt x="116" y="12"/>
                </a:cubicBezTo>
                <a:cubicBezTo>
                  <a:pt x="116" y="20"/>
                  <a:pt x="117" y="27"/>
                  <a:pt x="120" y="33"/>
                </a:cubicBezTo>
                <a:cubicBezTo>
                  <a:pt x="124" y="29"/>
                  <a:pt x="129" y="26"/>
                  <a:pt x="134" y="23"/>
                </a:cubicBezTo>
                <a:close/>
                <a:moveTo>
                  <a:pt x="197" y="57"/>
                </a:moveTo>
                <a:cubicBezTo>
                  <a:pt x="189" y="34"/>
                  <a:pt x="164" y="22"/>
                  <a:pt x="142" y="30"/>
                </a:cubicBezTo>
                <a:cubicBezTo>
                  <a:pt x="126" y="35"/>
                  <a:pt x="116" y="48"/>
                  <a:pt x="113" y="63"/>
                </a:cubicBezTo>
                <a:cubicBezTo>
                  <a:pt x="121" y="68"/>
                  <a:pt x="127" y="75"/>
                  <a:pt x="131" y="84"/>
                </a:cubicBezTo>
                <a:cubicBezTo>
                  <a:pt x="133" y="83"/>
                  <a:pt x="135" y="83"/>
                  <a:pt x="137" y="83"/>
                </a:cubicBezTo>
                <a:cubicBezTo>
                  <a:pt x="155" y="83"/>
                  <a:pt x="171" y="93"/>
                  <a:pt x="179" y="108"/>
                </a:cubicBezTo>
                <a:cubicBezTo>
                  <a:pt x="196" y="98"/>
                  <a:pt x="204" y="77"/>
                  <a:pt x="197" y="57"/>
                </a:cubicBezTo>
                <a:close/>
                <a:moveTo>
                  <a:pt x="215" y="31"/>
                </a:moveTo>
                <a:cubicBezTo>
                  <a:pt x="207" y="31"/>
                  <a:pt x="200" y="33"/>
                  <a:pt x="194" y="35"/>
                </a:cubicBezTo>
                <a:cubicBezTo>
                  <a:pt x="198" y="39"/>
                  <a:pt x="201" y="44"/>
                  <a:pt x="204" y="50"/>
                </a:cubicBezTo>
                <a:cubicBezTo>
                  <a:pt x="208" y="44"/>
                  <a:pt x="212" y="38"/>
                  <a:pt x="215" y="31"/>
                </a:cubicBezTo>
                <a:close/>
                <a:moveTo>
                  <a:pt x="227" y="66"/>
                </a:moveTo>
                <a:cubicBezTo>
                  <a:pt x="221" y="62"/>
                  <a:pt x="214" y="60"/>
                  <a:pt x="207" y="59"/>
                </a:cubicBezTo>
                <a:cubicBezTo>
                  <a:pt x="208" y="65"/>
                  <a:pt x="209" y="71"/>
                  <a:pt x="208" y="76"/>
                </a:cubicBezTo>
                <a:cubicBezTo>
                  <a:pt x="215" y="74"/>
                  <a:pt x="221" y="71"/>
                  <a:pt x="227" y="66"/>
                </a:cubicBezTo>
                <a:close/>
                <a:moveTo>
                  <a:pt x="187" y="7"/>
                </a:moveTo>
                <a:cubicBezTo>
                  <a:pt x="181" y="11"/>
                  <a:pt x="175" y="16"/>
                  <a:pt x="170" y="21"/>
                </a:cubicBezTo>
                <a:cubicBezTo>
                  <a:pt x="176" y="22"/>
                  <a:pt x="182" y="25"/>
                  <a:pt x="187" y="29"/>
                </a:cubicBezTo>
                <a:cubicBezTo>
                  <a:pt x="188" y="22"/>
                  <a:pt x="188" y="15"/>
                  <a:pt x="187" y="7"/>
                </a:cubicBezTo>
                <a:close/>
                <a:moveTo>
                  <a:pt x="206" y="86"/>
                </a:moveTo>
                <a:cubicBezTo>
                  <a:pt x="205" y="89"/>
                  <a:pt x="204" y="91"/>
                  <a:pt x="203" y="94"/>
                </a:cubicBezTo>
                <a:cubicBezTo>
                  <a:pt x="202" y="97"/>
                  <a:pt x="200" y="99"/>
                  <a:pt x="198" y="102"/>
                </a:cubicBezTo>
                <a:cubicBezTo>
                  <a:pt x="205" y="103"/>
                  <a:pt x="212" y="103"/>
                  <a:pt x="220" y="102"/>
                </a:cubicBezTo>
                <a:cubicBezTo>
                  <a:pt x="216" y="96"/>
                  <a:pt x="211" y="90"/>
                  <a:pt x="206" y="86"/>
                </a:cubicBezTo>
                <a:close/>
                <a:moveTo>
                  <a:pt x="182" y="116"/>
                </a:moveTo>
                <a:cubicBezTo>
                  <a:pt x="183" y="119"/>
                  <a:pt x="183" y="121"/>
                  <a:pt x="184" y="124"/>
                </a:cubicBezTo>
                <a:cubicBezTo>
                  <a:pt x="188" y="126"/>
                  <a:pt x="192" y="129"/>
                  <a:pt x="196" y="130"/>
                </a:cubicBezTo>
                <a:cubicBezTo>
                  <a:pt x="196" y="123"/>
                  <a:pt x="194" y="116"/>
                  <a:pt x="192" y="109"/>
                </a:cubicBezTo>
                <a:cubicBezTo>
                  <a:pt x="189" y="112"/>
                  <a:pt x="186" y="114"/>
                  <a:pt x="182" y="116"/>
                </a:cubicBezTo>
                <a:close/>
                <a:moveTo>
                  <a:pt x="161" y="19"/>
                </a:moveTo>
                <a:cubicBezTo>
                  <a:pt x="159" y="12"/>
                  <a:pt x="155" y="6"/>
                  <a:pt x="151" y="0"/>
                </a:cubicBezTo>
                <a:cubicBezTo>
                  <a:pt x="147" y="6"/>
                  <a:pt x="145" y="13"/>
                  <a:pt x="143" y="20"/>
                </a:cubicBezTo>
                <a:cubicBezTo>
                  <a:pt x="148" y="19"/>
                  <a:pt x="152" y="19"/>
                  <a:pt x="156" y="19"/>
                </a:cubicBezTo>
                <a:cubicBezTo>
                  <a:pt x="158" y="19"/>
                  <a:pt x="159" y="19"/>
                  <a:pt x="161" y="19"/>
                </a:cubicBezTo>
                <a:close/>
              </a:path>
            </a:pathLst>
          </a:custGeom>
          <a:solidFill>
            <a:srgbClr val="A7D9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636"/>
              </p:ext>
            </p:extLst>
          </p:nvPr>
        </p:nvGraphicFramePr>
        <p:xfrm>
          <a:off x="7901991" y="575557"/>
          <a:ext cx="3886290" cy="164497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43145">
                  <a:extLst>
                    <a:ext uri="{9D8B030D-6E8A-4147-A177-3AD203B41FA5}">
                      <a16:colId xmlns:a16="http://schemas.microsoft.com/office/drawing/2014/main" val="1507710640"/>
                    </a:ext>
                  </a:extLst>
                </a:gridCol>
                <a:gridCol w="1943145">
                  <a:extLst>
                    <a:ext uri="{9D8B030D-6E8A-4147-A177-3AD203B41FA5}">
                      <a16:colId xmlns:a16="http://schemas.microsoft.com/office/drawing/2014/main" val="3486990411"/>
                    </a:ext>
                  </a:extLst>
                </a:gridCol>
              </a:tblGrid>
              <a:tr h="2741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Statut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Tendance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2828207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8665459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        BUDGET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3493267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         PLANNING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814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       PERIMETRE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47377"/>
                  </a:ext>
                </a:extLst>
              </a:tr>
              <a:tr h="274162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7319504"/>
                  </a:ext>
                </a:extLst>
              </a:tr>
            </a:tbl>
          </a:graphicData>
        </a:graphic>
      </p:graphicFrame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E288CACE-78A1-4E74-B4F6-A028A202069C}"/>
              </a:ext>
            </a:extLst>
          </p:cNvPr>
          <p:cNvSpPr/>
          <p:nvPr/>
        </p:nvSpPr>
        <p:spPr>
          <a:xfrm>
            <a:off x="10507358" y="1405076"/>
            <a:ext cx="681038" cy="201612"/>
          </a:xfrm>
          <a:prstGeom prst="rightArrow">
            <a:avLst>
              <a:gd name="adj1" fmla="val 6436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1956D59-97B7-4F59-A127-C3DA6F716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45989"/>
              </p:ext>
            </p:extLst>
          </p:nvPr>
        </p:nvGraphicFramePr>
        <p:xfrm>
          <a:off x="7954285" y="5250460"/>
          <a:ext cx="3903873" cy="1600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3873">
                  <a:extLst>
                    <a:ext uri="{9D8B030D-6E8A-4147-A177-3AD203B41FA5}">
                      <a16:colId xmlns:a16="http://schemas.microsoft.com/office/drawing/2014/main" val="2567909997"/>
                    </a:ext>
                  </a:extLst>
                </a:gridCol>
              </a:tblGrid>
              <a:tr h="237871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Décisions attendues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3340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r>
                        <a:rPr lang="fr-FR" sz="1050" dirty="0"/>
                        <a:t>Autorisation d'augmenter le temps assigné à la préparation et la correction des données. Ceci pourrait inclure des besoins d'heures supplémentaires.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07483"/>
                  </a:ext>
                </a:extLst>
              </a:tr>
              <a:tr h="218049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29239"/>
                  </a:ext>
                </a:extLst>
              </a:tr>
              <a:tr h="218049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5336"/>
                  </a:ext>
                </a:extLst>
              </a:tr>
              <a:tr h="218049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899074"/>
                  </a:ext>
                </a:extLst>
              </a:tr>
            </a:tbl>
          </a:graphicData>
        </a:graphic>
      </p:graphicFrame>
      <p:sp>
        <p:nvSpPr>
          <p:cNvPr id="35" name="Flèche : droite 33">
            <a:extLst>
              <a:ext uri="{FF2B5EF4-FFF2-40B4-BE49-F238E27FC236}">
                <a16:creationId xmlns:a16="http://schemas.microsoft.com/office/drawing/2014/main" id="{E288CACE-78A1-4E74-B4F6-A028A202069C}"/>
              </a:ext>
            </a:extLst>
          </p:cNvPr>
          <p:cNvSpPr/>
          <p:nvPr/>
        </p:nvSpPr>
        <p:spPr>
          <a:xfrm rot="1170928">
            <a:off x="10507359" y="1753241"/>
            <a:ext cx="681037" cy="200025"/>
          </a:xfrm>
          <a:prstGeom prst="rightArrow">
            <a:avLst>
              <a:gd name="adj1" fmla="val 6436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C94A7051-3DA9-48BB-AF45-ABB5A2E8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3644" y="1398043"/>
            <a:ext cx="291279" cy="219808"/>
          </a:xfrm>
          <a:custGeom>
            <a:avLst/>
            <a:gdLst>
              <a:gd name="T0" fmla="*/ 137 w 227"/>
              <a:gd name="T1" fmla="*/ 89 h 171"/>
              <a:gd name="T2" fmla="*/ 127 w 227"/>
              <a:gd name="T3" fmla="*/ 91 h 171"/>
              <a:gd name="T4" fmla="*/ 84 w 227"/>
              <a:gd name="T5" fmla="*/ 61 h 171"/>
              <a:gd name="T6" fmla="*/ 39 w 227"/>
              <a:gd name="T7" fmla="*/ 103 h 171"/>
              <a:gd name="T8" fmla="*/ 34 w 227"/>
              <a:gd name="T9" fmla="*/ 103 h 171"/>
              <a:gd name="T10" fmla="*/ 0 w 227"/>
              <a:gd name="T11" fmla="*/ 137 h 171"/>
              <a:gd name="T12" fmla="*/ 34 w 227"/>
              <a:gd name="T13" fmla="*/ 171 h 171"/>
              <a:gd name="T14" fmla="*/ 137 w 227"/>
              <a:gd name="T15" fmla="*/ 171 h 171"/>
              <a:gd name="T16" fmla="*/ 178 w 227"/>
              <a:gd name="T17" fmla="*/ 130 h 171"/>
              <a:gd name="T18" fmla="*/ 137 w 227"/>
              <a:gd name="T19" fmla="*/ 89 h 171"/>
              <a:gd name="T20" fmla="*/ 106 w 227"/>
              <a:gd name="T21" fmla="*/ 57 h 171"/>
              <a:gd name="T22" fmla="*/ 113 w 227"/>
              <a:gd name="T23" fmla="*/ 40 h 171"/>
              <a:gd name="T24" fmla="*/ 92 w 227"/>
              <a:gd name="T25" fmla="*/ 40 h 171"/>
              <a:gd name="T26" fmla="*/ 106 w 227"/>
              <a:gd name="T27" fmla="*/ 57 h 171"/>
              <a:gd name="T28" fmla="*/ 134 w 227"/>
              <a:gd name="T29" fmla="*/ 23 h 171"/>
              <a:gd name="T30" fmla="*/ 116 w 227"/>
              <a:gd name="T31" fmla="*/ 12 h 171"/>
              <a:gd name="T32" fmla="*/ 120 w 227"/>
              <a:gd name="T33" fmla="*/ 33 h 171"/>
              <a:gd name="T34" fmla="*/ 134 w 227"/>
              <a:gd name="T35" fmla="*/ 23 h 171"/>
              <a:gd name="T36" fmla="*/ 197 w 227"/>
              <a:gd name="T37" fmla="*/ 57 h 171"/>
              <a:gd name="T38" fmla="*/ 142 w 227"/>
              <a:gd name="T39" fmla="*/ 30 h 171"/>
              <a:gd name="T40" fmla="*/ 113 w 227"/>
              <a:gd name="T41" fmla="*/ 63 h 171"/>
              <a:gd name="T42" fmla="*/ 131 w 227"/>
              <a:gd name="T43" fmla="*/ 84 h 171"/>
              <a:gd name="T44" fmla="*/ 137 w 227"/>
              <a:gd name="T45" fmla="*/ 83 h 171"/>
              <a:gd name="T46" fmla="*/ 179 w 227"/>
              <a:gd name="T47" fmla="*/ 108 h 171"/>
              <a:gd name="T48" fmla="*/ 197 w 227"/>
              <a:gd name="T49" fmla="*/ 57 h 171"/>
              <a:gd name="T50" fmla="*/ 215 w 227"/>
              <a:gd name="T51" fmla="*/ 31 h 171"/>
              <a:gd name="T52" fmla="*/ 194 w 227"/>
              <a:gd name="T53" fmla="*/ 35 h 171"/>
              <a:gd name="T54" fmla="*/ 204 w 227"/>
              <a:gd name="T55" fmla="*/ 50 h 171"/>
              <a:gd name="T56" fmla="*/ 215 w 227"/>
              <a:gd name="T57" fmla="*/ 31 h 171"/>
              <a:gd name="T58" fmla="*/ 227 w 227"/>
              <a:gd name="T59" fmla="*/ 66 h 171"/>
              <a:gd name="T60" fmla="*/ 207 w 227"/>
              <a:gd name="T61" fmla="*/ 59 h 171"/>
              <a:gd name="T62" fmla="*/ 208 w 227"/>
              <a:gd name="T63" fmla="*/ 76 h 171"/>
              <a:gd name="T64" fmla="*/ 227 w 227"/>
              <a:gd name="T65" fmla="*/ 66 h 171"/>
              <a:gd name="T66" fmla="*/ 187 w 227"/>
              <a:gd name="T67" fmla="*/ 7 h 171"/>
              <a:gd name="T68" fmla="*/ 170 w 227"/>
              <a:gd name="T69" fmla="*/ 21 h 171"/>
              <a:gd name="T70" fmla="*/ 187 w 227"/>
              <a:gd name="T71" fmla="*/ 29 h 171"/>
              <a:gd name="T72" fmla="*/ 187 w 227"/>
              <a:gd name="T73" fmla="*/ 7 h 171"/>
              <a:gd name="T74" fmla="*/ 206 w 227"/>
              <a:gd name="T75" fmla="*/ 86 h 171"/>
              <a:gd name="T76" fmla="*/ 203 w 227"/>
              <a:gd name="T77" fmla="*/ 94 h 171"/>
              <a:gd name="T78" fmla="*/ 198 w 227"/>
              <a:gd name="T79" fmla="*/ 102 h 171"/>
              <a:gd name="T80" fmla="*/ 220 w 227"/>
              <a:gd name="T81" fmla="*/ 102 h 171"/>
              <a:gd name="T82" fmla="*/ 206 w 227"/>
              <a:gd name="T83" fmla="*/ 86 h 171"/>
              <a:gd name="T84" fmla="*/ 182 w 227"/>
              <a:gd name="T85" fmla="*/ 116 h 171"/>
              <a:gd name="T86" fmla="*/ 184 w 227"/>
              <a:gd name="T87" fmla="*/ 124 h 171"/>
              <a:gd name="T88" fmla="*/ 196 w 227"/>
              <a:gd name="T89" fmla="*/ 130 h 171"/>
              <a:gd name="T90" fmla="*/ 192 w 227"/>
              <a:gd name="T91" fmla="*/ 109 h 171"/>
              <a:gd name="T92" fmla="*/ 182 w 227"/>
              <a:gd name="T93" fmla="*/ 116 h 171"/>
              <a:gd name="T94" fmla="*/ 161 w 227"/>
              <a:gd name="T95" fmla="*/ 19 h 171"/>
              <a:gd name="T96" fmla="*/ 151 w 227"/>
              <a:gd name="T97" fmla="*/ 0 h 171"/>
              <a:gd name="T98" fmla="*/ 143 w 227"/>
              <a:gd name="T99" fmla="*/ 20 h 171"/>
              <a:gd name="T100" fmla="*/ 156 w 227"/>
              <a:gd name="T101" fmla="*/ 19 h 171"/>
              <a:gd name="T102" fmla="*/ 161 w 227"/>
              <a:gd name="T103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" h="171">
                <a:moveTo>
                  <a:pt x="137" y="89"/>
                </a:moveTo>
                <a:cubicBezTo>
                  <a:pt x="134" y="89"/>
                  <a:pt x="130" y="90"/>
                  <a:pt x="127" y="91"/>
                </a:cubicBezTo>
                <a:cubicBezTo>
                  <a:pt x="121" y="73"/>
                  <a:pt x="104" y="61"/>
                  <a:pt x="84" y="61"/>
                </a:cubicBezTo>
                <a:cubicBezTo>
                  <a:pt x="60" y="61"/>
                  <a:pt x="40" y="80"/>
                  <a:pt x="39" y="103"/>
                </a:cubicBezTo>
                <a:cubicBezTo>
                  <a:pt x="37" y="103"/>
                  <a:pt x="36" y="103"/>
                  <a:pt x="34" y="103"/>
                </a:cubicBezTo>
                <a:cubicBezTo>
                  <a:pt x="15" y="103"/>
                  <a:pt x="0" y="118"/>
                  <a:pt x="0" y="137"/>
                </a:cubicBezTo>
                <a:cubicBezTo>
                  <a:pt x="0" y="156"/>
                  <a:pt x="15" y="171"/>
                  <a:pt x="34" y="171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60" y="171"/>
                  <a:pt x="178" y="153"/>
                  <a:pt x="178" y="130"/>
                </a:cubicBezTo>
                <a:cubicBezTo>
                  <a:pt x="178" y="108"/>
                  <a:pt x="160" y="89"/>
                  <a:pt x="137" y="89"/>
                </a:cubicBezTo>
                <a:close/>
                <a:moveTo>
                  <a:pt x="106" y="57"/>
                </a:moveTo>
                <a:cubicBezTo>
                  <a:pt x="107" y="51"/>
                  <a:pt x="110" y="45"/>
                  <a:pt x="113" y="40"/>
                </a:cubicBezTo>
                <a:cubicBezTo>
                  <a:pt x="107" y="39"/>
                  <a:pt x="100" y="39"/>
                  <a:pt x="92" y="40"/>
                </a:cubicBezTo>
                <a:cubicBezTo>
                  <a:pt x="96" y="47"/>
                  <a:pt x="100" y="52"/>
                  <a:pt x="106" y="57"/>
                </a:cubicBezTo>
                <a:close/>
                <a:moveTo>
                  <a:pt x="134" y="23"/>
                </a:moveTo>
                <a:cubicBezTo>
                  <a:pt x="129" y="19"/>
                  <a:pt x="123" y="15"/>
                  <a:pt x="116" y="12"/>
                </a:cubicBezTo>
                <a:cubicBezTo>
                  <a:pt x="116" y="20"/>
                  <a:pt x="117" y="27"/>
                  <a:pt x="120" y="33"/>
                </a:cubicBezTo>
                <a:cubicBezTo>
                  <a:pt x="124" y="29"/>
                  <a:pt x="129" y="26"/>
                  <a:pt x="134" y="23"/>
                </a:cubicBezTo>
                <a:close/>
                <a:moveTo>
                  <a:pt x="197" y="57"/>
                </a:moveTo>
                <a:cubicBezTo>
                  <a:pt x="189" y="34"/>
                  <a:pt x="164" y="22"/>
                  <a:pt x="142" y="30"/>
                </a:cubicBezTo>
                <a:cubicBezTo>
                  <a:pt x="126" y="35"/>
                  <a:pt x="116" y="48"/>
                  <a:pt x="113" y="63"/>
                </a:cubicBezTo>
                <a:cubicBezTo>
                  <a:pt x="121" y="68"/>
                  <a:pt x="127" y="75"/>
                  <a:pt x="131" y="84"/>
                </a:cubicBezTo>
                <a:cubicBezTo>
                  <a:pt x="133" y="83"/>
                  <a:pt x="135" y="83"/>
                  <a:pt x="137" y="83"/>
                </a:cubicBezTo>
                <a:cubicBezTo>
                  <a:pt x="155" y="83"/>
                  <a:pt x="171" y="93"/>
                  <a:pt x="179" y="108"/>
                </a:cubicBezTo>
                <a:cubicBezTo>
                  <a:pt x="196" y="98"/>
                  <a:pt x="204" y="77"/>
                  <a:pt x="197" y="57"/>
                </a:cubicBezTo>
                <a:close/>
                <a:moveTo>
                  <a:pt x="215" y="31"/>
                </a:moveTo>
                <a:cubicBezTo>
                  <a:pt x="207" y="31"/>
                  <a:pt x="200" y="33"/>
                  <a:pt x="194" y="35"/>
                </a:cubicBezTo>
                <a:cubicBezTo>
                  <a:pt x="198" y="39"/>
                  <a:pt x="201" y="44"/>
                  <a:pt x="204" y="50"/>
                </a:cubicBezTo>
                <a:cubicBezTo>
                  <a:pt x="208" y="44"/>
                  <a:pt x="212" y="38"/>
                  <a:pt x="215" y="31"/>
                </a:cubicBezTo>
                <a:close/>
                <a:moveTo>
                  <a:pt x="227" y="66"/>
                </a:moveTo>
                <a:cubicBezTo>
                  <a:pt x="221" y="62"/>
                  <a:pt x="214" y="60"/>
                  <a:pt x="207" y="59"/>
                </a:cubicBezTo>
                <a:cubicBezTo>
                  <a:pt x="208" y="65"/>
                  <a:pt x="209" y="71"/>
                  <a:pt x="208" y="76"/>
                </a:cubicBezTo>
                <a:cubicBezTo>
                  <a:pt x="215" y="74"/>
                  <a:pt x="221" y="71"/>
                  <a:pt x="227" y="66"/>
                </a:cubicBezTo>
                <a:close/>
                <a:moveTo>
                  <a:pt x="187" y="7"/>
                </a:moveTo>
                <a:cubicBezTo>
                  <a:pt x="181" y="11"/>
                  <a:pt x="175" y="16"/>
                  <a:pt x="170" y="21"/>
                </a:cubicBezTo>
                <a:cubicBezTo>
                  <a:pt x="176" y="22"/>
                  <a:pt x="182" y="25"/>
                  <a:pt x="187" y="29"/>
                </a:cubicBezTo>
                <a:cubicBezTo>
                  <a:pt x="188" y="22"/>
                  <a:pt x="188" y="15"/>
                  <a:pt x="187" y="7"/>
                </a:cubicBezTo>
                <a:close/>
                <a:moveTo>
                  <a:pt x="206" y="86"/>
                </a:moveTo>
                <a:cubicBezTo>
                  <a:pt x="205" y="89"/>
                  <a:pt x="204" y="91"/>
                  <a:pt x="203" y="94"/>
                </a:cubicBezTo>
                <a:cubicBezTo>
                  <a:pt x="202" y="97"/>
                  <a:pt x="200" y="99"/>
                  <a:pt x="198" y="102"/>
                </a:cubicBezTo>
                <a:cubicBezTo>
                  <a:pt x="205" y="103"/>
                  <a:pt x="212" y="103"/>
                  <a:pt x="220" y="102"/>
                </a:cubicBezTo>
                <a:cubicBezTo>
                  <a:pt x="216" y="96"/>
                  <a:pt x="211" y="90"/>
                  <a:pt x="206" y="86"/>
                </a:cubicBezTo>
                <a:close/>
                <a:moveTo>
                  <a:pt x="182" y="116"/>
                </a:moveTo>
                <a:cubicBezTo>
                  <a:pt x="183" y="119"/>
                  <a:pt x="183" y="121"/>
                  <a:pt x="184" y="124"/>
                </a:cubicBezTo>
                <a:cubicBezTo>
                  <a:pt x="188" y="126"/>
                  <a:pt x="192" y="129"/>
                  <a:pt x="196" y="130"/>
                </a:cubicBezTo>
                <a:cubicBezTo>
                  <a:pt x="196" y="123"/>
                  <a:pt x="194" y="116"/>
                  <a:pt x="192" y="109"/>
                </a:cubicBezTo>
                <a:cubicBezTo>
                  <a:pt x="189" y="112"/>
                  <a:pt x="186" y="114"/>
                  <a:pt x="182" y="116"/>
                </a:cubicBezTo>
                <a:close/>
                <a:moveTo>
                  <a:pt x="161" y="19"/>
                </a:moveTo>
                <a:cubicBezTo>
                  <a:pt x="159" y="12"/>
                  <a:pt x="155" y="6"/>
                  <a:pt x="151" y="0"/>
                </a:cubicBezTo>
                <a:cubicBezTo>
                  <a:pt x="147" y="6"/>
                  <a:pt x="145" y="13"/>
                  <a:pt x="143" y="20"/>
                </a:cubicBezTo>
                <a:cubicBezTo>
                  <a:pt x="148" y="19"/>
                  <a:pt x="152" y="19"/>
                  <a:pt x="156" y="19"/>
                </a:cubicBezTo>
                <a:cubicBezTo>
                  <a:pt x="158" y="19"/>
                  <a:pt x="159" y="19"/>
                  <a:pt x="161" y="19"/>
                </a:cubicBezTo>
                <a:close/>
              </a:path>
            </a:pathLst>
          </a:custGeom>
          <a:solidFill>
            <a:srgbClr val="A7D9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èche : droite 33">
            <a:extLst>
              <a:ext uri="{FF2B5EF4-FFF2-40B4-BE49-F238E27FC236}">
                <a16:creationId xmlns:a16="http://schemas.microsoft.com/office/drawing/2014/main" id="{E288CACE-78A1-4E74-B4F6-A028A202069C}"/>
              </a:ext>
            </a:extLst>
          </p:cNvPr>
          <p:cNvSpPr/>
          <p:nvPr/>
        </p:nvSpPr>
        <p:spPr>
          <a:xfrm rot="20555925">
            <a:off x="10492795" y="1064273"/>
            <a:ext cx="681038" cy="201612"/>
          </a:xfrm>
          <a:prstGeom prst="rightArrow">
            <a:avLst>
              <a:gd name="adj1" fmla="val 6436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12493A07-7E82-4180-8710-847CB4B9B5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67107" y="1701749"/>
            <a:ext cx="239420" cy="252405"/>
          </a:xfrm>
          <a:custGeom>
            <a:avLst/>
            <a:gdLst>
              <a:gd name="T0" fmla="*/ 125 w 221"/>
              <a:gd name="T1" fmla="*/ 159 h 231"/>
              <a:gd name="T2" fmla="*/ 87 w 221"/>
              <a:gd name="T3" fmla="*/ 178 h 231"/>
              <a:gd name="T4" fmla="*/ 77 w 221"/>
              <a:gd name="T5" fmla="*/ 186 h 231"/>
              <a:gd name="T6" fmla="*/ 84 w 221"/>
              <a:gd name="T7" fmla="*/ 223 h 231"/>
              <a:gd name="T8" fmla="*/ 121 w 221"/>
              <a:gd name="T9" fmla="*/ 216 h 231"/>
              <a:gd name="T10" fmla="*/ 125 w 221"/>
              <a:gd name="T11" fmla="*/ 203 h 231"/>
              <a:gd name="T12" fmla="*/ 129 w 221"/>
              <a:gd name="T13" fmla="*/ 161 h 231"/>
              <a:gd name="T14" fmla="*/ 125 w 221"/>
              <a:gd name="T15" fmla="*/ 159 h 231"/>
              <a:gd name="T16" fmla="*/ 170 w 221"/>
              <a:gd name="T17" fmla="*/ 36 h 231"/>
              <a:gd name="T18" fmla="*/ 157 w 221"/>
              <a:gd name="T19" fmla="*/ 38 h 231"/>
              <a:gd name="T20" fmla="*/ 104 w 221"/>
              <a:gd name="T21" fmla="*/ 0 h 231"/>
              <a:gd name="T22" fmla="*/ 48 w 221"/>
              <a:gd name="T23" fmla="*/ 53 h 231"/>
              <a:gd name="T24" fmla="*/ 42 w 221"/>
              <a:gd name="T25" fmla="*/ 53 h 231"/>
              <a:gd name="T26" fmla="*/ 0 w 221"/>
              <a:gd name="T27" fmla="*/ 95 h 231"/>
              <a:gd name="T28" fmla="*/ 42 w 221"/>
              <a:gd name="T29" fmla="*/ 138 h 231"/>
              <a:gd name="T30" fmla="*/ 170 w 221"/>
              <a:gd name="T31" fmla="*/ 138 h 231"/>
              <a:gd name="T32" fmla="*/ 221 w 221"/>
              <a:gd name="T33" fmla="*/ 87 h 231"/>
              <a:gd name="T34" fmla="*/ 170 w 221"/>
              <a:gd name="T35" fmla="*/ 3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" h="231">
                <a:moveTo>
                  <a:pt x="125" y="159"/>
                </a:moveTo>
                <a:cubicBezTo>
                  <a:pt x="125" y="159"/>
                  <a:pt x="92" y="174"/>
                  <a:pt x="87" y="178"/>
                </a:cubicBezTo>
                <a:cubicBezTo>
                  <a:pt x="82" y="181"/>
                  <a:pt x="80" y="182"/>
                  <a:pt x="77" y="186"/>
                </a:cubicBezTo>
                <a:cubicBezTo>
                  <a:pt x="69" y="198"/>
                  <a:pt x="72" y="214"/>
                  <a:pt x="84" y="223"/>
                </a:cubicBezTo>
                <a:cubicBezTo>
                  <a:pt x="96" y="231"/>
                  <a:pt x="112" y="228"/>
                  <a:pt x="121" y="216"/>
                </a:cubicBezTo>
                <a:cubicBezTo>
                  <a:pt x="123" y="212"/>
                  <a:pt x="124" y="210"/>
                  <a:pt x="125" y="203"/>
                </a:cubicBezTo>
                <a:cubicBezTo>
                  <a:pt x="126" y="196"/>
                  <a:pt x="129" y="161"/>
                  <a:pt x="129" y="161"/>
                </a:cubicBezTo>
                <a:cubicBezTo>
                  <a:pt x="129" y="158"/>
                  <a:pt x="127" y="157"/>
                  <a:pt x="125" y="159"/>
                </a:cubicBezTo>
                <a:close/>
                <a:moveTo>
                  <a:pt x="170" y="36"/>
                </a:moveTo>
                <a:cubicBezTo>
                  <a:pt x="166" y="36"/>
                  <a:pt x="161" y="37"/>
                  <a:pt x="157" y="38"/>
                </a:cubicBezTo>
                <a:cubicBezTo>
                  <a:pt x="150" y="16"/>
                  <a:pt x="129" y="0"/>
                  <a:pt x="104" y="0"/>
                </a:cubicBezTo>
                <a:cubicBezTo>
                  <a:pt x="74" y="0"/>
                  <a:pt x="50" y="24"/>
                  <a:pt x="48" y="53"/>
                </a:cubicBezTo>
                <a:cubicBezTo>
                  <a:pt x="46" y="53"/>
                  <a:pt x="44" y="53"/>
                  <a:pt x="42" y="53"/>
                </a:cubicBezTo>
                <a:cubicBezTo>
                  <a:pt x="19" y="53"/>
                  <a:pt x="0" y="72"/>
                  <a:pt x="0" y="95"/>
                </a:cubicBezTo>
                <a:cubicBezTo>
                  <a:pt x="0" y="119"/>
                  <a:pt x="19" y="138"/>
                  <a:pt x="42" y="13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98" y="138"/>
                  <a:pt x="221" y="115"/>
                  <a:pt x="221" y="87"/>
                </a:cubicBezTo>
                <a:cubicBezTo>
                  <a:pt x="221" y="59"/>
                  <a:pt x="198" y="36"/>
                  <a:pt x="170" y="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41" name="Freeform 19">
            <a:extLst>
              <a:ext uri="{FF2B5EF4-FFF2-40B4-BE49-F238E27FC236}">
                <a16:creationId xmlns:a16="http://schemas.microsoft.com/office/drawing/2014/main" id="{A2943DC1-1F96-4842-A6B4-129DAA5BE4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3374" y="1103580"/>
            <a:ext cx="291279" cy="294463"/>
          </a:xfrm>
          <a:custGeom>
            <a:avLst/>
            <a:gdLst>
              <a:gd name="T0" fmla="*/ 179 w 226"/>
              <a:gd name="T1" fmla="*/ 91 h 227"/>
              <a:gd name="T2" fmla="*/ 90 w 226"/>
              <a:gd name="T3" fmla="*/ 48 h 227"/>
              <a:gd name="T4" fmla="*/ 48 w 226"/>
              <a:gd name="T5" fmla="*/ 136 h 227"/>
              <a:gd name="T6" fmla="*/ 136 w 226"/>
              <a:gd name="T7" fmla="*/ 179 h 227"/>
              <a:gd name="T8" fmla="*/ 179 w 226"/>
              <a:gd name="T9" fmla="*/ 91 h 227"/>
              <a:gd name="T10" fmla="*/ 121 w 226"/>
              <a:gd name="T11" fmla="*/ 30 h 227"/>
              <a:gd name="T12" fmla="*/ 105 w 226"/>
              <a:gd name="T13" fmla="*/ 0 h 227"/>
              <a:gd name="T14" fmla="*/ 93 w 226"/>
              <a:gd name="T15" fmla="*/ 32 h 227"/>
              <a:gd name="T16" fmla="*/ 113 w 226"/>
              <a:gd name="T17" fmla="*/ 30 h 227"/>
              <a:gd name="T18" fmla="*/ 121 w 226"/>
              <a:gd name="T19" fmla="*/ 30 h 227"/>
              <a:gd name="T20" fmla="*/ 163 w 226"/>
              <a:gd name="T21" fmla="*/ 11 h 227"/>
              <a:gd name="T22" fmla="*/ 136 w 226"/>
              <a:gd name="T23" fmla="*/ 33 h 227"/>
              <a:gd name="T24" fmla="*/ 162 w 226"/>
              <a:gd name="T25" fmla="*/ 46 h 227"/>
              <a:gd name="T26" fmla="*/ 163 w 226"/>
              <a:gd name="T27" fmla="*/ 11 h 227"/>
              <a:gd name="T28" fmla="*/ 79 w 226"/>
              <a:gd name="T29" fmla="*/ 37 h 227"/>
              <a:gd name="T30" fmla="*/ 49 w 226"/>
              <a:gd name="T31" fmla="*/ 19 h 227"/>
              <a:gd name="T32" fmla="*/ 55 w 226"/>
              <a:gd name="T33" fmla="*/ 53 h 227"/>
              <a:gd name="T34" fmla="*/ 79 w 226"/>
              <a:gd name="T35" fmla="*/ 37 h 227"/>
              <a:gd name="T36" fmla="*/ 226 w 226"/>
              <a:gd name="T37" fmla="*/ 106 h 227"/>
              <a:gd name="T38" fmla="*/ 194 w 226"/>
              <a:gd name="T39" fmla="*/ 94 h 227"/>
              <a:gd name="T40" fmla="*/ 196 w 226"/>
              <a:gd name="T41" fmla="*/ 122 h 227"/>
              <a:gd name="T42" fmla="*/ 226 w 226"/>
              <a:gd name="T43" fmla="*/ 106 h 227"/>
              <a:gd name="T44" fmla="*/ 207 w 226"/>
              <a:gd name="T45" fmla="*/ 50 h 227"/>
              <a:gd name="T46" fmla="*/ 173 w 226"/>
              <a:gd name="T47" fmla="*/ 56 h 227"/>
              <a:gd name="T48" fmla="*/ 189 w 226"/>
              <a:gd name="T49" fmla="*/ 79 h 227"/>
              <a:gd name="T50" fmla="*/ 207 w 226"/>
              <a:gd name="T51" fmla="*/ 50 h 227"/>
              <a:gd name="T52" fmla="*/ 33 w 226"/>
              <a:gd name="T53" fmla="*/ 90 h 227"/>
              <a:gd name="T54" fmla="*/ 45 w 226"/>
              <a:gd name="T55" fmla="*/ 65 h 227"/>
              <a:gd name="T56" fmla="*/ 11 w 226"/>
              <a:gd name="T57" fmla="*/ 64 h 227"/>
              <a:gd name="T58" fmla="*/ 33 w 226"/>
              <a:gd name="T59" fmla="*/ 90 h 227"/>
              <a:gd name="T60" fmla="*/ 193 w 226"/>
              <a:gd name="T61" fmla="*/ 137 h 227"/>
              <a:gd name="T62" fmla="*/ 188 w 226"/>
              <a:gd name="T63" fmla="*/ 150 h 227"/>
              <a:gd name="T64" fmla="*/ 181 w 226"/>
              <a:gd name="T65" fmla="*/ 163 h 227"/>
              <a:gd name="T66" fmla="*/ 216 w 226"/>
              <a:gd name="T67" fmla="*/ 164 h 227"/>
              <a:gd name="T68" fmla="*/ 193 w 226"/>
              <a:gd name="T69" fmla="*/ 137 h 227"/>
              <a:gd name="T70" fmla="*/ 105 w 226"/>
              <a:gd name="T71" fmla="*/ 197 h 227"/>
              <a:gd name="T72" fmla="*/ 121 w 226"/>
              <a:gd name="T73" fmla="*/ 227 h 227"/>
              <a:gd name="T74" fmla="*/ 133 w 226"/>
              <a:gd name="T75" fmla="*/ 195 h 227"/>
              <a:gd name="T76" fmla="*/ 113 w 226"/>
              <a:gd name="T77" fmla="*/ 197 h 227"/>
              <a:gd name="T78" fmla="*/ 105 w 226"/>
              <a:gd name="T79" fmla="*/ 197 h 227"/>
              <a:gd name="T80" fmla="*/ 147 w 226"/>
              <a:gd name="T81" fmla="*/ 190 h 227"/>
              <a:gd name="T82" fmla="*/ 177 w 226"/>
              <a:gd name="T83" fmla="*/ 208 h 227"/>
              <a:gd name="T84" fmla="*/ 171 w 226"/>
              <a:gd name="T85" fmla="*/ 174 h 227"/>
              <a:gd name="T86" fmla="*/ 147 w 226"/>
              <a:gd name="T87" fmla="*/ 190 h 227"/>
              <a:gd name="T88" fmla="*/ 19 w 226"/>
              <a:gd name="T89" fmla="*/ 177 h 227"/>
              <a:gd name="T90" fmla="*/ 53 w 226"/>
              <a:gd name="T91" fmla="*/ 172 h 227"/>
              <a:gd name="T92" fmla="*/ 37 w 226"/>
              <a:gd name="T93" fmla="*/ 148 h 227"/>
              <a:gd name="T94" fmla="*/ 19 w 226"/>
              <a:gd name="T95" fmla="*/ 177 h 227"/>
              <a:gd name="T96" fmla="*/ 63 w 226"/>
              <a:gd name="T97" fmla="*/ 216 h 227"/>
              <a:gd name="T98" fmla="*/ 90 w 226"/>
              <a:gd name="T99" fmla="*/ 194 h 227"/>
              <a:gd name="T100" fmla="*/ 64 w 226"/>
              <a:gd name="T101" fmla="*/ 182 h 227"/>
              <a:gd name="T102" fmla="*/ 63 w 226"/>
              <a:gd name="T103" fmla="*/ 216 h 227"/>
              <a:gd name="T104" fmla="*/ 30 w 226"/>
              <a:gd name="T105" fmla="*/ 105 h 227"/>
              <a:gd name="T106" fmla="*/ 0 w 226"/>
              <a:gd name="T107" fmla="*/ 122 h 227"/>
              <a:gd name="T108" fmla="*/ 32 w 226"/>
              <a:gd name="T109" fmla="*/ 134 h 227"/>
              <a:gd name="T110" fmla="*/ 30 w 226"/>
              <a:gd name="T111" fmla="*/ 10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6" h="227">
                <a:moveTo>
                  <a:pt x="179" y="91"/>
                </a:moveTo>
                <a:cubicBezTo>
                  <a:pt x="166" y="55"/>
                  <a:pt x="127" y="36"/>
                  <a:pt x="90" y="48"/>
                </a:cubicBezTo>
                <a:cubicBezTo>
                  <a:pt x="54" y="61"/>
                  <a:pt x="35" y="100"/>
                  <a:pt x="48" y="136"/>
                </a:cubicBezTo>
                <a:cubicBezTo>
                  <a:pt x="60" y="172"/>
                  <a:pt x="99" y="192"/>
                  <a:pt x="136" y="179"/>
                </a:cubicBezTo>
                <a:cubicBezTo>
                  <a:pt x="172" y="167"/>
                  <a:pt x="191" y="127"/>
                  <a:pt x="179" y="91"/>
                </a:cubicBezTo>
                <a:close/>
                <a:moveTo>
                  <a:pt x="121" y="30"/>
                </a:moveTo>
                <a:cubicBezTo>
                  <a:pt x="118" y="20"/>
                  <a:pt x="112" y="10"/>
                  <a:pt x="105" y="0"/>
                </a:cubicBezTo>
                <a:cubicBezTo>
                  <a:pt x="99" y="10"/>
                  <a:pt x="95" y="21"/>
                  <a:pt x="93" y="32"/>
                </a:cubicBezTo>
                <a:cubicBezTo>
                  <a:pt x="100" y="31"/>
                  <a:pt x="106" y="30"/>
                  <a:pt x="113" y="30"/>
                </a:cubicBezTo>
                <a:cubicBezTo>
                  <a:pt x="116" y="30"/>
                  <a:pt x="119" y="30"/>
                  <a:pt x="121" y="30"/>
                </a:cubicBezTo>
                <a:close/>
                <a:moveTo>
                  <a:pt x="163" y="11"/>
                </a:moveTo>
                <a:cubicBezTo>
                  <a:pt x="152" y="18"/>
                  <a:pt x="144" y="25"/>
                  <a:pt x="136" y="33"/>
                </a:cubicBezTo>
                <a:cubicBezTo>
                  <a:pt x="146" y="36"/>
                  <a:pt x="154" y="40"/>
                  <a:pt x="162" y="46"/>
                </a:cubicBezTo>
                <a:cubicBezTo>
                  <a:pt x="164" y="35"/>
                  <a:pt x="164" y="24"/>
                  <a:pt x="163" y="11"/>
                </a:cubicBezTo>
                <a:close/>
                <a:moveTo>
                  <a:pt x="79" y="37"/>
                </a:moveTo>
                <a:cubicBezTo>
                  <a:pt x="70" y="30"/>
                  <a:pt x="60" y="24"/>
                  <a:pt x="49" y="19"/>
                </a:cubicBezTo>
                <a:cubicBezTo>
                  <a:pt x="50" y="31"/>
                  <a:pt x="52" y="43"/>
                  <a:pt x="55" y="53"/>
                </a:cubicBezTo>
                <a:cubicBezTo>
                  <a:pt x="62" y="47"/>
                  <a:pt x="70" y="41"/>
                  <a:pt x="79" y="37"/>
                </a:cubicBezTo>
                <a:close/>
                <a:moveTo>
                  <a:pt x="226" y="106"/>
                </a:moveTo>
                <a:cubicBezTo>
                  <a:pt x="217" y="100"/>
                  <a:pt x="205" y="96"/>
                  <a:pt x="194" y="94"/>
                </a:cubicBezTo>
                <a:cubicBezTo>
                  <a:pt x="197" y="103"/>
                  <a:pt x="197" y="113"/>
                  <a:pt x="196" y="122"/>
                </a:cubicBezTo>
                <a:cubicBezTo>
                  <a:pt x="207" y="118"/>
                  <a:pt x="217" y="113"/>
                  <a:pt x="226" y="106"/>
                </a:cubicBezTo>
                <a:close/>
                <a:moveTo>
                  <a:pt x="207" y="50"/>
                </a:moveTo>
                <a:cubicBezTo>
                  <a:pt x="195" y="50"/>
                  <a:pt x="184" y="52"/>
                  <a:pt x="173" y="56"/>
                </a:cubicBezTo>
                <a:cubicBezTo>
                  <a:pt x="180" y="62"/>
                  <a:pt x="185" y="70"/>
                  <a:pt x="189" y="79"/>
                </a:cubicBezTo>
                <a:cubicBezTo>
                  <a:pt x="197" y="71"/>
                  <a:pt x="203" y="61"/>
                  <a:pt x="207" y="50"/>
                </a:cubicBezTo>
                <a:close/>
                <a:moveTo>
                  <a:pt x="33" y="90"/>
                </a:moveTo>
                <a:cubicBezTo>
                  <a:pt x="35" y="81"/>
                  <a:pt x="40" y="72"/>
                  <a:pt x="45" y="65"/>
                </a:cubicBezTo>
                <a:cubicBezTo>
                  <a:pt x="34" y="63"/>
                  <a:pt x="23" y="63"/>
                  <a:pt x="11" y="64"/>
                </a:cubicBezTo>
                <a:cubicBezTo>
                  <a:pt x="17" y="74"/>
                  <a:pt x="24" y="83"/>
                  <a:pt x="33" y="90"/>
                </a:cubicBezTo>
                <a:close/>
                <a:moveTo>
                  <a:pt x="193" y="137"/>
                </a:moveTo>
                <a:cubicBezTo>
                  <a:pt x="192" y="141"/>
                  <a:pt x="190" y="146"/>
                  <a:pt x="188" y="150"/>
                </a:cubicBezTo>
                <a:cubicBezTo>
                  <a:pt x="186" y="155"/>
                  <a:pt x="184" y="159"/>
                  <a:pt x="181" y="163"/>
                </a:cubicBezTo>
                <a:cubicBezTo>
                  <a:pt x="192" y="165"/>
                  <a:pt x="203" y="165"/>
                  <a:pt x="216" y="164"/>
                </a:cubicBezTo>
                <a:cubicBezTo>
                  <a:pt x="209" y="153"/>
                  <a:pt x="202" y="144"/>
                  <a:pt x="193" y="137"/>
                </a:cubicBezTo>
                <a:close/>
                <a:moveTo>
                  <a:pt x="105" y="197"/>
                </a:moveTo>
                <a:cubicBezTo>
                  <a:pt x="108" y="207"/>
                  <a:pt x="114" y="218"/>
                  <a:pt x="121" y="227"/>
                </a:cubicBezTo>
                <a:cubicBezTo>
                  <a:pt x="127" y="217"/>
                  <a:pt x="131" y="206"/>
                  <a:pt x="133" y="195"/>
                </a:cubicBezTo>
                <a:cubicBezTo>
                  <a:pt x="126" y="197"/>
                  <a:pt x="120" y="197"/>
                  <a:pt x="113" y="197"/>
                </a:cubicBezTo>
                <a:cubicBezTo>
                  <a:pt x="110" y="197"/>
                  <a:pt x="107" y="197"/>
                  <a:pt x="105" y="197"/>
                </a:cubicBezTo>
                <a:close/>
                <a:moveTo>
                  <a:pt x="147" y="190"/>
                </a:moveTo>
                <a:cubicBezTo>
                  <a:pt x="156" y="197"/>
                  <a:pt x="166" y="204"/>
                  <a:pt x="177" y="208"/>
                </a:cubicBezTo>
                <a:cubicBezTo>
                  <a:pt x="177" y="196"/>
                  <a:pt x="175" y="185"/>
                  <a:pt x="171" y="174"/>
                </a:cubicBezTo>
                <a:cubicBezTo>
                  <a:pt x="164" y="181"/>
                  <a:pt x="156" y="186"/>
                  <a:pt x="147" y="190"/>
                </a:cubicBezTo>
                <a:close/>
                <a:moveTo>
                  <a:pt x="19" y="177"/>
                </a:moveTo>
                <a:cubicBezTo>
                  <a:pt x="31" y="177"/>
                  <a:pt x="42" y="175"/>
                  <a:pt x="53" y="172"/>
                </a:cubicBezTo>
                <a:cubicBezTo>
                  <a:pt x="46" y="165"/>
                  <a:pt x="41" y="157"/>
                  <a:pt x="37" y="148"/>
                </a:cubicBezTo>
                <a:cubicBezTo>
                  <a:pt x="30" y="157"/>
                  <a:pt x="23" y="167"/>
                  <a:pt x="19" y="177"/>
                </a:cubicBezTo>
                <a:close/>
                <a:moveTo>
                  <a:pt x="63" y="216"/>
                </a:moveTo>
                <a:cubicBezTo>
                  <a:pt x="74" y="209"/>
                  <a:pt x="83" y="202"/>
                  <a:pt x="90" y="194"/>
                </a:cubicBezTo>
                <a:cubicBezTo>
                  <a:pt x="81" y="191"/>
                  <a:pt x="72" y="187"/>
                  <a:pt x="64" y="182"/>
                </a:cubicBezTo>
                <a:cubicBezTo>
                  <a:pt x="62" y="192"/>
                  <a:pt x="62" y="204"/>
                  <a:pt x="63" y="216"/>
                </a:cubicBezTo>
                <a:close/>
                <a:moveTo>
                  <a:pt x="30" y="105"/>
                </a:moveTo>
                <a:cubicBezTo>
                  <a:pt x="19" y="109"/>
                  <a:pt x="9" y="114"/>
                  <a:pt x="0" y="122"/>
                </a:cubicBezTo>
                <a:cubicBezTo>
                  <a:pt x="9" y="128"/>
                  <a:pt x="21" y="131"/>
                  <a:pt x="32" y="134"/>
                </a:cubicBezTo>
                <a:cubicBezTo>
                  <a:pt x="29" y="124"/>
                  <a:pt x="29" y="115"/>
                  <a:pt x="30" y="10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726770C-34C0-4FCC-8766-86B01B01F57B}"/>
              </a:ext>
            </a:extLst>
          </p:cNvPr>
          <p:cNvGrpSpPr/>
          <p:nvPr/>
        </p:nvGrpSpPr>
        <p:grpSpPr>
          <a:xfrm>
            <a:off x="11680527" y="5094250"/>
            <a:ext cx="320040" cy="312419"/>
            <a:chOff x="0" y="0"/>
            <a:chExt cx="313200" cy="3132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A73E798-E088-4ED7-9269-31AC40F17717}"/>
                </a:ext>
              </a:extLst>
            </p:cNvPr>
            <p:cNvSpPr/>
            <p:nvPr/>
          </p:nvSpPr>
          <p:spPr>
            <a:xfrm>
              <a:off x="0" y="0"/>
              <a:ext cx="313200" cy="31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39B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151F41E-F3F9-4E34-BA96-C42AB160341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757" y="61641"/>
              <a:ext cx="197687" cy="189918"/>
            </a:xfrm>
            <a:custGeom>
              <a:avLst/>
              <a:gdLst>
                <a:gd name="T0" fmla="*/ 78 w 229"/>
                <a:gd name="T1" fmla="*/ 46 h 220"/>
                <a:gd name="T2" fmla="*/ 57 w 229"/>
                <a:gd name="T3" fmla="*/ 76 h 220"/>
                <a:gd name="T4" fmla="*/ 68 w 229"/>
                <a:gd name="T5" fmla="*/ 41 h 220"/>
                <a:gd name="T6" fmla="*/ 35 w 229"/>
                <a:gd name="T7" fmla="*/ 91 h 220"/>
                <a:gd name="T8" fmla="*/ 105 w 229"/>
                <a:gd name="T9" fmla="*/ 58 h 220"/>
                <a:gd name="T10" fmla="*/ 74 w 229"/>
                <a:gd name="T11" fmla="*/ 147 h 220"/>
                <a:gd name="T12" fmla="*/ 86 w 229"/>
                <a:gd name="T13" fmla="*/ 137 h 220"/>
                <a:gd name="T14" fmla="*/ 20 w 229"/>
                <a:gd name="T15" fmla="*/ 99 h 220"/>
                <a:gd name="T16" fmla="*/ 8 w 229"/>
                <a:gd name="T17" fmla="*/ 110 h 220"/>
                <a:gd name="T18" fmla="*/ 57 w 229"/>
                <a:gd name="T19" fmla="*/ 21 h 220"/>
                <a:gd name="T20" fmla="*/ 128 w 229"/>
                <a:gd name="T21" fmla="*/ 47 h 220"/>
                <a:gd name="T22" fmla="*/ 128 w 229"/>
                <a:gd name="T23" fmla="*/ 31 h 220"/>
                <a:gd name="T24" fmla="*/ 57 w 229"/>
                <a:gd name="T25" fmla="*/ 5 h 220"/>
                <a:gd name="T26" fmla="*/ 57 w 229"/>
                <a:gd name="T27" fmla="*/ 21 h 220"/>
                <a:gd name="T28" fmla="*/ 110 w 229"/>
                <a:gd name="T29" fmla="*/ 183 h 220"/>
                <a:gd name="T30" fmla="*/ 102 w 229"/>
                <a:gd name="T31" fmla="*/ 159 h 220"/>
                <a:gd name="T32" fmla="*/ 95 w 229"/>
                <a:gd name="T33" fmla="*/ 183 h 220"/>
                <a:gd name="T34" fmla="*/ 217 w 229"/>
                <a:gd name="T35" fmla="*/ 124 h 220"/>
                <a:gd name="T36" fmla="*/ 98 w 229"/>
                <a:gd name="T37" fmla="*/ 106 h 220"/>
                <a:gd name="T38" fmla="*/ 225 w 229"/>
                <a:gd name="T39" fmla="*/ 147 h 220"/>
                <a:gd name="T40" fmla="*/ 147 w 229"/>
                <a:gd name="T41" fmla="*/ 189 h 220"/>
                <a:gd name="T42" fmla="*/ 160 w 229"/>
                <a:gd name="T43" fmla="*/ 164 h 220"/>
                <a:gd name="T44" fmla="*/ 136 w 229"/>
                <a:gd name="T45" fmla="*/ 178 h 220"/>
                <a:gd name="T46" fmla="*/ 147 w 229"/>
                <a:gd name="T47" fmla="*/ 189 h 220"/>
                <a:gd name="T48" fmla="*/ 45 w 229"/>
                <a:gd name="T49" fmla="*/ 175 h 220"/>
                <a:gd name="T50" fmla="*/ 68 w 229"/>
                <a:gd name="T51" fmla="*/ 189 h 220"/>
                <a:gd name="T52" fmla="*/ 56 w 229"/>
                <a:gd name="T53" fmla="*/ 165 h 220"/>
                <a:gd name="T54" fmla="*/ 200 w 229"/>
                <a:gd name="T55" fmla="*/ 203 h 220"/>
                <a:gd name="T56" fmla="*/ 0 w 229"/>
                <a:gd name="T57" fmla="*/ 207 h 220"/>
                <a:gd name="T58" fmla="*/ 4 w 229"/>
                <a:gd name="T59" fmla="*/ 220 h 220"/>
                <a:gd name="T60" fmla="*/ 205 w 229"/>
                <a:gd name="T61" fmla="*/ 216 h 220"/>
                <a:gd name="T62" fmla="*/ 200 w 229"/>
                <a:gd name="T63" fmla="*/ 20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220">
                  <a:moveTo>
                    <a:pt x="105" y="58"/>
                  </a:moveTo>
                  <a:cubicBezTo>
                    <a:pt x="78" y="46"/>
                    <a:pt x="78" y="46"/>
                    <a:pt x="78" y="46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6"/>
                    <a:pt x="60" y="78"/>
                    <a:pt x="57" y="76"/>
                  </a:cubicBezTo>
                  <a:cubicBezTo>
                    <a:pt x="55" y="75"/>
                    <a:pt x="53" y="72"/>
                    <a:pt x="55" y="6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80" y="112"/>
                    <a:pt x="80" y="112"/>
                    <a:pt x="80" y="112"/>
                  </a:cubicBezTo>
                  <a:lnTo>
                    <a:pt x="105" y="58"/>
                  </a:lnTo>
                  <a:close/>
                  <a:moveTo>
                    <a:pt x="11" y="118"/>
                  </a:moveTo>
                  <a:cubicBezTo>
                    <a:pt x="74" y="147"/>
                    <a:pt x="74" y="147"/>
                    <a:pt x="74" y="147"/>
                  </a:cubicBezTo>
                  <a:cubicBezTo>
                    <a:pt x="77" y="149"/>
                    <a:pt x="81" y="147"/>
                    <a:pt x="82" y="144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7" y="133"/>
                    <a:pt x="86" y="130"/>
                    <a:pt x="83" y="12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17" y="98"/>
                    <a:pt x="13" y="99"/>
                    <a:pt x="12" y="102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13"/>
                    <a:pt x="8" y="117"/>
                    <a:pt x="11" y="118"/>
                  </a:cubicBezTo>
                  <a:close/>
                  <a:moveTo>
                    <a:pt x="57" y="21"/>
                  </a:moveTo>
                  <a:cubicBezTo>
                    <a:pt x="119" y="50"/>
                    <a:pt x="119" y="50"/>
                    <a:pt x="119" y="50"/>
                  </a:cubicBezTo>
                  <a:cubicBezTo>
                    <a:pt x="122" y="51"/>
                    <a:pt x="126" y="50"/>
                    <a:pt x="128" y="47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3" y="36"/>
                    <a:pt x="131" y="32"/>
                    <a:pt x="128" y="31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2" y="0"/>
                    <a:pt x="59" y="2"/>
                    <a:pt x="57" y="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2" y="15"/>
                    <a:pt x="54" y="19"/>
                    <a:pt x="57" y="21"/>
                  </a:cubicBezTo>
                  <a:close/>
                  <a:moveTo>
                    <a:pt x="102" y="191"/>
                  </a:moveTo>
                  <a:cubicBezTo>
                    <a:pt x="106" y="191"/>
                    <a:pt x="110" y="188"/>
                    <a:pt x="110" y="183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0" y="162"/>
                    <a:pt x="106" y="159"/>
                    <a:pt x="102" y="159"/>
                  </a:cubicBezTo>
                  <a:cubicBezTo>
                    <a:pt x="98" y="159"/>
                    <a:pt x="95" y="162"/>
                    <a:pt x="95" y="166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5" y="188"/>
                    <a:pt x="98" y="191"/>
                    <a:pt x="102" y="191"/>
                  </a:cubicBezTo>
                  <a:close/>
                  <a:moveTo>
                    <a:pt x="217" y="124"/>
                  </a:moveTo>
                  <a:cubicBezTo>
                    <a:pt x="112" y="75"/>
                    <a:pt x="112" y="75"/>
                    <a:pt x="112" y="75"/>
                  </a:cubicBezTo>
                  <a:cubicBezTo>
                    <a:pt x="98" y="106"/>
                    <a:pt x="98" y="106"/>
                    <a:pt x="98" y="106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11" y="159"/>
                    <a:pt x="221" y="156"/>
                    <a:pt x="225" y="147"/>
                  </a:cubicBezTo>
                  <a:cubicBezTo>
                    <a:pt x="229" y="139"/>
                    <a:pt x="226" y="128"/>
                    <a:pt x="217" y="124"/>
                  </a:cubicBezTo>
                  <a:close/>
                  <a:moveTo>
                    <a:pt x="147" y="189"/>
                  </a:moveTo>
                  <a:cubicBezTo>
                    <a:pt x="160" y="175"/>
                    <a:pt x="160" y="175"/>
                    <a:pt x="160" y="175"/>
                  </a:cubicBezTo>
                  <a:cubicBezTo>
                    <a:pt x="163" y="172"/>
                    <a:pt x="163" y="167"/>
                    <a:pt x="160" y="164"/>
                  </a:cubicBezTo>
                  <a:cubicBezTo>
                    <a:pt x="157" y="162"/>
                    <a:pt x="152" y="162"/>
                    <a:pt x="149" y="165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134" y="181"/>
                    <a:pt x="134" y="186"/>
                    <a:pt x="137" y="189"/>
                  </a:cubicBezTo>
                  <a:cubicBezTo>
                    <a:pt x="140" y="192"/>
                    <a:pt x="144" y="192"/>
                    <a:pt x="147" y="189"/>
                  </a:cubicBezTo>
                  <a:close/>
                  <a:moveTo>
                    <a:pt x="45" y="164"/>
                  </a:moveTo>
                  <a:cubicBezTo>
                    <a:pt x="42" y="167"/>
                    <a:pt x="42" y="172"/>
                    <a:pt x="45" y="175"/>
                  </a:cubicBezTo>
                  <a:cubicBezTo>
                    <a:pt x="58" y="189"/>
                    <a:pt x="58" y="189"/>
                    <a:pt x="58" y="189"/>
                  </a:cubicBezTo>
                  <a:cubicBezTo>
                    <a:pt x="60" y="192"/>
                    <a:pt x="65" y="192"/>
                    <a:pt x="68" y="189"/>
                  </a:cubicBezTo>
                  <a:cubicBezTo>
                    <a:pt x="71" y="186"/>
                    <a:pt x="71" y="181"/>
                    <a:pt x="68" y="178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3" y="162"/>
                    <a:pt x="48" y="162"/>
                    <a:pt x="45" y="164"/>
                  </a:cubicBezTo>
                  <a:close/>
                  <a:moveTo>
                    <a:pt x="200" y="203"/>
                  </a:moveTo>
                  <a:cubicBezTo>
                    <a:pt x="4" y="203"/>
                    <a:pt x="4" y="203"/>
                    <a:pt x="4" y="203"/>
                  </a:cubicBezTo>
                  <a:cubicBezTo>
                    <a:pt x="2" y="203"/>
                    <a:pt x="0" y="205"/>
                    <a:pt x="0" y="20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2" y="220"/>
                    <a:pt x="4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3" y="220"/>
                    <a:pt x="205" y="218"/>
                    <a:pt x="205" y="216"/>
                  </a:cubicBezTo>
                  <a:cubicBezTo>
                    <a:pt x="205" y="207"/>
                    <a:pt x="205" y="207"/>
                    <a:pt x="205" y="207"/>
                  </a:cubicBezTo>
                  <a:cubicBezTo>
                    <a:pt x="205" y="205"/>
                    <a:pt x="203" y="203"/>
                    <a:pt x="200" y="20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439B6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2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6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19576" y="-25889"/>
            <a:ext cx="8697407" cy="70305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4791" y="170495"/>
            <a:ext cx="8346976" cy="506675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Rapport flash N°            	Projet : SAP 30 / CMRL		Date: </a:t>
            </a:r>
            <a:r>
              <a:rPr lang="fr-FR" sz="1600" dirty="0">
                <a:solidFill>
                  <a:schemeClr val="bg1"/>
                </a:solidFill>
                <a:latin typeface="Candara" panose="020E0502030303020204" pitchFamily="34" charset="0"/>
              </a:rPr>
              <a:t>Le 29/07/2022</a:t>
            </a:r>
            <a:endParaRPr lang="fr-FR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2" y="170495"/>
            <a:ext cx="2808597" cy="603896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55294"/>
              </p:ext>
            </p:extLst>
          </p:nvPr>
        </p:nvGraphicFramePr>
        <p:xfrm>
          <a:off x="655604" y="1823847"/>
          <a:ext cx="11378241" cy="312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92747">
                  <a:extLst>
                    <a:ext uri="{9D8B030D-6E8A-4147-A177-3AD203B41FA5}">
                      <a16:colId xmlns:a16="http://schemas.microsoft.com/office/drawing/2014/main" val="238960326"/>
                    </a:ext>
                  </a:extLst>
                </a:gridCol>
                <a:gridCol w="3792747">
                  <a:extLst>
                    <a:ext uri="{9D8B030D-6E8A-4147-A177-3AD203B41FA5}">
                      <a16:colId xmlns:a16="http://schemas.microsoft.com/office/drawing/2014/main" val="3282934614"/>
                    </a:ext>
                  </a:extLst>
                </a:gridCol>
                <a:gridCol w="3792747">
                  <a:extLst>
                    <a:ext uri="{9D8B030D-6E8A-4147-A177-3AD203B41FA5}">
                      <a16:colId xmlns:a16="http://schemas.microsoft.com/office/drawing/2014/main" val="145745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Risques et points d’attention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Proposition d'action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6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dirty="0"/>
                        <a:t>Qualité relativement médiocre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Autoriser une augmentation du temps assigné au projet, voire accepter des heures supplémentaires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/>
                        <a:t>Chantel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Davant</a:t>
                      </a:r>
                      <a:r>
                        <a:rPr lang="fr-FR" sz="1050" dirty="0"/>
                        <a:t> et Olivier Robespierre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3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dirty="0"/>
                        <a:t>Absentéisme plus important que d'habitude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Identifier des ressources expérimentées qui pourraient remplacer les absents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Daniel Château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/>
                        <a:t>Infrastructure </a:t>
                      </a:r>
                      <a:r>
                        <a:rPr lang="fr-FR" sz="1050" dirty="0"/>
                        <a:t>un peu juste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Mise en place du plan de contingence prévu dans le registre des risques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Daniel Château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1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dirty="0"/>
                        <a:t>Nombreuses questions venant des syndicats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Terminer le plan de communication et le matériel prévu à cet effet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Bernard Dupuis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0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dirty="0"/>
                        <a:t>Nombreuse questions des utilisateurs impactés par le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Jacques Meunier travaillera avec Bernard Dupuis et coordonnera les aspects d'intégration au CMRL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Jacques Meunier / Bernard Dupuis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8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09379"/>
                  </a:ext>
                </a:extLst>
              </a:tr>
            </a:tbl>
          </a:graphicData>
        </a:graphic>
      </p:graphicFrame>
      <p:sp>
        <p:nvSpPr>
          <p:cNvPr id="21" name="Freeform 19">
            <a:extLst>
              <a:ext uri="{FF2B5EF4-FFF2-40B4-BE49-F238E27FC236}">
                <a16:creationId xmlns:a16="http://schemas.microsoft.com/office/drawing/2014/main" id="{8A8F4B7D-7510-4E06-99D0-85CE4B11B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661" y="1497523"/>
            <a:ext cx="261621" cy="277713"/>
          </a:xfrm>
          <a:custGeom>
            <a:avLst/>
            <a:gdLst>
              <a:gd name="T0" fmla="*/ 168 w 230"/>
              <a:gd name="T1" fmla="*/ 113 h 208"/>
              <a:gd name="T2" fmla="*/ 154 w 230"/>
              <a:gd name="T3" fmla="*/ 88 h 208"/>
              <a:gd name="T4" fmla="*/ 122 w 230"/>
              <a:gd name="T5" fmla="*/ 32 h 208"/>
              <a:gd name="T6" fmla="*/ 115 w 230"/>
              <a:gd name="T7" fmla="*/ 27 h 208"/>
              <a:gd name="T8" fmla="*/ 108 w 230"/>
              <a:gd name="T9" fmla="*/ 32 h 208"/>
              <a:gd name="T10" fmla="*/ 76 w 230"/>
              <a:gd name="T11" fmla="*/ 88 h 208"/>
              <a:gd name="T12" fmla="*/ 62 w 230"/>
              <a:gd name="T13" fmla="*/ 113 h 208"/>
              <a:gd name="T14" fmla="*/ 30 w 230"/>
              <a:gd name="T15" fmla="*/ 169 h 208"/>
              <a:gd name="T16" fmla="*/ 37 w 230"/>
              <a:gd name="T17" fmla="*/ 182 h 208"/>
              <a:gd name="T18" fmla="*/ 193 w 230"/>
              <a:gd name="T19" fmla="*/ 182 h 208"/>
              <a:gd name="T20" fmla="*/ 200 w 230"/>
              <a:gd name="T21" fmla="*/ 169 h 208"/>
              <a:gd name="T22" fmla="*/ 168 w 230"/>
              <a:gd name="T23" fmla="*/ 113 h 208"/>
              <a:gd name="T24" fmla="*/ 115 w 230"/>
              <a:gd name="T25" fmla="*/ 172 h 208"/>
              <a:gd name="T26" fmla="*/ 101 w 230"/>
              <a:gd name="T27" fmla="*/ 158 h 208"/>
              <a:gd name="T28" fmla="*/ 115 w 230"/>
              <a:gd name="T29" fmla="*/ 144 h 208"/>
              <a:gd name="T30" fmla="*/ 129 w 230"/>
              <a:gd name="T31" fmla="*/ 158 h 208"/>
              <a:gd name="T32" fmla="*/ 115 w 230"/>
              <a:gd name="T33" fmla="*/ 172 h 208"/>
              <a:gd name="T34" fmla="*/ 129 w 230"/>
              <a:gd name="T35" fmla="*/ 118 h 208"/>
              <a:gd name="T36" fmla="*/ 115 w 230"/>
              <a:gd name="T37" fmla="*/ 132 h 208"/>
              <a:gd name="T38" fmla="*/ 101 w 230"/>
              <a:gd name="T39" fmla="*/ 118 h 208"/>
              <a:gd name="T40" fmla="*/ 101 w 230"/>
              <a:gd name="T41" fmla="*/ 75 h 208"/>
              <a:gd name="T42" fmla="*/ 115 w 230"/>
              <a:gd name="T43" fmla="*/ 61 h 208"/>
              <a:gd name="T44" fmla="*/ 129 w 230"/>
              <a:gd name="T45" fmla="*/ 75 h 208"/>
              <a:gd name="T46" fmla="*/ 129 w 230"/>
              <a:gd name="T47" fmla="*/ 118 h 208"/>
              <a:gd name="T48" fmla="*/ 223 w 230"/>
              <a:gd name="T49" fmla="*/ 156 h 208"/>
              <a:gd name="T50" fmla="*/ 191 w 230"/>
              <a:gd name="T51" fmla="*/ 100 h 208"/>
              <a:gd name="T52" fmla="*/ 187 w 230"/>
              <a:gd name="T53" fmla="*/ 93 h 208"/>
              <a:gd name="T54" fmla="*/ 177 w 230"/>
              <a:gd name="T55" fmla="*/ 75 h 208"/>
              <a:gd name="T56" fmla="*/ 145 w 230"/>
              <a:gd name="T57" fmla="*/ 19 h 208"/>
              <a:gd name="T58" fmla="*/ 115 w 230"/>
              <a:gd name="T59" fmla="*/ 0 h 208"/>
              <a:gd name="T60" fmla="*/ 85 w 230"/>
              <a:gd name="T61" fmla="*/ 19 h 208"/>
              <a:gd name="T62" fmla="*/ 53 w 230"/>
              <a:gd name="T63" fmla="*/ 75 h 208"/>
              <a:gd name="T64" fmla="*/ 39 w 230"/>
              <a:gd name="T65" fmla="*/ 99 h 208"/>
              <a:gd name="T66" fmla="*/ 7 w 230"/>
              <a:gd name="T67" fmla="*/ 156 h 208"/>
              <a:gd name="T68" fmla="*/ 6 w 230"/>
              <a:gd name="T69" fmla="*/ 191 h 208"/>
              <a:gd name="T70" fmla="*/ 37 w 230"/>
              <a:gd name="T71" fmla="*/ 208 h 208"/>
              <a:gd name="T72" fmla="*/ 193 w 230"/>
              <a:gd name="T73" fmla="*/ 208 h 208"/>
              <a:gd name="T74" fmla="*/ 224 w 230"/>
              <a:gd name="T75" fmla="*/ 191 h 208"/>
              <a:gd name="T76" fmla="*/ 223 w 230"/>
              <a:gd name="T77" fmla="*/ 156 h 208"/>
              <a:gd name="T78" fmla="*/ 209 w 230"/>
              <a:gd name="T79" fmla="*/ 182 h 208"/>
              <a:gd name="T80" fmla="*/ 193 w 230"/>
              <a:gd name="T81" fmla="*/ 191 h 208"/>
              <a:gd name="T82" fmla="*/ 37 w 230"/>
              <a:gd name="T83" fmla="*/ 191 h 208"/>
              <a:gd name="T84" fmla="*/ 21 w 230"/>
              <a:gd name="T85" fmla="*/ 182 h 208"/>
              <a:gd name="T86" fmla="*/ 22 w 230"/>
              <a:gd name="T87" fmla="*/ 165 h 208"/>
              <a:gd name="T88" fmla="*/ 54 w 230"/>
              <a:gd name="T89" fmla="*/ 108 h 208"/>
              <a:gd name="T90" fmla="*/ 68 w 230"/>
              <a:gd name="T91" fmla="*/ 83 h 208"/>
              <a:gd name="T92" fmla="*/ 100 w 230"/>
              <a:gd name="T93" fmla="*/ 27 h 208"/>
              <a:gd name="T94" fmla="*/ 115 w 230"/>
              <a:gd name="T95" fmla="*/ 18 h 208"/>
              <a:gd name="T96" fmla="*/ 130 w 230"/>
              <a:gd name="T97" fmla="*/ 27 h 208"/>
              <a:gd name="T98" fmla="*/ 162 w 230"/>
              <a:gd name="T99" fmla="*/ 84 h 208"/>
              <a:gd name="T100" fmla="*/ 172 w 230"/>
              <a:gd name="T101" fmla="*/ 101 h 208"/>
              <a:gd name="T102" fmla="*/ 176 w 230"/>
              <a:gd name="T103" fmla="*/ 108 h 208"/>
              <a:gd name="T104" fmla="*/ 208 w 230"/>
              <a:gd name="T105" fmla="*/ 165 h 208"/>
              <a:gd name="T106" fmla="*/ 209 w 230"/>
              <a:gd name="T107" fmla="*/ 18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0" h="208">
                <a:moveTo>
                  <a:pt x="168" y="113"/>
                </a:moveTo>
                <a:cubicBezTo>
                  <a:pt x="164" y="106"/>
                  <a:pt x="158" y="95"/>
                  <a:pt x="154" y="88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0" y="28"/>
                  <a:pt x="118" y="27"/>
                  <a:pt x="115" y="27"/>
                </a:cubicBezTo>
                <a:cubicBezTo>
                  <a:pt x="113" y="27"/>
                  <a:pt x="110" y="28"/>
                  <a:pt x="108" y="32"/>
                </a:cubicBezTo>
                <a:cubicBezTo>
                  <a:pt x="76" y="88"/>
                  <a:pt x="76" y="88"/>
                  <a:pt x="76" y="88"/>
                </a:cubicBezTo>
                <a:cubicBezTo>
                  <a:pt x="72" y="95"/>
                  <a:pt x="66" y="106"/>
                  <a:pt x="62" y="113"/>
                </a:cubicBezTo>
                <a:cubicBezTo>
                  <a:pt x="30" y="169"/>
                  <a:pt x="30" y="169"/>
                  <a:pt x="30" y="169"/>
                </a:cubicBezTo>
                <a:cubicBezTo>
                  <a:pt x="26" y="176"/>
                  <a:pt x="29" y="182"/>
                  <a:pt x="37" y="182"/>
                </a:cubicBezTo>
                <a:cubicBezTo>
                  <a:pt x="193" y="182"/>
                  <a:pt x="193" y="182"/>
                  <a:pt x="193" y="182"/>
                </a:cubicBezTo>
                <a:cubicBezTo>
                  <a:pt x="201" y="182"/>
                  <a:pt x="204" y="176"/>
                  <a:pt x="200" y="169"/>
                </a:cubicBezTo>
                <a:lnTo>
                  <a:pt x="168" y="113"/>
                </a:lnTo>
                <a:close/>
                <a:moveTo>
                  <a:pt x="115" y="172"/>
                </a:moveTo>
                <a:cubicBezTo>
                  <a:pt x="107" y="172"/>
                  <a:pt x="101" y="166"/>
                  <a:pt x="101" y="158"/>
                </a:cubicBezTo>
                <a:cubicBezTo>
                  <a:pt x="101" y="151"/>
                  <a:pt x="107" y="144"/>
                  <a:pt x="115" y="144"/>
                </a:cubicBezTo>
                <a:cubicBezTo>
                  <a:pt x="122" y="144"/>
                  <a:pt x="129" y="151"/>
                  <a:pt x="129" y="158"/>
                </a:cubicBezTo>
                <a:cubicBezTo>
                  <a:pt x="129" y="166"/>
                  <a:pt x="122" y="172"/>
                  <a:pt x="115" y="172"/>
                </a:cubicBezTo>
                <a:close/>
                <a:moveTo>
                  <a:pt x="129" y="118"/>
                </a:moveTo>
                <a:cubicBezTo>
                  <a:pt x="129" y="126"/>
                  <a:pt x="122" y="132"/>
                  <a:pt x="115" y="132"/>
                </a:cubicBezTo>
                <a:cubicBezTo>
                  <a:pt x="107" y="132"/>
                  <a:pt x="101" y="126"/>
                  <a:pt x="101" y="118"/>
                </a:cubicBezTo>
                <a:cubicBezTo>
                  <a:pt x="101" y="75"/>
                  <a:pt x="101" y="75"/>
                  <a:pt x="101" y="75"/>
                </a:cubicBezTo>
                <a:cubicBezTo>
                  <a:pt x="101" y="68"/>
                  <a:pt x="107" y="61"/>
                  <a:pt x="115" y="61"/>
                </a:cubicBezTo>
                <a:cubicBezTo>
                  <a:pt x="122" y="61"/>
                  <a:pt x="129" y="68"/>
                  <a:pt x="129" y="75"/>
                </a:cubicBezTo>
                <a:lnTo>
                  <a:pt x="129" y="118"/>
                </a:lnTo>
                <a:close/>
                <a:moveTo>
                  <a:pt x="223" y="156"/>
                </a:moveTo>
                <a:cubicBezTo>
                  <a:pt x="191" y="100"/>
                  <a:pt x="191" y="100"/>
                  <a:pt x="191" y="100"/>
                </a:cubicBezTo>
                <a:cubicBezTo>
                  <a:pt x="187" y="93"/>
                  <a:pt x="187" y="93"/>
                  <a:pt x="187" y="93"/>
                </a:cubicBezTo>
                <a:cubicBezTo>
                  <a:pt x="177" y="75"/>
                  <a:pt x="177" y="75"/>
                  <a:pt x="177" y="75"/>
                </a:cubicBezTo>
                <a:cubicBezTo>
                  <a:pt x="145" y="19"/>
                  <a:pt x="145" y="19"/>
                  <a:pt x="145" y="19"/>
                </a:cubicBezTo>
                <a:cubicBezTo>
                  <a:pt x="138" y="7"/>
                  <a:pt x="127" y="0"/>
                  <a:pt x="115" y="0"/>
                </a:cubicBezTo>
                <a:cubicBezTo>
                  <a:pt x="103" y="0"/>
                  <a:pt x="92" y="7"/>
                  <a:pt x="85" y="19"/>
                </a:cubicBezTo>
                <a:cubicBezTo>
                  <a:pt x="53" y="75"/>
                  <a:pt x="53" y="75"/>
                  <a:pt x="53" y="75"/>
                </a:cubicBezTo>
                <a:cubicBezTo>
                  <a:pt x="49" y="81"/>
                  <a:pt x="43" y="93"/>
                  <a:pt x="39" y="99"/>
                </a:cubicBezTo>
                <a:cubicBezTo>
                  <a:pt x="7" y="156"/>
                  <a:pt x="7" y="156"/>
                  <a:pt x="7" y="156"/>
                </a:cubicBezTo>
                <a:cubicBezTo>
                  <a:pt x="0" y="167"/>
                  <a:pt x="0" y="181"/>
                  <a:pt x="6" y="191"/>
                </a:cubicBezTo>
                <a:cubicBezTo>
                  <a:pt x="12" y="202"/>
                  <a:pt x="24" y="208"/>
                  <a:pt x="37" y="208"/>
                </a:cubicBezTo>
                <a:cubicBezTo>
                  <a:pt x="193" y="208"/>
                  <a:pt x="193" y="208"/>
                  <a:pt x="193" y="208"/>
                </a:cubicBezTo>
                <a:cubicBezTo>
                  <a:pt x="206" y="208"/>
                  <a:pt x="218" y="202"/>
                  <a:pt x="224" y="191"/>
                </a:cubicBezTo>
                <a:cubicBezTo>
                  <a:pt x="230" y="181"/>
                  <a:pt x="230" y="168"/>
                  <a:pt x="223" y="156"/>
                </a:cubicBezTo>
                <a:close/>
                <a:moveTo>
                  <a:pt x="209" y="182"/>
                </a:moveTo>
                <a:cubicBezTo>
                  <a:pt x="206" y="188"/>
                  <a:pt x="200" y="191"/>
                  <a:pt x="193" y="191"/>
                </a:cubicBezTo>
                <a:cubicBezTo>
                  <a:pt x="37" y="191"/>
                  <a:pt x="37" y="191"/>
                  <a:pt x="37" y="191"/>
                </a:cubicBezTo>
                <a:cubicBezTo>
                  <a:pt x="30" y="191"/>
                  <a:pt x="24" y="188"/>
                  <a:pt x="21" y="182"/>
                </a:cubicBezTo>
                <a:cubicBezTo>
                  <a:pt x="18" y="177"/>
                  <a:pt x="19" y="171"/>
                  <a:pt x="22" y="165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8" y="101"/>
                  <a:pt x="64" y="90"/>
                  <a:pt x="68" y="83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4" y="21"/>
                  <a:pt x="109" y="18"/>
                  <a:pt x="115" y="18"/>
                </a:cubicBezTo>
                <a:cubicBezTo>
                  <a:pt x="121" y="18"/>
                  <a:pt x="126" y="21"/>
                  <a:pt x="130" y="2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72" y="101"/>
                  <a:pt x="172" y="101"/>
                  <a:pt x="172" y="101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208" y="165"/>
                  <a:pt x="208" y="165"/>
                  <a:pt x="208" y="165"/>
                </a:cubicBezTo>
                <a:cubicBezTo>
                  <a:pt x="212" y="171"/>
                  <a:pt x="212" y="177"/>
                  <a:pt x="209" y="1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C10F03A-A8E5-459A-9464-F666E5D15A3A}"/>
              </a:ext>
            </a:extLst>
          </p:cNvPr>
          <p:cNvCxnSpPr>
            <a:cxnSpLocks/>
          </p:cNvCxnSpPr>
          <p:nvPr/>
        </p:nvCxnSpPr>
        <p:spPr>
          <a:xfrm flipV="1">
            <a:off x="3136393" y="1692016"/>
            <a:ext cx="8871572" cy="1"/>
          </a:xfrm>
          <a:prstGeom prst="lin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0">
            <a:extLst>
              <a:ext uri="{FF2B5EF4-FFF2-40B4-BE49-F238E27FC236}">
                <a16:creationId xmlns:a16="http://schemas.microsoft.com/office/drawing/2014/main" id="{43A738CA-90E7-4FF0-940E-E446BCD6A29F}"/>
              </a:ext>
            </a:extLst>
          </p:cNvPr>
          <p:cNvSpPr txBox="1"/>
          <p:nvPr/>
        </p:nvSpPr>
        <p:spPr>
          <a:xfrm>
            <a:off x="1134963" y="1599627"/>
            <a:ext cx="2339340" cy="12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7200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>
                <a:solidFill>
                  <a:srgbClr val="C00000"/>
                </a:solidFill>
                <a:latin typeface="+mn-lt"/>
              </a:rPr>
              <a:t>Risques principaux et points d’attention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C10F03A-A8E5-459A-9464-F666E5D15A3A}"/>
              </a:ext>
            </a:extLst>
          </p:cNvPr>
          <p:cNvCxnSpPr>
            <a:cxnSpLocks/>
          </p:cNvCxnSpPr>
          <p:nvPr/>
        </p:nvCxnSpPr>
        <p:spPr>
          <a:xfrm flipV="1">
            <a:off x="526211" y="1689004"/>
            <a:ext cx="174564" cy="3012"/>
          </a:xfrm>
          <a:prstGeom prst="lin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C10F03A-A8E5-459A-9464-F666E5D15A3A}"/>
              </a:ext>
            </a:extLst>
          </p:cNvPr>
          <p:cNvCxnSpPr>
            <a:cxnSpLocks/>
          </p:cNvCxnSpPr>
          <p:nvPr/>
        </p:nvCxnSpPr>
        <p:spPr>
          <a:xfrm flipV="1">
            <a:off x="526211" y="1689005"/>
            <a:ext cx="0" cy="3264122"/>
          </a:xfrm>
          <a:prstGeom prst="lin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EC4F827-14E0-47F5-B922-67AC47AE8B29}"/>
              </a:ext>
            </a:extLst>
          </p:cNvPr>
          <p:cNvSpPr txBox="1"/>
          <p:nvPr/>
        </p:nvSpPr>
        <p:spPr>
          <a:xfrm>
            <a:off x="655604" y="5157926"/>
            <a:ext cx="1135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Se référer au registre des risques pour une liste exhaustive de ces derniers : </a:t>
            </a:r>
            <a:r>
              <a:rPr lang="fr-FR" sz="1400">
                <a:solidFill>
                  <a:schemeClr val="accent5"/>
                </a:solidFill>
              </a:rPr>
              <a:t>Lien vers le </a:t>
            </a:r>
            <a:r>
              <a:rPr lang="fr-FR" sz="1400" dirty="0">
                <a:solidFill>
                  <a:schemeClr val="accent5"/>
                </a:solidFill>
              </a:rPr>
              <a:t>registre </a:t>
            </a:r>
            <a:r>
              <a:rPr lang="fr-FR" sz="1400">
                <a:solidFill>
                  <a:schemeClr val="accent5"/>
                </a:solidFill>
              </a:rPr>
              <a:t>des risques.</a:t>
            </a:r>
            <a:endParaRPr lang="fr-FR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73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DP-Template" id="{0E89BEBF-C34A-4D25-8268-C44038707F14}" vid="{E8FF2246-1260-4226-AB37-AB54F51551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savon jardin</Template>
  <TotalTime>0</TotalTime>
  <Words>416</Words>
  <Application>Microsoft Office PowerPoint</Application>
  <PresentationFormat>Grand écran</PresentationFormat>
  <Paragraphs>85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Candara</vt:lpstr>
      <vt:lpstr>Thème Office</vt:lpstr>
      <vt:lpstr>Rapport flash N°             Projet : SAP 30 / CMRL  Date: Le 29/07/2022</vt:lpstr>
      <vt:lpstr>Rapport flash N°             Projet : SAP 30 / CMRL  Date: Le 29/07/2022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2021-04-13T17:12:54Z</dcterms:created>
  <dcterms:modified xsi:type="dcterms:W3CDTF">2022-03-15T09:50:38Z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