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8" r:id="rId4"/>
    <p:sldMasterId id="2147483780" r:id="rId5"/>
  </p:sldMasterIdLst>
  <p:notesMasterIdLst>
    <p:notesMasterId r:id="rId22"/>
  </p:notesMasterIdLst>
  <p:handoutMasterIdLst>
    <p:handoutMasterId r:id="rId23"/>
  </p:handoutMasterIdLst>
  <p:sldIdLst>
    <p:sldId id="278" r:id="rId6"/>
    <p:sldId id="257" r:id="rId7"/>
    <p:sldId id="272" r:id="rId8"/>
    <p:sldId id="259" r:id="rId9"/>
    <p:sldId id="260" r:id="rId10"/>
    <p:sldId id="283" r:id="rId11"/>
    <p:sldId id="284" r:id="rId12"/>
    <p:sldId id="273" r:id="rId13"/>
    <p:sldId id="264" r:id="rId14"/>
    <p:sldId id="285" r:id="rId15"/>
    <p:sldId id="275" r:id="rId16"/>
    <p:sldId id="276" r:id="rId17"/>
    <p:sldId id="286" r:id="rId18"/>
    <p:sldId id="269" r:id="rId19"/>
    <p:sldId id="270" r:id="rId20"/>
    <p:sldId id="277" r:id="rId2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D8A"/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247E9-1648-4F6A-8611-594083891219}" v="1" dt="2021-10-20T16:09:32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92" autoAdjust="0"/>
  </p:normalViewPr>
  <p:slideViewPr>
    <p:cSldViewPr snapToGrid="0">
      <p:cViewPr varScale="1">
        <p:scale>
          <a:sx n="59" d="100"/>
          <a:sy n="59" d="100"/>
        </p:scale>
        <p:origin x="16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Personal\BlogGestionDeProjet\Kit\Kit%20Management%20de%20Projet%2004062021\Dossiers\24-Tableau%20de%20bord\Suivi%20Budget%20-%20Analyse%20de%20la%20Valeur%20Acqui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Budget SAP30/CMRL à fin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Septembre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2022</a:t>
            </a:r>
          </a:p>
        </c:rich>
      </c:tx>
      <c:layout>
        <c:manualLayout>
          <c:xMode val="edge"/>
          <c:yMode val="edge"/>
          <c:x val="0.21755462598425196"/>
          <c:y val="0.131249991926058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7107652559055117"/>
          <c:y val="0.24745344448797615"/>
          <c:w val="0.77549384842519686"/>
          <c:h val="0.599451488714844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sept-21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14-46C6-AF6E-E88AA661B1FA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14-46C6-AF6E-E88AA661B1FA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F14-46C6-AF6E-E88AA661B1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Total</c:v>
                </c:pt>
                <c:pt idx="1">
                  <c:v>Réel</c:v>
                </c:pt>
                <c:pt idx="2">
                  <c:v>Planifié à cette date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420000</c:v>
                </c:pt>
                <c:pt idx="1">
                  <c:v>182500</c:v>
                </c:pt>
                <c:pt idx="2">
                  <c:v>184000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14-46C6-AF6E-E88AA661B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2794272"/>
        <c:axId val="382798016"/>
      </c:barChart>
      <c:catAx>
        <c:axId val="38279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2798016"/>
        <c:crosses val="autoZero"/>
        <c:auto val="1"/>
        <c:lblAlgn val="ctr"/>
        <c:lblOffset val="100"/>
        <c:noMultiLvlLbl val="0"/>
      </c:catAx>
      <c:valAx>
        <c:axId val="382798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279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BE" sz="1600"/>
              <a:t>Valeur Acquise SAP30/CMRL</a:t>
            </a:r>
          </a:p>
        </c:rich>
      </c:tx>
      <c:layout>
        <c:manualLayout>
          <c:xMode val="edge"/>
          <c:yMode val="edge"/>
          <c:x val="0.420267275319501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671935999529352E-2"/>
          <c:y val="1.4412148394612082E-2"/>
          <c:w val="0.90130990277304102"/>
          <c:h val="0.88077472503178711"/>
        </c:manualLayout>
      </c:layout>
      <c:line3DChart>
        <c:grouping val="standard"/>
        <c:varyColors val="0"/>
        <c:ser>
          <c:idx val="0"/>
          <c:order val="0"/>
          <c:tx>
            <c:v>Valeur Planifiée (VP)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VA'!$D$30:$O$30</c:f>
              <c:numCache>
                <c:formatCode>_("€"* #,##0_);_("€"* \(#,##0\);_("€"* "-"_);_(@_)</c:formatCode>
                <c:ptCount val="12"/>
                <c:pt idx="0">
                  <c:v>5000</c:v>
                </c:pt>
                <c:pt idx="1">
                  <c:v>22000</c:v>
                </c:pt>
                <c:pt idx="2">
                  <c:v>39000</c:v>
                </c:pt>
                <c:pt idx="3">
                  <c:v>56000</c:v>
                </c:pt>
                <c:pt idx="4">
                  <c:v>94000</c:v>
                </c:pt>
                <c:pt idx="5">
                  <c:v>132000</c:v>
                </c:pt>
                <c:pt idx="6">
                  <c:v>170000</c:v>
                </c:pt>
                <c:pt idx="7">
                  <c:v>181500</c:v>
                </c:pt>
                <c:pt idx="8">
                  <c:v>252000</c:v>
                </c:pt>
                <c:pt idx="9">
                  <c:v>321000</c:v>
                </c:pt>
                <c:pt idx="10">
                  <c:v>344000</c:v>
                </c:pt>
                <c:pt idx="11">
                  <c:v>346000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F1-4D4F-AA0B-C74B4F0AAA0F}"/>
            </c:ext>
          </c:extLst>
        </c:ser>
        <c:ser>
          <c:idx val="1"/>
          <c:order val="1"/>
          <c:tx>
            <c:v>Valeur Acquise (VA)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VA'!$D$29:$O$29</c:f>
              <c:numCache>
                <c:formatCode>_("€"* #,##0_);_("€"* \(#,##0\);_("€"* "-"_);_(@_)</c:formatCode>
                <c:ptCount val="12"/>
                <c:pt idx="0">
                  <c:v>3000</c:v>
                </c:pt>
                <c:pt idx="1">
                  <c:v>18880</c:v>
                </c:pt>
                <c:pt idx="2">
                  <c:v>35760</c:v>
                </c:pt>
                <c:pt idx="3">
                  <c:v>53000</c:v>
                </c:pt>
                <c:pt idx="4">
                  <c:v>93660</c:v>
                </c:pt>
                <c:pt idx="5">
                  <c:v>131320</c:v>
                </c:pt>
                <c:pt idx="6">
                  <c:v>170000</c:v>
                </c:pt>
                <c:pt idx="7">
                  <c:v>181500</c:v>
                </c:pt>
                <c:pt idx="8">
                  <c:v>248800</c:v>
                </c:pt>
                <c:pt idx="9">
                  <c:v>333000</c:v>
                </c:pt>
                <c:pt idx="10">
                  <c:v>344000</c:v>
                </c:pt>
                <c:pt idx="11">
                  <c:v>346000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F1-4D4F-AA0B-C74B4F0AAA0F}"/>
            </c:ext>
          </c:extLst>
        </c:ser>
        <c:ser>
          <c:idx val="2"/>
          <c:order val="2"/>
          <c:tx>
            <c:v>Coût Réel (CR)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VA'!$D$28:$O$28</c:f>
              <c:numCache>
                <c:formatCode>_("€"* #,##0_);_("€"* \(#,##0\);_("€"* "-"_);_(@_)</c:formatCode>
                <c:ptCount val="12"/>
                <c:pt idx="0">
                  <c:v>4000</c:v>
                </c:pt>
                <c:pt idx="1">
                  <c:v>22000</c:v>
                </c:pt>
                <c:pt idx="2">
                  <c:v>39000</c:v>
                </c:pt>
                <c:pt idx="3">
                  <c:v>55500</c:v>
                </c:pt>
                <c:pt idx="4">
                  <c:v>93500</c:v>
                </c:pt>
                <c:pt idx="5">
                  <c:v>131500</c:v>
                </c:pt>
                <c:pt idx="6">
                  <c:v>169500</c:v>
                </c:pt>
                <c:pt idx="7">
                  <c:v>181000</c:v>
                </c:pt>
                <c:pt idx="8">
                  <c:v>261000</c:v>
                </c:pt>
                <c:pt idx="9">
                  <c:v>335000</c:v>
                </c:pt>
                <c:pt idx="10">
                  <c:v>355000</c:v>
                </c:pt>
                <c:pt idx="11">
                  <c:v>357000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F1-4D4F-AA0B-C74B4F0AA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6047087"/>
        <c:axId val="1"/>
        <c:axId val="372851168"/>
      </c:line3DChart>
      <c:dateAx>
        <c:axId val="2006047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100"/>
                  <a:t>Période</a:t>
                </a:r>
              </a:p>
            </c:rich>
          </c:tx>
          <c:layout>
            <c:manualLayout>
              <c:xMode val="edge"/>
              <c:yMode val="edge"/>
              <c:x val="0.47541072568631626"/>
              <c:y val="0.80971128608923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  <c:max val="5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€&quot;#,##0_);[Red]\(&quot;€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06047087"/>
        <c:crosses val="autoZero"/>
        <c:crossBetween val="between"/>
        <c:minorUnit val="20000"/>
      </c:valAx>
      <c:serAx>
        <c:axId val="372851168"/>
        <c:scaling>
          <c:orientation val="minMax"/>
        </c:scaling>
        <c:delete val="1"/>
        <c:axPos val="b"/>
        <c:majorTickMark val="out"/>
        <c:minorTickMark val="none"/>
        <c:tickLblPos val="nextTo"/>
        <c:crossAx val="1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8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7AA48-EB8C-4AF7-8412-422B2778D5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43AC4EA-E59D-4075-8A5C-F8752B43D417}">
      <dgm:prSet phldrT="[Texte]" custT="1"/>
      <dgm:spPr>
        <a:solidFill>
          <a:schemeClr val="accent4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Décision 1</a:t>
          </a:r>
        </a:p>
      </dgm:t>
    </dgm:pt>
    <dgm:pt modelId="{5D7B530C-F80F-4323-9F8A-9F5CF826B180}" type="parTrans" cxnId="{6CD61F77-F0AE-42A3-BFB2-C3EDB4333E62}">
      <dgm:prSet/>
      <dgm:spPr/>
      <dgm:t>
        <a:bodyPr/>
        <a:lstStyle/>
        <a:p>
          <a:endParaRPr lang="fr-FR"/>
        </a:p>
      </dgm:t>
    </dgm:pt>
    <dgm:pt modelId="{8986592B-10E5-4262-8121-DAC13942CCFD}" type="sibTrans" cxnId="{6CD61F77-F0AE-42A3-BFB2-C3EDB4333E62}">
      <dgm:prSet/>
      <dgm:spPr/>
      <dgm:t>
        <a:bodyPr/>
        <a:lstStyle/>
        <a:p>
          <a:endParaRPr lang="fr-FR"/>
        </a:p>
      </dgm:t>
    </dgm:pt>
    <dgm:pt modelId="{6450055F-C20A-4B0E-8702-4034EF98DB43}">
      <dgm:prSet phldrT="[Texte]" custT="1"/>
      <dgm:spPr/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Approbation augmentation ressources Master Data</a:t>
          </a:r>
        </a:p>
      </dgm:t>
    </dgm:pt>
    <dgm:pt modelId="{5BC32DFF-CAE1-4703-9A7B-DC1C36FD39DB}" type="parTrans" cxnId="{E1BA01F6-4A48-48D1-9B96-E57A23FBAB62}">
      <dgm:prSet/>
      <dgm:spPr/>
      <dgm:t>
        <a:bodyPr/>
        <a:lstStyle/>
        <a:p>
          <a:endParaRPr lang="fr-FR"/>
        </a:p>
      </dgm:t>
    </dgm:pt>
    <dgm:pt modelId="{348822F2-AAD6-4B10-A3F0-1AB310C29064}" type="sibTrans" cxnId="{E1BA01F6-4A48-48D1-9B96-E57A23FBAB62}">
      <dgm:prSet/>
      <dgm:spPr/>
      <dgm:t>
        <a:bodyPr/>
        <a:lstStyle/>
        <a:p>
          <a:endParaRPr lang="fr-FR"/>
        </a:p>
      </dgm:t>
    </dgm:pt>
    <dgm:pt modelId="{45CF7160-DB85-4C21-9370-D69064BB6D0B}">
      <dgm:prSet phldrT="[Texte]" custT="1"/>
      <dgm:spPr>
        <a:solidFill>
          <a:srgbClr val="62BD8A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Décision 2</a:t>
          </a:r>
        </a:p>
      </dgm:t>
    </dgm:pt>
    <dgm:pt modelId="{6A8051ED-D0BD-4FAD-8E33-EA3ABCE5D782}" type="parTrans" cxnId="{5CC2CDEC-EB33-436D-835E-AC1A111CC599}">
      <dgm:prSet/>
      <dgm:spPr/>
      <dgm:t>
        <a:bodyPr/>
        <a:lstStyle/>
        <a:p>
          <a:endParaRPr lang="fr-FR"/>
        </a:p>
      </dgm:t>
    </dgm:pt>
    <dgm:pt modelId="{E5E45311-61D0-4317-961E-1E3107F81C82}" type="sibTrans" cxnId="{5CC2CDEC-EB33-436D-835E-AC1A111CC599}">
      <dgm:prSet/>
      <dgm:spPr/>
      <dgm:t>
        <a:bodyPr/>
        <a:lstStyle/>
        <a:p>
          <a:endParaRPr lang="fr-FR"/>
        </a:p>
      </dgm:t>
    </dgm:pt>
    <dgm:pt modelId="{4875301F-90C6-43C5-AEAA-DAAB6487A84C}">
      <dgm:prSet phldrT="[Texte]" custT="1"/>
      <dgm:spPr/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Approbation mise en place CRM en janvier 2023</a:t>
          </a:r>
        </a:p>
      </dgm:t>
    </dgm:pt>
    <dgm:pt modelId="{D9D5B3BB-4DDD-45F7-A1D6-0465F8B7D604}" type="parTrans" cxnId="{6606F56C-01A7-4C9F-8DF4-822953EAC9C3}">
      <dgm:prSet/>
      <dgm:spPr/>
      <dgm:t>
        <a:bodyPr/>
        <a:lstStyle/>
        <a:p>
          <a:endParaRPr lang="fr-FR"/>
        </a:p>
      </dgm:t>
    </dgm:pt>
    <dgm:pt modelId="{84EABEF8-A37B-4FBC-94F9-7659C210F1E9}" type="sibTrans" cxnId="{6606F56C-01A7-4C9F-8DF4-822953EAC9C3}">
      <dgm:prSet/>
      <dgm:spPr/>
      <dgm:t>
        <a:bodyPr/>
        <a:lstStyle/>
        <a:p>
          <a:endParaRPr lang="fr-FR"/>
        </a:p>
      </dgm:t>
    </dgm:pt>
    <dgm:pt modelId="{2954DC2E-596E-4EAB-BE5C-27CCF44221FE}">
      <dgm:prSet phldrT="[Texte]" custT="1"/>
      <dgm:spPr/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Décision 3</a:t>
          </a:r>
        </a:p>
      </dgm:t>
    </dgm:pt>
    <dgm:pt modelId="{354323EB-614E-4CDA-8A5C-69FC17C96290}" type="parTrans" cxnId="{72DD91AF-3512-4B52-B6CF-C646D4B8D9E0}">
      <dgm:prSet/>
      <dgm:spPr/>
      <dgm:t>
        <a:bodyPr/>
        <a:lstStyle/>
        <a:p>
          <a:endParaRPr lang="fr-FR"/>
        </a:p>
      </dgm:t>
    </dgm:pt>
    <dgm:pt modelId="{7A62B2D4-3651-499C-BBEE-8E64669C689D}" type="sibTrans" cxnId="{72DD91AF-3512-4B52-B6CF-C646D4B8D9E0}">
      <dgm:prSet/>
      <dgm:spPr/>
      <dgm:t>
        <a:bodyPr/>
        <a:lstStyle/>
        <a:p>
          <a:endParaRPr lang="fr-FR"/>
        </a:p>
      </dgm:t>
    </dgm:pt>
    <dgm:pt modelId="{3265223B-6C98-4AB2-B4DA-416889BFF5D5}">
      <dgm:prSet phldrT="[Texte]" custT="1"/>
      <dgm:spPr/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Implication des auditeurs internes dans les tests</a:t>
          </a:r>
        </a:p>
      </dgm:t>
    </dgm:pt>
    <dgm:pt modelId="{06730112-64B9-43AE-A975-B19DA3E02136}" type="parTrans" cxnId="{18BC8E31-E6EA-4A26-B144-3A6F3735A173}">
      <dgm:prSet/>
      <dgm:spPr/>
      <dgm:t>
        <a:bodyPr/>
        <a:lstStyle/>
        <a:p>
          <a:endParaRPr lang="fr-FR"/>
        </a:p>
      </dgm:t>
    </dgm:pt>
    <dgm:pt modelId="{83308B59-55FC-4C06-8F7F-498750C10F7C}" type="sibTrans" cxnId="{18BC8E31-E6EA-4A26-B144-3A6F3735A173}">
      <dgm:prSet/>
      <dgm:spPr/>
      <dgm:t>
        <a:bodyPr/>
        <a:lstStyle/>
        <a:p>
          <a:endParaRPr lang="fr-FR"/>
        </a:p>
      </dgm:t>
    </dgm:pt>
    <dgm:pt modelId="{F12B3C4D-6E59-43C9-8448-1CFEB4C40634}">
      <dgm:prSet phldrT="[Texte]" custT="1"/>
      <dgm:spPr/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Décision 4</a:t>
          </a:r>
        </a:p>
      </dgm:t>
    </dgm:pt>
    <dgm:pt modelId="{5E93D77A-9A5C-46E1-A341-60FF59AA7240}" type="parTrans" cxnId="{21F10A82-C8A1-41D9-A5F5-73457670AC6F}">
      <dgm:prSet/>
      <dgm:spPr/>
      <dgm:t>
        <a:bodyPr/>
        <a:lstStyle/>
        <a:p>
          <a:endParaRPr lang="fr-FR"/>
        </a:p>
      </dgm:t>
    </dgm:pt>
    <dgm:pt modelId="{A73453C9-8B8C-403E-90FB-3A2A144BE227}" type="sibTrans" cxnId="{21F10A82-C8A1-41D9-A5F5-73457670AC6F}">
      <dgm:prSet/>
      <dgm:spPr/>
      <dgm:t>
        <a:bodyPr/>
        <a:lstStyle/>
        <a:p>
          <a:endParaRPr lang="fr-FR"/>
        </a:p>
      </dgm:t>
    </dgm:pt>
    <dgm:pt modelId="{F4032A96-7639-4DFD-83D2-C30BDC96BAB8}">
      <dgm:prSet phldrT="[Texte]" custT="1"/>
      <dgm:spPr/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Approbation de plan de communication externe</a:t>
          </a:r>
        </a:p>
      </dgm:t>
    </dgm:pt>
    <dgm:pt modelId="{C829EFBA-90E2-47EE-B19F-1C90D9A514F0}" type="parTrans" cxnId="{E46D0F5F-C6A5-4568-A5F9-5A66E98E3625}">
      <dgm:prSet/>
      <dgm:spPr/>
      <dgm:t>
        <a:bodyPr/>
        <a:lstStyle/>
        <a:p>
          <a:endParaRPr lang="fr-FR"/>
        </a:p>
      </dgm:t>
    </dgm:pt>
    <dgm:pt modelId="{36F2BC01-4D4F-4882-A622-4DF573131CB5}" type="sibTrans" cxnId="{E46D0F5F-C6A5-4568-A5F9-5A66E98E3625}">
      <dgm:prSet/>
      <dgm:spPr/>
      <dgm:t>
        <a:bodyPr/>
        <a:lstStyle/>
        <a:p>
          <a:endParaRPr lang="fr-FR"/>
        </a:p>
      </dgm:t>
    </dgm:pt>
    <dgm:pt modelId="{DEDE1119-4F9B-4A73-A948-D3D777DC466A}" type="pres">
      <dgm:prSet presAssocID="{3BA7AA48-EB8C-4AF7-8412-422B2778D565}" presName="linear" presStyleCnt="0">
        <dgm:presLayoutVars>
          <dgm:animLvl val="lvl"/>
          <dgm:resizeHandles val="exact"/>
        </dgm:presLayoutVars>
      </dgm:prSet>
      <dgm:spPr/>
    </dgm:pt>
    <dgm:pt modelId="{91F29F1E-84C7-4ADA-A900-5997ADFA4490}" type="pres">
      <dgm:prSet presAssocID="{A43AC4EA-E59D-4075-8A5C-F8752B43D417}" presName="parentText" presStyleLbl="node1" presStyleIdx="0" presStyleCnt="4" custScaleY="71377" custLinFactY="-27056" custLinFactNeighborX="18233" custLinFactNeighborY="-100000">
        <dgm:presLayoutVars>
          <dgm:chMax val="0"/>
          <dgm:bulletEnabled val="1"/>
        </dgm:presLayoutVars>
      </dgm:prSet>
      <dgm:spPr/>
    </dgm:pt>
    <dgm:pt modelId="{6E9195F6-6A65-49A3-8115-C15240896B02}" type="pres">
      <dgm:prSet presAssocID="{A43AC4EA-E59D-4075-8A5C-F8752B43D417}" presName="childText" presStyleLbl="revTx" presStyleIdx="0" presStyleCnt="4">
        <dgm:presLayoutVars>
          <dgm:bulletEnabled val="1"/>
        </dgm:presLayoutVars>
      </dgm:prSet>
      <dgm:spPr/>
    </dgm:pt>
    <dgm:pt modelId="{C2DB8233-DE2E-4328-8254-4B264B3C7A5F}" type="pres">
      <dgm:prSet presAssocID="{45CF7160-DB85-4C21-9370-D69064BB6D0B}" presName="parentText" presStyleLbl="node1" presStyleIdx="1" presStyleCnt="4" custScaleY="71377">
        <dgm:presLayoutVars>
          <dgm:chMax val="0"/>
          <dgm:bulletEnabled val="1"/>
        </dgm:presLayoutVars>
      </dgm:prSet>
      <dgm:spPr/>
    </dgm:pt>
    <dgm:pt modelId="{0FF7FC48-366D-47FB-B36E-BB62A2BE436C}" type="pres">
      <dgm:prSet presAssocID="{45CF7160-DB85-4C21-9370-D69064BB6D0B}" presName="childText" presStyleLbl="revTx" presStyleIdx="1" presStyleCnt="4">
        <dgm:presLayoutVars>
          <dgm:bulletEnabled val="1"/>
        </dgm:presLayoutVars>
      </dgm:prSet>
      <dgm:spPr/>
    </dgm:pt>
    <dgm:pt modelId="{EDDBD2ED-0569-4BEB-B8A8-6FD8FFEC71E3}" type="pres">
      <dgm:prSet presAssocID="{2954DC2E-596E-4EAB-BE5C-27CCF44221FE}" presName="parentText" presStyleLbl="node1" presStyleIdx="2" presStyleCnt="4" custScaleY="71377">
        <dgm:presLayoutVars>
          <dgm:chMax val="0"/>
          <dgm:bulletEnabled val="1"/>
        </dgm:presLayoutVars>
      </dgm:prSet>
      <dgm:spPr/>
    </dgm:pt>
    <dgm:pt modelId="{FD290D89-0835-43A0-94CF-581A3539F782}" type="pres">
      <dgm:prSet presAssocID="{2954DC2E-596E-4EAB-BE5C-27CCF44221FE}" presName="childText" presStyleLbl="revTx" presStyleIdx="2" presStyleCnt="4">
        <dgm:presLayoutVars>
          <dgm:bulletEnabled val="1"/>
        </dgm:presLayoutVars>
      </dgm:prSet>
      <dgm:spPr/>
    </dgm:pt>
    <dgm:pt modelId="{0766E365-1915-4A09-886B-E9A7CD77AACE}" type="pres">
      <dgm:prSet presAssocID="{F12B3C4D-6E59-43C9-8448-1CFEB4C40634}" presName="parentText" presStyleLbl="node1" presStyleIdx="3" presStyleCnt="4" custScaleY="71377">
        <dgm:presLayoutVars>
          <dgm:chMax val="0"/>
          <dgm:bulletEnabled val="1"/>
        </dgm:presLayoutVars>
      </dgm:prSet>
      <dgm:spPr/>
    </dgm:pt>
    <dgm:pt modelId="{6488D881-6BFB-49FF-BDBE-AB3D50D196F8}" type="pres">
      <dgm:prSet presAssocID="{F12B3C4D-6E59-43C9-8448-1CFEB4C4063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F827818-1B92-4CB5-B60F-7D660BE71B01}" type="presOf" srcId="{F4032A96-7639-4DFD-83D2-C30BDC96BAB8}" destId="{6488D881-6BFB-49FF-BDBE-AB3D50D196F8}" srcOrd="0" destOrd="0" presId="urn:microsoft.com/office/officeart/2005/8/layout/vList2"/>
    <dgm:cxn modelId="{AC19F91C-5199-48AF-97A9-F901CB561BD5}" type="presOf" srcId="{A43AC4EA-E59D-4075-8A5C-F8752B43D417}" destId="{91F29F1E-84C7-4ADA-A900-5997ADFA4490}" srcOrd="0" destOrd="0" presId="urn:microsoft.com/office/officeart/2005/8/layout/vList2"/>
    <dgm:cxn modelId="{18BC8E31-E6EA-4A26-B144-3A6F3735A173}" srcId="{2954DC2E-596E-4EAB-BE5C-27CCF44221FE}" destId="{3265223B-6C98-4AB2-B4DA-416889BFF5D5}" srcOrd="0" destOrd="0" parTransId="{06730112-64B9-43AE-A975-B19DA3E02136}" sibTransId="{83308B59-55FC-4C06-8F7F-498750C10F7C}"/>
    <dgm:cxn modelId="{AB874B33-2499-455F-9DAD-C48C62C1713B}" type="presOf" srcId="{3265223B-6C98-4AB2-B4DA-416889BFF5D5}" destId="{FD290D89-0835-43A0-94CF-581A3539F782}" srcOrd="0" destOrd="0" presId="urn:microsoft.com/office/officeart/2005/8/layout/vList2"/>
    <dgm:cxn modelId="{E46D0F5F-C6A5-4568-A5F9-5A66E98E3625}" srcId="{F12B3C4D-6E59-43C9-8448-1CFEB4C40634}" destId="{F4032A96-7639-4DFD-83D2-C30BDC96BAB8}" srcOrd="0" destOrd="0" parTransId="{C829EFBA-90E2-47EE-B19F-1C90D9A514F0}" sibTransId="{36F2BC01-4D4F-4882-A622-4DF573131CB5}"/>
    <dgm:cxn modelId="{6606F56C-01A7-4C9F-8DF4-822953EAC9C3}" srcId="{45CF7160-DB85-4C21-9370-D69064BB6D0B}" destId="{4875301F-90C6-43C5-AEAA-DAAB6487A84C}" srcOrd="0" destOrd="0" parTransId="{D9D5B3BB-4DDD-45F7-A1D6-0465F8B7D604}" sibTransId="{84EABEF8-A37B-4FBC-94F9-7659C210F1E9}"/>
    <dgm:cxn modelId="{6CD61F77-F0AE-42A3-BFB2-C3EDB4333E62}" srcId="{3BA7AA48-EB8C-4AF7-8412-422B2778D565}" destId="{A43AC4EA-E59D-4075-8A5C-F8752B43D417}" srcOrd="0" destOrd="0" parTransId="{5D7B530C-F80F-4323-9F8A-9F5CF826B180}" sibTransId="{8986592B-10E5-4262-8121-DAC13942CCFD}"/>
    <dgm:cxn modelId="{3A599478-5EE7-48E5-A46F-5B8CAAC46573}" type="presOf" srcId="{3BA7AA48-EB8C-4AF7-8412-422B2778D565}" destId="{DEDE1119-4F9B-4A73-A948-D3D777DC466A}" srcOrd="0" destOrd="0" presId="urn:microsoft.com/office/officeart/2005/8/layout/vList2"/>
    <dgm:cxn modelId="{21F10A82-C8A1-41D9-A5F5-73457670AC6F}" srcId="{3BA7AA48-EB8C-4AF7-8412-422B2778D565}" destId="{F12B3C4D-6E59-43C9-8448-1CFEB4C40634}" srcOrd="3" destOrd="0" parTransId="{5E93D77A-9A5C-46E1-A341-60FF59AA7240}" sibTransId="{A73453C9-8B8C-403E-90FB-3A2A144BE227}"/>
    <dgm:cxn modelId="{7A922B92-B8BF-475A-97CA-7985EF2F954A}" type="presOf" srcId="{45CF7160-DB85-4C21-9370-D69064BB6D0B}" destId="{C2DB8233-DE2E-4328-8254-4B264B3C7A5F}" srcOrd="0" destOrd="0" presId="urn:microsoft.com/office/officeart/2005/8/layout/vList2"/>
    <dgm:cxn modelId="{E3F2FEA6-547E-496A-A8C7-4F4DAAB7C4FA}" type="presOf" srcId="{4875301F-90C6-43C5-AEAA-DAAB6487A84C}" destId="{0FF7FC48-366D-47FB-B36E-BB62A2BE436C}" srcOrd="0" destOrd="0" presId="urn:microsoft.com/office/officeart/2005/8/layout/vList2"/>
    <dgm:cxn modelId="{709984AD-A9DC-4D7F-944B-64021344EE94}" type="presOf" srcId="{F12B3C4D-6E59-43C9-8448-1CFEB4C40634}" destId="{0766E365-1915-4A09-886B-E9A7CD77AACE}" srcOrd="0" destOrd="0" presId="urn:microsoft.com/office/officeart/2005/8/layout/vList2"/>
    <dgm:cxn modelId="{72DD91AF-3512-4B52-B6CF-C646D4B8D9E0}" srcId="{3BA7AA48-EB8C-4AF7-8412-422B2778D565}" destId="{2954DC2E-596E-4EAB-BE5C-27CCF44221FE}" srcOrd="2" destOrd="0" parTransId="{354323EB-614E-4CDA-8A5C-69FC17C96290}" sibTransId="{7A62B2D4-3651-499C-BBEE-8E64669C689D}"/>
    <dgm:cxn modelId="{1F98C8D6-CE8A-4588-A0D1-2C9C00C0BF1D}" type="presOf" srcId="{2954DC2E-596E-4EAB-BE5C-27CCF44221FE}" destId="{EDDBD2ED-0569-4BEB-B8A8-6FD8FFEC71E3}" srcOrd="0" destOrd="0" presId="urn:microsoft.com/office/officeart/2005/8/layout/vList2"/>
    <dgm:cxn modelId="{591320DB-7864-45DA-A277-BB0A3FB96EB8}" type="presOf" srcId="{6450055F-C20A-4B0E-8702-4034EF98DB43}" destId="{6E9195F6-6A65-49A3-8115-C15240896B02}" srcOrd="0" destOrd="0" presId="urn:microsoft.com/office/officeart/2005/8/layout/vList2"/>
    <dgm:cxn modelId="{5CC2CDEC-EB33-436D-835E-AC1A111CC599}" srcId="{3BA7AA48-EB8C-4AF7-8412-422B2778D565}" destId="{45CF7160-DB85-4C21-9370-D69064BB6D0B}" srcOrd="1" destOrd="0" parTransId="{6A8051ED-D0BD-4FAD-8E33-EA3ABCE5D782}" sibTransId="{E5E45311-61D0-4317-961E-1E3107F81C82}"/>
    <dgm:cxn modelId="{E1BA01F6-4A48-48D1-9B96-E57A23FBAB62}" srcId="{A43AC4EA-E59D-4075-8A5C-F8752B43D417}" destId="{6450055F-C20A-4B0E-8702-4034EF98DB43}" srcOrd="0" destOrd="0" parTransId="{5BC32DFF-CAE1-4703-9A7B-DC1C36FD39DB}" sibTransId="{348822F2-AAD6-4B10-A3F0-1AB310C29064}"/>
    <dgm:cxn modelId="{D049A35D-C8E9-45DC-8E52-9305568DF601}" type="presParOf" srcId="{DEDE1119-4F9B-4A73-A948-D3D777DC466A}" destId="{91F29F1E-84C7-4ADA-A900-5997ADFA4490}" srcOrd="0" destOrd="0" presId="urn:microsoft.com/office/officeart/2005/8/layout/vList2"/>
    <dgm:cxn modelId="{CEFBF7DA-1319-4EA0-8416-90BD61F18907}" type="presParOf" srcId="{DEDE1119-4F9B-4A73-A948-D3D777DC466A}" destId="{6E9195F6-6A65-49A3-8115-C15240896B02}" srcOrd="1" destOrd="0" presId="urn:microsoft.com/office/officeart/2005/8/layout/vList2"/>
    <dgm:cxn modelId="{D25AF613-7C65-42B6-B777-AE4F20FC32BE}" type="presParOf" srcId="{DEDE1119-4F9B-4A73-A948-D3D777DC466A}" destId="{C2DB8233-DE2E-4328-8254-4B264B3C7A5F}" srcOrd="2" destOrd="0" presId="urn:microsoft.com/office/officeart/2005/8/layout/vList2"/>
    <dgm:cxn modelId="{0FF33674-4B86-4004-A218-263C1773DEFA}" type="presParOf" srcId="{DEDE1119-4F9B-4A73-A948-D3D777DC466A}" destId="{0FF7FC48-366D-47FB-B36E-BB62A2BE436C}" srcOrd="3" destOrd="0" presId="urn:microsoft.com/office/officeart/2005/8/layout/vList2"/>
    <dgm:cxn modelId="{B4EE2430-A66E-4FE6-81A3-90D11AC957AB}" type="presParOf" srcId="{DEDE1119-4F9B-4A73-A948-D3D777DC466A}" destId="{EDDBD2ED-0569-4BEB-B8A8-6FD8FFEC71E3}" srcOrd="4" destOrd="0" presId="urn:microsoft.com/office/officeart/2005/8/layout/vList2"/>
    <dgm:cxn modelId="{FBEA22DD-1F26-4AF5-8A63-B06CA37B6CB3}" type="presParOf" srcId="{DEDE1119-4F9B-4A73-A948-D3D777DC466A}" destId="{FD290D89-0835-43A0-94CF-581A3539F782}" srcOrd="5" destOrd="0" presId="urn:microsoft.com/office/officeart/2005/8/layout/vList2"/>
    <dgm:cxn modelId="{510CDCD8-1BD2-49B8-BB87-BE8E160465BA}" type="presParOf" srcId="{DEDE1119-4F9B-4A73-A948-D3D777DC466A}" destId="{0766E365-1915-4A09-886B-E9A7CD77AACE}" srcOrd="6" destOrd="0" presId="urn:microsoft.com/office/officeart/2005/8/layout/vList2"/>
    <dgm:cxn modelId="{AD7E460D-AE47-46E4-B120-108EA2419CD2}" type="presParOf" srcId="{DEDE1119-4F9B-4A73-A948-D3D777DC466A}" destId="{6488D881-6BFB-49FF-BDBE-AB3D50D196F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220F37-1544-4B0A-8741-01D5626A7D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A71F98-EC02-4CBD-A15D-DCCCF3DD34CD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Principales difficultés rencontrées</a:t>
          </a:r>
        </a:p>
      </dgm:t>
    </dgm:pt>
    <dgm:pt modelId="{BD131891-BC5D-4AF9-866D-659542DED1FA}" type="par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CE08EE0-7177-4F28-891D-1FA646A563C4}" type="sib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C17CCC34-23E0-4266-B721-B4E9A074CA11}">
      <dgm:prSet phldrT="[Texte]" custT="1"/>
      <dgm:spPr/>
      <dgm:t>
        <a:bodyPr/>
        <a:lstStyle/>
        <a:p>
          <a:r>
            <a:rPr lang="fr-FR" sz="1600" kern="1200"/>
            <a:t>Qualité médiocre de certaines données nécessitant un gros travail de corrections</a:t>
          </a:r>
          <a:endParaRPr lang="fr-FR" sz="1600" kern="1200" dirty="0">
            <a:latin typeface="Candara" panose="020E0502030303020204" pitchFamily="34" charset="0"/>
          </a:endParaRPr>
        </a:p>
      </dgm:t>
    </dgm:pt>
    <dgm:pt modelId="{50D16206-3FB1-495E-B7DF-AD127EEDACF1}" type="parTrans" cxnId="{49F39C3C-28F3-4A6B-A706-A4296C39E9A7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9D2B9584-454B-416B-8DF2-FD6DE4A1A91A}" type="sibTrans" cxnId="{49F39C3C-28F3-4A6B-A706-A4296C39E9A7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937AEA60-96C7-4632-9FEF-9D61CD845A78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Large éventail d’immobilisations</a:t>
          </a:r>
        </a:p>
      </dgm:t>
    </dgm:pt>
    <dgm:pt modelId="{B07C2C33-55A6-48D9-8747-C28F3E683BA4}" type="parTrans" cxnId="{A3FEB3F9-DF90-4AFA-9821-76E3DAB239A8}">
      <dgm:prSet/>
      <dgm:spPr/>
      <dgm:t>
        <a:bodyPr/>
        <a:lstStyle/>
        <a:p>
          <a:endParaRPr lang="fr-FR"/>
        </a:p>
      </dgm:t>
    </dgm:pt>
    <dgm:pt modelId="{2D2C275B-EAD6-4DF6-890E-1BFA071800FC}" type="sibTrans" cxnId="{A3FEB3F9-DF90-4AFA-9821-76E3DAB239A8}">
      <dgm:prSet/>
      <dgm:spPr/>
      <dgm:t>
        <a:bodyPr/>
        <a:lstStyle/>
        <a:p>
          <a:endParaRPr lang="fr-FR"/>
        </a:p>
      </dgm:t>
    </dgm:pt>
    <dgm:pt modelId="{6DC0F432-8B6F-4356-A520-16F9A61990B3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Différences importantes des plan de comptes</a:t>
          </a:r>
        </a:p>
      </dgm:t>
    </dgm:pt>
    <dgm:pt modelId="{87D93A81-F506-41E5-943C-D7928843FBBD}" type="parTrans" cxnId="{A8015445-E228-41BC-B03C-C5B0D4783DB5}">
      <dgm:prSet/>
      <dgm:spPr/>
      <dgm:t>
        <a:bodyPr/>
        <a:lstStyle/>
        <a:p>
          <a:endParaRPr lang="fr-FR"/>
        </a:p>
      </dgm:t>
    </dgm:pt>
    <dgm:pt modelId="{E9C431ED-7D08-45E3-BA5D-2C6F8DD3FD21}" type="sibTrans" cxnId="{A8015445-E228-41BC-B03C-C5B0D4783DB5}">
      <dgm:prSet/>
      <dgm:spPr/>
      <dgm:t>
        <a:bodyPr/>
        <a:lstStyle/>
        <a:p>
          <a:endParaRPr lang="fr-FR"/>
        </a:p>
      </dgm:t>
    </dgm:pt>
    <dgm:pt modelId="{87AC7E1F-F0EC-4E3C-996A-50305C63659A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Fichier produit à nettoyer</a:t>
          </a:r>
        </a:p>
      </dgm:t>
    </dgm:pt>
    <dgm:pt modelId="{61E69A4F-7682-4BA1-90D5-7110F4F7D166}" type="parTrans" cxnId="{D00D67EC-9158-4F7A-A6BC-6A23941E18CD}">
      <dgm:prSet/>
      <dgm:spPr/>
      <dgm:t>
        <a:bodyPr/>
        <a:lstStyle/>
        <a:p>
          <a:endParaRPr lang="fr-FR"/>
        </a:p>
      </dgm:t>
    </dgm:pt>
    <dgm:pt modelId="{2D42EF3C-4E50-4EC0-BD49-B065911C242C}" type="sibTrans" cxnId="{D00D67EC-9158-4F7A-A6BC-6A23941E18CD}">
      <dgm:prSet/>
      <dgm:spPr/>
      <dgm:t>
        <a:bodyPr/>
        <a:lstStyle/>
        <a:p>
          <a:endParaRPr lang="fr-FR"/>
        </a:p>
      </dgm:t>
    </dgm:pt>
    <dgm:pt modelId="{338FE92C-71FA-43BE-A0F9-7C6450987545}" type="pres">
      <dgm:prSet presAssocID="{82220F37-1544-4B0A-8741-01D5626A7D8A}" presName="linear" presStyleCnt="0">
        <dgm:presLayoutVars>
          <dgm:animLvl val="lvl"/>
          <dgm:resizeHandles val="exact"/>
        </dgm:presLayoutVars>
      </dgm:prSet>
      <dgm:spPr/>
    </dgm:pt>
    <dgm:pt modelId="{1ECF00CA-5B9F-4BDB-BA1F-17B44A60C949}" type="pres">
      <dgm:prSet presAssocID="{C1A71F98-EC02-4CBD-A15D-DCCCF3DD34CD}" presName="parentText" presStyleLbl="node1" presStyleIdx="0" presStyleCnt="1" custScaleY="53040">
        <dgm:presLayoutVars>
          <dgm:chMax val="0"/>
          <dgm:bulletEnabled val="1"/>
        </dgm:presLayoutVars>
      </dgm:prSet>
      <dgm:spPr/>
    </dgm:pt>
    <dgm:pt modelId="{0550AF3E-7377-4609-AED0-C883BF1A5156}" type="pres">
      <dgm:prSet presAssocID="{C1A71F98-EC02-4CBD-A15D-DCCCF3DD34CD}" presName="childText" presStyleLbl="revTx" presStyleIdx="0" presStyleCnt="1" custLinFactNeighborY="3267">
        <dgm:presLayoutVars>
          <dgm:bulletEnabled val="1"/>
        </dgm:presLayoutVars>
      </dgm:prSet>
      <dgm:spPr/>
    </dgm:pt>
  </dgm:ptLst>
  <dgm:cxnLst>
    <dgm:cxn modelId="{0AF4401D-B6D2-4015-B4D0-E1CBDC32F808}" type="presOf" srcId="{6DC0F432-8B6F-4356-A520-16F9A61990B3}" destId="{0550AF3E-7377-4609-AED0-C883BF1A5156}" srcOrd="0" destOrd="2" presId="urn:microsoft.com/office/officeart/2005/8/layout/vList2"/>
    <dgm:cxn modelId="{7E29701F-6898-488F-9FB5-B3A77EB136F2}" type="presOf" srcId="{C1A71F98-EC02-4CBD-A15D-DCCCF3DD34CD}" destId="{1ECF00CA-5B9F-4BDB-BA1F-17B44A60C949}" srcOrd="0" destOrd="0" presId="urn:microsoft.com/office/officeart/2005/8/layout/vList2"/>
    <dgm:cxn modelId="{49F39C3C-28F3-4A6B-A706-A4296C39E9A7}" srcId="{C1A71F98-EC02-4CBD-A15D-DCCCF3DD34CD}" destId="{C17CCC34-23E0-4266-B721-B4E9A074CA11}" srcOrd="0" destOrd="0" parTransId="{50D16206-3FB1-495E-B7DF-AD127EEDACF1}" sibTransId="{9D2B9584-454B-416B-8DF2-FD6DE4A1A91A}"/>
    <dgm:cxn modelId="{BEEEE35D-A1AB-4D61-9206-02A8CF0DA619}" type="presOf" srcId="{937AEA60-96C7-4632-9FEF-9D61CD845A78}" destId="{0550AF3E-7377-4609-AED0-C883BF1A5156}" srcOrd="0" destOrd="1" presId="urn:microsoft.com/office/officeart/2005/8/layout/vList2"/>
    <dgm:cxn modelId="{A8015445-E228-41BC-B03C-C5B0D4783DB5}" srcId="{C1A71F98-EC02-4CBD-A15D-DCCCF3DD34CD}" destId="{6DC0F432-8B6F-4356-A520-16F9A61990B3}" srcOrd="2" destOrd="0" parTransId="{87D93A81-F506-41E5-943C-D7928843FBBD}" sibTransId="{E9C431ED-7D08-45E3-BA5D-2C6F8DD3FD21}"/>
    <dgm:cxn modelId="{0BE8F948-1451-4A32-AE24-1D967990917B}" type="presOf" srcId="{C17CCC34-23E0-4266-B721-B4E9A074CA11}" destId="{0550AF3E-7377-4609-AED0-C883BF1A5156}" srcOrd="0" destOrd="0" presId="urn:microsoft.com/office/officeart/2005/8/layout/vList2"/>
    <dgm:cxn modelId="{0A486150-9022-4851-9E18-542C4E1973EF}" type="presOf" srcId="{82220F37-1544-4B0A-8741-01D5626A7D8A}" destId="{338FE92C-71FA-43BE-A0F9-7C6450987545}" srcOrd="0" destOrd="0" presId="urn:microsoft.com/office/officeart/2005/8/layout/vList2"/>
    <dgm:cxn modelId="{9F03479D-D0A7-4B08-9440-38DB46242BC1}" srcId="{82220F37-1544-4B0A-8741-01D5626A7D8A}" destId="{C1A71F98-EC02-4CBD-A15D-DCCCF3DD34CD}" srcOrd="0" destOrd="0" parTransId="{BD131891-BC5D-4AF9-866D-659542DED1FA}" sibTransId="{ECE08EE0-7177-4F28-891D-1FA646A563C4}"/>
    <dgm:cxn modelId="{D00D67EC-9158-4F7A-A6BC-6A23941E18CD}" srcId="{C1A71F98-EC02-4CBD-A15D-DCCCF3DD34CD}" destId="{87AC7E1F-F0EC-4E3C-996A-50305C63659A}" srcOrd="3" destOrd="0" parTransId="{61E69A4F-7682-4BA1-90D5-7110F4F7D166}" sibTransId="{2D42EF3C-4E50-4EC0-BD49-B065911C242C}"/>
    <dgm:cxn modelId="{460252F9-EB43-4C66-83F6-0A4CEC06377D}" type="presOf" srcId="{87AC7E1F-F0EC-4E3C-996A-50305C63659A}" destId="{0550AF3E-7377-4609-AED0-C883BF1A5156}" srcOrd="0" destOrd="3" presId="urn:microsoft.com/office/officeart/2005/8/layout/vList2"/>
    <dgm:cxn modelId="{A3FEB3F9-DF90-4AFA-9821-76E3DAB239A8}" srcId="{C1A71F98-EC02-4CBD-A15D-DCCCF3DD34CD}" destId="{937AEA60-96C7-4632-9FEF-9D61CD845A78}" srcOrd="1" destOrd="0" parTransId="{B07C2C33-55A6-48D9-8747-C28F3E683BA4}" sibTransId="{2D2C275B-EAD6-4DF6-890E-1BFA071800FC}"/>
    <dgm:cxn modelId="{1BD83C7C-C6E3-4283-B781-98093214C4C3}" type="presParOf" srcId="{338FE92C-71FA-43BE-A0F9-7C6450987545}" destId="{1ECF00CA-5B9F-4BDB-BA1F-17B44A60C949}" srcOrd="0" destOrd="0" presId="urn:microsoft.com/office/officeart/2005/8/layout/vList2"/>
    <dgm:cxn modelId="{5DF9F187-C0B4-4A55-937C-781B62FE04E9}" type="presParOf" srcId="{338FE92C-71FA-43BE-A0F9-7C6450987545}" destId="{0550AF3E-7377-4609-AED0-C883BF1A51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BFD6B-AC4B-4A8C-BACC-CDE519EE4C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5F9D19-7AB7-4631-826F-72E6E26F794D}">
      <dgm:prSet phldrT="[Texte]" custT="1"/>
      <dgm:spPr>
        <a:solidFill>
          <a:schemeClr val="accent5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Reste à faire</a:t>
          </a:r>
        </a:p>
      </dgm:t>
    </dgm:pt>
    <dgm:pt modelId="{31F19AF9-2033-4FC2-921B-D6CD064F77FE}" type="parTrans" cxnId="{392ADF3A-1A58-459C-91CA-D24F56471693}">
      <dgm:prSet/>
      <dgm:spPr/>
      <dgm:t>
        <a:bodyPr/>
        <a:lstStyle/>
        <a:p>
          <a:endParaRPr lang="fr-FR"/>
        </a:p>
      </dgm:t>
    </dgm:pt>
    <dgm:pt modelId="{C36553C8-403A-4C88-AF31-A81BBB5642AA}" type="sibTrans" cxnId="{392ADF3A-1A58-459C-91CA-D24F56471693}">
      <dgm:prSet/>
      <dgm:spPr/>
      <dgm:t>
        <a:bodyPr/>
        <a:lstStyle/>
        <a:p>
          <a:endParaRPr lang="fr-FR"/>
        </a:p>
      </dgm:t>
    </dgm:pt>
    <dgm:pt modelId="{E61D307E-EB88-4CE6-A642-1BF60846E7E1}">
      <dgm:prSet phldrT="[Texte]" custT="1"/>
      <dgm:spPr/>
      <dgm:t>
        <a:bodyPr/>
        <a:lstStyle/>
        <a:p>
          <a:r>
            <a:rPr lang="fr-FR" sz="1600" b="1" dirty="0">
              <a:latin typeface="Candara" panose="020E0502030303020204" pitchFamily="34" charset="0"/>
            </a:rPr>
            <a:t>Avant </a:t>
          </a:r>
          <a:r>
            <a:rPr lang="fr-FR" sz="1600" b="1" dirty="0"/>
            <a:t>les tests d’intégration</a:t>
          </a:r>
          <a:endParaRPr lang="fr-FR" sz="1600" b="1" dirty="0">
            <a:latin typeface="Candara" panose="020E0502030303020204" pitchFamily="34" charset="0"/>
          </a:endParaRPr>
        </a:p>
      </dgm:t>
    </dgm:pt>
    <dgm:pt modelId="{0F0EDD97-ADC7-460F-AAC2-6A7C24E50E79}" type="parTrans" cxnId="{C49CCD3B-4F59-4EB7-ADFC-6F5935951015}">
      <dgm:prSet/>
      <dgm:spPr/>
      <dgm:t>
        <a:bodyPr/>
        <a:lstStyle/>
        <a:p>
          <a:endParaRPr lang="fr-FR"/>
        </a:p>
      </dgm:t>
    </dgm:pt>
    <dgm:pt modelId="{F732A061-6445-46E5-86FA-599A040C9589}" type="sibTrans" cxnId="{C49CCD3B-4F59-4EB7-ADFC-6F5935951015}">
      <dgm:prSet/>
      <dgm:spPr/>
      <dgm:t>
        <a:bodyPr/>
        <a:lstStyle/>
        <a:p>
          <a:endParaRPr lang="fr-FR"/>
        </a:p>
      </dgm:t>
    </dgm:pt>
    <dgm:pt modelId="{6916F357-7279-4A58-BA28-3360D6A75026}">
      <dgm:prSet custT="1"/>
      <dgm:spPr/>
      <dgm:t>
        <a:bodyPr/>
        <a:lstStyle/>
        <a:p>
          <a:r>
            <a:rPr lang="fr-FR" sz="1600" dirty="0"/>
            <a:t>Revoir les scénarios et compléter les exemples</a:t>
          </a:r>
          <a:endParaRPr lang="fr-FR" sz="1600" dirty="0">
            <a:latin typeface="Candara" panose="020E0502030303020204" pitchFamily="34" charset="0"/>
          </a:endParaRPr>
        </a:p>
      </dgm:t>
    </dgm:pt>
    <dgm:pt modelId="{43460482-E028-4954-AD73-3F95F8F357D3}" type="parTrans" cxnId="{16398DC6-CD64-40D7-8CA7-3FE01C80A19C}">
      <dgm:prSet/>
      <dgm:spPr/>
      <dgm:t>
        <a:bodyPr/>
        <a:lstStyle/>
        <a:p>
          <a:endParaRPr lang="fr-FR"/>
        </a:p>
      </dgm:t>
    </dgm:pt>
    <dgm:pt modelId="{8704F27B-45E8-45D3-B8FD-63379C288952}" type="sibTrans" cxnId="{16398DC6-CD64-40D7-8CA7-3FE01C80A19C}">
      <dgm:prSet/>
      <dgm:spPr/>
      <dgm:t>
        <a:bodyPr/>
        <a:lstStyle/>
        <a:p>
          <a:endParaRPr lang="fr-FR"/>
        </a:p>
      </dgm:t>
    </dgm:pt>
    <dgm:pt modelId="{80DBCF12-0CF1-4238-B86F-A790131ACEB7}">
      <dgm:prSet custT="1"/>
      <dgm:spPr/>
      <dgm:t>
        <a:bodyPr/>
        <a:lstStyle/>
        <a:p>
          <a:r>
            <a:rPr lang="fr-FR" sz="1600" b="1" dirty="0">
              <a:latin typeface="Candara" panose="020E0502030303020204" pitchFamily="34" charset="0"/>
            </a:rPr>
            <a:t>Après </a:t>
          </a:r>
          <a:r>
            <a:rPr lang="fr-FR" sz="1600" b="1" dirty="0"/>
            <a:t>les tests d’intégration</a:t>
          </a:r>
          <a:endParaRPr lang="fr-FR" sz="1600" b="1" dirty="0">
            <a:latin typeface="Candara" panose="020E0502030303020204" pitchFamily="34" charset="0"/>
          </a:endParaRPr>
        </a:p>
      </dgm:t>
    </dgm:pt>
    <dgm:pt modelId="{0C70C8FA-046C-4F94-BE58-561308250970}" type="parTrans" cxnId="{921CAFD9-D012-4F0F-8ADD-E25C7861D5FD}">
      <dgm:prSet/>
      <dgm:spPr/>
      <dgm:t>
        <a:bodyPr/>
        <a:lstStyle/>
        <a:p>
          <a:endParaRPr lang="fr-FR"/>
        </a:p>
      </dgm:t>
    </dgm:pt>
    <dgm:pt modelId="{D898C114-463A-4483-A62C-E4EC3C180076}" type="sibTrans" cxnId="{921CAFD9-D012-4F0F-8ADD-E25C7861D5FD}">
      <dgm:prSet/>
      <dgm:spPr/>
      <dgm:t>
        <a:bodyPr/>
        <a:lstStyle/>
        <a:p>
          <a:endParaRPr lang="fr-FR"/>
        </a:p>
      </dgm:t>
    </dgm:pt>
    <dgm:pt modelId="{0DF3D7D2-F3A2-441A-9414-402F37C2AAA7}">
      <dgm:prSet custT="1"/>
      <dgm:spPr/>
      <dgm:t>
        <a:bodyPr/>
        <a:lstStyle/>
        <a:p>
          <a:r>
            <a:rPr lang="fr-FR" sz="1600" dirty="0"/>
            <a:t>Adapter le plan de tests de consolidation</a:t>
          </a:r>
          <a:endParaRPr lang="fr-FR" sz="1600" dirty="0">
            <a:latin typeface="Candara" panose="020E0502030303020204" pitchFamily="34" charset="0"/>
          </a:endParaRPr>
        </a:p>
      </dgm:t>
    </dgm:pt>
    <dgm:pt modelId="{5572D4DB-E68E-4A6B-9FDE-E956E961AE68}" type="parTrans" cxnId="{8479EF1F-FE19-4DCD-B94E-3E079D0A5118}">
      <dgm:prSet/>
      <dgm:spPr/>
      <dgm:t>
        <a:bodyPr/>
        <a:lstStyle/>
        <a:p>
          <a:endParaRPr lang="fr-FR"/>
        </a:p>
      </dgm:t>
    </dgm:pt>
    <dgm:pt modelId="{3D52C1B1-3DC7-4947-8270-7F9803A90C54}" type="sibTrans" cxnId="{8479EF1F-FE19-4DCD-B94E-3E079D0A5118}">
      <dgm:prSet/>
      <dgm:spPr/>
      <dgm:t>
        <a:bodyPr/>
        <a:lstStyle/>
        <a:p>
          <a:endParaRPr lang="fr-FR"/>
        </a:p>
      </dgm:t>
    </dgm:pt>
    <dgm:pt modelId="{880465EE-3AB0-44F0-84E6-CA45E6FF3356}">
      <dgm:prSet custT="1"/>
      <dgm:spPr/>
      <dgm:t>
        <a:bodyPr/>
        <a:lstStyle/>
        <a:p>
          <a:r>
            <a:rPr lang="fr-FR" sz="1600" dirty="0"/>
            <a:t>Distribuer les test par expertise utilisateurs</a:t>
          </a:r>
        </a:p>
      </dgm:t>
    </dgm:pt>
    <dgm:pt modelId="{493819C6-704D-482F-8E8E-41B4546C0480}" type="parTrans" cxnId="{1BD77F85-3B3E-4700-8A75-D721C4EB84E3}">
      <dgm:prSet/>
      <dgm:spPr/>
      <dgm:t>
        <a:bodyPr/>
        <a:lstStyle/>
        <a:p>
          <a:endParaRPr lang="fr-FR"/>
        </a:p>
      </dgm:t>
    </dgm:pt>
    <dgm:pt modelId="{6DAD0A24-3451-4DC6-ADAA-5D03B5165804}" type="sibTrans" cxnId="{1BD77F85-3B3E-4700-8A75-D721C4EB84E3}">
      <dgm:prSet/>
      <dgm:spPr/>
      <dgm:t>
        <a:bodyPr/>
        <a:lstStyle/>
        <a:p>
          <a:endParaRPr lang="fr-FR"/>
        </a:p>
      </dgm:t>
    </dgm:pt>
    <dgm:pt modelId="{02CC4ABE-DEF4-450A-96ED-DF6BA9725B4B}">
      <dgm:prSet custT="1"/>
      <dgm:spPr/>
      <dgm:t>
        <a:bodyPr/>
        <a:lstStyle/>
        <a:p>
          <a:r>
            <a:rPr lang="fr-FR" sz="1600" dirty="0"/>
            <a:t>Finaliser les supports de formation</a:t>
          </a:r>
        </a:p>
      </dgm:t>
    </dgm:pt>
    <dgm:pt modelId="{6846C3DF-C0CA-42A4-8495-AB38D8BFB7B0}" type="parTrans" cxnId="{EDACF7CE-DD4D-47B3-B48F-0A21DF9C72E0}">
      <dgm:prSet/>
      <dgm:spPr/>
      <dgm:t>
        <a:bodyPr/>
        <a:lstStyle/>
        <a:p>
          <a:endParaRPr lang="fr-FR"/>
        </a:p>
      </dgm:t>
    </dgm:pt>
    <dgm:pt modelId="{734B1619-C457-4C55-B8CD-FE3ADDA26511}" type="sibTrans" cxnId="{EDACF7CE-DD4D-47B3-B48F-0A21DF9C72E0}">
      <dgm:prSet/>
      <dgm:spPr/>
      <dgm:t>
        <a:bodyPr/>
        <a:lstStyle/>
        <a:p>
          <a:endParaRPr lang="fr-FR"/>
        </a:p>
      </dgm:t>
    </dgm:pt>
    <dgm:pt modelId="{B700E56E-B7B8-42C3-A9DA-BA32F0CFDB5F}">
      <dgm:prSet custT="1"/>
      <dgm:spPr/>
      <dgm:t>
        <a:bodyPr/>
        <a:lstStyle/>
        <a:p>
          <a:r>
            <a:rPr lang="fr-FR" sz="1600" dirty="0"/>
            <a:t>Confirmer le plan de formation et envoyer les invitations</a:t>
          </a:r>
        </a:p>
      </dgm:t>
    </dgm:pt>
    <dgm:pt modelId="{D6384928-9833-402D-8FC8-ECFAA6959421}" type="parTrans" cxnId="{B7370631-CB7C-464D-9B79-3A5ABBC9B27B}">
      <dgm:prSet/>
      <dgm:spPr/>
      <dgm:t>
        <a:bodyPr/>
        <a:lstStyle/>
        <a:p>
          <a:endParaRPr lang="fr-FR"/>
        </a:p>
      </dgm:t>
    </dgm:pt>
    <dgm:pt modelId="{5F975007-1C5B-4CF8-82E6-4F4DD2C28CF8}" type="sibTrans" cxnId="{B7370631-CB7C-464D-9B79-3A5ABBC9B27B}">
      <dgm:prSet/>
      <dgm:spPr/>
      <dgm:t>
        <a:bodyPr/>
        <a:lstStyle/>
        <a:p>
          <a:endParaRPr lang="fr-FR"/>
        </a:p>
      </dgm:t>
    </dgm:pt>
    <dgm:pt modelId="{54765DB0-96CA-480C-BFA6-D4015EC1FBB0}">
      <dgm:prSet custT="1"/>
      <dgm:spPr/>
      <dgm:t>
        <a:bodyPr/>
        <a:lstStyle/>
        <a:p>
          <a:r>
            <a:rPr lang="fr-FR" sz="1600" dirty="0"/>
            <a:t>Compléter les tests pour les adapter à l’environnement pré-productif</a:t>
          </a:r>
        </a:p>
      </dgm:t>
    </dgm:pt>
    <dgm:pt modelId="{6A81FA2A-473A-4CF9-86B9-BFF44E155376}" type="parTrans" cxnId="{4EF90645-5C2D-4494-AB87-BAF7A113CBF5}">
      <dgm:prSet/>
      <dgm:spPr/>
      <dgm:t>
        <a:bodyPr/>
        <a:lstStyle/>
        <a:p>
          <a:endParaRPr lang="fr-FR"/>
        </a:p>
      </dgm:t>
    </dgm:pt>
    <dgm:pt modelId="{2B878C35-22F4-44CA-8587-E71EAA8B2528}" type="sibTrans" cxnId="{4EF90645-5C2D-4494-AB87-BAF7A113CBF5}">
      <dgm:prSet/>
      <dgm:spPr/>
      <dgm:t>
        <a:bodyPr/>
        <a:lstStyle/>
        <a:p>
          <a:endParaRPr lang="fr-FR"/>
        </a:p>
      </dgm:t>
    </dgm:pt>
    <dgm:pt modelId="{8E8F715C-07D3-4B27-B57D-1316621C2004}" type="pres">
      <dgm:prSet presAssocID="{10ABFD6B-AC4B-4A8C-BACC-CDE519EE4C02}" presName="linear" presStyleCnt="0">
        <dgm:presLayoutVars>
          <dgm:animLvl val="lvl"/>
          <dgm:resizeHandles val="exact"/>
        </dgm:presLayoutVars>
      </dgm:prSet>
      <dgm:spPr/>
    </dgm:pt>
    <dgm:pt modelId="{8B58B7F7-B4F3-4E27-919E-9A6C24FF5FF7}" type="pres">
      <dgm:prSet presAssocID="{BB5F9D19-7AB7-4631-826F-72E6E26F794D}" presName="parentText" presStyleLbl="node1" presStyleIdx="0" presStyleCnt="1" custScaleY="52291" custLinFactNeighborY="-819">
        <dgm:presLayoutVars>
          <dgm:chMax val="0"/>
          <dgm:bulletEnabled val="1"/>
        </dgm:presLayoutVars>
      </dgm:prSet>
      <dgm:spPr/>
    </dgm:pt>
    <dgm:pt modelId="{35FB2971-0C68-4553-BC66-D1FFC73471DF}" type="pres">
      <dgm:prSet presAssocID="{BB5F9D19-7AB7-4631-826F-72E6E26F79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891ED03-E395-468E-8C10-13DF57E311E0}" type="presOf" srcId="{6916F357-7279-4A58-BA28-3360D6A75026}" destId="{35FB2971-0C68-4553-BC66-D1FFC73471DF}" srcOrd="0" destOrd="1" presId="urn:microsoft.com/office/officeart/2005/8/layout/vList2"/>
    <dgm:cxn modelId="{DF4F2A0E-5B0C-4B53-87B0-47E35DD1993C}" type="presOf" srcId="{0DF3D7D2-F3A2-441A-9414-402F37C2AAA7}" destId="{35FB2971-0C68-4553-BC66-D1FFC73471DF}" srcOrd="0" destOrd="5" presId="urn:microsoft.com/office/officeart/2005/8/layout/vList2"/>
    <dgm:cxn modelId="{8479EF1F-FE19-4DCD-B94E-3E079D0A5118}" srcId="{80DBCF12-0CF1-4238-B86F-A790131ACEB7}" destId="{0DF3D7D2-F3A2-441A-9414-402F37C2AAA7}" srcOrd="0" destOrd="0" parTransId="{5572D4DB-E68E-4A6B-9FDE-E956E961AE68}" sibTransId="{3D52C1B1-3DC7-4947-8270-7F9803A90C54}"/>
    <dgm:cxn modelId="{B88DC122-142B-4502-BDC2-D3E75B64C36E}" type="presOf" srcId="{02CC4ABE-DEF4-450A-96ED-DF6BA9725B4B}" destId="{35FB2971-0C68-4553-BC66-D1FFC73471DF}" srcOrd="0" destOrd="3" presId="urn:microsoft.com/office/officeart/2005/8/layout/vList2"/>
    <dgm:cxn modelId="{B7370631-CB7C-464D-9B79-3A5ABBC9B27B}" srcId="{80DBCF12-0CF1-4238-B86F-A790131ACEB7}" destId="{B700E56E-B7B8-42C3-A9DA-BA32F0CFDB5F}" srcOrd="1" destOrd="0" parTransId="{D6384928-9833-402D-8FC8-ECFAA6959421}" sibTransId="{5F975007-1C5B-4CF8-82E6-4F4DD2C28CF8}"/>
    <dgm:cxn modelId="{392ADF3A-1A58-459C-91CA-D24F56471693}" srcId="{10ABFD6B-AC4B-4A8C-BACC-CDE519EE4C02}" destId="{BB5F9D19-7AB7-4631-826F-72E6E26F794D}" srcOrd="0" destOrd="0" parTransId="{31F19AF9-2033-4FC2-921B-D6CD064F77FE}" sibTransId="{C36553C8-403A-4C88-AF31-A81BBB5642AA}"/>
    <dgm:cxn modelId="{C49CCD3B-4F59-4EB7-ADFC-6F5935951015}" srcId="{BB5F9D19-7AB7-4631-826F-72E6E26F794D}" destId="{E61D307E-EB88-4CE6-A642-1BF60846E7E1}" srcOrd="0" destOrd="0" parTransId="{0F0EDD97-ADC7-460F-AAC2-6A7C24E50E79}" sibTransId="{F732A061-6445-46E5-86FA-599A040C9589}"/>
    <dgm:cxn modelId="{4EF90645-5C2D-4494-AB87-BAF7A113CBF5}" srcId="{80DBCF12-0CF1-4238-B86F-A790131ACEB7}" destId="{54765DB0-96CA-480C-BFA6-D4015EC1FBB0}" srcOrd="2" destOrd="0" parTransId="{6A81FA2A-473A-4CF9-86B9-BFF44E155376}" sibTransId="{2B878C35-22F4-44CA-8587-E71EAA8B2528}"/>
    <dgm:cxn modelId="{63AAD178-CDF2-4007-82B3-9F8F40BB0461}" type="presOf" srcId="{BB5F9D19-7AB7-4631-826F-72E6E26F794D}" destId="{8B58B7F7-B4F3-4E27-919E-9A6C24FF5FF7}" srcOrd="0" destOrd="0" presId="urn:microsoft.com/office/officeart/2005/8/layout/vList2"/>
    <dgm:cxn modelId="{1BD77F85-3B3E-4700-8A75-D721C4EB84E3}" srcId="{E61D307E-EB88-4CE6-A642-1BF60846E7E1}" destId="{880465EE-3AB0-44F0-84E6-CA45E6FF3356}" srcOrd="1" destOrd="0" parTransId="{493819C6-704D-482F-8E8E-41B4546C0480}" sibTransId="{6DAD0A24-3451-4DC6-ADAA-5D03B5165804}"/>
    <dgm:cxn modelId="{0AEEBA86-1BAC-4ACD-9396-252D63356760}" type="presOf" srcId="{80DBCF12-0CF1-4238-B86F-A790131ACEB7}" destId="{35FB2971-0C68-4553-BC66-D1FFC73471DF}" srcOrd="0" destOrd="4" presId="urn:microsoft.com/office/officeart/2005/8/layout/vList2"/>
    <dgm:cxn modelId="{6813279A-35A4-4276-9004-DB87997453EE}" type="presOf" srcId="{54765DB0-96CA-480C-BFA6-D4015EC1FBB0}" destId="{35FB2971-0C68-4553-BC66-D1FFC73471DF}" srcOrd="0" destOrd="7" presId="urn:microsoft.com/office/officeart/2005/8/layout/vList2"/>
    <dgm:cxn modelId="{827023A2-A817-4C3B-B291-B394250645C8}" type="presOf" srcId="{B700E56E-B7B8-42C3-A9DA-BA32F0CFDB5F}" destId="{35FB2971-0C68-4553-BC66-D1FFC73471DF}" srcOrd="0" destOrd="6" presId="urn:microsoft.com/office/officeart/2005/8/layout/vList2"/>
    <dgm:cxn modelId="{C40D28AD-83AF-40A9-8394-1D7D1FC67785}" type="presOf" srcId="{880465EE-3AB0-44F0-84E6-CA45E6FF3356}" destId="{35FB2971-0C68-4553-BC66-D1FFC73471DF}" srcOrd="0" destOrd="2" presId="urn:microsoft.com/office/officeart/2005/8/layout/vList2"/>
    <dgm:cxn modelId="{9017B6AE-F8BA-487F-9851-CEBA9FD24607}" type="presOf" srcId="{10ABFD6B-AC4B-4A8C-BACC-CDE519EE4C02}" destId="{8E8F715C-07D3-4B27-B57D-1316621C2004}" srcOrd="0" destOrd="0" presId="urn:microsoft.com/office/officeart/2005/8/layout/vList2"/>
    <dgm:cxn modelId="{16398DC6-CD64-40D7-8CA7-3FE01C80A19C}" srcId="{E61D307E-EB88-4CE6-A642-1BF60846E7E1}" destId="{6916F357-7279-4A58-BA28-3360D6A75026}" srcOrd="0" destOrd="0" parTransId="{43460482-E028-4954-AD73-3F95F8F357D3}" sibTransId="{8704F27B-45E8-45D3-B8FD-63379C288952}"/>
    <dgm:cxn modelId="{EDACF7CE-DD4D-47B3-B48F-0A21DF9C72E0}" srcId="{E61D307E-EB88-4CE6-A642-1BF60846E7E1}" destId="{02CC4ABE-DEF4-450A-96ED-DF6BA9725B4B}" srcOrd="2" destOrd="0" parTransId="{6846C3DF-C0CA-42A4-8495-AB38D8BFB7B0}" sibTransId="{734B1619-C457-4C55-B8CD-FE3ADDA26511}"/>
    <dgm:cxn modelId="{921CAFD9-D012-4F0F-8ADD-E25C7861D5FD}" srcId="{BB5F9D19-7AB7-4631-826F-72E6E26F794D}" destId="{80DBCF12-0CF1-4238-B86F-A790131ACEB7}" srcOrd="1" destOrd="0" parTransId="{0C70C8FA-046C-4F94-BE58-561308250970}" sibTransId="{D898C114-463A-4483-A62C-E4EC3C180076}"/>
    <dgm:cxn modelId="{8A2994F6-E56F-4F8F-995F-21B7F4D50EF2}" type="presOf" srcId="{E61D307E-EB88-4CE6-A642-1BF60846E7E1}" destId="{35FB2971-0C68-4553-BC66-D1FFC73471DF}" srcOrd="0" destOrd="0" presId="urn:microsoft.com/office/officeart/2005/8/layout/vList2"/>
    <dgm:cxn modelId="{102385EA-E1D0-402C-BF2F-0EBB7F4E0F78}" type="presParOf" srcId="{8E8F715C-07D3-4B27-B57D-1316621C2004}" destId="{8B58B7F7-B4F3-4E27-919E-9A6C24FF5FF7}" srcOrd="0" destOrd="0" presId="urn:microsoft.com/office/officeart/2005/8/layout/vList2"/>
    <dgm:cxn modelId="{ADB7D9CD-0F7A-491B-81C0-AD9636182201}" type="presParOf" srcId="{8E8F715C-07D3-4B27-B57D-1316621C2004}" destId="{35FB2971-0C68-4553-BC66-D1FFC73471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A7AA48-EB8C-4AF7-8412-422B2778D5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43AC4EA-E59D-4075-8A5C-F8752B43D417}">
      <dgm:prSet phldrT="[Texte]" custT="1"/>
      <dgm:spPr>
        <a:solidFill>
          <a:schemeClr val="accent4"/>
        </a:solidFill>
      </dgm:spPr>
      <dgm:t>
        <a:bodyPr/>
        <a:lstStyle/>
        <a:p>
          <a:r>
            <a:rPr lang="fr-FR" sz="2000" dirty="0">
              <a:latin typeface="Candara" panose="020E0502030303020204" pitchFamily="34" charset="0"/>
            </a:rPr>
            <a:t>Décision 1</a:t>
          </a:r>
        </a:p>
      </dgm:t>
    </dgm:pt>
    <dgm:pt modelId="{5D7B530C-F80F-4323-9F8A-9F5CF826B180}" type="parTrans" cxnId="{6CD61F77-F0AE-42A3-BFB2-C3EDB4333E62}">
      <dgm:prSet/>
      <dgm:spPr/>
      <dgm:t>
        <a:bodyPr/>
        <a:lstStyle/>
        <a:p>
          <a:endParaRPr lang="fr-FR"/>
        </a:p>
      </dgm:t>
    </dgm:pt>
    <dgm:pt modelId="{8986592B-10E5-4262-8121-DAC13942CCFD}" type="sibTrans" cxnId="{6CD61F77-F0AE-42A3-BFB2-C3EDB4333E62}">
      <dgm:prSet/>
      <dgm:spPr/>
      <dgm:t>
        <a:bodyPr/>
        <a:lstStyle/>
        <a:p>
          <a:endParaRPr lang="fr-FR"/>
        </a:p>
      </dgm:t>
    </dgm:pt>
    <dgm:pt modelId="{6450055F-C20A-4B0E-8702-4034EF98DB43}">
      <dgm:prSet phldrT="[Texte]" custT="1"/>
      <dgm:spPr/>
      <dgm:t>
        <a:bodyPr/>
        <a:lstStyle/>
        <a:p>
          <a:r>
            <a:rPr lang="fr-FR" sz="1800" dirty="0"/>
            <a:t>Quel est le moment idéal pour communiquer avec nos clients du basculement prévu fin novembre et des possibles légères perturbations?</a:t>
          </a:r>
          <a:endParaRPr lang="fr-FR" sz="1800" dirty="0">
            <a:latin typeface="Candara" panose="020E0502030303020204" pitchFamily="34" charset="0"/>
          </a:endParaRPr>
        </a:p>
      </dgm:t>
    </dgm:pt>
    <dgm:pt modelId="{5BC32DFF-CAE1-4703-9A7B-DC1C36FD39DB}" type="parTrans" cxnId="{E1BA01F6-4A48-48D1-9B96-E57A23FBAB62}">
      <dgm:prSet/>
      <dgm:spPr/>
      <dgm:t>
        <a:bodyPr/>
        <a:lstStyle/>
        <a:p>
          <a:endParaRPr lang="fr-FR"/>
        </a:p>
      </dgm:t>
    </dgm:pt>
    <dgm:pt modelId="{348822F2-AAD6-4B10-A3F0-1AB310C29064}" type="sibTrans" cxnId="{E1BA01F6-4A48-48D1-9B96-E57A23FBAB62}">
      <dgm:prSet/>
      <dgm:spPr/>
      <dgm:t>
        <a:bodyPr/>
        <a:lstStyle/>
        <a:p>
          <a:endParaRPr lang="fr-FR"/>
        </a:p>
      </dgm:t>
    </dgm:pt>
    <dgm:pt modelId="{45CF7160-DB85-4C21-9370-D69064BB6D0B}">
      <dgm:prSet phldrT="[Texte]" custT="1"/>
      <dgm:spPr>
        <a:solidFill>
          <a:srgbClr val="62BD8A"/>
        </a:solidFill>
      </dgm:spPr>
      <dgm:t>
        <a:bodyPr/>
        <a:lstStyle/>
        <a:p>
          <a:r>
            <a:rPr lang="fr-FR" sz="2000" dirty="0">
              <a:latin typeface="Candara" panose="020E0502030303020204" pitchFamily="34" charset="0"/>
            </a:rPr>
            <a:t>Décision 2</a:t>
          </a:r>
        </a:p>
      </dgm:t>
    </dgm:pt>
    <dgm:pt modelId="{6A8051ED-D0BD-4FAD-8E33-EA3ABCE5D782}" type="parTrans" cxnId="{5CC2CDEC-EB33-436D-835E-AC1A111CC599}">
      <dgm:prSet/>
      <dgm:spPr/>
      <dgm:t>
        <a:bodyPr/>
        <a:lstStyle/>
        <a:p>
          <a:endParaRPr lang="fr-FR"/>
        </a:p>
      </dgm:t>
    </dgm:pt>
    <dgm:pt modelId="{E5E45311-61D0-4317-961E-1E3107F81C82}" type="sibTrans" cxnId="{5CC2CDEC-EB33-436D-835E-AC1A111CC599}">
      <dgm:prSet/>
      <dgm:spPr/>
      <dgm:t>
        <a:bodyPr/>
        <a:lstStyle/>
        <a:p>
          <a:endParaRPr lang="fr-FR"/>
        </a:p>
      </dgm:t>
    </dgm:pt>
    <dgm:pt modelId="{4875301F-90C6-43C5-AEAA-DAAB6487A84C}">
      <dgm:prSet phldrT="[Texte]" custT="1"/>
      <dgm:spPr/>
      <dgm:t>
        <a:bodyPr/>
        <a:lstStyle/>
        <a:p>
          <a:r>
            <a:rPr lang="fr-FR" sz="1800" dirty="0"/>
            <a:t>Confirmer la date à laquelle nous annulerons officiellement les contrats des anciens systèmes – pour éviter une double charge</a:t>
          </a:r>
          <a:endParaRPr lang="fr-FR" sz="1800" dirty="0">
            <a:latin typeface="Candara" panose="020E0502030303020204" pitchFamily="34" charset="0"/>
          </a:endParaRPr>
        </a:p>
      </dgm:t>
    </dgm:pt>
    <dgm:pt modelId="{D9D5B3BB-4DDD-45F7-A1D6-0465F8B7D604}" type="parTrans" cxnId="{6606F56C-01A7-4C9F-8DF4-822953EAC9C3}">
      <dgm:prSet/>
      <dgm:spPr/>
      <dgm:t>
        <a:bodyPr/>
        <a:lstStyle/>
        <a:p>
          <a:endParaRPr lang="fr-FR"/>
        </a:p>
      </dgm:t>
    </dgm:pt>
    <dgm:pt modelId="{84EABEF8-A37B-4FBC-94F9-7659C210F1E9}" type="sibTrans" cxnId="{6606F56C-01A7-4C9F-8DF4-822953EAC9C3}">
      <dgm:prSet/>
      <dgm:spPr/>
      <dgm:t>
        <a:bodyPr/>
        <a:lstStyle/>
        <a:p>
          <a:endParaRPr lang="fr-FR"/>
        </a:p>
      </dgm:t>
    </dgm:pt>
    <dgm:pt modelId="{2954DC2E-596E-4EAB-BE5C-27CCF44221FE}">
      <dgm:prSet phldrT="[Texte]" custT="1"/>
      <dgm:spPr/>
      <dgm:t>
        <a:bodyPr/>
        <a:lstStyle/>
        <a:p>
          <a:r>
            <a:rPr lang="fr-FR" sz="2000" dirty="0">
              <a:latin typeface="Candara" panose="020E0502030303020204" pitchFamily="34" charset="0"/>
            </a:rPr>
            <a:t>Décision 3</a:t>
          </a:r>
        </a:p>
      </dgm:t>
    </dgm:pt>
    <dgm:pt modelId="{354323EB-614E-4CDA-8A5C-69FC17C96290}" type="parTrans" cxnId="{72DD91AF-3512-4B52-B6CF-C646D4B8D9E0}">
      <dgm:prSet/>
      <dgm:spPr/>
      <dgm:t>
        <a:bodyPr/>
        <a:lstStyle/>
        <a:p>
          <a:endParaRPr lang="fr-FR"/>
        </a:p>
      </dgm:t>
    </dgm:pt>
    <dgm:pt modelId="{7A62B2D4-3651-499C-BBEE-8E64669C689D}" type="sibTrans" cxnId="{72DD91AF-3512-4B52-B6CF-C646D4B8D9E0}">
      <dgm:prSet/>
      <dgm:spPr/>
      <dgm:t>
        <a:bodyPr/>
        <a:lstStyle/>
        <a:p>
          <a:endParaRPr lang="fr-FR"/>
        </a:p>
      </dgm:t>
    </dgm:pt>
    <dgm:pt modelId="{F7B15C9F-5CCB-409E-901E-18FD9886C9A1}">
      <dgm:prSet phldrT="[Texte]" custT="1"/>
      <dgm:spPr/>
      <dgm:t>
        <a:bodyPr/>
        <a:lstStyle/>
        <a:p>
          <a:r>
            <a:rPr lang="fr-FR" sz="1800" dirty="0"/>
            <a:t>Besoin de ressources supplémentaires pour le nettoyage de données</a:t>
          </a:r>
          <a:endParaRPr lang="fr-FR" sz="1800" dirty="0">
            <a:latin typeface="Candara" panose="020E0502030303020204" pitchFamily="34" charset="0"/>
          </a:endParaRPr>
        </a:p>
      </dgm:t>
    </dgm:pt>
    <dgm:pt modelId="{0638E448-A9B0-4E92-8C1A-0751EEEF111E}" type="parTrans" cxnId="{7CDA7EB3-C728-434E-B320-2AC7ED7B29BA}">
      <dgm:prSet/>
      <dgm:spPr/>
      <dgm:t>
        <a:bodyPr/>
        <a:lstStyle/>
        <a:p>
          <a:endParaRPr lang="fr-FR"/>
        </a:p>
      </dgm:t>
    </dgm:pt>
    <dgm:pt modelId="{10AB91E2-262A-45BE-9965-59D8ED42393B}" type="sibTrans" cxnId="{7CDA7EB3-C728-434E-B320-2AC7ED7B29BA}">
      <dgm:prSet/>
      <dgm:spPr/>
      <dgm:t>
        <a:bodyPr/>
        <a:lstStyle/>
        <a:p>
          <a:endParaRPr lang="fr-FR"/>
        </a:p>
      </dgm:t>
    </dgm:pt>
    <dgm:pt modelId="{80FCA388-A8A6-47ED-AA52-4FD944A13757}">
      <dgm:prSet phldrT="[Texte]" custT="1"/>
      <dgm:spPr/>
      <dgm:t>
        <a:bodyPr/>
        <a:lstStyle/>
        <a:p>
          <a:endParaRPr lang="fr-FR" sz="1400" dirty="0">
            <a:latin typeface="Candara" panose="020E0502030303020204" pitchFamily="34" charset="0"/>
          </a:endParaRPr>
        </a:p>
      </dgm:t>
    </dgm:pt>
    <dgm:pt modelId="{531288FC-649B-4B02-A5F5-0F953B45AFF3}" type="parTrans" cxnId="{FAB8C486-ADE2-43AB-A96C-9E498C93ED0B}">
      <dgm:prSet/>
      <dgm:spPr/>
      <dgm:t>
        <a:bodyPr/>
        <a:lstStyle/>
        <a:p>
          <a:endParaRPr lang="fr-FR"/>
        </a:p>
      </dgm:t>
    </dgm:pt>
    <dgm:pt modelId="{3971AC62-1CF3-4932-893E-2EF85306633E}" type="sibTrans" cxnId="{FAB8C486-ADE2-43AB-A96C-9E498C93ED0B}">
      <dgm:prSet/>
      <dgm:spPr/>
      <dgm:t>
        <a:bodyPr/>
        <a:lstStyle/>
        <a:p>
          <a:endParaRPr lang="fr-FR"/>
        </a:p>
      </dgm:t>
    </dgm:pt>
    <dgm:pt modelId="{DEDE1119-4F9B-4A73-A948-D3D777DC466A}" type="pres">
      <dgm:prSet presAssocID="{3BA7AA48-EB8C-4AF7-8412-422B2778D565}" presName="linear" presStyleCnt="0">
        <dgm:presLayoutVars>
          <dgm:animLvl val="lvl"/>
          <dgm:resizeHandles val="exact"/>
        </dgm:presLayoutVars>
      </dgm:prSet>
      <dgm:spPr/>
    </dgm:pt>
    <dgm:pt modelId="{91F29F1E-84C7-4ADA-A900-5997ADFA4490}" type="pres">
      <dgm:prSet presAssocID="{A43AC4EA-E59D-4075-8A5C-F8752B43D417}" presName="parentText" presStyleLbl="node1" presStyleIdx="0" presStyleCnt="3" custScaleY="75557" custLinFactY="-27056" custLinFactNeighborX="18233" custLinFactNeighborY="-100000">
        <dgm:presLayoutVars>
          <dgm:chMax val="0"/>
          <dgm:bulletEnabled val="1"/>
        </dgm:presLayoutVars>
      </dgm:prSet>
      <dgm:spPr/>
    </dgm:pt>
    <dgm:pt modelId="{6E9195F6-6A65-49A3-8115-C15240896B02}" type="pres">
      <dgm:prSet presAssocID="{A43AC4EA-E59D-4075-8A5C-F8752B43D417}" presName="childText" presStyleLbl="revTx" presStyleIdx="0" presStyleCnt="3">
        <dgm:presLayoutVars>
          <dgm:bulletEnabled val="1"/>
        </dgm:presLayoutVars>
      </dgm:prSet>
      <dgm:spPr/>
    </dgm:pt>
    <dgm:pt modelId="{C2DB8233-DE2E-4328-8254-4B264B3C7A5F}" type="pres">
      <dgm:prSet presAssocID="{45CF7160-DB85-4C21-9370-D69064BB6D0B}" presName="parentText" presStyleLbl="node1" presStyleIdx="1" presStyleCnt="3" custScaleY="70358">
        <dgm:presLayoutVars>
          <dgm:chMax val="0"/>
          <dgm:bulletEnabled val="1"/>
        </dgm:presLayoutVars>
      </dgm:prSet>
      <dgm:spPr/>
    </dgm:pt>
    <dgm:pt modelId="{0FF7FC48-366D-47FB-B36E-BB62A2BE436C}" type="pres">
      <dgm:prSet presAssocID="{45CF7160-DB85-4C21-9370-D69064BB6D0B}" presName="childText" presStyleLbl="revTx" presStyleIdx="1" presStyleCnt="3">
        <dgm:presLayoutVars>
          <dgm:bulletEnabled val="1"/>
        </dgm:presLayoutVars>
      </dgm:prSet>
      <dgm:spPr/>
    </dgm:pt>
    <dgm:pt modelId="{EDDBD2ED-0569-4BEB-B8A8-6FD8FFEC71E3}" type="pres">
      <dgm:prSet presAssocID="{2954DC2E-596E-4EAB-BE5C-27CCF44221FE}" presName="parentText" presStyleLbl="node1" presStyleIdx="2" presStyleCnt="3" custScaleY="56278" custLinFactNeighborX="761" custLinFactNeighborY="32625">
        <dgm:presLayoutVars>
          <dgm:chMax val="0"/>
          <dgm:bulletEnabled val="1"/>
        </dgm:presLayoutVars>
      </dgm:prSet>
      <dgm:spPr/>
    </dgm:pt>
    <dgm:pt modelId="{00511B02-DA1F-456B-B285-BB26E9BBFF82}" type="pres">
      <dgm:prSet presAssocID="{2954DC2E-596E-4EAB-BE5C-27CCF44221F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F906C1C-C798-46A5-B293-BAC7B7E2F09D}" type="presOf" srcId="{F7B15C9F-5CCB-409E-901E-18FD9886C9A1}" destId="{00511B02-DA1F-456B-B285-BB26E9BBFF82}" srcOrd="0" destOrd="1" presId="urn:microsoft.com/office/officeart/2005/8/layout/vList2"/>
    <dgm:cxn modelId="{AC19F91C-5199-48AF-97A9-F901CB561BD5}" type="presOf" srcId="{A43AC4EA-E59D-4075-8A5C-F8752B43D417}" destId="{91F29F1E-84C7-4ADA-A900-5997ADFA4490}" srcOrd="0" destOrd="0" presId="urn:microsoft.com/office/officeart/2005/8/layout/vList2"/>
    <dgm:cxn modelId="{B1100A49-3D6D-4BF8-9D0C-6675140B4839}" type="presOf" srcId="{80FCA388-A8A6-47ED-AA52-4FD944A13757}" destId="{00511B02-DA1F-456B-B285-BB26E9BBFF82}" srcOrd="0" destOrd="0" presId="urn:microsoft.com/office/officeart/2005/8/layout/vList2"/>
    <dgm:cxn modelId="{6606F56C-01A7-4C9F-8DF4-822953EAC9C3}" srcId="{45CF7160-DB85-4C21-9370-D69064BB6D0B}" destId="{4875301F-90C6-43C5-AEAA-DAAB6487A84C}" srcOrd="0" destOrd="0" parTransId="{D9D5B3BB-4DDD-45F7-A1D6-0465F8B7D604}" sibTransId="{84EABEF8-A37B-4FBC-94F9-7659C210F1E9}"/>
    <dgm:cxn modelId="{6CD61F77-F0AE-42A3-BFB2-C3EDB4333E62}" srcId="{3BA7AA48-EB8C-4AF7-8412-422B2778D565}" destId="{A43AC4EA-E59D-4075-8A5C-F8752B43D417}" srcOrd="0" destOrd="0" parTransId="{5D7B530C-F80F-4323-9F8A-9F5CF826B180}" sibTransId="{8986592B-10E5-4262-8121-DAC13942CCFD}"/>
    <dgm:cxn modelId="{3A599478-5EE7-48E5-A46F-5B8CAAC46573}" type="presOf" srcId="{3BA7AA48-EB8C-4AF7-8412-422B2778D565}" destId="{DEDE1119-4F9B-4A73-A948-D3D777DC466A}" srcOrd="0" destOrd="0" presId="urn:microsoft.com/office/officeart/2005/8/layout/vList2"/>
    <dgm:cxn modelId="{FAB8C486-ADE2-43AB-A96C-9E498C93ED0B}" srcId="{2954DC2E-596E-4EAB-BE5C-27CCF44221FE}" destId="{80FCA388-A8A6-47ED-AA52-4FD944A13757}" srcOrd="0" destOrd="0" parTransId="{531288FC-649B-4B02-A5F5-0F953B45AFF3}" sibTransId="{3971AC62-1CF3-4932-893E-2EF85306633E}"/>
    <dgm:cxn modelId="{7A922B92-B8BF-475A-97CA-7985EF2F954A}" type="presOf" srcId="{45CF7160-DB85-4C21-9370-D69064BB6D0B}" destId="{C2DB8233-DE2E-4328-8254-4B264B3C7A5F}" srcOrd="0" destOrd="0" presId="urn:microsoft.com/office/officeart/2005/8/layout/vList2"/>
    <dgm:cxn modelId="{E3F2FEA6-547E-496A-A8C7-4F4DAAB7C4FA}" type="presOf" srcId="{4875301F-90C6-43C5-AEAA-DAAB6487A84C}" destId="{0FF7FC48-366D-47FB-B36E-BB62A2BE436C}" srcOrd="0" destOrd="0" presId="urn:microsoft.com/office/officeart/2005/8/layout/vList2"/>
    <dgm:cxn modelId="{72DD91AF-3512-4B52-B6CF-C646D4B8D9E0}" srcId="{3BA7AA48-EB8C-4AF7-8412-422B2778D565}" destId="{2954DC2E-596E-4EAB-BE5C-27CCF44221FE}" srcOrd="2" destOrd="0" parTransId="{354323EB-614E-4CDA-8A5C-69FC17C96290}" sibTransId="{7A62B2D4-3651-499C-BBEE-8E64669C689D}"/>
    <dgm:cxn modelId="{7CDA7EB3-C728-434E-B320-2AC7ED7B29BA}" srcId="{2954DC2E-596E-4EAB-BE5C-27CCF44221FE}" destId="{F7B15C9F-5CCB-409E-901E-18FD9886C9A1}" srcOrd="1" destOrd="0" parTransId="{0638E448-A9B0-4E92-8C1A-0751EEEF111E}" sibTransId="{10AB91E2-262A-45BE-9965-59D8ED42393B}"/>
    <dgm:cxn modelId="{1F98C8D6-CE8A-4588-A0D1-2C9C00C0BF1D}" type="presOf" srcId="{2954DC2E-596E-4EAB-BE5C-27CCF44221FE}" destId="{EDDBD2ED-0569-4BEB-B8A8-6FD8FFEC71E3}" srcOrd="0" destOrd="0" presId="urn:microsoft.com/office/officeart/2005/8/layout/vList2"/>
    <dgm:cxn modelId="{591320DB-7864-45DA-A277-BB0A3FB96EB8}" type="presOf" srcId="{6450055F-C20A-4B0E-8702-4034EF98DB43}" destId="{6E9195F6-6A65-49A3-8115-C15240896B02}" srcOrd="0" destOrd="0" presId="urn:microsoft.com/office/officeart/2005/8/layout/vList2"/>
    <dgm:cxn modelId="{5CC2CDEC-EB33-436D-835E-AC1A111CC599}" srcId="{3BA7AA48-EB8C-4AF7-8412-422B2778D565}" destId="{45CF7160-DB85-4C21-9370-D69064BB6D0B}" srcOrd="1" destOrd="0" parTransId="{6A8051ED-D0BD-4FAD-8E33-EA3ABCE5D782}" sibTransId="{E5E45311-61D0-4317-961E-1E3107F81C82}"/>
    <dgm:cxn modelId="{E1BA01F6-4A48-48D1-9B96-E57A23FBAB62}" srcId="{A43AC4EA-E59D-4075-8A5C-F8752B43D417}" destId="{6450055F-C20A-4B0E-8702-4034EF98DB43}" srcOrd="0" destOrd="0" parTransId="{5BC32DFF-CAE1-4703-9A7B-DC1C36FD39DB}" sibTransId="{348822F2-AAD6-4B10-A3F0-1AB310C29064}"/>
    <dgm:cxn modelId="{D049A35D-C8E9-45DC-8E52-9305568DF601}" type="presParOf" srcId="{DEDE1119-4F9B-4A73-A948-D3D777DC466A}" destId="{91F29F1E-84C7-4ADA-A900-5997ADFA4490}" srcOrd="0" destOrd="0" presId="urn:microsoft.com/office/officeart/2005/8/layout/vList2"/>
    <dgm:cxn modelId="{CEFBF7DA-1319-4EA0-8416-90BD61F18907}" type="presParOf" srcId="{DEDE1119-4F9B-4A73-A948-D3D777DC466A}" destId="{6E9195F6-6A65-49A3-8115-C15240896B02}" srcOrd="1" destOrd="0" presId="urn:microsoft.com/office/officeart/2005/8/layout/vList2"/>
    <dgm:cxn modelId="{D25AF613-7C65-42B6-B777-AE4F20FC32BE}" type="presParOf" srcId="{DEDE1119-4F9B-4A73-A948-D3D777DC466A}" destId="{C2DB8233-DE2E-4328-8254-4B264B3C7A5F}" srcOrd="2" destOrd="0" presId="urn:microsoft.com/office/officeart/2005/8/layout/vList2"/>
    <dgm:cxn modelId="{0FF33674-4B86-4004-A218-263C1773DEFA}" type="presParOf" srcId="{DEDE1119-4F9B-4A73-A948-D3D777DC466A}" destId="{0FF7FC48-366D-47FB-B36E-BB62A2BE436C}" srcOrd="3" destOrd="0" presId="urn:microsoft.com/office/officeart/2005/8/layout/vList2"/>
    <dgm:cxn modelId="{B4EE2430-A66E-4FE6-81A3-90D11AC957AB}" type="presParOf" srcId="{DEDE1119-4F9B-4A73-A948-D3D777DC466A}" destId="{EDDBD2ED-0569-4BEB-B8A8-6FD8FFEC71E3}" srcOrd="4" destOrd="0" presId="urn:microsoft.com/office/officeart/2005/8/layout/vList2"/>
    <dgm:cxn modelId="{F5F1BFCB-9685-407E-8A41-AC022D5668F7}" type="presParOf" srcId="{DEDE1119-4F9B-4A73-A948-D3D777DC466A}" destId="{00511B02-DA1F-456B-B285-BB26E9BBFF8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29F1E-84C7-4ADA-A900-5997ADFA4490}">
      <dsp:nvSpPr>
        <dsp:cNvPr id="0" name=""/>
        <dsp:cNvSpPr/>
      </dsp:nvSpPr>
      <dsp:spPr>
        <a:xfrm>
          <a:off x="0" y="0"/>
          <a:ext cx="7502720" cy="547832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Décision 1</a:t>
          </a:r>
        </a:p>
      </dsp:txBody>
      <dsp:txXfrm>
        <a:off x="26743" y="26743"/>
        <a:ext cx="7449234" cy="494346"/>
      </dsp:txXfrm>
    </dsp:sp>
    <dsp:sp modelId="{6E9195F6-6A65-49A3-8115-C15240896B02}">
      <dsp:nvSpPr>
        <dsp:cNvPr id="0" name=""/>
        <dsp:cNvSpPr/>
      </dsp:nvSpPr>
      <dsp:spPr>
        <a:xfrm>
          <a:off x="0" y="566340"/>
          <a:ext cx="750272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2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>
              <a:latin typeface="Candara" panose="020E0502030303020204" pitchFamily="34" charset="0"/>
            </a:rPr>
            <a:t>Approbation augmentation ressources Master Data</a:t>
          </a:r>
        </a:p>
      </dsp:txBody>
      <dsp:txXfrm>
        <a:off x="0" y="566340"/>
        <a:ext cx="7502720" cy="678960"/>
      </dsp:txXfrm>
    </dsp:sp>
    <dsp:sp modelId="{C2DB8233-DE2E-4328-8254-4B264B3C7A5F}">
      <dsp:nvSpPr>
        <dsp:cNvPr id="0" name=""/>
        <dsp:cNvSpPr/>
      </dsp:nvSpPr>
      <dsp:spPr>
        <a:xfrm>
          <a:off x="0" y="1245300"/>
          <a:ext cx="7502720" cy="547832"/>
        </a:xfrm>
        <a:prstGeom prst="roundRect">
          <a:avLst/>
        </a:prstGeom>
        <a:solidFill>
          <a:srgbClr val="62BD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Décision 2</a:t>
          </a:r>
        </a:p>
      </dsp:txBody>
      <dsp:txXfrm>
        <a:off x="26743" y="1272043"/>
        <a:ext cx="7449234" cy="494346"/>
      </dsp:txXfrm>
    </dsp:sp>
    <dsp:sp modelId="{0FF7FC48-366D-47FB-B36E-BB62A2BE436C}">
      <dsp:nvSpPr>
        <dsp:cNvPr id="0" name=""/>
        <dsp:cNvSpPr/>
      </dsp:nvSpPr>
      <dsp:spPr>
        <a:xfrm>
          <a:off x="0" y="1793133"/>
          <a:ext cx="750272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2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>
              <a:latin typeface="Candara" panose="020E0502030303020204" pitchFamily="34" charset="0"/>
            </a:rPr>
            <a:t>Approbation mise en place CRM en janvier 2023</a:t>
          </a:r>
        </a:p>
      </dsp:txBody>
      <dsp:txXfrm>
        <a:off x="0" y="1793133"/>
        <a:ext cx="7502720" cy="678960"/>
      </dsp:txXfrm>
    </dsp:sp>
    <dsp:sp modelId="{EDDBD2ED-0569-4BEB-B8A8-6FD8FFEC71E3}">
      <dsp:nvSpPr>
        <dsp:cNvPr id="0" name=""/>
        <dsp:cNvSpPr/>
      </dsp:nvSpPr>
      <dsp:spPr>
        <a:xfrm>
          <a:off x="0" y="2472093"/>
          <a:ext cx="7502720" cy="547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Décision 3</a:t>
          </a:r>
        </a:p>
      </dsp:txBody>
      <dsp:txXfrm>
        <a:off x="26743" y="2498836"/>
        <a:ext cx="7449234" cy="494346"/>
      </dsp:txXfrm>
    </dsp:sp>
    <dsp:sp modelId="{FD290D89-0835-43A0-94CF-581A3539F782}">
      <dsp:nvSpPr>
        <dsp:cNvPr id="0" name=""/>
        <dsp:cNvSpPr/>
      </dsp:nvSpPr>
      <dsp:spPr>
        <a:xfrm>
          <a:off x="0" y="3019925"/>
          <a:ext cx="750272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2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>
              <a:latin typeface="Candara" panose="020E0502030303020204" pitchFamily="34" charset="0"/>
            </a:rPr>
            <a:t>Implication des auditeurs internes dans les tests</a:t>
          </a:r>
        </a:p>
      </dsp:txBody>
      <dsp:txXfrm>
        <a:off x="0" y="3019925"/>
        <a:ext cx="7502720" cy="678960"/>
      </dsp:txXfrm>
    </dsp:sp>
    <dsp:sp modelId="{0766E365-1915-4A09-886B-E9A7CD77AACE}">
      <dsp:nvSpPr>
        <dsp:cNvPr id="0" name=""/>
        <dsp:cNvSpPr/>
      </dsp:nvSpPr>
      <dsp:spPr>
        <a:xfrm>
          <a:off x="0" y="3698885"/>
          <a:ext cx="7502720" cy="547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Décision 4</a:t>
          </a:r>
        </a:p>
      </dsp:txBody>
      <dsp:txXfrm>
        <a:off x="26743" y="3725628"/>
        <a:ext cx="7449234" cy="494346"/>
      </dsp:txXfrm>
    </dsp:sp>
    <dsp:sp modelId="{6488D881-6BFB-49FF-BDBE-AB3D50D196F8}">
      <dsp:nvSpPr>
        <dsp:cNvPr id="0" name=""/>
        <dsp:cNvSpPr/>
      </dsp:nvSpPr>
      <dsp:spPr>
        <a:xfrm>
          <a:off x="0" y="4246718"/>
          <a:ext cx="750272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2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>
              <a:latin typeface="Candara" panose="020E0502030303020204" pitchFamily="34" charset="0"/>
            </a:rPr>
            <a:t>Approbation de plan de communication externe</a:t>
          </a:r>
        </a:p>
      </dsp:txBody>
      <dsp:txXfrm>
        <a:off x="0" y="4246718"/>
        <a:ext cx="7502720" cy="67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00CA-5B9F-4BDB-BA1F-17B44A60C949}">
      <dsp:nvSpPr>
        <dsp:cNvPr id="0" name=""/>
        <dsp:cNvSpPr/>
      </dsp:nvSpPr>
      <dsp:spPr>
        <a:xfrm>
          <a:off x="0" y="270365"/>
          <a:ext cx="5225797" cy="6453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Principales difficultés rencontrées</a:t>
          </a:r>
        </a:p>
      </dsp:txBody>
      <dsp:txXfrm>
        <a:off x="31505" y="301870"/>
        <a:ext cx="5162787" cy="582380"/>
      </dsp:txXfrm>
    </dsp:sp>
    <dsp:sp modelId="{0550AF3E-7377-4609-AED0-C883BF1A5156}">
      <dsp:nvSpPr>
        <dsp:cNvPr id="0" name=""/>
        <dsp:cNvSpPr/>
      </dsp:nvSpPr>
      <dsp:spPr>
        <a:xfrm>
          <a:off x="0" y="955509"/>
          <a:ext cx="5225797" cy="131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1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Qualité médiocre de certaines données nécessitant un gros travail de corrections</a:t>
          </a:r>
          <a:endParaRPr lang="fr-FR" sz="1600" kern="1200" dirty="0">
            <a:latin typeface="Candara" panose="020E0502030303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Large éventail d’immobilisations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Différences importantes des plan de comptes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Fichier produit à nettoyer</a:t>
          </a:r>
        </a:p>
      </dsp:txBody>
      <dsp:txXfrm>
        <a:off x="0" y="955509"/>
        <a:ext cx="5225797" cy="1311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B7F7-B4F3-4E27-919E-9A6C24FF5FF7}">
      <dsp:nvSpPr>
        <dsp:cNvPr id="0" name=""/>
        <dsp:cNvSpPr/>
      </dsp:nvSpPr>
      <dsp:spPr>
        <a:xfrm>
          <a:off x="0" y="577487"/>
          <a:ext cx="5798010" cy="636276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Reste à faire</a:t>
          </a:r>
        </a:p>
      </dsp:txBody>
      <dsp:txXfrm>
        <a:off x="31060" y="608547"/>
        <a:ext cx="5735890" cy="574156"/>
      </dsp:txXfrm>
    </dsp:sp>
    <dsp:sp modelId="{35FB2971-0C68-4553-BC66-D1FFC73471DF}">
      <dsp:nvSpPr>
        <dsp:cNvPr id="0" name=""/>
        <dsp:cNvSpPr/>
      </dsp:nvSpPr>
      <dsp:spPr>
        <a:xfrm>
          <a:off x="0" y="1233599"/>
          <a:ext cx="5798010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8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latin typeface="Candara" panose="020E0502030303020204" pitchFamily="34" charset="0"/>
            </a:rPr>
            <a:t>Avant </a:t>
          </a:r>
          <a:r>
            <a:rPr lang="fr-FR" sz="1600" b="1" kern="1200" dirty="0"/>
            <a:t>les tests d’intégration</a:t>
          </a:r>
          <a:endParaRPr lang="fr-FR" sz="1600" b="1" kern="1200" dirty="0">
            <a:latin typeface="Candara" panose="020E050203030302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Revoir les scénarios et compléter les exemples</a:t>
          </a:r>
          <a:endParaRPr lang="fr-FR" sz="1600" kern="1200" dirty="0">
            <a:latin typeface="Candara" panose="020E050203030302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Distribuer les test par expertise utilisateurs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Finaliser les supports de formation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latin typeface="Candara" panose="020E0502030303020204" pitchFamily="34" charset="0"/>
            </a:rPr>
            <a:t>Après </a:t>
          </a:r>
          <a:r>
            <a:rPr lang="fr-FR" sz="1600" b="1" kern="1200" dirty="0"/>
            <a:t>les tests d’intégration</a:t>
          </a:r>
          <a:endParaRPr lang="fr-FR" sz="1600" b="1" kern="1200" dirty="0">
            <a:latin typeface="Candara" panose="020E050203030302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Adapter le plan de tests de consolidation</a:t>
          </a:r>
          <a:endParaRPr lang="fr-FR" sz="1600" kern="1200" dirty="0">
            <a:latin typeface="Candara" panose="020E050203030302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Confirmer le plan de formation et envoyer les invitations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Compléter les tests pour les adapter à l’environnement pré-productif</a:t>
          </a:r>
        </a:p>
      </dsp:txBody>
      <dsp:txXfrm>
        <a:off x="0" y="1233599"/>
        <a:ext cx="5798010" cy="2421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29F1E-84C7-4ADA-A900-5997ADFA4490}">
      <dsp:nvSpPr>
        <dsp:cNvPr id="0" name=""/>
        <dsp:cNvSpPr/>
      </dsp:nvSpPr>
      <dsp:spPr>
        <a:xfrm>
          <a:off x="0" y="0"/>
          <a:ext cx="8442000" cy="678924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Candara" panose="020E0502030303020204" pitchFamily="34" charset="0"/>
            </a:rPr>
            <a:t>Décision 1</a:t>
          </a:r>
        </a:p>
      </dsp:txBody>
      <dsp:txXfrm>
        <a:off x="33142" y="33142"/>
        <a:ext cx="8375716" cy="612640"/>
      </dsp:txXfrm>
    </dsp:sp>
    <dsp:sp modelId="{6E9195F6-6A65-49A3-8115-C15240896B02}">
      <dsp:nvSpPr>
        <dsp:cNvPr id="0" name=""/>
        <dsp:cNvSpPr/>
      </dsp:nvSpPr>
      <dsp:spPr>
        <a:xfrm>
          <a:off x="0" y="681037"/>
          <a:ext cx="84420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3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Quel est le moment idéal pour communiquer avec nos clients du basculement prévu fin novembre et des possibles légères perturbations?</a:t>
          </a:r>
          <a:endParaRPr lang="fr-FR" sz="1800" kern="1200" dirty="0">
            <a:latin typeface="Candara" panose="020E0502030303020204" pitchFamily="34" charset="0"/>
          </a:endParaRPr>
        </a:p>
      </dsp:txBody>
      <dsp:txXfrm>
        <a:off x="0" y="681037"/>
        <a:ext cx="8442000" cy="794880"/>
      </dsp:txXfrm>
    </dsp:sp>
    <dsp:sp modelId="{C2DB8233-DE2E-4328-8254-4B264B3C7A5F}">
      <dsp:nvSpPr>
        <dsp:cNvPr id="0" name=""/>
        <dsp:cNvSpPr/>
      </dsp:nvSpPr>
      <dsp:spPr>
        <a:xfrm>
          <a:off x="0" y="1475917"/>
          <a:ext cx="8442000" cy="632208"/>
        </a:xfrm>
        <a:prstGeom prst="roundRect">
          <a:avLst/>
        </a:prstGeom>
        <a:solidFill>
          <a:srgbClr val="62BD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Candara" panose="020E0502030303020204" pitchFamily="34" charset="0"/>
            </a:rPr>
            <a:t>Décision 2</a:t>
          </a:r>
        </a:p>
      </dsp:txBody>
      <dsp:txXfrm>
        <a:off x="30862" y="1506779"/>
        <a:ext cx="8380276" cy="570484"/>
      </dsp:txXfrm>
    </dsp:sp>
    <dsp:sp modelId="{0FF7FC48-366D-47FB-B36E-BB62A2BE436C}">
      <dsp:nvSpPr>
        <dsp:cNvPr id="0" name=""/>
        <dsp:cNvSpPr/>
      </dsp:nvSpPr>
      <dsp:spPr>
        <a:xfrm>
          <a:off x="0" y="2108126"/>
          <a:ext cx="84420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3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Confirmer la date à laquelle nous annulerons officiellement les contrats des anciens systèmes – pour éviter une double charge</a:t>
          </a:r>
          <a:endParaRPr lang="fr-FR" sz="1800" kern="1200" dirty="0">
            <a:latin typeface="Candara" panose="020E0502030303020204" pitchFamily="34" charset="0"/>
          </a:endParaRPr>
        </a:p>
      </dsp:txBody>
      <dsp:txXfrm>
        <a:off x="0" y="2108126"/>
        <a:ext cx="8442000" cy="794880"/>
      </dsp:txXfrm>
    </dsp:sp>
    <dsp:sp modelId="{EDDBD2ED-0569-4BEB-B8A8-6FD8FFEC71E3}">
      <dsp:nvSpPr>
        <dsp:cNvPr id="0" name=""/>
        <dsp:cNvSpPr/>
      </dsp:nvSpPr>
      <dsp:spPr>
        <a:xfrm>
          <a:off x="0" y="3162335"/>
          <a:ext cx="8442000" cy="505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Candara" panose="020E0502030303020204" pitchFamily="34" charset="0"/>
            </a:rPr>
            <a:t>Décision 3</a:t>
          </a:r>
        </a:p>
      </dsp:txBody>
      <dsp:txXfrm>
        <a:off x="24686" y="3187021"/>
        <a:ext cx="8392628" cy="456319"/>
      </dsp:txXfrm>
    </dsp:sp>
    <dsp:sp modelId="{00511B02-DA1F-456B-B285-BB26E9BBFF82}">
      <dsp:nvSpPr>
        <dsp:cNvPr id="0" name=""/>
        <dsp:cNvSpPr/>
      </dsp:nvSpPr>
      <dsp:spPr>
        <a:xfrm>
          <a:off x="0" y="3408697"/>
          <a:ext cx="84420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3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400" kern="1200" dirty="0">
            <a:latin typeface="Candara" panose="020E0502030303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Besoin de ressources supplémentaires pour le nettoyage de données</a:t>
          </a:r>
          <a:endParaRPr lang="fr-FR" sz="1800" kern="1200" dirty="0">
            <a:latin typeface="Candara" panose="020E0502030303020204" pitchFamily="34" charset="0"/>
          </a:endParaRPr>
        </a:p>
      </dsp:txBody>
      <dsp:txXfrm>
        <a:off x="0" y="3408697"/>
        <a:ext cx="8442000" cy="794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31C1A97-1256-4304-B5C4-4B85C21C4D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74164-0D0A-4910-B986-7D70EA49E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14DAE-5992-47D6-9ED2-20669465190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6A5FA8-D3CF-4088-BCBD-9B085B2FF6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BBD968-3727-4ED5-9D5C-D85C1039E7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6201A-9F39-4459-AD79-889D58426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10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1F17-1925-4BAF-BA87-63F6A4C0E87E}" type="datetimeFigureOut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rtl="0"/>
            <a:r>
              <a:rPr lang="fr-FR" sz="12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6B92-F2CF-4225-8F5D-8053831ED4F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99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b="0" i="0" u="none" strike="noStrike" kern="1200" baseline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409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87375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3967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06296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7496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275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3988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450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0284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015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753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3521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Possible de garder en référence la Baseline.</a:t>
            </a:r>
          </a:p>
          <a:p>
            <a:endParaRPr lang="fr-FR" dirty="0"/>
          </a:p>
          <a:p>
            <a:r>
              <a:rPr lang="fr-FR" dirty="0"/>
              <a:t>Et donc afficher le planning original et le planning réel, pour mettre en évidence les glissement de planning (en retard comme en avance d’ailleurs)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125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L’idée est de suivre l’évolution des risques tout au long du projet (Criticité, mesures préventives et correctives)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6743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dirty="0"/>
              <a:t>L’idée est de suivre l’évolution des risques tout au long du projet (Criticité, mesures préventives et correctives)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848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e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23F5E62-94FE-4D5E-BA9E-6FB4DBBEBC62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7F30EF8-9628-4217-847E-A2B426E6971F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3969C77-CC16-4EFE-9018-A38E311D27D5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4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5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97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18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4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5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732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7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990B786-9EF6-482A-A8C9-7EF90CBAC31B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741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309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60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e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16452C9-0DAF-4EB3-9D39-0A5A2E6772F6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1E58594-AF75-49D0-BFB0-C002FB64817E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DCEE92B-3CE7-4D4E-B086-856550DE9CC1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F336E44-FC5C-4F78-A71E-C2922E8E4AB9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DE1C83-3CF3-4D68-A8EC-EC85C38C2960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D31CBBC-7632-47D7-8E32-C974C9704F54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88BA1B7-58DD-4190-B5E3-8C8CE03C1124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F3E2335A-F8B1-48F1-A47B-59FAEA7B6997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6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52158" y="2110826"/>
            <a:ext cx="5451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Candara" panose="020E0502030303020204" pitchFamily="34" charset="0"/>
              </a:rPr>
              <a:t>Réunion du comité de pilotage</a:t>
            </a:r>
          </a:p>
          <a:p>
            <a:pPr algn="ctr"/>
            <a:endParaRPr lang="fr-FR" sz="3200" b="1" dirty="0">
              <a:latin typeface="Candara" panose="020E0502030303020204" pitchFamily="34" charset="0"/>
            </a:endParaRPr>
          </a:p>
          <a:p>
            <a:pPr algn="ctr"/>
            <a:r>
              <a:rPr lang="fr-FR" sz="3200" b="1" dirty="0">
                <a:latin typeface="Candara" panose="020E0502030303020204" pitchFamily="34" charset="0"/>
              </a:rPr>
              <a:t>SAP30/CMRL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54" y="4515249"/>
            <a:ext cx="2474859" cy="5321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76926" y="4581263"/>
            <a:ext cx="1624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dirty="0">
                <a:latin typeface="Candara" panose="020E0502030303020204" pitchFamily="34" charset="0"/>
              </a:rPr>
              <a:t>Le 20/10/2022</a:t>
            </a:r>
          </a:p>
        </p:txBody>
      </p:sp>
    </p:spTree>
    <p:extLst>
      <p:ext uri="{BB962C8B-B14F-4D97-AF65-F5344CB8AC3E}">
        <p14:creationId xmlns:p14="http://schemas.microsoft.com/office/powerpoint/2010/main" val="71461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CD379D-DFFB-4066-BB6C-507911EB7464}"/>
              </a:ext>
            </a:extLst>
          </p:cNvPr>
          <p:cNvSpPr txBox="1"/>
          <p:nvPr/>
        </p:nvSpPr>
        <p:spPr>
          <a:xfrm>
            <a:off x="724259" y="6321583"/>
            <a:ext cx="65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1600" dirty="0"/>
              <a:t>*</a:t>
            </a:r>
            <a:r>
              <a:rPr lang="fr-FR" sz="1600" dirty="0" err="1"/>
              <a:t>cf</a:t>
            </a:r>
            <a:r>
              <a:rPr lang="fr-FR" sz="1600" dirty="0"/>
              <a:t> ‘’</a:t>
            </a:r>
            <a:r>
              <a:rPr kumimoji="0" lang="fr-B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 des risques’’ pour plus de détails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Revue des risques du projet : Matrice des risques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76263B-4F82-49FD-8127-152D5F6C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12" y="737771"/>
            <a:ext cx="11664968" cy="55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2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98070"/>
              </p:ext>
            </p:extLst>
          </p:nvPr>
        </p:nvGraphicFramePr>
        <p:xfrm>
          <a:off x="681484" y="1239162"/>
          <a:ext cx="11135377" cy="499282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863787">
                  <a:extLst>
                    <a:ext uri="{9D8B030D-6E8A-4147-A177-3AD203B41FA5}">
                      <a16:colId xmlns:a16="http://schemas.microsoft.com/office/drawing/2014/main" val="349354016"/>
                    </a:ext>
                  </a:extLst>
                </a:gridCol>
                <a:gridCol w="1594632">
                  <a:extLst>
                    <a:ext uri="{9D8B030D-6E8A-4147-A177-3AD203B41FA5}">
                      <a16:colId xmlns:a16="http://schemas.microsoft.com/office/drawing/2014/main" val="1490390862"/>
                    </a:ext>
                  </a:extLst>
                </a:gridCol>
                <a:gridCol w="2573613">
                  <a:extLst>
                    <a:ext uri="{9D8B030D-6E8A-4147-A177-3AD203B41FA5}">
                      <a16:colId xmlns:a16="http://schemas.microsoft.com/office/drawing/2014/main" val="630596551"/>
                    </a:ext>
                  </a:extLst>
                </a:gridCol>
                <a:gridCol w="1492981">
                  <a:extLst>
                    <a:ext uri="{9D8B030D-6E8A-4147-A177-3AD203B41FA5}">
                      <a16:colId xmlns:a16="http://schemas.microsoft.com/office/drawing/2014/main" val="4012654859"/>
                    </a:ext>
                  </a:extLst>
                </a:gridCol>
                <a:gridCol w="2610364">
                  <a:extLst>
                    <a:ext uri="{9D8B030D-6E8A-4147-A177-3AD203B41FA5}">
                      <a16:colId xmlns:a16="http://schemas.microsoft.com/office/drawing/2014/main" val="3012610548"/>
                    </a:ext>
                  </a:extLst>
                </a:gridCol>
              </a:tblGrid>
              <a:tr h="552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Cible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Etat actuel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Tendance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Commentaire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9583043"/>
                  </a:ext>
                </a:extLst>
              </a:tr>
              <a:tr h="591587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Budget de mise en place 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515 K euros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Satisfaisant</a:t>
                      </a:r>
                    </a:p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(Réel aligné sur Planifié</a:t>
                      </a:r>
                      <a:r>
                        <a:rPr lang="fr-FR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)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Stable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Sur la bonne voie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131869925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Coût opérationnel annuel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310 K euros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Satisfaisant </a:t>
                      </a:r>
                    </a:p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(Projet dans les délais)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Amélioration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La confiance augmente avec les résultats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50583865"/>
                  </a:ext>
                </a:extLst>
              </a:tr>
              <a:tr h="6334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Suppression des 2 unités assignées aux corrections journalières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Réassignations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Satisfaisant </a:t>
                      </a:r>
                    </a:p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(Enorme travail de correction)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Dégradation</a:t>
                      </a:r>
                    </a:p>
                  </a:txBody>
                  <a:tcPr marL="7200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Le travail de nettoyage servira grandement à l’efficacité future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415798635"/>
                  </a:ext>
                </a:extLst>
              </a:tr>
              <a:tr h="694129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Mise en opérationnel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6 mois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Satisfaisant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(Projet dans les délais)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Amélioration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Sera confirmé lors des prochains tests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0162036"/>
                  </a:ext>
                </a:extLst>
              </a:tr>
              <a:tr h="51271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Retour sur investissement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 an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Satisfaisant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(Projet dans les délais)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Amélioration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En bonne voie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590608"/>
                  </a:ext>
                </a:extLst>
              </a:tr>
              <a:tr h="694129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Satisfaction clients internes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90%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Satisfaisant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(Projet dans les délais)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Amélioration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Confiance grandissante dans les avantages du projet après les tests communs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544247"/>
                  </a:ext>
                </a:extLst>
              </a:tr>
              <a:tr h="57844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Satisfaction clients externes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100%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Satisfaisant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(Projet dans les délais)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Stable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 mesurer au premier trimestre 2023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055671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Evolution des </a:t>
            </a:r>
            <a:r>
              <a:rPr lang="fr-FR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KPIs</a:t>
            </a:r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 du projet</a:t>
            </a:r>
          </a:p>
        </p:txBody>
      </p:sp>
    </p:spTree>
    <p:extLst>
      <p:ext uri="{BB962C8B-B14F-4D97-AF65-F5344CB8AC3E}">
        <p14:creationId xmlns:p14="http://schemas.microsoft.com/office/powerpoint/2010/main" val="298610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4558" y="1575594"/>
            <a:ext cx="10679242" cy="391229"/>
          </a:xfrm>
        </p:spPr>
        <p:txBody>
          <a:bodyPr>
            <a:normAutofit/>
          </a:bodyPr>
          <a:lstStyle/>
          <a:p>
            <a:pPr marL="0" indent="0">
              <a:buClr>
                <a:srgbClr val="129E00"/>
              </a:buClr>
              <a:buNone/>
            </a:pPr>
            <a:r>
              <a:rPr lang="fr-FR" sz="2000" dirty="0">
                <a:latin typeface="Candara" panose="020E0502030303020204" pitchFamily="34" charset="0"/>
              </a:rPr>
              <a:t>Points en suspens et les décisions à prendre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Décisions à prendre / Arbitrage à faire</a:t>
            </a:r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361564404"/>
              </p:ext>
            </p:extLst>
          </p:nvPr>
        </p:nvGraphicFramePr>
        <p:xfrm>
          <a:off x="1073061" y="2208362"/>
          <a:ext cx="8442000" cy="420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112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Validation des demandes de changements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01BEC2-0930-45BE-8A49-6B6A2076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1" y="1257300"/>
            <a:ext cx="11338756" cy="46101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0C0126-5C75-412F-839B-FC3994AB976D}"/>
              </a:ext>
            </a:extLst>
          </p:cNvPr>
          <p:cNvSpPr txBox="1"/>
          <p:nvPr/>
        </p:nvSpPr>
        <p:spPr>
          <a:xfrm>
            <a:off x="906260" y="6225255"/>
            <a:ext cx="65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1600" dirty="0"/>
              <a:t>*</a:t>
            </a:r>
            <a:r>
              <a:rPr lang="fr-FR" sz="1600" dirty="0" err="1"/>
              <a:t>cf</a:t>
            </a:r>
            <a:r>
              <a:rPr lang="fr-FR" sz="1600" dirty="0"/>
              <a:t> ‘’</a:t>
            </a:r>
            <a:r>
              <a:rPr kumimoji="0" lang="fr-B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 des demandes de changement’’ pour plus de détails</a:t>
            </a:r>
          </a:p>
        </p:txBody>
      </p:sp>
    </p:spTree>
    <p:extLst>
      <p:ext uri="{BB962C8B-B14F-4D97-AF65-F5344CB8AC3E}">
        <p14:creationId xmlns:p14="http://schemas.microsoft.com/office/powerpoint/2010/main" val="378590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Questions</a:t>
            </a:r>
          </a:p>
        </p:txBody>
      </p:sp>
      <p:pic>
        <p:nvPicPr>
          <p:cNvPr id="3074" name="Picture 2" descr="Questionnement Png Transparent Images – Free PNG Images Vector, PSD,  Clipart, Temp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3" y="2553418"/>
            <a:ext cx="2101824" cy="16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632385" y="2914967"/>
            <a:ext cx="643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L’équipe projet se fera un plaisir de répondre à toutes les questions, remarques et suggestions</a:t>
            </a:r>
          </a:p>
        </p:txBody>
      </p:sp>
    </p:spTree>
    <p:extLst>
      <p:ext uri="{BB962C8B-B14F-4D97-AF65-F5344CB8AC3E}">
        <p14:creationId xmlns:p14="http://schemas.microsoft.com/office/powerpoint/2010/main" val="24581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3719" y="2090023"/>
            <a:ext cx="6443623" cy="1567577"/>
          </a:xfrm>
        </p:spPr>
        <p:txBody>
          <a:bodyPr>
            <a:normAutofit/>
          </a:bodyPr>
          <a:lstStyle/>
          <a:p>
            <a:pPr marL="0" indent="0">
              <a:buClr>
                <a:srgbClr val="129E00"/>
              </a:buClr>
              <a:buNone/>
            </a:pPr>
            <a:r>
              <a:rPr lang="fr-FR" sz="1800" dirty="0">
                <a:latin typeface="Candara" panose="020E0502030303020204" pitchFamily="34" charset="0"/>
              </a:rPr>
              <a:t>Prochaines réunions du comité de pilotage:</a:t>
            </a:r>
          </a:p>
          <a:p>
            <a:pPr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Le 29/10/2022</a:t>
            </a:r>
          </a:p>
          <a:p>
            <a:pPr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Le 26/11/2022</a:t>
            </a:r>
          </a:p>
          <a:p>
            <a:pPr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Le 17/12/2022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Prochaines réunions</a:t>
            </a:r>
          </a:p>
        </p:txBody>
      </p:sp>
    </p:spTree>
    <p:extLst>
      <p:ext uri="{BB962C8B-B14F-4D97-AF65-F5344CB8AC3E}">
        <p14:creationId xmlns:p14="http://schemas.microsoft.com/office/powerpoint/2010/main" val="311155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3719" y="2090023"/>
            <a:ext cx="8447664" cy="1567577"/>
          </a:xfrm>
        </p:spPr>
        <p:txBody>
          <a:bodyPr>
            <a:normAutofit/>
          </a:bodyPr>
          <a:lstStyle/>
          <a:p>
            <a:pPr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Les membres du comité (présents et excusés)</a:t>
            </a:r>
          </a:p>
          <a:p>
            <a:pPr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Le relevé d’action. Il arrive qu’ on instruise des actions lors des copils. Il faut pouvoir les suivre </a:t>
            </a:r>
          </a:p>
          <a:p>
            <a:pPr>
              <a:buClr>
                <a:srgbClr val="129E00"/>
              </a:buClr>
              <a:buFontTx/>
              <a:buChar char="-"/>
            </a:pPr>
            <a:endParaRPr lang="fr-FR" sz="1800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Proposition d’ajout</a:t>
            </a:r>
          </a:p>
        </p:txBody>
      </p:sp>
    </p:spTree>
    <p:extLst>
      <p:ext uri="{BB962C8B-B14F-4D97-AF65-F5344CB8AC3E}">
        <p14:creationId xmlns:p14="http://schemas.microsoft.com/office/powerpoint/2010/main" val="387693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Ordre du jour</a:t>
            </a:r>
          </a:p>
        </p:txBody>
      </p:sp>
      <p:sp>
        <p:nvSpPr>
          <p:cNvPr id="4" name="Parchemin vertical 3"/>
          <p:cNvSpPr/>
          <p:nvPr/>
        </p:nvSpPr>
        <p:spPr>
          <a:xfrm>
            <a:off x="2519350" y="1481622"/>
            <a:ext cx="7153300" cy="4362588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Décision du COPIL précèdent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Vue d’ensemble sur l’avancement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Vue d’ensemble sur la performance de projet</a:t>
            </a:r>
          </a:p>
          <a:p>
            <a:pPr marL="1200150" lvl="2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Revue du budget</a:t>
            </a:r>
          </a:p>
          <a:p>
            <a:pPr marL="1200150" lvl="2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Revue du planning</a:t>
            </a:r>
          </a:p>
          <a:p>
            <a:pPr marL="1200150" lvl="2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Revue des risques</a:t>
            </a:r>
          </a:p>
          <a:p>
            <a:pPr marL="1200150" lvl="2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Evolution des </a:t>
            </a:r>
            <a:r>
              <a:rPr lang="fr-FR" sz="2000" dirty="0" err="1">
                <a:solidFill>
                  <a:schemeClr val="tx1"/>
                </a:solidFill>
                <a:latin typeface="Candara" panose="020E0502030303020204" pitchFamily="34" charset="0"/>
              </a:rPr>
              <a:t>KPIs</a:t>
            </a: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 de projet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Décisions à prendre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Validation des demandes de changement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Questions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Prochaines réunions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0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Décisions du COPIL précédent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795901397"/>
              </p:ext>
            </p:extLst>
          </p:nvPr>
        </p:nvGraphicFramePr>
        <p:xfrm>
          <a:off x="2344640" y="1403605"/>
          <a:ext cx="7502720" cy="494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126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Vue d’ensemble sur l’avancement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625458962"/>
              </p:ext>
            </p:extLst>
          </p:nvPr>
        </p:nvGraphicFramePr>
        <p:xfrm>
          <a:off x="340115" y="4401971"/>
          <a:ext cx="5225797" cy="249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555179224"/>
              </p:ext>
            </p:extLst>
          </p:nvPr>
        </p:nvGraphicFramePr>
        <p:xfrm>
          <a:off x="6026029" y="1388852"/>
          <a:ext cx="5798010" cy="425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/>
            </a:prstGeom>
            <a:solidFill>
              <a:srgbClr val="62BD8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ZoneTexte 10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>
                  <a:latin typeface="Candara" panose="020E0502030303020204" pitchFamily="34" charset="0"/>
                </a:rPr>
                <a:t>Fait</a:t>
              </a:r>
              <a:endParaRPr lang="fr-FR" sz="2000" kern="12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8" name="Rectangle 7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207" tIns="17780" rIns="99568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20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Paramétrage et tests unitaires des domaines </a:t>
              </a:r>
            </a:p>
            <a:p>
              <a:pPr marL="571500" lvl="3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Finances</a:t>
              </a:r>
            </a:p>
            <a:p>
              <a:pPr marL="571500" lvl="3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Ventes</a:t>
              </a:r>
            </a:p>
            <a:p>
              <a:pPr marL="571500" lvl="3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Achats</a:t>
              </a:r>
            </a:p>
            <a:p>
              <a:pPr marL="571500" lvl="3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Logistique</a:t>
              </a:r>
            </a:p>
            <a:p>
              <a:pPr marL="571500" lvl="3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Production</a:t>
              </a:r>
            </a:p>
            <a:p>
              <a:pPr marL="571500" lvl="3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Master Data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Correction des problèmes identifiés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Jeux de données pour les tests d’intégration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Préparation des scénarios intégration/consolidation</a:t>
              </a:r>
              <a:endParaRPr lang="fr-FR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288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Revue du Budget simplifiée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C1E7346-6D89-4EE9-9443-B059F533D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890293"/>
              </p:ext>
            </p:extLst>
          </p:nvPr>
        </p:nvGraphicFramePr>
        <p:xfrm>
          <a:off x="1645501" y="873556"/>
          <a:ext cx="8128000" cy="504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88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Analyse de la valeur acquise ½ *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929375-98B1-4041-88E3-19416AE3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" y="1409700"/>
            <a:ext cx="11773301" cy="42671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3356FE-16C2-4C86-BEF3-732E66E7DC90}"/>
              </a:ext>
            </a:extLst>
          </p:cNvPr>
          <p:cNvSpPr txBox="1"/>
          <p:nvPr/>
        </p:nvSpPr>
        <p:spPr>
          <a:xfrm>
            <a:off x="1085850" y="6187154"/>
            <a:ext cx="516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Cf ‘’Rapport de suivi du budget’’ pour plus de détails </a:t>
            </a:r>
          </a:p>
        </p:txBody>
      </p:sp>
    </p:spTree>
    <p:extLst>
      <p:ext uri="{BB962C8B-B14F-4D97-AF65-F5344CB8AC3E}">
        <p14:creationId xmlns:p14="http://schemas.microsoft.com/office/powerpoint/2010/main" val="339103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Analyse de la valeur acquise 2/2 *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/>
        </p:nvGraphicFramePr>
        <p:xfrm>
          <a:off x="819807" y="1466193"/>
          <a:ext cx="10878670" cy="4621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51D91B83-E28F-4B24-958D-5A119175907D}"/>
              </a:ext>
            </a:extLst>
          </p:cNvPr>
          <p:cNvSpPr txBox="1"/>
          <p:nvPr/>
        </p:nvSpPr>
        <p:spPr>
          <a:xfrm>
            <a:off x="819807" y="6469473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Cf ‘’Rapport de suivi du budget’’ pour plus de détails </a:t>
            </a:r>
          </a:p>
        </p:txBody>
      </p:sp>
    </p:spTree>
    <p:extLst>
      <p:ext uri="{BB962C8B-B14F-4D97-AF65-F5344CB8AC3E}">
        <p14:creationId xmlns:p14="http://schemas.microsoft.com/office/powerpoint/2010/main" val="140915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Revue du Planning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9" y="1106171"/>
            <a:ext cx="10479477" cy="5553966"/>
          </a:xfrm>
          <a:prstGeom prst="rect">
            <a:avLst/>
          </a:prstGeom>
        </p:spPr>
      </p:pic>
      <p:sp>
        <p:nvSpPr>
          <p:cNvPr id="182" name="Rectangle 181"/>
          <p:cNvSpPr/>
          <p:nvPr/>
        </p:nvSpPr>
        <p:spPr>
          <a:xfrm>
            <a:off x="152400" y="15240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Titre 1"/>
          <p:cNvSpPr txBox="1">
            <a:spLocks/>
          </p:cNvSpPr>
          <p:nvPr/>
        </p:nvSpPr>
        <p:spPr>
          <a:xfrm>
            <a:off x="587115" y="350263"/>
            <a:ext cx="11263762" cy="48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Revue du Planning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284009" y="1271174"/>
            <a:ext cx="3713862" cy="5388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</a:rPr>
              <a:t>Les mouvements de la période passée: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Livraison de systèmes paramétrés et testés dans tous les domaines de travail</a:t>
            </a:r>
            <a:endParaRPr lang="fr-FR" sz="1200" i="1" dirty="0">
              <a:solidFill>
                <a:schemeClr val="tx1"/>
              </a:solidFill>
            </a:endParaRP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Nettoyage des données et corrections</a:t>
            </a:r>
            <a:endParaRPr lang="fr-FR" sz="1200" i="1" dirty="0">
              <a:solidFill>
                <a:schemeClr val="tx1"/>
              </a:solidFill>
            </a:endParaRP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Recueil des besoins en interfaces</a:t>
            </a:r>
            <a:endParaRPr lang="fr-FR" sz="1200" i="1" dirty="0">
              <a:solidFill>
                <a:schemeClr val="tx1"/>
              </a:solidFill>
            </a:endParaRP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Recueil des besoins CRM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Validation par les utilisateurs clés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</a:rPr>
              <a:t>Planifié pour la période suivante: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Test d’intégration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Test de consolidation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Supports de formation finalisés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Plan détaillé de basculement des données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Plan détaillé de recette des solutions dans tous les domaines de travail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Préparation du plan de basculement fonctionnel et opérationnel</a:t>
            </a:r>
          </a:p>
          <a:p>
            <a:pPr marL="160337" lvl="1">
              <a:lnSpc>
                <a:spcPct val="150000"/>
              </a:lnSpc>
            </a:pP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A8D02116-0A80-490D-B92D-01C150600DEF}"/>
              </a:ext>
            </a:extLst>
          </p:cNvPr>
          <p:cNvCxnSpPr/>
          <p:nvPr/>
        </p:nvCxnSpPr>
        <p:spPr>
          <a:xfrm>
            <a:off x="8110188" y="1482536"/>
            <a:ext cx="23866" cy="495290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362263" y="1667375"/>
          <a:ext cx="11467474" cy="395550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148925">
                  <a:extLst>
                    <a:ext uri="{9D8B030D-6E8A-4147-A177-3AD203B41FA5}">
                      <a16:colId xmlns:a16="http://schemas.microsoft.com/office/drawing/2014/main" val="349354016"/>
                    </a:ext>
                  </a:extLst>
                </a:gridCol>
                <a:gridCol w="1376353">
                  <a:extLst>
                    <a:ext uri="{9D8B030D-6E8A-4147-A177-3AD203B41FA5}">
                      <a16:colId xmlns:a16="http://schemas.microsoft.com/office/drawing/2014/main" val="630596551"/>
                    </a:ext>
                  </a:extLst>
                </a:gridCol>
                <a:gridCol w="996476">
                  <a:extLst>
                    <a:ext uri="{9D8B030D-6E8A-4147-A177-3AD203B41FA5}">
                      <a16:colId xmlns:a16="http://schemas.microsoft.com/office/drawing/2014/main" val="4012654859"/>
                    </a:ext>
                  </a:extLst>
                </a:gridCol>
                <a:gridCol w="1148293">
                  <a:extLst>
                    <a:ext uri="{9D8B030D-6E8A-4147-A177-3AD203B41FA5}">
                      <a16:colId xmlns:a16="http://schemas.microsoft.com/office/drawing/2014/main" val="2278997239"/>
                    </a:ext>
                  </a:extLst>
                </a:gridCol>
                <a:gridCol w="1965278">
                  <a:extLst>
                    <a:ext uri="{9D8B030D-6E8A-4147-A177-3AD203B41FA5}">
                      <a16:colId xmlns:a16="http://schemas.microsoft.com/office/drawing/2014/main" val="3012610548"/>
                    </a:ext>
                  </a:extLst>
                </a:gridCol>
                <a:gridCol w="1993870">
                  <a:extLst>
                    <a:ext uri="{9D8B030D-6E8A-4147-A177-3AD203B41FA5}">
                      <a16:colId xmlns:a16="http://schemas.microsoft.com/office/drawing/2014/main" val="3949801335"/>
                    </a:ext>
                  </a:extLst>
                </a:gridCol>
                <a:gridCol w="1838279">
                  <a:extLst>
                    <a:ext uri="{9D8B030D-6E8A-4147-A177-3AD203B41FA5}">
                      <a16:colId xmlns:a16="http://schemas.microsoft.com/office/drawing/2014/main" val="3167505265"/>
                    </a:ext>
                  </a:extLst>
                </a:gridCol>
              </a:tblGrid>
              <a:tr h="535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Description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Gravité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Probabilité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Criticité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Conséquence si avéré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Actions préventives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Actions correctives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83043"/>
                  </a:ext>
                </a:extLst>
              </a:tr>
              <a:tr h="573856">
                <a:tc>
                  <a:txBody>
                    <a:bodyPr/>
                    <a:lstStyle/>
                    <a:p>
                      <a:r>
                        <a:rPr lang="fr-FR" sz="1400" dirty="0" err="1">
                          <a:effectLst/>
                        </a:rPr>
                        <a:t>Status</a:t>
                      </a:r>
                      <a:r>
                        <a:rPr lang="fr-FR" sz="1400" dirty="0">
                          <a:effectLst/>
                        </a:rPr>
                        <a:t>-Quo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Catastrophique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Peu probable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Très critique</a:t>
                      </a: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Coûts, délais, stratégie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Démarrage du projet SAP CMRL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u="none" strike="noStrike" dirty="0">
                          <a:effectLst/>
                        </a:rPr>
                        <a:t>Démarrage du projet SAP CMRL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131869925"/>
                  </a:ext>
                </a:extLst>
              </a:tr>
              <a:tr h="714133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Contrôle/Audit 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Grave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Probable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Très critique</a:t>
                      </a: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Coûts et Délais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Implémentation SAP accélérée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u="none" strike="noStrike" dirty="0">
                          <a:effectLst/>
                        </a:rPr>
                        <a:t>Accords avec les auditeurs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50583865"/>
                  </a:ext>
                </a:extLst>
              </a:tr>
              <a:tr h="934040">
                <a:tc>
                  <a:txBody>
                    <a:bodyPr/>
                    <a:lstStyle/>
                    <a:p>
                      <a:r>
                        <a:rPr lang="fr-BE" sz="1400" dirty="0">
                          <a:effectLst/>
                        </a:rPr>
                        <a:t>Manque de support ou d’intérêt 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Majeur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Peu probable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Critique</a:t>
                      </a:r>
                    </a:p>
                  </a:txBody>
                  <a:tcPr marL="7200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Délais et Qualité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Plan de communication et assignation d’un responsable du changement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u="none" strike="noStrike" dirty="0">
                          <a:effectLst/>
                        </a:rPr>
                        <a:t>Communication transparente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415798635"/>
                  </a:ext>
                </a:extLst>
              </a:tr>
              <a:tr h="70053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Dépendances entre projets</a:t>
                      </a:r>
                      <a:endParaRPr lang="fr-BE" sz="140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Majeur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Probable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Critique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Coûts, délais, stratégie</a:t>
                      </a:r>
                    </a:p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Projet SAP et projet d’expansion du CMRL dans le même portfolio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Gestion du changement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0162036"/>
                  </a:ext>
                </a:extLst>
              </a:tr>
              <a:tr h="497344">
                <a:tc>
                  <a:txBody>
                    <a:bodyPr/>
                    <a:lstStyle/>
                    <a:p>
                      <a:r>
                        <a:rPr lang="fr-BE" sz="1400" dirty="0">
                          <a:effectLst/>
                        </a:rPr>
                        <a:t>Date butoir décembre 2022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Majeur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Arial" panose="020B0604020202020204" pitchFamily="34" charset="0"/>
                        </a:rPr>
                        <a:t>Improbable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Arial" panose="020B0604020202020204" pitchFamily="34" charset="0"/>
                        </a:rPr>
                        <a:t>Modéré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Coûts, délais,  stratégie</a:t>
                      </a:r>
                    </a:p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Implémentation SAP accélérée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Travail les jours fériés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59060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02CD379D-DFFB-4066-BB6C-507911EB7464}"/>
              </a:ext>
            </a:extLst>
          </p:cNvPr>
          <p:cNvSpPr txBox="1"/>
          <p:nvPr/>
        </p:nvSpPr>
        <p:spPr>
          <a:xfrm>
            <a:off x="963410" y="6046441"/>
            <a:ext cx="65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1600" dirty="0"/>
              <a:t>*</a:t>
            </a:r>
            <a:r>
              <a:rPr lang="fr-FR" sz="1600" dirty="0" err="1"/>
              <a:t>cf</a:t>
            </a:r>
            <a:r>
              <a:rPr lang="fr-FR" sz="1600" dirty="0"/>
              <a:t> ‘’</a:t>
            </a:r>
            <a:r>
              <a:rPr kumimoji="0" lang="fr-B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 des risques’’ pour plus de détails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Revue des risques du projet</a:t>
            </a:r>
          </a:p>
        </p:txBody>
      </p:sp>
    </p:spTree>
    <p:extLst>
      <p:ext uri="{BB962C8B-B14F-4D97-AF65-F5344CB8AC3E}">
        <p14:creationId xmlns:p14="http://schemas.microsoft.com/office/powerpoint/2010/main" val="381299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GDP-Template" id="{0E89BEBF-C34A-4D25-8268-C44038707F14}" vid="{E8FF2246-1260-4226-AB37-AB54F51551D2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C0DB4D-BE53-4100-8A0D-CEFB2E48282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savon jardin</Template>
  <TotalTime>0</TotalTime>
  <Words>921</Words>
  <Application>Microsoft Office PowerPoint</Application>
  <PresentationFormat>Grand écran</PresentationFormat>
  <Paragraphs>211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Century Gothic</vt:lpstr>
      <vt:lpstr>Savon</vt:lpstr>
      <vt:lpstr>Thème Office</vt:lpstr>
      <vt:lpstr>Présentation PowerPoint</vt:lpstr>
      <vt:lpstr>Ordre du jour</vt:lpstr>
      <vt:lpstr>Décisions du COPIL précédent</vt:lpstr>
      <vt:lpstr>Vue d’ensemble sur l’avancement</vt:lpstr>
      <vt:lpstr>Performance de projet : Revue du Budget simplifiée</vt:lpstr>
      <vt:lpstr>Performance de projet : Analyse de la valeur acquise ½ *</vt:lpstr>
      <vt:lpstr>Performance de projet : Analyse de la valeur acquise 2/2 *</vt:lpstr>
      <vt:lpstr>Performance de projet : Revue du Planning</vt:lpstr>
      <vt:lpstr>Revue des risques du projet</vt:lpstr>
      <vt:lpstr>Revue des risques du projet : Matrice des risques</vt:lpstr>
      <vt:lpstr>Evolution des KPIs du projet</vt:lpstr>
      <vt:lpstr>Décisions à prendre / Arbitrage à faire</vt:lpstr>
      <vt:lpstr>Validation des demandes de changements</vt:lpstr>
      <vt:lpstr>Questions</vt:lpstr>
      <vt:lpstr>Prochaines réunions</vt:lpstr>
      <vt:lpstr>Proposition d’ajout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2021-04-13T17:12:54Z</dcterms:created>
  <dcterms:modified xsi:type="dcterms:W3CDTF">2022-03-15T10:01:03Z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