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ndara" panose="020E050203030302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yJndLqS3cC9PTGNpZDdH/C2If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9FD55F-F36F-4D2D-9690-A088DC7DEA8E}">
  <a:tblStyle styleId="{329FD55F-F36F-4D2D-9690-A088DC7DEA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B320FB-B969-4342-B91D-E4510001A86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BF1E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BF1E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Personal\BlogGestionDeProjet\Kit\Kit%20Management%20de%20Projet%2004062021\Dossiers\24-Tableau%20de%20bord\Suivi%20Budget%20-%20Analyse%20de%20la%20Valeur%20Acqui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Budget SAP30/CMRL End of September 2022</a:t>
            </a:r>
          </a:p>
        </c:rich>
      </c:tx>
      <c:layout>
        <c:manualLayout>
          <c:xMode val="edge"/>
          <c:yMode val="edge"/>
          <c:x val="0.21755462598425196"/>
          <c:y val="0.131249991926058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7107652559055117"/>
          <c:y val="0.24745344448797615"/>
          <c:w val="0.77549384842519686"/>
          <c:h val="0.599451488714844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sept-21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B5-4356-AB97-53A4A11DF649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B5-4356-AB97-53A4A11DF649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B5-4356-AB97-53A4A11DF6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3"/>
                <c:pt idx="0">
                  <c:v>Total</c:v>
                </c:pt>
                <c:pt idx="1">
                  <c:v>Réel</c:v>
                </c:pt>
                <c:pt idx="2">
                  <c:v>Planifié à cette date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420000</c:v>
                </c:pt>
                <c:pt idx="1">
                  <c:v>182500</c:v>
                </c:pt>
                <c:pt idx="2">
                  <c:v>184000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B5-4356-AB97-53A4A11DF6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2794272"/>
        <c:axId val="382798016"/>
      </c:barChart>
      <c:catAx>
        <c:axId val="382794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2798016"/>
        <c:crosses val="autoZero"/>
        <c:auto val="1"/>
        <c:lblAlgn val="ctr"/>
        <c:lblOffset val="100"/>
        <c:noMultiLvlLbl val="0"/>
      </c:catAx>
      <c:valAx>
        <c:axId val="382798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279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fr-BE" sz="1600"/>
              <a:t>Valeur Acquise SAP30/CMRL</a:t>
            </a:r>
          </a:p>
        </c:rich>
      </c:tx>
      <c:layout>
        <c:manualLayout>
          <c:xMode val="edge"/>
          <c:yMode val="edge"/>
          <c:x val="0.4202672753195013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9671935999529352E-2"/>
          <c:y val="1.4412148394612082E-2"/>
          <c:w val="0.90130990277304102"/>
          <c:h val="0.88077472503178711"/>
        </c:manualLayout>
      </c:layout>
      <c:line3DChart>
        <c:grouping val="standard"/>
        <c:varyColors val="0"/>
        <c:ser>
          <c:idx val="0"/>
          <c:order val="0"/>
          <c:tx>
            <c:v>Valeur Planifiée (VP)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/>
            <a:sp3d/>
          </c:spPr>
          <c:cat>
            <c:numRef>
              <c:f>'Suivi Budget - Rapport VA'!$D$24:$O$24</c:f>
              <c:numCache>
                <c:formatCode>mmm\-yy</c:formatCode>
                <c:ptCount val="12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</c:numCache>
            </c:numRef>
          </c:cat>
          <c:val>
            <c:numRef>
              <c:f>'Suivi Budget - Rapport VA'!$D$30:$O$30</c:f>
              <c:numCache>
                <c:formatCode>_("€"* #,##0_);_("€"* \(#,##0\);_("€"* "-"_);_(@_)</c:formatCode>
                <c:ptCount val="12"/>
                <c:pt idx="0">
                  <c:v>5000</c:v>
                </c:pt>
                <c:pt idx="1">
                  <c:v>22000</c:v>
                </c:pt>
                <c:pt idx="2">
                  <c:v>39000</c:v>
                </c:pt>
                <c:pt idx="3">
                  <c:v>56000</c:v>
                </c:pt>
                <c:pt idx="4">
                  <c:v>94000</c:v>
                </c:pt>
                <c:pt idx="5">
                  <c:v>132000</c:v>
                </c:pt>
                <c:pt idx="6">
                  <c:v>170000</c:v>
                </c:pt>
                <c:pt idx="7">
                  <c:v>181500</c:v>
                </c:pt>
                <c:pt idx="8">
                  <c:v>252000</c:v>
                </c:pt>
                <c:pt idx="9">
                  <c:v>321000</c:v>
                </c:pt>
                <c:pt idx="10">
                  <c:v>344000</c:v>
                </c:pt>
                <c:pt idx="11">
                  <c:v>346000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F1-4D4F-AA0B-C74B4F0AAA0F}"/>
            </c:ext>
          </c:extLst>
        </c:ser>
        <c:ser>
          <c:idx val="1"/>
          <c:order val="1"/>
          <c:tx>
            <c:v>Valeur Acquise (VA)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cat>
            <c:numRef>
              <c:f>'Suivi Budget - Rapport VA'!$D$24:$O$24</c:f>
              <c:numCache>
                <c:formatCode>mmm\-yy</c:formatCode>
                <c:ptCount val="12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</c:numCache>
            </c:numRef>
          </c:cat>
          <c:val>
            <c:numRef>
              <c:f>'Suivi Budget - Rapport VA'!$D$29:$O$29</c:f>
              <c:numCache>
                <c:formatCode>_("€"* #,##0_);_("€"* \(#,##0\);_("€"* "-"_);_(@_)</c:formatCode>
                <c:ptCount val="12"/>
                <c:pt idx="0">
                  <c:v>3000</c:v>
                </c:pt>
                <c:pt idx="1">
                  <c:v>18880</c:v>
                </c:pt>
                <c:pt idx="2">
                  <c:v>35760</c:v>
                </c:pt>
                <c:pt idx="3">
                  <c:v>53000</c:v>
                </c:pt>
                <c:pt idx="4">
                  <c:v>93660</c:v>
                </c:pt>
                <c:pt idx="5">
                  <c:v>131320</c:v>
                </c:pt>
                <c:pt idx="6">
                  <c:v>170000</c:v>
                </c:pt>
                <c:pt idx="7">
                  <c:v>181500</c:v>
                </c:pt>
                <c:pt idx="8">
                  <c:v>248800</c:v>
                </c:pt>
                <c:pt idx="9">
                  <c:v>333000</c:v>
                </c:pt>
                <c:pt idx="10">
                  <c:v>344000</c:v>
                </c:pt>
                <c:pt idx="11">
                  <c:v>346000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F1-4D4F-AA0B-C74B4F0AAA0F}"/>
            </c:ext>
          </c:extLst>
        </c:ser>
        <c:ser>
          <c:idx val="2"/>
          <c:order val="2"/>
          <c:tx>
            <c:v>Coût Réel (CR)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cat>
            <c:numRef>
              <c:f>'Suivi Budget - Rapport VA'!$D$24:$O$24</c:f>
              <c:numCache>
                <c:formatCode>mmm\-yy</c:formatCode>
                <c:ptCount val="12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</c:numCache>
            </c:numRef>
          </c:cat>
          <c:val>
            <c:numRef>
              <c:f>'Suivi Budget - Rapport VA'!$D$28:$O$28</c:f>
              <c:numCache>
                <c:formatCode>_("€"* #,##0_);_("€"* \(#,##0\);_("€"* "-"_);_(@_)</c:formatCode>
                <c:ptCount val="12"/>
                <c:pt idx="0">
                  <c:v>4000</c:v>
                </c:pt>
                <c:pt idx="1">
                  <c:v>22000</c:v>
                </c:pt>
                <c:pt idx="2">
                  <c:v>39000</c:v>
                </c:pt>
                <c:pt idx="3">
                  <c:v>55500</c:v>
                </c:pt>
                <c:pt idx="4">
                  <c:v>93500</c:v>
                </c:pt>
                <c:pt idx="5">
                  <c:v>131500</c:v>
                </c:pt>
                <c:pt idx="6">
                  <c:v>169500</c:v>
                </c:pt>
                <c:pt idx="7">
                  <c:v>181000</c:v>
                </c:pt>
                <c:pt idx="8">
                  <c:v>261000</c:v>
                </c:pt>
                <c:pt idx="9">
                  <c:v>335000</c:v>
                </c:pt>
                <c:pt idx="10">
                  <c:v>355000</c:v>
                </c:pt>
                <c:pt idx="11">
                  <c:v>357000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F1-4D4F-AA0B-C74B4F0AA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6047087"/>
        <c:axId val="1"/>
        <c:axId val="372851168"/>
      </c:line3DChart>
      <c:dateAx>
        <c:axId val="20060470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100"/>
                  <a:t>Période</a:t>
                </a:r>
              </a:p>
            </c:rich>
          </c:tx>
          <c:layout>
            <c:manualLayout>
              <c:xMode val="edge"/>
              <c:yMode val="edge"/>
              <c:x val="0.47541072568631626"/>
              <c:y val="0.809711286089238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auto val="1"/>
        <c:lblOffset val="100"/>
        <c:baseTimeUnit val="months"/>
      </c:dateAx>
      <c:valAx>
        <c:axId val="1"/>
        <c:scaling>
          <c:orientation val="minMax"/>
          <c:max val="5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€&quot;#,##0_);[Red]\(&quot;€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06047087"/>
        <c:crosses val="autoZero"/>
        <c:crossBetween val="between"/>
        <c:minorUnit val="20000"/>
      </c:valAx>
      <c:serAx>
        <c:axId val="372851168"/>
        <c:scaling>
          <c:orientation val="minMax"/>
        </c:scaling>
        <c:delete val="1"/>
        <c:axPos val="b"/>
        <c:majorTickMark val="out"/>
        <c:minorTickMark val="none"/>
        <c:tickLblPos val="nextTo"/>
        <c:crossAx val="1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8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L’idée est de suivre l’évolution des risques tout au long du projet (Criticité, mesures préventives et correctives)</a:t>
            </a:r>
            <a:endParaRPr/>
          </a:p>
        </p:txBody>
      </p:sp>
      <p:sp>
        <p:nvSpPr>
          <p:cNvPr id="294" name="Google Shape;29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Possible de détailler la performance par services/périmètres. Par exemple splitter cet indicateur entre finances/logistique/achats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Possible de garder en référence la Baseline.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Et donc afficher le planning original et le planning réel, pour mettre en évidence les glissement de planning (en retard comme en avance d’ailleurs)</a:t>
            </a:r>
            <a:endParaRPr dirty="0"/>
          </a:p>
        </p:txBody>
      </p:sp>
      <p:sp>
        <p:nvSpPr>
          <p:cNvPr id="274" name="Google Shape;27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L’idée est de suivre l’évolution des risques tout au long du projet (Criticité, mesures préventives et correctives)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-tête de sectio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tx="-31750" ty="-120650" sx="100000" sy="100000" flip="xy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17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23" name="Google Shape;23;p17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17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17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sz="7200" b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1453896" y="521208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604504" y="521208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1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31750" ty="-120650" sx="100000" sy="100000" flip="xy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0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2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7" name="Google Shape;37;p20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38;p20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39;p20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0" name="Google Shape;40;p20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sz="7200" b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1453896" y="521208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2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3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4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 avec légende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6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6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sz="2800" b="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1"/>
          </p:nvPr>
        </p:nvSpPr>
        <p:spPr>
          <a:xfrm>
            <a:off x="790575" y="704850"/>
            <a:ext cx="756285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•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body" idx="2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3439158" y="6214535"/>
            <a:ext cx="5184648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6" name="Google Shape;86;p26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avec légende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lt1"/>
          </a:solidFill>
          <a:ln w="9525" cap="sq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7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8601076" cy="6382512"/>
          </a:xfrm>
          <a:prstGeom prst="rect">
            <a:avLst/>
          </a:prstGeom>
          <a:solidFill>
            <a:srgbClr val="808080"/>
          </a:solidFill>
          <a:ln>
            <a:noFill/>
          </a:ln>
        </p:spPr>
      </p:sp>
      <p:sp>
        <p:nvSpPr>
          <p:cNvPr id="92" name="Google Shape;92;p27"/>
          <p:cNvSpPr txBox="1">
            <a:spLocks noGrp="1"/>
          </p:cNvSpPr>
          <p:nvPr>
            <p:ph type="body" idx="1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EEAE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"/>
          <p:cNvSpPr txBox="1"/>
          <p:nvPr/>
        </p:nvSpPr>
        <p:spPr>
          <a:xfrm>
            <a:off x="3252158" y="2110826"/>
            <a:ext cx="545189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Steering Committee Support Presentation</a:t>
            </a:r>
            <a:endParaRPr sz="4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SAP30/CMRL</a:t>
            </a:r>
            <a:endParaRPr/>
          </a:p>
        </p:txBody>
      </p:sp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854" y="4515249"/>
            <a:ext cx="2474859" cy="53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5264102" y="4581263"/>
            <a:ext cx="16498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On 20/10/</a:t>
            </a:r>
            <a:r>
              <a:rPr lang="fr-FR" sz="2000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/>
        </p:nvSpPr>
        <p:spPr>
          <a:xfrm>
            <a:off x="724259" y="6321583"/>
            <a:ext cx="655650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see "Risk register" for more details</a:t>
            </a:r>
            <a:endParaRPr sz="16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0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Project risk review: Risk matrix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DED4B7-8715-484D-BC16-1D3CC9673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5320"/>
            <a:ext cx="12192000" cy="5547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11"/>
          <p:cNvGraphicFramePr/>
          <p:nvPr/>
        </p:nvGraphicFramePr>
        <p:xfrm>
          <a:off x="681484" y="1239162"/>
          <a:ext cx="11135375" cy="4992800"/>
        </p:xfrm>
        <a:graphic>
          <a:graphicData uri="http://schemas.openxmlformats.org/drawingml/2006/table">
            <a:tbl>
              <a:tblPr>
                <a:noFill/>
                <a:tableStyleId>{ECB320FB-B969-4342-B91D-E4510001A864}</a:tableStyleId>
              </a:tblPr>
              <a:tblGrid>
                <a:gridCol w="286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KPI</a:t>
                      </a:r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Target</a:t>
                      </a:r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Current status</a:t>
                      </a:r>
                      <a:endParaRPr sz="1400" b="1" i="0" u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>
                          <a:latin typeface="Arial"/>
                          <a:ea typeface="Arial"/>
                          <a:cs typeface="Arial"/>
                          <a:sym typeface="Arial"/>
                        </a:rPr>
                        <a:t>Tendency</a:t>
                      </a:r>
                      <a:endParaRPr sz="1400" b="1" i="0" u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Comments</a:t>
                      </a:r>
                      <a:endParaRPr sz="1400" b="1" i="0" u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 budget</a:t>
                      </a:r>
                      <a:endParaRPr sz="1300" b="1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515 K euros</a:t>
                      </a:r>
                      <a:endParaRPr sz="13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Satisfactory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(Actual aligned with Planned)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Stable</a:t>
                      </a:r>
                      <a:endParaRPr/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 track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Annual operating cost</a:t>
                      </a:r>
                      <a:endParaRPr sz="1300" b="1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310 K euros</a:t>
                      </a:r>
                      <a:endParaRPr sz="13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Satisfactory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(Project on schedule)</a:t>
                      </a:r>
                      <a:endParaRPr/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Improvement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Confidence increases with results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Removal of the 2 units assigned to daily corrections</a:t>
                      </a:r>
                      <a:endParaRPr sz="1300" b="1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Reassigned</a:t>
                      </a:r>
                      <a:endParaRPr sz="13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Satisfactory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(Huge corrective work)</a:t>
                      </a:r>
                      <a:endParaRPr/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Degradation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200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cleaning work will go a long way in future efficiency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Commissioning</a:t>
                      </a:r>
                      <a:endParaRPr sz="1300" b="1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months</a:t>
                      </a:r>
                      <a:endParaRPr sz="13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Satisfactory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(Project on schedule)</a:t>
                      </a:r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Improvement</a:t>
                      </a:r>
                      <a:endParaRPr sz="13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cleaning work will go a long way in future efficiency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on investment</a:t>
                      </a:r>
                      <a:endParaRPr sz="1300" b="1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year</a:t>
                      </a:r>
                      <a:endParaRPr sz="13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Satisfactory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(Project on schedule)</a:t>
                      </a:r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Improvement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 track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Internal customer satisfaction</a:t>
                      </a:r>
                      <a:endParaRPr sz="1300" b="1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90%</a:t>
                      </a:r>
                      <a:endParaRPr sz="13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Satisfactory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(Project on schedule)</a:t>
                      </a:r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Improvement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Growing confidence in the benefits of the project after joint testing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External customer satisfaction</a:t>
                      </a:r>
                      <a:endParaRPr sz="1300" b="1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300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Satisfactory</a:t>
                      </a:r>
                      <a:endParaRPr sz="13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(Project on schedule)</a:t>
                      </a:r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Stable</a:t>
                      </a:r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</a:t>
                      </a:r>
                      <a:r>
                        <a:rPr lang="fr-FR" sz="13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</a:t>
                      </a: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300" b="0" i="0" u="none" strike="noStrik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measured</a:t>
                      </a: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 the first quarter of 2022</a:t>
                      </a:r>
                      <a:endParaRPr sz="13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6" name="Google Shape;306;p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1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Evolution of the project KPIs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"/>
          <p:cNvSpPr txBox="1">
            <a:spLocks noGrp="1"/>
          </p:cNvSpPr>
          <p:nvPr>
            <p:ph type="body" idx="1"/>
          </p:nvPr>
        </p:nvSpPr>
        <p:spPr>
          <a:xfrm>
            <a:off x="674558" y="1575594"/>
            <a:ext cx="10679242" cy="39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None/>
            </a:pPr>
            <a:r>
              <a:rPr lang="fr-FR" sz="2000">
                <a:latin typeface="Candara"/>
                <a:ea typeface="Candara"/>
                <a:cs typeface="Candara"/>
                <a:sym typeface="Candara"/>
              </a:rPr>
              <a:t>Outstanding issues and decisions to be taken</a:t>
            </a:r>
            <a:endParaRPr sz="20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4" name="Google Shape;314;p12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2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Decisions to be made / Arbitration to be made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316" name="Google Shape;316;p12"/>
          <p:cNvGrpSpPr/>
          <p:nvPr/>
        </p:nvGrpSpPr>
        <p:grpSpPr>
          <a:xfrm>
            <a:off x="1073061" y="2208362"/>
            <a:ext cx="8442000" cy="4203577"/>
            <a:chOff x="0" y="0"/>
            <a:chExt cx="8442000" cy="4203577"/>
          </a:xfrm>
        </p:grpSpPr>
        <p:sp>
          <p:nvSpPr>
            <p:cNvPr id="317" name="Google Shape;317;p12"/>
            <p:cNvSpPr/>
            <p:nvPr/>
          </p:nvSpPr>
          <p:spPr>
            <a:xfrm>
              <a:off x="0" y="0"/>
              <a:ext cx="8442000" cy="678924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 txBox="1"/>
            <p:nvPr/>
          </p:nvSpPr>
          <p:spPr>
            <a:xfrm>
              <a:off x="33142" y="33142"/>
              <a:ext cx="8375716" cy="612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ndara"/>
                <a:buNone/>
              </a:pPr>
              <a:r>
                <a:rPr lang="fr-FR" sz="20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Decision 1</a:t>
              </a:r>
              <a:endParaRPr/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0" y="681037"/>
              <a:ext cx="8442000" cy="794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2"/>
            <p:cNvSpPr txBox="1"/>
            <p:nvPr/>
          </p:nvSpPr>
          <p:spPr>
            <a:xfrm>
              <a:off x="0" y="681037"/>
              <a:ext cx="8442000" cy="794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8025" tIns="22850" rIns="128000" bIns="228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fr-FR" sz="1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When</a:t>
              </a:r>
              <a:r>
                <a:rPr lang="fr-FR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</a:t>
              </a:r>
              <a:r>
                <a:rPr lang="fr-FR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</a:t>
              </a:r>
              <a:r>
                <a:rPr lang="fr-FR" sz="1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perfect</a:t>
              </a:r>
              <a:r>
                <a:rPr lang="fr-FR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time to </a:t>
              </a:r>
              <a:r>
                <a:rPr lang="fr-FR" sz="1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communicate</a:t>
              </a:r>
              <a:r>
                <a:rPr lang="fr-FR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with</a:t>
              </a:r>
              <a:r>
                <a:rPr lang="fr-FR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</a:t>
              </a:r>
              <a:r>
                <a:rPr lang="fr-FR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customers</a:t>
              </a:r>
              <a:r>
                <a:rPr lang="fr-FR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about the </a:t>
              </a:r>
              <a:r>
                <a:rPr lang="fr-FR" sz="1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planned</a:t>
              </a:r>
              <a:r>
                <a:rPr lang="fr-FR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changeover</a:t>
              </a:r>
              <a:r>
                <a:rPr lang="fr-FR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at the end of </a:t>
              </a:r>
              <a:r>
                <a:rPr lang="fr-FR" sz="1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November</a:t>
              </a:r>
              <a:r>
                <a:rPr lang="fr-FR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the possible </a:t>
              </a:r>
              <a:r>
                <a:rPr lang="fr-FR" sz="1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slight</a:t>
              </a:r>
              <a:r>
                <a:rPr lang="fr-FR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disruptions?</a:t>
              </a:r>
              <a:endParaRPr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0" y="1475917"/>
              <a:ext cx="8442000" cy="632208"/>
            </a:xfrm>
            <a:prstGeom prst="roundRect">
              <a:avLst>
                <a:gd name="adj" fmla="val 16667"/>
              </a:avLst>
            </a:prstGeom>
            <a:solidFill>
              <a:srgbClr val="62BD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 txBox="1"/>
            <p:nvPr/>
          </p:nvSpPr>
          <p:spPr>
            <a:xfrm>
              <a:off x="30862" y="1506779"/>
              <a:ext cx="8380276" cy="5704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ndara"/>
                <a:buNone/>
              </a:pPr>
              <a:r>
                <a:rPr lang="fr-FR" sz="20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Decision 2</a:t>
              </a: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0" y="2108126"/>
              <a:ext cx="8442000" cy="794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 txBox="1"/>
            <p:nvPr/>
          </p:nvSpPr>
          <p:spPr>
            <a:xfrm>
              <a:off x="0" y="2108126"/>
              <a:ext cx="8442000" cy="794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8025" tIns="22850" rIns="128000" bIns="228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fr-F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Confirm when we will officially cancel contracts for old systems - to avoid double costs</a:t>
              </a:r>
              <a:endPara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0" y="3162335"/>
              <a:ext cx="8442000" cy="505691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 txBox="1"/>
            <p:nvPr/>
          </p:nvSpPr>
          <p:spPr>
            <a:xfrm>
              <a:off x="24686" y="3187021"/>
              <a:ext cx="8392628" cy="456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ndara"/>
                <a:buNone/>
              </a:pPr>
              <a:r>
                <a:rPr lang="fr-FR" sz="20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Décision 3</a:t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0" y="3408697"/>
              <a:ext cx="8442000" cy="794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2"/>
            <p:cNvSpPr txBox="1"/>
            <p:nvPr/>
          </p:nvSpPr>
          <p:spPr>
            <a:xfrm>
              <a:off x="0" y="3408697"/>
              <a:ext cx="8442000" cy="794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8025" tIns="17775" rIns="99550" bIns="17775" anchor="t" anchorCtr="0">
              <a:noAutofit/>
            </a:bodyPr>
            <a:lstStyle/>
            <a:p>
              <a:pPr marL="114300" marR="0" lvl="1" indent="-254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fr-F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Need additional resources for data cleansing</a:t>
              </a:r>
              <a:endPara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3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Change Requests Validation</a:t>
            </a:r>
            <a:endParaRPr/>
          </a:p>
        </p:txBody>
      </p:sp>
      <p:sp>
        <p:nvSpPr>
          <p:cNvPr id="337" name="Google Shape;337;p13"/>
          <p:cNvSpPr txBox="1"/>
          <p:nvPr/>
        </p:nvSpPr>
        <p:spPr>
          <a:xfrm>
            <a:off x="434715" y="5021606"/>
            <a:ext cx="655650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fr-FR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"Change </a:t>
            </a:r>
            <a:r>
              <a:rPr lang="fr-FR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for more </a:t>
            </a:r>
            <a:r>
              <a:rPr lang="fr-FR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endParaRPr sz="16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886C17-0C31-4471-9D40-91AA4BD9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1342"/>
            <a:ext cx="12192000" cy="29153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4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Questions?</a:t>
            </a:r>
            <a:endParaRPr/>
          </a:p>
        </p:txBody>
      </p:sp>
      <p:pic>
        <p:nvPicPr>
          <p:cNvPr id="345" name="Google Shape;345;p14" descr="Questionnement Png Transparent Images – Free PNG Images Vector, PSD,  Clipart, Templat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5363" y="2553418"/>
            <a:ext cx="2101824" cy="164642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4"/>
          <p:cNvSpPr txBox="1"/>
          <p:nvPr/>
        </p:nvSpPr>
        <p:spPr>
          <a:xfrm>
            <a:off x="4632385" y="2914967"/>
            <a:ext cx="64353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fr-FR" sz="18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project</a:t>
            </a:r>
            <a:r>
              <a:rPr lang="fr-FR" sz="1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team </a:t>
            </a:r>
            <a:r>
              <a:rPr lang="fr-FR" sz="18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will</a:t>
            </a:r>
            <a:r>
              <a:rPr lang="fr-FR" sz="1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fr-FR" sz="18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be</a:t>
            </a:r>
            <a:r>
              <a:rPr lang="fr-FR" sz="1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happy to </a:t>
            </a:r>
            <a:r>
              <a:rPr lang="fr-FR" sz="18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answer</a:t>
            </a:r>
            <a:r>
              <a:rPr lang="fr-FR" sz="1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all questions, </a:t>
            </a:r>
            <a:r>
              <a:rPr lang="fr-FR" sz="18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comments</a:t>
            </a:r>
            <a:r>
              <a:rPr lang="fr-FR" sz="18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and suggestions</a:t>
            </a:r>
            <a:endParaRPr sz="18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"/>
          <p:cNvSpPr txBox="1">
            <a:spLocks noGrp="1"/>
          </p:cNvSpPr>
          <p:nvPr>
            <p:ph type="body" idx="1"/>
          </p:nvPr>
        </p:nvSpPr>
        <p:spPr>
          <a:xfrm>
            <a:off x="983719" y="2090023"/>
            <a:ext cx="6443623" cy="1567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800"/>
              <a:buNone/>
            </a:pPr>
            <a:r>
              <a:rPr lang="fr-FR" sz="1800">
                <a:latin typeface="Candara"/>
                <a:ea typeface="Candara"/>
                <a:cs typeface="Candara"/>
                <a:sym typeface="Candara"/>
              </a:rPr>
              <a:t>Next steering committee meetings 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9E00"/>
              </a:buClr>
              <a:buSzPts val="1800"/>
              <a:buChar char="•"/>
            </a:pPr>
            <a:r>
              <a:rPr lang="fr-FR" sz="1800">
                <a:latin typeface="Candara"/>
                <a:ea typeface="Candara"/>
                <a:cs typeface="Candara"/>
                <a:sym typeface="Candara"/>
              </a:rPr>
              <a:t>2022-10-29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9E00"/>
              </a:buClr>
              <a:buSzPts val="1800"/>
              <a:buChar char="•"/>
            </a:pPr>
            <a:r>
              <a:rPr lang="fr-FR" sz="1800">
                <a:latin typeface="Candara"/>
                <a:ea typeface="Candara"/>
                <a:cs typeface="Candara"/>
                <a:sym typeface="Candara"/>
              </a:rPr>
              <a:t>2022-11-26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9E00"/>
              </a:buClr>
              <a:buSzPts val="1800"/>
              <a:buChar char="•"/>
            </a:pPr>
            <a:r>
              <a:rPr lang="fr-FR" sz="1800">
                <a:latin typeface="Candara"/>
                <a:ea typeface="Candara"/>
                <a:cs typeface="Candara"/>
                <a:sym typeface="Candara"/>
              </a:rPr>
              <a:t>2022-12-17</a:t>
            </a:r>
            <a:endParaRPr/>
          </a:p>
        </p:txBody>
      </p:sp>
      <p:sp>
        <p:nvSpPr>
          <p:cNvPr id="353" name="Google Shape;353;p15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5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Next meetings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/>
          <p:nvPr/>
        </p:nvSpPr>
        <p:spPr>
          <a:xfrm>
            <a:off x="0" y="-25889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5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Agenda</a:t>
            </a: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2519350" y="1481622"/>
            <a:ext cx="7153300" cy="4362588"/>
          </a:xfrm>
          <a:prstGeom prst="verticalScroll">
            <a:avLst>
              <a:gd name="adj" fmla="val 12500"/>
            </a:avLst>
          </a:prstGeom>
          <a:solidFill>
            <a:srgbClr val="E1EFD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Previous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STEERCO 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decisions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Progress 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Status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Project performance</a:t>
            </a:r>
            <a:endParaRPr dirty="0"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Budget 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review</a:t>
            </a:r>
            <a:endParaRPr dirty="0"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Schedule 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review</a:t>
            </a:r>
            <a:endParaRPr dirty="0"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Risk 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review</a:t>
            </a:r>
            <a:endParaRPr dirty="0"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KPIs 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status</a:t>
            </a:r>
            <a:endParaRPr dirty="0"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Required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decisions</a:t>
            </a:r>
            <a:endParaRPr sz="20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Change 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Requests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Validation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Questions/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Answers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Next Meetings</a:t>
            </a:r>
            <a:endParaRPr sz="16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184150" algn="l" rtl="0">
              <a:spcBef>
                <a:spcPts val="0"/>
              </a:spcBef>
              <a:spcAft>
                <a:spcPts val="0"/>
              </a:spcAft>
              <a:buClr>
                <a:srgbClr val="129E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/>
          <p:nvPr/>
        </p:nvSpPr>
        <p:spPr>
          <a:xfrm>
            <a:off x="0" y="-25889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5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Previous STEERCO decisions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05" name="Google Shape;205;p3"/>
          <p:cNvGrpSpPr/>
          <p:nvPr/>
        </p:nvGrpSpPr>
        <p:grpSpPr>
          <a:xfrm>
            <a:off x="2344640" y="1403605"/>
            <a:ext cx="7502720" cy="4925678"/>
            <a:chOff x="0" y="0"/>
            <a:chExt cx="7502720" cy="4925678"/>
          </a:xfrm>
        </p:grpSpPr>
        <p:sp>
          <p:nvSpPr>
            <p:cNvPr id="206" name="Google Shape;206;p3"/>
            <p:cNvSpPr/>
            <p:nvPr/>
          </p:nvSpPr>
          <p:spPr>
            <a:xfrm>
              <a:off x="0" y="0"/>
              <a:ext cx="7502720" cy="547832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 txBox="1"/>
            <p:nvPr/>
          </p:nvSpPr>
          <p:spPr>
            <a:xfrm>
              <a:off x="26743" y="26743"/>
              <a:ext cx="7449234" cy="494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ndara"/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Decision 1</a:t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0" y="566340"/>
              <a:ext cx="7502720" cy="678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 txBox="1"/>
            <p:nvPr/>
          </p:nvSpPr>
          <p:spPr>
            <a:xfrm>
              <a:off x="0" y="566340"/>
              <a:ext cx="7502720" cy="678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8200" tIns="22850" rIns="128000" bIns="228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ndara"/>
                <a:buChar char="•"/>
              </a:pPr>
              <a:r>
                <a:rPr lang="fr-FR" sz="18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Master Data resource increase approval</a:t>
              </a:r>
              <a:endPara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0" y="1245300"/>
              <a:ext cx="7502720" cy="547832"/>
            </a:xfrm>
            <a:prstGeom prst="roundRect">
              <a:avLst>
                <a:gd name="adj" fmla="val 16667"/>
              </a:avLst>
            </a:prstGeom>
            <a:solidFill>
              <a:srgbClr val="62BD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 txBox="1"/>
            <p:nvPr/>
          </p:nvSpPr>
          <p:spPr>
            <a:xfrm>
              <a:off x="26743" y="1272043"/>
              <a:ext cx="7449234" cy="494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ndara"/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Decision 2</a:t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0" y="1793133"/>
              <a:ext cx="7502720" cy="678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 txBox="1"/>
            <p:nvPr/>
          </p:nvSpPr>
          <p:spPr>
            <a:xfrm>
              <a:off x="0" y="1793133"/>
              <a:ext cx="7502720" cy="678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8200" tIns="22850" rIns="128000" bIns="228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ndara"/>
                <a:buChar char="•"/>
              </a:pPr>
              <a:r>
                <a:rPr lang="fr-FR" sz="1800" b="0" i="0" u="none" strike="noStrike" cap="none" dirty="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CRM </a:t>
              </a:r>
              <a:r>
                <a:rPr lang="fr-FR" sz="1800" b="0" i="0" u="none" strike="noStrike" cap="none" dirty="0" err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implementation</a:t>
              </a:r>
              <a:r>
                <a:rPr lang="fr-FR" sz="1800" b="0" i="0" u="none" strike="noStrike" cap="none" dirty="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 </a:t>
              </a:r>
              <a:r>
                <a:rPr lang="fr-FR" sz="1800" b="0" i="0" u="none" strike="noStrike" cap="none" dirty="0" err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approval</a:t>
              </a:r>
              <a:r>
                <a:rPr lang="fr-FR" sz="1800" b="0" i="0" u="none" strike="noStrike" cap="none" dirty="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 in </a:t>
              </a:r>
              <a:r>
                <a:rPr lang="fr-FR" sz="1800" b="0" i="0" u="none" strike="noStrike" cap="none" dirty="0" err="1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January</a:t>
              </a:r>
              <a:r>
                <a:rPr lang="fr-FR" sz="1800" b="0" i="0" u="none" strike="noStrike" cap="none" dirty="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 2023</a:t>
              </a:r>
              <a:endParaRPr sz="1800" b="0" i="0" u="none" strike="noStrike" cap="none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0" y="2472093"/>
              <a:ext cx="7502720" cy="547832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 txBox="1"/>
            <p:nvPr/>
          </p:nvSpPr>
          <p:spPr>
            <a:xfrm>
              <a:off x="26743" y="2498836"/>
              <a:ext cx="7449234" cy="494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ndara"/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Decision 3</a:t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0" y="3019925"/>
              <a:ext cx="7502720" cy="678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 txBox="1"/>
            <p:nvPr/>
          </p:nvSpPr>
          <p:spPr>
            <a:xfrm>
              <a:off x="0" y="3019925"/>
              <a:ext cx="7502720" cy="678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8200" tIns="22850" rIns="128000" bIns="228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ndara"/>
                <a:buChar char="•"/>
              </a:pPr>
              <a:r>
                <a:rPr lang="fr-FR" sz="18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Involvement of internal auditors in testing</a:t>
              </a:r>
              <a:endPara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0" y="3698885"/>
              <a:ext cx="7502720" cy="547832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 txBox="1"/>
            <p:nvPr/>
          </p:nvSpPr>
          <p:spPr>
            <a:xfrm>
              <a:off x="26743" y="3725628"/>
              <a:ext cx="7449234" cy="494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ndara"/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Decision 4</a:t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0" y="4246718"/>
              <a:ext cx="7502720" cy="678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 txBox="1"/>
            <p:nvPr/>
          </p:nvSpPr>
          <p:spPr>
            <a:xfrm>
              <a:off x="0" y="4246718"/>
              <a:ext cx="7502720" cy="678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8200" tIns="22850" rIns="128000" bIns="228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ndara"/>
                <a:buChar char="•"/>
              </a:pPr>
              <a:r>
                <a:rPr lang="fr-FR" sz="18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Approval of external communication plan</a:t>
              </a:r>
              <a:endPara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Progress Status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29" name="Google Shape;229;p4"/>
          <p:cNvGrpSpPr/>
          <p:nvPr/>
        </p:nvGrpSpPr>
        <p:grpSpPr>
          <a:xfrm>
            <a:off x="340115" y="4672336"/>
            <a:ext cx="5225797" cy="1997006"/>
            <a:chOff x="0" y="270365"/>
            <a:chExt cx="5225797" cy="1997006"/>
          </a:xfrm>
        </p:grpSpPr>
        <p:sp>
          <p:nvSpPr>
            <p:cNvPr id="230" name="Google Shape;230;p4"/>
            <p:cNvSpPr/>
            <p:nvPr/>
          </p:nvSpPr>
          <p:spPr>
            <a:xfrm>
              <a:off x="0" y="270365"/>
              <a:ext cx="5225797" cy="64539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 txBox="1"/>
            <p:nvPr/>
          </p:nvSpPr>
          <p:spPr>
            <a:xfrm>
              <a:off x="31505" y="301870"/>
              <a:ext cx="5162787" cy="582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ndara"/>
                <a:buNone/>
              </a:pPr>
              <a:r>
                <a:rPr lang="fr-FR" sz="1800" b="1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Main difficulties encountered</a:t>
              </a:r>
              <a:endParaRPr sz="18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0" y="955509"/>
              <a:ext cx="5225797" cy="1311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0" y="955509"/>
              <a:ext cx="5225797" cy="1311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900" tIns="20300" rIns="113775" bIns="203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Poor quality of certain data requiring a lot of correction work</a:t>
              </a:r>
              <a:endPara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Wide range of fixed assets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Important differences in chart of accounts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file to be cleaned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4"/>
          <p:cNvGrpSpPr/>
          <p:nvPr/>
        </p:nvGrpSpPr>
        <p:grpSpPr>
          <a:xfrm>
            <a:off x="6026029" y="1966339"/>
            <a:ext cx="5798010" cy="3078012"/>
            <a:chOff x="0" y="577487"/>
            <a:chExt cx="5798010" cy="3078012"/>
          </a:xfrm>
        </p:grpSpPr>
        <p:sp>
          <p:nvSpPr>
            <p:cNvPr id="235" name="Google Shape;235;p4"/>
            <p:cNvSpPr/>
            <p:nvPr/>
          </p:nvSpPr>
          <p:spPr>
            <a:xfrm>
              <a:off x="0" y="577487"/>
              <a:ext cx="5798010" cy="636276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 txBox="1"/>
            <p:nvPr/>
          </p:nvSpPr>
          <p:spPr>
            <a:xfrm>
              <a:off x="31060" y="608547"/>
              <a:ext cx="5735890" cy="5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ndara"/>
                <a:buNone/>
              </a:pPr>
              <a:r>
                <a:rPr lang="fr-FR" sz="1800" b="1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To be done</a:t>
              </a:r>
              <a:endParaRPr sz="18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0" y="1233599"/>
              <a:ext cx="5798010" cy="24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 txBox="1"/>
            <p:nvPr/>
          </p:nvSpPr>
          <p:spPr>
            <a:xfrm>
              <a:off x="0" y="1233599"/>
              <a:ext cx="5798010" cy="24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75" tIns="20300" rIns="113775" bIns="203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Char char="•"/>
              </a:pPr>
              <a:r>
                <a:rPr lang="fr-FR" sz="1600" b="1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Before integration tests</a:t>
              </a:r>
              <a:endParaRPr/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 the scenarios and complete the examples</a:t>
              </a:r>
              <a:endPara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Distribute tests by user expertise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Finalize training materials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ndara"/>
                <a:buChar char="•"/>
              </a:pPr>
              <a:r>
                <a:rPr lang="fr-FR" sz="1600" b="1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Before integration tests</a:t>
              </a:r>
              <a:endParaRPr/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Adapt the consolidation test plan</a:t>
              </a:r>
              <a:endPara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Confirm the training plan and send the invitations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Complete the tests to adapt them to the pre-production environment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4"/>
          <p:cNvGrpSpPr/>
          <p:nvPr/>
        </p:nvGrpSpPr>
        <p:grpSpPr>
          <a:xfrm>
            <a:off x="340116" y="1308615"/>
            <a:ext cx="5360836" cy="611222"/>
            <a:chOff x="0" y="345"/>
            <a:chExt cx="5360836" cy="154021"/>
          </a:xfrm>
        </p:grpSpPr>
        <p:sp>
          <p:nvSpPr>
            <p:cNvPr id="240" name="Google Shape;240;p4"/>
            <p:cNvSpPr/>
            <p:nvPr/>
          </p:nvSpPr>
          <p:spPr>
            <a:xfrm>
              <a:off x="0" y="345"/>
              <a:ext cx="5360836" cy="154021"/>
            </a:xfrm>
            <a:prstGeom prst="roundRect">
              <a:avLst>
                <a:gd name="adj" fmla="val 16667"/>
              </a:avLst>
            </a:prstGeom>
            <a:solidFill>
              <a:srgbClr val="62BD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 txBox="1"/>
            <p:nvPr/>
          </p:nvSpPr>
          <p:spPr>
            <a:xfrm>
              <a:off x="7519" y="7864"/>
              <a:ext cx="5345798" cy="138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 i="0" u="none" strike="noStrike" cap="none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rPr>
                <a:t>Done</a:t>
              </a:r>
              <a:endParaRPr sz="2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242" name="Google Shape;242;p4"/>
          <p:cNvGrpSpPr/>
          <p:nvPr/>
        </p:nvGrpSpPr>
        <p:grpSpPr>
          <a:xfrm>
            <a:off x="325078" y="1623579"/>
            <a:ext cx="5360836" cy="3129575"/>
            <a:chOff x="0" y="154367"/>
            <a:chExt cx="5360836" cy="4523987"/>
          </a:xfrm>
        </p:grpSpPr>
        <p:sp>
          <p:nvSpPr>
            <p:cNvPr id="243" name="Google Shape;243;p4"/>
            <p:cNvSpPr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 txBox="1"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200" tIns="17775" rIns="99550" bIns="17775" anchor="t" anchorCtr="0">
              <a:noAutofit/>
            </a:bodyPr>
            <a:lstStyle/>
            <a:p>
              <a:pPr marL="11430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Parameterization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unit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testing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domains</a:t>
              </a:r>
              <a:endParaRPr dirty="0"/>
            </a:p>
            <a:p>
              <a:pPr marL="571500" marR="0" lvl="3" indent="-1016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Finance</a:t>
              </a:r>
              <a:endParaRPr dirty="0"/>
            </a:p>
            <a:p>
              <a:pPr marL="571500" marR="0" lvl="3" indent="-1016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Sales</a:t>
              </a:r>
              <a:endParaRPr dirty="0"/>
            </a:p>
            <a:p>
              <a:pPr marL="571500" marR="0" lvl="3" indent="-1016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Purchasing</a:t>
              </a:r>
              <a:endParaRPr dirty="0"/>
            </a:p>
            <a:p>
              <a:pPr marL="571500" marR="0" lvl="3" indent="-1016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Logistics</a:t>
              </a:r>
              <a:endParaRPr dirty="0"/>
            </a:p>
            <a:p>
              <a:pPr marL="571500" marR="0" lvl="3" indent="-1016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Production</a:t>
              </a:r>
              <a:endParaRPr dirty="0"/>
            </a:p>
            <a:p>
              <a:pPr marL="571500" marR="0" lvl="3" indent="-1016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Master Data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Correction of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identified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issues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Datasets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for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integration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testing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Preparation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</a:t>
              </a:r>
              <a:r>
                <a:rPr lang="fr-FR" sz="1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integration</a:t>
              </a:r>
              <a:r>
                <a:rPr lang="fr-FR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/ consolidation scenarios</a:t>
              </a: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5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Project performance: Budget review simplified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252" name="Google Shape;252;p5"/>
          <p:cNvGraphicFramePr/>
          <p:nvPr/>
        </p:nvGraphicFramePr>
        <p:xfrm>
          <a:off x="1645501" y="873556"/>
          <a:ext cx="8128000" cy="504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Project performance: Earned value analysis ½ *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60" name="Google Shape;26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61" y="1409700"/>
            <a:ext cx="11773301" cy="42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6"/>
          <p:cNvSpPr txBox="1"/>
          <p:nvPr/>
        </p:nvSpPr>
        <p:spPr>
          <a:xfrm>
            <a:off x="1085850" y="6187154"/>
            <a:ext cx="4708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"Budget monitoring report" for more details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7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Project performance: Earned value analysis 2/2 *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269" name="Google Shape;269;p7"/>
          <p:cNvGraphicFramePr/>
          <p:nvPr/>
        </p:nvGraphicFramePr>
        <p:xfrm>
          <a:off x="819807" y="1466193"/>
          <a:ext cx="10878670" cy="4621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0" name="Google Shape;270;p7"/>
          <p:cNvSpPr txBox="1"/>
          <p:nvPr/>
        </p:nvSpPr>
        <p:spPr>
          <a:xfrm>
            <a:off x="819807" y="6469473"/>
            <a:ext cx="6105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"Budget monitoring report" for more details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63BC454-6A18-4BF9-8802-E5DB78AF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19" y="1729211"/>
            <a:ext cx="10894616" cy="4472888"/>
          </a:xfrm>
          <a:prstGeom prst="rect">
            <a:avLst/>
          </a:prstGeom>
        </p:spPr>
      </p:pic>
      <p:sp>
        <p:nvSpPr>
          <p:cNvPr id="276" name="Google Shape;276;p8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Performance de projet : Revue du Planning</a:t>
            </a:r>
            <a:endParaRPr dirty="0"/>
          </a:p>
        </p:txBody>
      </p:sp>
      <p:sp>
        <p:nvSpPr>
          <p:cNvPr id="278" name="Google Shape;278;p8"/>
          <p:cNvSpPr/>
          <p:nvPr/>
        </p:nvSpPr>
        <p:spPr>
          <a:xfrm>
            <a:off x="152400" y="15240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8"/>
          <p:cNvSpPr txBox="1"/>
          <p:nvPr/>
        </p:nvSpPr>
        <p:spPr>
          <a:xfrm>
            <a:off x="587115" y="3502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Project performance: Schedule </a:t>
            </a:r>
            <a:r>
              <a:rPr lang="fr-FR" sz="2800" dirty="0" err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review</a:t>
            </a:r>
            <a:endParaRPr sz="2800" dirty="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8284009" y="1271174"/>
            <a:ext cx="3713862" cy="5388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movements of the past period :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of parameterized and tested systems in all areas of work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and corrections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interface requirements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CRM requirements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by key users</a:t>
            </a:r>
            <a:endParaRPr/>
          </a:p>
          <a:p>
            <a:pPr marL="2857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Planned for the following period: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test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Consolidation test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Finalized training materials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data failover plan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 acceptance test plan for solutions in all areas of work</a:t>
            </a:r>
            <a:endParaRPr/>
          </a:p>
          <a:p>
            <a:pPr marL="355600" marR="0" lvl="1" indent="-195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Preparation of the functional and operational changeover plan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8"/>
          <p:cNvCxnSpPr/>
          <p:nvPr/>
        </p:nvCxnSpPr>
        <p:spPr>
          <a:xfrm>
            <a:off x="8110188" y="1482536"/>
            <a:ext cx="23866" cy="495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p9"/>
          <p:cNvGraphicFramePr/>
          <p:nvPr>
            <p:extLst>
              <p:ext uri="{D42A27DB-BD31-4B8C-83A1-F6EECF244321}">
                <p14:modId xmlns:p14="http://schemas.microsoft.com/office/powerpoint/2010/main" val="1178895452"/>
              </p:ext>
            </p:extLst>
          </p:nvPr>
        </p:nvGraphicFramePr>
        <p:xfrm>
          <a:off x="362263" y="1667375"/>
          <a:ext cx="11467475" cy="4037375"/>
        </p:xfrm>
        <a:graphic>
          <a:graphicData uri="http://schemas.openxmlformats.org/drawingml/2006/table">
            <a:tbl>
              <a:tblPr>
                <a:noFill/>
                <a:tableStyleId>{329FD55F-F36F-4D2D-9690-A088DC7DEA8E}</a:tableStyleId>
              </a:tblPr>
              <a:tblGrid>
                <a:gridCol w="214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3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u="none" strike="noStrike" cap="none"/>
                        <a:t>Description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severity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u="none" strike="noStrike" cap="none"/>
                        <a:t>Probability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Criticality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u="none" strike="noStrike" cap="none"/>
                        <a:t>Consequence if happens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u="none" strike="noStrike" cap="none"/>
                        <a:t>Preventive Actions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u="none" strike="noStrike" cap="none"/>
                        <a:t>Corrective Actions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 cap="none"/>
                        <a:t>Status-Quo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Catastrophic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Unlikely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Very  critical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Cost, deadline, strategy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Start of the SAP CMRL project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Start of the SAP CMRL project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Control/Audit 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Severe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Likely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Very  critical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Cost and deadlines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Accelerated SAP implementation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Agreements with auditors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Lack of support or interest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Major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Unlikely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Critical</a:t>
                      </a:r>
                      <a:endParaRPr dirty="0"/>
                    </a:p>
                  </a:txBody>
                  <a:tcPr marL="7200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 dirty="0"/>
                        <a:t>Deadlines and </a:t>
                      </a:r>
                      <a:r>
                        <a:rPr lang="fr-FR" sz="1400" u="none" strike="noStrike" dirty="0" err="1"/>
                        <a:t>quality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Communication plan and assignment of a responsible  change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Transparent communication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Dependencies between projects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Major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Likely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Critical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Cost, deadlines, strategy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SAP project and CMRL expansion project in the same portfolio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Change management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dirty="0"/>
                        <a:t>Deadline </a:t>
                      </a:r>
                      <a:r>
                        <a:rPr lang="fr-FR" sz="1400" dirty="0" err="1"/>
                        <a:t>December</a:t>
                      </a:r>
                      <a:r>
                        <a:rPr lang="fr-FR" sz="1400"/>
                        <a:t> </a:t>
                      </a:r>
                      <a:r>
                        <a:rPr lang="fr-FR"/>
                        <a:t>2023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Major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Unlikely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Moderated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/>
                        <a:t>Cost, deadlines, strategy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Accelerated SAP implementation</a:t>
                      </a:r>
                      <a:endParaRPr sz="1400">
                        <a:solidFill>
                          <a:srgbClr val="262626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strike="noStrike" dirty="0"/>
                        <a:t>Work </a:t>
                      </a:r>
                      <a:r>
                        <a:rPr lang="fr-FR" sz="1400" u="none" strike="noStrike" dirty="0" err="1"/>
                        <a:t>during</a:t>
                      </a:r>
                      <a:r>
                        <a:rPr lang="fr-FR" sz="1400" u="none" strike="noStrike" dirty="0"/>
                        <a:t> public </a:t>
                      </a:r>
                      <a:r>
                        <a:rPr lang="fr-FR" sz="1400" u="none" strike="noStrike" dirty="0" err="1"/>
                        <a:t>holidays</a:t>
                      </a:r>
                      <a:endParaRPr sz="1400" b="0" i="0" u="none" strike="noStrik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8" name="Google Shape;288;p9"/>
          <p:cNvSpPr txBox="1"/>
          <p:nvPr/>
        </p:nvSpPr>
        <p:spPr>
          <a:xfrm>
            <a:off x="963410" y="6046441"/>
            <a:ext cx="655650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see "Risk register" for more details</a:t>
            </a:r>
            <a:endParaRPr sz="16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9"/>
          <p:cNvSpPr txBox="1"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ndara"/>
              <a:buNone/>
            </a:pPr>
            <a:r>
              <a:rPr lang="fr-FR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Project risk review</a:t>
            </a:r>
            <a:endParaRPr sz="2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819</Words>
  <Application>Microsoft Office PowerPoint</Application>
  <PresentationFormat>Grand écran</PresentationFormat>
  <Paragraphs>209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Calibri</vt:lpstr>
      <vt:lpstr>Candara</vt:lpstr>
      <vt:lpstr>Arial</vt:lpstr>
      <vt:lpstr>Century Gothic</vt:lpstr>
      <vt:lpstr>Savon</vt:lpstr>
      <vt:lpstr>Thème Office</vt:lpstr>
      <vt:lpstr>Présentation PowerPoint</vt:lpstr>
      <vt:lpstr>Agenda</vt:lpstr>
      <vt:lpstr>Previous STEERCO decisions</vt:lpstr>
      <vt:lpstr>Progress Status</vt:lpstr>
      <vt:lpstr>Project performance: Budget review simplified</vt:lpstr>
      <vt:lpstr>Project performance: Earned value analysis ½ *</vt:lpstr>
      <vt:lpstr>Project performance: Earned value analysis 2/2 *</vt:lpstr>
      <vt:lpstr>Performance de projet : Revue du Planning</vt:lpstr>
      <vt:lpstr>Project risk review</vt:lpstr>
      <vt:lpstr>Project risk review: Risk matrix</vt:lpstr>
      <vt:lpstr>Evolution of the project KPIs</vt:lpstr>
      <vt:lpstr>Decisions to be made / Arbitration to be made</vt:lpstr>
      <vt:lpstr>Change Requests Validation</vt:lpstr>
      <vt:lpstr>Questions?</vt:lpstr>
      <vt:lpstr>Next meetings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sara Ait</cp:lastModifiedBy>
  <cp:revision>7</cp:revision>
  <dcterms:created xsi:type="dcterms:W3CDTF">2021-04-13T17:12:54Z</dcterms:created>
  <dcterms:modified xsi:type="dcterms:W3CDTF">2022-03-15T10:14:43Z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